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4840" y="405864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64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ru-RU"/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8BB25CFF-93C3-4FF9-8466-6813830B384B}" type="slidenum">
              <a:rPr lang="ru-RU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163800"/>
            <a:ext cx="9071640" cy="2500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Основные направления исследований института SPE гамбургского политехнического университета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360" y="2232000"/>
            <a:ext cx="90716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just"/>
            <a:r>
              <a:rPr lang="ru-RU"/>
              <a:t>	</a:t>
            </a:r>
            <a:r>
              <a:rPr lang="ru-RU"/>
              <a:t>Изучение технологических процессов связанных с синтезом и обработкой частиц.</a:t>
            </a:r>
            <a:endParaRPr/>
          </a:p>
          <a:p>
            <a:pPr algn="just"/>
            <a:r>
              <a:rPr lang="ru-RU"/>
              <a:t>	</a:t>
            </a:r>
            <a:r>
              <a:rPr lang="ru-RU"/>
              <a:t>Разработка новых концептов аппаратов для химической промышленности.</a:t>
            </a:r>
            <a:endParaRPr/>
          </a:p>
          <a:p>
            <a:pPr algn="just"/>
            <a:r>
              <a:rPr lang="ru-RU"/>
              <a:t>	</a:t>
            </a:r>
            <a:r>
              <a:rPr lang="ru-RU"/>
              <a:t>Моделирования  и симуляция технологических процессов.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7200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Гранулирование</a:t>
            </a:r>
            <a:endParaRPr/>
          </a:p>
        </p:txBody>
      </p:sp>
      <p:pic>
        <p:nvPicPr>
          <p:cNvPr descr="" id="42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2800800" y="1238400"/>
            <a:ext cx="4543200" cy="5457600"/>
          </a:xfrm>
          <a:prstGeom prst="rect">
            <a:avLst/>
          </a:prstGeom>
          <a:ln>
            <a:noFill/>
          </a:ln>
        </p:spPr>
      </p:pic>
      <p:sp>
        <p:nvSpPr>
          <p:cNvPr id="43" name="TextShape 2"/>
          <p:cNvSpPr txBox="1"/>
          <p:nvPr/>
        </p:nvSpPr>
        <p:spPr>
          <a:xfrm>
            <a:off x="720000" y="6912000"/>
            <a:ext cx="10429200" cy="346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ru-RU"/>
              <a:t>Рис. 1. Кадр из съемки процесса гранулирования высокоскоростной камерой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Моделирование процесса гранулирования</a:t>
            </a:r>
            <a:endParaRPr/>
          </a:p>
        </p:txBody>
      </p:sp>
      <p:pic>
        <p:nvPicPr>
          <p:cNvPr descr="" id="45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3524040" y="1800000"/>
            <a:ext cx="3531960" cy="4194360"/>
          </a:xfrm>
          <a:prstGeom prst="rect">
            <a:avLst/>
          </a:prstGeom>
          <a:ln>
            <a:noFill/>
          </a:ln>
        </p:spPr>
      </p:pic>
      <p:sp>
        <p:nvSpPr>
          <p:cNvPr id="46" name="TextShape 2"/>
          <p:cNvSpPr txBox="1"/>
          <p:nvPr/>
        </p:nvSpPr>
        <p:spPr>
          <a:xfrm>
            <a:off x="2476440" y="6336000"/>
            <a:ext cx="5371560" cy="346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ru-RU"/>
              <a:t>Рис. 2. EDEM симуляция фонтанирующего слоя 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Образование агломератов в фонтанирующем слое</a:t>
            </a:r>
            <a:endParaRPr/>
          </a:p>
        </p:txBody>
      </p:sp>
      <p:pic>
        <p:nvPicPr>
          <p:cNvPr descr="" id="48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2028960" y="1598760"/>
            <a:ext cx="6280200" cy="5040000"/>
          </a:xfrm>
          <a:prstGeom prst="rect">
            <a:avLst/>
          </a:prstGeom>
          <a:ln>
            <a:noFill/>
          </a:ln>
        </p:spPr>
      </p:pic>
      <p:sp>
        <p:nvSpPr>
          <p:cNvPr id="49" name="TextShape 2"/>
          <p:cNvSpPr txBox="1"/>
          <p:nvPr/>
        </p:nvSpPr>
        <p:spPr>
          <a:xfrm>
            <a:off x="3973680" y="6912000"/>
            <a:ext cx="2218320" cy="346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ru-RU"/>
              <a:t>Рис. 3. Агломерат  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Конечно-элементная модель агломерата</a:t>
            </a:r>
            <a:endParaRPr/>
          </a:p>
        </p:txBody>
      </p:sp>
      <p:pic>
        <p:nvPicPr>
          <p:cNvPr descr="" id="51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24000" y="1728000"/>
            <a:ext cx="7416000" cy="4680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12984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СПАСИБО ЗА ВНИМАНИЕ!!!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