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2"/>
  </p:notesMasterIdLst>
  <p:sldIdLst>
    <p:sldId id="256" r:id="rId2"/>
    <p:sldId id="258" r:id="rId3"/>
    <p:sldId id="265" r:id="rId4"/>
    <p:sldId id="266" r:id="rId5"/>
    <p:sldId id="291" r:id="rId6"/>
    <p:sldId id="294" r:id="rId7"/>
    <p:sldId id="268" r:id="rId8"/>
    <p:sldId id="269" r:id="rId9"/>
    <p:sldId id="264" r:id="rId10"/>
    <p:sldId id="270" r:id="rId11"/>
    <p:sldId id="273" r:id="rId12"/>
    <p:sldId id="292" r:id="rId13"/>
    <p:sldId id="298" r:id="rId14"/>
    <p:sldId id="299" r:id="rId15"/>
    <p:sldId id="300" r:id="rId16"/>
    <p:sldId id="302" r:id="rId17"/>
    <p:sldId id="279" r:id="rId18"/>
    <p:sldId id="301" r:id="rId19"/>
    <p:sldId id="303" r:id="rId20"/>
    <p:sldId id="290"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07" autoAdjust="0"/>
    <p:restoredTop sz="90116" autoAdjust="0"/>
  </p:normalViewPr>
  <p:slideViewPr>
    <p:cSldViewPr snapToGrid="0">
      <p:cViewPr varScale="1">
        <p:scale>
          <a:sx n="104" d="100"/>
          <a:sy n="104"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84483-D7F0-416B-A021-72E0A74631A7}" type="datetimeFigureOut">
              <a:rPr lang="ru-RU" smtClean="0"/>
              <a:t>29.06.2020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8E2F0-264D-4769-83D2-3BB58FDF12FC}" type="slidenum">
              <a:rPr lang="ru-RU" smtClean="0"/>
              <a:t>‹#›</a:t>
            </a:fld>
            <a:endParaRPr lang="ru-RU"/>
          </a:p>
        </p:txBody>
      </p:sp>
    </p:spTree>
    <p:extLst>
      <p:ext uri="{BB962C8B-B14F-4D97-AF65-F5344CB8AC3E}">
        <p14:creationId xmlns:p14="http://schemas.microsoft.com/office/powerpoint/2010/main" val="2223905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68E2F0-264D-4769-83D2-3BB58FDF12FC}" type="slidenum">
              <a:rPr lang="ru-RU" smtClean="0"/>
              <a:t>6</a:t>
            </a:fld>
            <a:endParaRPr lang="ru-RU"/>
          </a:p>
        </p:txBody>
      </p:sp>
    </p:spTree>
    <p:extLst>
      <p:ext uri="{BB962C8B-B14F-4D97-AF65-F5344CB8AC3E}">
        <p14:creationId xmlns:p14="http://schemas.microsoft.com/office/powerpoint/2010/main" val="1249882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68E2F0-264D-4769-83D2-3BB58FDF12FC}" type="slidenum">
              <a:rPr lang="ru-RU" smtClean="0"/>
              <a:t>12</a:t>
            </a:fld>
            <a:endParaRPr lang="ru-RU"/>
          </a:p>
        </p:txBody>
      </p:sp>
    </p:spTree>
    <p:extLst>
      <p:ext uri="{BB962C8B-B14F-4D97-AF65-F5344CB8AC3E}">
        <p14:creationId xmlns:p14="http://schemas.microsoft.com/office/powerpoint/2010/main" val="2902594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68E2F0-264D-4769-83D2-3BB58FDF12FC}" type="slidenum">
              <a:rPr lang="ru-RU" smtClean="0"/>
              <a:t>17</a:t>
            </a:fld>
            <a:endParaRPr lang="ru-RU"/>
          </a:p>
        </p:txBody>
      </p:sp>
    </p:spTree>
    <p:extLst>
      <p:ext uri="{BB962C8B-B14F-4D97-AF65-F5344CB8AC3E}">
        <p14:creationId xmlns:p14="http://schemas.microsoft.com/office/powerpoint/2010/main" val="3779512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15DFCC5-0970-4E76-845B-495976D96055}" type="datetime1">
              <a:rPr lang="ru-RU" smtClean="0"/>
              <a:t>29.06.2020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CEE922-EF63-43B0-B822-7662393238B7}" type="slidenum">
              <a:rPr lang="ru-RU" smtClean="0"/>
              <a:t>‹#›</a:t>
            </a:fld>
            <a:endParaRPr lang="ru-RU"/>
          </a:p>
        </p:txBody>
      </p:sp>
    </p:spTree>
    <p:extLst>
      <p:ext uri="{BB962C8B-B14F-4D97-AF65-F5344CB8AC3E}">
        <p14:creationId xmlns:p14="http://schemas.microsoft.com/office/powerpoint/2010/main" val="3475881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D33E9E-22A2-40E9-999A-79C61EA7F27E}" type="datetime1">
              <a:rPr lang="ru-RU" smtClean="0"/>
              <a:t>29.06.2020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CEE922-EF63-43B0-B822-7662393238B7}" type="slidenum">
              <a:rPr lang="ru-RU" smtClean="0"/>
              <a:t>‹#›</a:t>
            </a:fld>
            <a:endParaRPr lang="ru-RU"/>
          </a:p>
        </p:txBody>
      </p:sp>
    </p:spTree>
    <p:extLst>
      <p:ext uri="{BB962C8B-B14F-4D97-AF65-F5344CB8AC3E}">
        <p14:creationId xmlns:p14="http://schemas.microsoft.com/office/powerpoint/2010/main" val="2027002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2B0F7E-9BC5-4364-BDDC-D5A996F39CBB}" type="datetime1">
              <a:rPr lang="ru-RU" smtClean="0"/>
              <a:t>29.06.2020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CEE922-EF63-43B0-B822-7662393238B7}" type="slidenum">
              <a:rPr lang="ru-RU" smtClean="0"/>
              <a:t>‹#›</a:t>
            </a:fld>
            <a:endParaRPr lang="ru-RU"/>
          </a:p>
        </p:txBody>
      </p:sp>
    </p:spTree>
    <p:extLst>
      <p:ext uri="{BB962C8B-B14F-4D97-AF65-F5344CB8AC3E}">
        <p14:creationId xmlns:p14="http://schemas.microsoft.com/office/powerpoint/2010/main" val="52027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5DB424-0B6E-4BA3-ADDC-0DBACFECD9E2}" type="datetime1">
              <a:rPr lang="ru-RU" smtClean="0"/>
              <a:t>29.06.2020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CEE922-EF63-43B0-B822-7662393238B7}" type="slidenum">
              <a:rPr lang="ru-RU" smtClean="0"/>
              <a:t>‹#›</a:t>
            </a:fld>
            <a:endParaRPr lang="ru-RU"/>
          </a:p>
        </p:txBody>
      </p:sp>
    </p:spTree>
    <p:extLst>
      <p:ext uri="{BB962C8B-B14F-4D97-AF65-F5344CB8AC3E}">
        <p14:creationId xmlns:p14="http://schemas.microsoft.com/office/powerpoint/2010/main" val="3692463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811D08F-B309-4611-9962-71EA35308B8C}" type="datetime1">
              <a:rPr lang="ru-RU" smtClean="0"/>
              <a:t>29.06.2020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CEE922-EF63-43B0-B822-7662393238B7}" type="slidenum">
              <a:rPr lang="ru-RU" smtClean="0"/>
              <a:t>‹#›</a:t>
            </a:fld>
            <a:endParaRPr lang="ru-RU"/>
          </a:p>
        </p:txBody>
      </p:sp>
    </p:spTree>
    <p:extLst>
      <p:ext uri="{BB962C8B-B14F-4D97-AF65-F5344CB8AC3E}">
        <p14:creationId xmlns:p14="http://schemas.microsoft.com/office/powerpoint/2010/main" val="16859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57BB9FF-A1D3-4B0C-8F5D-EA68A1AA851D}" type="datetime1">
              <a:rPr lang="ru-RU" smtClean="0"/>
              <a:t>29.06.2020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CEE922-EF63-43B0-B822-7662393238B7}" type="slidenum">
              <a:rPr lang="ru-RU" smtClean="0"/>
              <a:t>‹#›</a:t>
            </a:fld>
            <a:endParaRPr lang="ru-RU"/>
          </a:p>
        </p:txBody>
      </p:sp>
    </p:spTree>
    <p:extLst>
      <p:ext uri="{BB962C8B-B14F-4D97-AF65-F5344CB8AC3E}">
        <p14:creationId xmlns:p14="http://schemas.microsoft.com/office/powerpoint/2010/main" val="182716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A5730B4-EF96-481A-A818-C7B1DF6DACBE}" type="datetime1">
              <a:rPr lang="ru-RU" smtClean="0"/>
              <a:t>29.06.2020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5CEE922-EF63-43B0-B822-7662393238B7}" type="slidenum">
              <a:rPr lang="ru-RU" smtClean="0"/>
              <a:t>‹#›</a:t>
            </a:fld>
            <a:endParaRPr lang="ru-RU"/>
          </a:p>
        </p:txBody>
      </p:sp>
    </p:spTree>
    <p:extLst>
      <p:ext uri="{BB962C8B-B14F-4D97-AF65-F5344CB8AC3E}">
        <p14:creationId xmlns:p14="http://schemas.microsoft.com/office/powerpoint/2010/main" val="901017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F50E9C7-6144-461A-832F-2C83BE842202}" type="datetime1">
              <a:rPr lang="ru-RU" smtClean="0"/>
              <a:t>29.06.2020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5CEE922-EF63-43B0-B822-7662393238B7}" type="slidenum">
              <a:rPr lang="ru-RU" smtClean="0"/>
              <a:t>‹#›</a:t>
            </a:fld>
            <a:endParaRPr lang="ru-RU"/>
          </a:p>
        </p:txBody>
      </p:sp>
    </p:spTree>
    <p:extLst>
      <p:ext uri="{BB962C8B-B14F-4D97-AF65-F5344CB8AC3E}">
        <p14:creationId xmlns:p14="http://schemas.microsoft.com/office/powerpoint/2010/main" val="38246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B245AF-ADA6-4DDA-8D00-68DB64ED31A4}" type="datetime1">
              <a:rPr lang="ru-RU" smtClean="0"/>
              <a:t>29.06.2020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5CEE922-EF63-43B0-B822-7662393238B7}" type="slidenum">
              <a:rPr lang="ru-RU" smtClean="0"/>
              <a:t>‹#›</a:t>
            </a:fld>
            <a:endParaRPr lang="ru-RU"/>
          </a:p>
        </p:txBody>
      </p:sp>
    </p:spTree>
    <p:extLst>
      <p:ext uri="{BB962C8B-B14F-4D97-AF65-F5344CB8AC3E}">
        <p14:creationId xmlns:p14="http://schemas.microsoft.com/office/powerpoint/2010/main" val="48149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B51A775-90B3-49A4-A753-F54C2EFFE802}" type="datetime1">
              <a:rPr lang="ru-RU" smtClean="0"/>
              <a:t>29.06.2020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CEE922-EF63-43B0-B822-7662393238B7}" type="slidenum">
              <a:rPr lang="ru-RU" smtClean="0"/>
              <a:t>‹#›</a:t>
            </a:fld>
            <a:endParaRPr lang="ru-RU"/>
          </a:p>
        </p:txBody>
      </p:sp>
    </p:spTree>
    <p:extLst>
      <p:ext uri="{BB962C8B-B14F-4D97-AF65-F5344CB8AC3E}">
        <p14:creationId xmlns:p14="http://schemas.microsoft.com/office/powerpoint/2010/main" val="2185899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2DF3C49-E1D5-4568-937B-0841D4570659}" type="datetime1">
              <a:rPr lang="ru-RU" smtClean="0"/>
              <a:t>29.06.2020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CEE922-EF63-43B0-B822-7662393238B7}" type="slidenum">
              <a:rPr lang="ru-RU" smtClean="0"/>
              <a:t>‹#›</a:t>
            </a:fld>
            <a:endParaRPr lang="ru-RU"/>
          </a:p>
        </p:txBody>
      </p:sp>
    </p:spTree>
    <p:extLst>
      <p:ext uri="{BB962C8B-B14F-4D97-AF65-F5344CB8AC3E}">
        <p14:creationId xmlns:p14="http://schemas.microsoft.com/office/powerpoint/2010/main" val="4254433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37078-0556-499A-880D-421C048BB847}" type="datetime1">
              <a:rPr lang="ru-RU" smtClean="0"/>
              <a:t>29.06.2020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EE922-EF63-43B0-B822-7662393238B7}" type="slidenum">
              <a:rPr lang="ru-RU" smtClean="0"/>
              <a:t>‹#›</a:t>
            </a:fld>
            <a:endParaRPr lang="ru-RU"/>
          </a:p>
        </p:txBody>
      </p:sp>
    </p:spTree>
    <p:extLst>
      <p:ext uri="{BB962C8B-B14F-4D97-AF65-F5344CB8AC3E}">
        <p14:creationId xmlns:p14="http://schemas.microsoft.com/office/powerpoint/2010/main" val="38400938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0.png"/></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320.png"/><Relationship Id="rId7" Type="http://schemas.openxmlformats.org/officeDocument/2006/relationships/image" Target="../media/image60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80.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640.png"/><Relationship Id="rId3" Type="http://schemas.openxmlformats.org/officeDocument/2006/relationships/image" Target="../media/image62.png"/><Relationship Id="rId7" Type="http://schemas.openxmlformats.org/officeDocument/2006/relationships/image" Target="../media/image64.png"/><Relationship Id="rId2" Type="http://schemas.openxmlformats.org/officeDocument/2006/relationships/image" Target="../media/image620.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0.png"/><Relationship Id="rId12"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11" Type="http://schemas.openxmlformats.org/officeDocument/2006/relationships/image" Target="../media/image11.png"/><Relationship Id="rId10" Type="http://schemas.openxmlformats.org/officeDocument/2006/relationships/image" Target="../media/image10.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26292" y="277091"/>
            <a:ext cx="9256221" cy="1921164"/>
          </a:xfrm>
        </p:spPr>
        <p:txBody>
          <a:bodyPr>
            <a:noAutofit/>
          </a:bodyPr>
          <a:lstStyle/>
          <a:p>
            <a:pPr>
              <a:lnSpc>
                <a:spcPct val="100000"/>
              </a:lnSpc>
            </a:pPr>
            <a:r>
              <a:rPr lang="ru-RU" sz="2400" dirty="0">
                <a:latin typeface="Times New Roman" panose="02020603050405020304" pitchFamily="18" charset="0"/>
                <a:cs typeface="Times New Roman" panose="02020603050405020304" pitchFamily="18" charset="0"/>
              </a:rPr>
              <a:t>Министерство образования и науки Российской Федерации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Санкт-Петербургский политехнический университет Петра Великого</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Институт прикладной математики и механики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Высшая школа теоретической механики</a:t>
            </a:r>
            <a:r>
              <a:rPr lang="ru-RU" sz="2400" dirty="0"/>
              <a:t/>
            </a:r>
            <a:br>
              <a:rPr lang="ru-RU" sz="2400" dirty="0"/>
            </a:br>
            <a:endParaRPr lang="ru-RU" sz="24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682403" y="1995055"/>
            <a:ext cx="9144000" cy="3629890"/>
          </a:xfrm>
        </p:spPr>
        <p:txBody>
          <a:bodyPr>
            <a:normAutofit fontScale="92500" lnSpcReduction="10000"/>
          </a:bodyPr>
          <a:lstStyle/>
          <a:p>
            <a:r>
              <a:rPr lang="ru-RU" sz="2800" b="1" dirty="0" smtClean="0">
                <a:latin typeface="Times New Roman" panose="02020603050405020304" pitchFamily="18" charset="0"/>
                <a:cs typeface="Times New Roman" panose="02020603050405020304" pitchFamily="18" charset="0"/>
              </a:rPr>
              <a:t>Выпускная квалификационная работа</a:t>
            </a:r>
          </a:p>
          <a:p>
            <a:pPr>
              <a:lnSpc>
                <a:spcPct val="160000"/>
              </a:lnSpc>
            </a:pPr>
            <a:r>
              <a:rPr lang="ru-RU" dirty="0" smtClean="0">
                <a:latin typeface="Times New Roman" panose="02020603050405020304" pitchFamily="18" charset="0"/>
                <a:cs typeface="Times New Roman" panose="02020603050405020304" pitchFamily="18" charset="0"/>
              </a:rPr>
              <a:t> На тему: </a:t>
            </a:r>
            <a:r>
              <a:rPr lang="ru-RU" dirty="0" smtClean="0"/>
              <a:t>«</a:t>
            </a:r>
            <a:r>
              <a:rPr lang="ru-RU" dirty="0">
                <a:latin typeface="Times New Roman" panose="02020603050405020304" pitchFamily="18" charset="0"/>
                <a:cs typeface="Times New Roman" panose="02020603050405020304" pitchFamily="18" charset="0"/>
              </a:rPr>
              <a:t>Тестирование методики определения дополнительного модуля упругости криволинейного стержня путем решения задачи о статическом изгибе стержня в форме плоской </a:t>
            </a:r>
            <a:r>
              <a:rPr lang="ru-RU" dirty="0" smtClean="0">
                <a:latin typeface="Times New Roman" panose="02020603050405020304" pitchFamily="18" charset="0"/>
                <a:cs typeface="Times New Roman" panose="02020603050405020304" pitchFamily="18" charset="0"/>
              </a:rPr>
              <a:t>спирали»</a:t>
            </a:r>
            <a:endParaRPr lang="ru-RU" dirty="0">
              <a:latin typeface="Times New Roman" panose="02020603050405020304" pitchFamily="18" charset="0"/>
              <a:cs typeface="Times New Roman" panose="02020603050405020304" pitchFamily="18" charset="0"/>
            </a:endParaRPr>
          </a:p>
          <a:p>
            <a:pPr algn="r"/>
            <a:r>
              <a:rPr lang="ru-RU" b="1" dirty="0">
                <a:latin typeface="Times New Roman" panose="02020603050405020304" pitchFamily="18" charset="0"/>
                <a:cs typeface="Times New Roman" panose="02020603050405020304" pitchFamily="18" charset="0"/>
              </a:rPr>
              <a:t>Выполнил студент:</a:t>
            </a:r>
          </a:p>
          <a:p>
            <a:pPr algn="r"/>
            <a:r>
              <a:rPr lang="ru-RU" dirty="0" err="1">
                <a:latin typeface="Times New Roman" panose="02020603050405020304" pitchFamily="18" charset="0"/>
                <a:cs typeface="Times New Roman" panose="02020603050405020304" pitchFamily="18" charset="0"/>
              </a:rPr>
              <a:t>Пальчиковская</a:t>
            </a:r>
            <a:r>
              <a:rPr lang="ru-RU" dirty="0">
                <a:latin typeface="Times New Roman" panose="02020603050405020304" pitchFamily="18" charset="0"/>
                <a:cs typeface="Times New Roman" panose="02020603050405020304" pitchFamily="18" charset="0"/>
              </a:rPr>
              <a:t> Наталия Александровна</a:t>
            </a:r>
          </a:p>
          <a:p>
            <a:pPr algn="r"/>
            <a:r>
              <a:rPr lang="ru-RU" b="1" dirty="0">
                <a:latin typeface="Times New Roman" panose="02020603050405020304" pitchFamily="18" charset="0"/>
                <a:cs typeface="Times New Roman" panose="02020603050405020304" pitchFamily="18" charset="0"/>
              </a:rPr>
              <a:t>Руководитель:</a:t>
            </a:r>
          </a:p>
          <a:p>
            <a:pPr algn="r"/>
            <a:r>
              <a:rPr lang="ru-RU" dirty="0">
                <a:latin typeface="Times New Roman" panose="02020603050405020304" pitchFamily="18" charset="0"/>
                <a:cs typeface="Times New Roman" panose="02020603050405020304" pitchFamily="18" charset="0"/>
              </a:rPr>
              <a:t>д.ф.-м.н., профессор Иванова Елена Александровна</a:t>
            </a:r>
          </a:p>
          <a:p>
            <a:pPr algn="l"/>
            <a:endParaRPr lang="ru-RU" dirty="0"/>
          </a:p>
        </p:txBody>
      </p:sp>
    </p:spTree>
    <p:extLst>
      <p:ext uri="{BB962C8B-B14F-4D97-AF65-F5344CB8AC3E}">
        <p14:creationId xmlns:p14="http://schemas.microsoft.com/office/powerpoint/2010/main" val="1122613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2808" y="509954"/>
            <a:ext cx="9601200" cy="817685"/>
          </a:xfrm>
        </p:spPr>
        <p:txBody>
          <a:bodyPr/>
          <a:lstStyle/>
          <a:p>
            <a:pPr algn="ctr"/>
            <a:r>
              <a:rPr lang="ru-RU" b="1" dirty="0" smtClean="0">
                <a:latin typeface="Times New Roman" panose="02020603050405020304" pitchFamily="18" charset="0"/>
                <a:cs typeface="Times New Roman" panose="02020603050405020304" pitchFamily="18" charset="0"/>
              </a:rPr>
              <a:t>Исследование сходимости по сетке</a:t>
            </a:r>
            <a:endParaRPr lang="ru-RU"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052" y="1794985"/>
            <a:ext cx="3992333" cy="266155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8953" y="1794985"/>
            <a:ext cx="3992332" cy="2661554"/>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315899" y="4593446"/>
                <a:ext cx="3816486" cy="646331"/>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Рис.8 График сходимости для компоненты </a:t>
                </a:r>
                <a14:m>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𝑛</m:t>
                        </m:r>
                      </m:sub>
                    </m:sSub>
                  </m:oMath>
                </a14:m>
                <a:endParaRPr lang="ru-RU" dirty="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15899" y="4593446"/>
                <a:ext cx="3816486" cy="646331"/>
              </a:xfrm>
              <a:prstGeom prst="rect">
                <a:avLst/>
              </a:prstGeom>
              <a:blipFill>
                <a:blip r:embed="rId4"/>
                <a:stretch>
                  <a:fillRect l="-1438" t="-5660" b="-1415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32385" y="4628905"/>
                <a:ext cx="3871585" cy="646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Рис.9 </a:t>
                </a:r>
                <a:r>
                  <a:rPr lang="ru-RU" dirty="0">
                    <a:latin typeface="Times New Roman" panose="02020603050405020304" pitchFamily="18" charset="0"/>
                    <a:cs typeface="Times New Roman" panose="02020603050405020304" pitchFamily="18" charset="0"/>
                  </a:rPr>
                  <a:t>График сходимости для компоненты </a:t>
                </a:r>
                <a14:m>
                  <m:oMath xmlns:m="http://schemas.openxmlformats.org/officeDocument/2006/math">
                    <m:sSub>
                      <m:sSubPr>
                        <m:ctrlPr>
                          <a:rPr lang="ru-RU"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𝑡</m:t>
                        </m:r>
                      </m:sub>
                    </m:sSub>
                  </m:oMath>
                </a14:m>
                <a:endParaRPr lang="ru-RU"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132385" y="4628905"/>
                <a:ext cx="3871585" cy="646332"/>
              </a:xfrm>
              <a:prstGeom prst="rect">
                <a:avLst/>
              </a:prstGeom>
              <a:blipFill>
                <a:blip r:embed="rId5"/>
                <a:stretch>
                  <a:fillRect l="-1417" t="-4717" b="-14151"/>
                </a:stretch>
              </a:blipFill>
            </p:spPr>
            <p:txBody>
              <a:bodyPr/>
              <a:lstStyle/>
              <a:p>
                <a:r>
                  <a:rPr lang="ru-RU">
                    <a:noFill/>
                  </a:rPr>
                  <a:t> </a:t>
                </a:r>
              </a:p>
            </p:txBody>
          </p:sp>
        </mc:Fallback>
      </mc:AlternateContent>
      <p:pic>
        <p:nvPicPr>
          <p:cNvPr id="8" name="Объект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854" y="1794985"/>
            <a:ext cx="3992332" cy="2661554"/>
          </a:xfrm>
          <a:prstGeom prst="rect">
            <a:avLst/>
          </a:prstGeom>
        </p:spPr>
      </p:pic>
      <mc:AlternateContent xmlns:mc="http://schemas.openxmlformats.org/markup-compatibility/2006" xmlns:a14="http://schemas.microsoft.com/office/drawing/2010/main">
        <mc:Choice Requires="a14">
          <p:sp>
            <p:nvSpPr>
              <p:cNvPr id="3" name="Прямоугольник 2"/>
              <p:cNvSpPr/>
              <p:nvPr/>
            </p:nvSpPr>
            <p:spPr>
              <a:xfrm>
                <a:off x="8091894" y="4628906"/>
                <a:ext cx="3889485" cy="646331"/>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Рис.10 </a:t>
                </a:r>
                <a:r>
                  <a:rPr lang="ru-RU" dirty="0">
                    <a:latin typeface="Times New Roman" panose="02020603050405020304" pitchFamily="18" charset="0"/>
                    <a:cs typeface="Times New Roman" panose="02020603050405020304" pitchFamily="18" charset="0"/>
                  </a:rPr>
                  <a:t>График сходимости для компоненты </a:t>
                </a:r>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𝛹</m:t>
                        </m:r>
                      </m:e>
                      <m:sub>
                        <m:r>
                          <a:rPr lang="en-US" i="1">
                            <a:latin typeface="Cambria Math" panose="02040503050406030204" pitchFamily="18" charset="0"/>
                          </a:rPr>
                          <m:t>𝑏</m:t>
                        </m:r>
                      </m:sub>
                    </m:sSub>
                  </m:oMath>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8091894" y="4628906"/>
                <a:ext cx="3889485" cy="646331"/>
              </a:xfrm>
              <a:prstGeom prst="rect">
                <a:avLst/>
              </a:prstGeom>
              <a:blipFill>
                <a:blip r:embed="rId7"/>
                <a:stretch>
                  <a:fillRect l="-1254" t="-4717" b="-13208"/>
                </a:stretch>
              </a:blipFill>
            </p:spPr>
            <p:txBody>
              <a:bodyPr/>
              <a:lstStyle/>
              <a:p>
                <a:r>
                  <a:rPr lang="ru-RU">
                    <a:noFill/>
                  </a:rPr>
                  <a:t> </a:t>
                </a:r>
              </a:p>
            </p:txBody>
          </p:sp>
        </mc:Fallback>
      </mc:AlternateContent>
      <p:sp>
        <p:nvSpPr>
          <p:cNvPr id="9" name="Номер слайда 8"/>
          <p:cNvSpPr>
            <a:spLocks noGrp="1"/>
          </p:cNvSpPr>
          <p:nvPr>
            <p:ph type="sldNum" sz="quarter" idx="12"/>
          </p:nvPr>
        </p:nvSpPr>
        <p:spPr/>
        <p:txBody>
          <a:bodyPr/>
          <a:lstStyle/>
          <a:p>
            <a:fld id="{D5CEE922-EF63-43B0-B822-7662393238B7}" type="slidenum">
              <a:rPr lang="ru-RU" smtClean="0"/>
              <a:t>10</a:t>
            </a:fld>
            <a:endParaRPr lang="ru-RU"/>
          </a:p>
        </p:txBody>
      </p:sp>
    </p:spTree>
    <p:extLst>
      <p:ext uri="{BB962C8B-B14F-4D97-AF65-F5344CB8AC3E}">
        <p14:creationId xmlns:p14="http://schemas.microsoft.com/office/powerpoint/2010/main" val="4154786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251780"/>
            <a:ext cx="9601200" cy="1011115"/>
          </a:xfrm>
        </p:spPr>
        <p:txBody>
          <a:bodyPr/>
          <a:lstStyle/>
          <a:p>
            <a:pPr algn="ctr"/>
            <a:r>
              <a:rPr lang="ru-RU" b="1" dirty="0" smtClean="0">
                <a:latin typeface="Times New Roman" panose="02020603050405020304" pitchFamily="18" charset="0"/>
                <a:cs typeface="Times New Roman" panose="02020603050405020304" pitchFamily="18" charset="0"/>
              </a:rPr>
              <a:t>Контроль напряжений</a:t>
            </a:r>
            <a:endParaRPr lang="ru-RU" b="1" dirty="0">
              <a:latin typeface="Times New Roman" panose="02020603050405020304" pitchFamily="18" charset="0"/>
              <a:cs typeface="Times New Roman" panose="02020603050405020304" pitchFamily="18" charset="0"/>
            </a:endParaRPr>
          </a:p>
        </p:txBody>
      </p:sp>
      <p:sp>
        <p:nvSpPr>
          <p:cNvPr id="7" name="Объект 6"/>
          <p:cNvSpPr>
            <a:spLocks noGrp="1"/>
          </p:cNvSpPr>
          <p:nvPr>
            <p:ph idx="1"/>
          </p:nvPr>
        </p:nvSpPr>
        <p:spPr>
          <a:xfrm>
            <a:off x="1371600" y="1204491"/>
            <a:ext cx="9601200" cy="624254"/>
          </a:xfrm>
        </p:spPr>
        <p:txBody>
          <a:bodyPr/>
          <a:lstStyle/>
          <a:p>
            <a:pPr marL="0" indent="0">
              <a:buNone/>
            </a:pPr>
            <a:r>
              <a:rPr lang="ru-RU" dirty="0" smtClean="0">
                <a:latin typeface="Times New Roman" panose="02020603050405020304" pitchFamily="18" charset="0"/>
                <a:cs typeface="Times New Roman" panose="02020603050405020304" pitchFamily="18" charset="0"/>
              </a:rPr>
              <a:t>Предел текучести для стали 300-400 МПа</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180742" y="5987018"/>
            <a:ext cx="3982916"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Рис.11  Распределение напряжений</a:t>
            </a:r>
            <a:endParaRPr lang="ru-RU" dirty="0">
              <a:latin typeface="Times New Roman" panose="02020603050405020304" pitchFamily="18" charset="0"/>
              <a:cs typeface="Times New Roman" panose="02020603050405020304" pitchFamily="18" charset="0"/>
            </a:endParaRPr>
          </a:p>
        </p:txBody>
      </p:sp>
      <p:pic>
        <p:nvPicPr>
          <p:cNvPr id="8"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119" y="1828745"/>
            <a:ext cx="8466089" cy="4047976"/>
          </a:xfrm>
          <a:prstGeom prst="rect">
            <a:avLst/>
          </a:prstGeom>
        </p:spPr>
      </p:pic>
      <p:sp>
        <p:nvSpPr>
          <p:cNvPr id="3" name="Номер слайда 2"/>
          <p:cNvSpPr>
            <a:spLocks noGrp="1"/>
          </p:cNvSpPr>
          <p:nvPr>
            <p:ph type="sldNum" sz="quarter" idx="12"/>
          </p:nvPr>
        </p:nvSpPr>
        <p:spPr/>
        <p:txBody>
          <a:bodyPr/>
          <a:lstStyle/>
          <a:p>
            <a:fld id="{D5CEE922-EF63-43B0-B822-7662393238B7}" type="slidenum">
              <a:rPr lang="ru-RU" smtClean="0"/>
              <a:t>11</a:t>
            </a:fld>
            <a:endParaRPr lang="ru-RU"/>
          </a:p>
        </p:txBody>
      </p:sp>
    </p:spTree>
    <p:extLst>
      <p:ext uri="{BB962C8B-B14F-4D97-AF65-F5344CB8AC3E}">
        <p14:creationId xmlns:p14="http://schemas.microsoft.com/office/powerpoint/2010/main" val="2345436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11907"/>
            <a:ext cx="10515600" cy="1325563"/>
          </a:xfrm>
        </p:spPr>
        <p:txBody>
          <a:bodyPr/>
          <a:lstStyle/>
          <a:p>
            <a:pPr algn="ctr"/>
            <a:r>
              <a:rPr lang="ru-RU" b="1" dirty="0" smtClean="0">
                <a:latin typeface="Times New Roman" panose="02020603050405020304" pitchFamily="18" charset="0"/>
                <a:cs typeface="Times New Roman" panose="02020603050405020304" pitchFamily="18" charset="0"/>
              </a:rPr>
              <a:t>Определение дополнительного модуля упругости</a:t>
            </a:r>
            <a:endParaRPr lang="ru-RU"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624840" y="1581784"/>
                <a:ext cx="10515600" cy="4849495"/>
              </a:xfrm>
            </p:spPr>
            <p:txBody>
              <a:bodyPr>
                <a:normAutofit/>
              </a:bodyPr>
              <a:lstStyle/>
              <a:p>
                <a:pPr marL="0" indent="0">
                  <a:buNone/>
                </a:pPr>
                <a:r>
                  <a:rPr lang="ru-RU" sz="2400" dirty="0" smtClean="0">
                    <a:latin typeface="Times New Roman" panose="02020603050405020304" pitchFamily="18" charset="0"/>
                    <a:cs typeface="Times New Roman" panose="02020603050405020304" pitchFamily="18" charset="0"/>
                  </a:rPr>
                  <a:t>Каждый метод состоит из:</a:t>
                </a:r>
              </a:p>
              <a:p>
                <a:pPr marL="514350" indent="-514350">
                  <a:buAutoNum type="arabicParenR"/>
                </a:pPr>
                <a:r>
                  <a:rPr lang="ru-RU" sz="2400" dirty="0" smtClean="0">
                    <a:latin typeface="Times New Roman" panose="02020603050405020304" pitchFamily="18" charset="0"/>
                    <a:cs typeface="Times New Roman" panose="02020603050405020304" pitchFamily="18" charset="0"/>
                  </a:rPr>
                  <a:t>Рассмотрения одного из уравнений, описывающих изгиб стержня</a:t>
                </a:r>
              </a:p>
              <a:p>
                <a:pPr marL="514350" indent="-514350">
                  <a:buAutoNum type="arabicParenR"/>
                </a:pPr>
                <a:r>
                  <a:rPr lang="ru-RU" sz="2400" dirty="0" smtClean="0">
                    <a:latin typeface="Times New Roman" panose="02020603050405020304" pitchFamily="18" charset="0"/>
                    <a:cs typeface="Times New Roman" panose="02020603050405020304" pitchFamily="18" charset="0"/>
                  </a:rPr>
                  <a:t>Подбора </a:t>
                </a:r>
                <a14:m>
                  <m:oMath xmlns:m="http://schemas.openxmlformats.org/officeDocument/2006/math">
                    <m:sSubSup>
                      <m:sSubSupPr>
                        <m:ctrlPr>
                          <a:rPr lang="ru-RU" sz="2400" i="1">
                            <a:latin typeface="Cambria Math" panose="02040503050406030204" pitchFamily="18" charset="0"/>
                          </a:rPr>
                        </m:ctrlPr>
                      </m:sSubSupPr>
                      <m:e>
                        <m:r>
                          <a:rPr lang="ru-RU" sz="2400" i="1">
                            <a:latin typeface="Cambria Math" panose="02040503050406030204" pitchFamily="18" charset="0"/>
                          </a:rPr>
                          <m:t>𝐵</m:t>
                        </m:r>
                      </m:e>
                      <m:sub>
                        <m:r>
                          <a:rPr lang="ru-RU" sz="2400" i="1">
                            <a:latin typeface="Cambria Math" panose="02040503050406030204" pitchFamily="18" charset="0"/>
                          </a:rPr>
                          <m:t>32</m:t>
                        </m:r>
                      </m:sub>
                      <m:sup>
                        <m:r>
                          <a:rPr lang="ru-RU" sz="2400" i="1">
                            <a:latin typeface="Cambria Math" panose="02040503050406030204" pitchFamily="18" charset="0"/>
                          </a:rPr>
                          <m:t>𝑖</m:t>
                        </m:r>
                      </m:sup>
                    </m:sSubSup>
                  </m:oMath>
                </a14:m>
                <a:r>
                  <a:rPr lang="ru-RU" sz="2400" dirty="0" smtClean="0">
                    <a:latin typeface="Times New Roman" panose="02020603050405020304" pitchFamily="18" charset="0"/>
                    <a:cs typeface="Times New Roman" panose="02020603050405020304" pitchFamily="18" charset="0"/>
                  </a:rPr>
                  <a:t> для </a:t>
                </a:r>
                <a14:m>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 </m:t>
                    </m:r>
                  </m:oMath>
                </a14:m>
                <a:r>
                  <a:rPr lang="en-US" sz="2400" i="1" dirty="0" smtClean="0">
                    <a:latin typeface="Times New Roman" panose="02020603050405020304" pitchFamily="18" charset="0"/>
                    <a:cs typeface="Times New Roman" panose="02020603050405020304" pitchFamily="18" charset="0"/>
                  </a:rPr>
                  <a:t>-</a:t>
                </a:r>
                <a:r>
                  <a:rPr lang="ru-RU" sz="2400" dirty="0" err="1" smtClean="0">
                    <a:latin typeface="Times New Roman" panose="02020603050405020304" pitchFamily="18" charset="0"/>
                    <a:cs typeface="Times New Roman" panose="02020603050405020304" pitchFamily="18" charset="0"/>
                  </a:rPr>
                  <a:t>го</a:t>
                </a:r>
                <a:r>
                  <a:rPr lang="ru-RU" sz="24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𝑛</m:t>
                    </m:r>
                  </m:oMath>
                </a14:m>
                <a:r>
                  <a:rPr lang="ru-RU" sz="24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 </m:t>
                    </m:r>
                  </m:oMath>
                </a14:m>
                <a:r>
                  <a:rPr lang="en-US"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число сечений) </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сечения так, чтобы решение уравнения совпадало с результатом численного эксперимента</a:t>
                </a:r>
              </a:p>
              <a:p>
                <a:pPr marL="514350" indent="-514350">
                  <a:buAutoNum type="arabicParenR"/>
                </a:pPr>
                <a:r>
                  <a:rPr lang="ru-RU" sz="2400" dirty="0" smtClean="0">
                    <a:latin typeface="Times New Roman" panose="02020603050405020304" pitchFamily="18" charset="0"/>
                    <a:cs typeface="Times New Roman" panose="02020603050405020304" pitchFamily="18" charset="0"/>
                  </a:rPr>
                  <a:t>Определение </a:t>
                </a:r>
                <a14:m>
                  <m:oMath xmlns:m="http://schemas.openxmlformats.org/officeDocument/2006/math">
                    <m:sSub>
                      <m:sSubPr>
                        <m:ctrlPr>
                          <a:rPr lang="ru-RU" sz="2400" i="1">
                            <a:latin typeface="Cambria Math" panose="02040503050406030204" pitchFamily="18" charset="0"/>
                          </a:rPr>
                        </m:ctrlPr>
                      </m:sSubPr>
                      <m:e>
                        <m:r>
                          <a:rPr lang="en-US" sz="2400" i="1">
                            <a:latin typeface="Cambria Math" panose="02040503050406030204" pitchFamily="18" charset="0"/>
                          </a:rPr>
                          <m:t>𝐵</m:t>
                        </m:r>
                      </m:e>
                      <m:sub>
                        <m:r>
                          <a:rPr lang="ru-RU" sz="2400" i="1">
                            <a:latin typeface="Cambria Math" panose="02040503050406030204" pitchFamily="18" charset="0"/>
                          </a:rPr>
                          <m:t>32</m:t>
                        </m:r>
                      </m:sub>
                    </m:sSub>
                  </m:oMath>
                </a14:m>
                <a:r>
                  <a:rPr lang="ru-RU" sz="2400" dirty="0" smtClean="0">
                    <a:latin typeface="Times New Roman" panose="02020603050405020304" pitchFamily="18" charset="0"/>
                    <a:cs typeface="Times New Roman" panose="02020603050405020304" pitchFamily="18" charset="0"/>
                  </a:rPr>
                  <a:t> для всего стержня путем расчета среднего значения:</a:t>
                </a:r>
              </a:p>
              <a:p>
                <a:pPr marL="0" indent="0">
                  <a:buNone/>
                </a:pPr>
                <a:endParaRPr lang="ru-RU" dirty="0" smtClean="0">
                  <a:latin typeface="Times New Roman" panose="02020603050405020304" pitchFamily="18" charset="0"/>
                  <a:cs typeface="Times New Roman" panose="02020603050405020304" pitchFamily="18" charset="0"/>
                </a:endParaRPr>
              </a:p>
              <a:p>
                <a:pPr marL="0" indent="0">
                  <a:buNone/>
                </a:pPr>
                <a:endParaRPr lang="ru-RU"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4) </a:t>
                </a:r>
                <a:r>
                  <a:rPr lang="ru-RU" sz="2400" dirty="0" smtClean="0">
                    <a:latin typeface="Times New Roman" panose="02020603050405020304" pitchFamily="18" charset="0"/>
                    <a:cs typeface="Times New Roman" panose="02020603050405020304" pitchFamily="18" charset="0"/>
                  </a:rPr>
                  <a:t>Расчет относительного отклонения </a:t>
                </a:r>
                <a14:m>
                  <m:oMath xmlns:m="http://schemas.openxmlformats.org/officeDocument/2006/math">
                    <m:sSub>
                      <m:sSubPr>
                        <m:ctrlPr>
                          <a:rPr lang="ru-RU" sz="2400" i="1" smtClean="0">
                            <a:latin typeface="Cambria Math" panose="02040503050406030204" pitchFamily="18" charset="0"/>
                          </a:rPr>
                        </m:ctrlPr>
                      </m:sSubPr>
                      <m:e>
                        <m:r>
                          <a:rPr lang="ru-RU" sz="2400" i="1">
                            <a:latin typeface="Cambria Math" panose="02040503050406030204" pitchFamily="18" charset="0"/>
                          </a:rPr>
                          <m:t>𝛿</m:t>
                        </m:r>
                      </m:e>
                      <m:sub>
                        <m:r>
                          <a:rPr lang="en-US" sz="2400" i="1">
                            <a:latin typeface="Cambria Math" panose="02040503050406030204" pitchFamily="18" charset="0"/>
                          </a:rPr>
                          <m:t>𝑖</m:t>
                        </m:r>
                      </m:sub>
                    </m:sSub>
                  </m:oMath>
                </a14:m>
                <a:r>
                  <a:rPr lang="ru-RU" sz="2400" dirty="0" smtClean="0">
                    <a:latin typeface="Times New Roman" panose="02020603050405020304" pitchFamily="18" charset="0"/>
                    <a:cs typeface="Times New Roman" panose="02020603050405020304" pitchFamily="18" charset="0"/>
                  </a:rPr>
                  <a:t> для определения качества метода:</a:t>
                </a:r>
              </a:p>
              <a:p>
                <a:pPr marL="0" indent="0">
                  <a:buNone/>
                </a:pPr>
                <a:endParaRPr lang="ru-RU" sz="2400" dirty="0" smtClean="0">
                  <a:latin typeface="Times New Roman" panose="02020603050405020304" pitchFamily="18" charset="0"/>
                  <a:cs typeface="Times New Roman" panose="02020603050405020304" pitchFamily="18" charset="0"/>
                </a:endParaRPr>
              </a:p>
              <a:p>
                <a:pPr marL="0" indent="0">
                  <a:buNone/>
                </a:pPr>
                <a:endParaRPr lang="ru-RU" sz="24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624840" y="1581784"/>
                <a:ext cx="10515600" cy="4849495"/>
              </a:xfrm>
              <a:blipFill>
                <a:blip r:embed="rId3"/>
                <a:stretch>
                  <a:fillRect l="-928" t="-1759"/>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p:txBody>
          <a:bodyPr/>
          <a:lstStyle/>
          <a:p>
            <a:fld id="{D5CEE922-EF63-43B0-B822-7662393238B7}" type="slidenum">
              <a:rPr lang="ru-RU" smtClean="0"/>
              <a:t>12</a:t>
            </a:fld>
            <a:endParaRPr lang="ru-RU"/>
          </a:p>
        </p:txBody>
      </p:sp>
      <mc:AlternateContent xmlns:mc="http://schemas.openxmlformats.org/markup-compatibility/2006" xmlns:a14="http://schemas.microsoft.com/office/drawing/2010/main">
        <mc:Choice Requires="a14">
          <p:graphicFrame>
            <p:nvGraphicFramePr>
              <p:cNvPr id="5" name="Таблица 4"/>
              <p:cNvGraphicFramePr>
                <a:graphicFrameLocks noGrp="1"/>
              </p:cNvGraphicFramePr>
              <p:nvPr>
                <p:extLst>
                  <p:ext uri="{D42A27DB-BD31-4B8C-83A1-F6EECF244321}">
                    <p14:modId xmlns:p14="http://schemas.microsoft.com/office/powerpoint/2010/main" val="3479901802"/>
                  </p:ext>
                </p:extLst>
              </p:nvPr>
            </p:nvGraphicFramePr>
            <p:xfrm>
              <a:off x="4495800" y="3257675"/>
              <a:ext cx="7135090" cy="1497711"/>
            </p:xfrm>
            <a:graphic>
              <a:graphicData uri="http://schemas.openxmlformats.org/drawingml/2006/table">
                <a:tbl>
                  <a:tblPr firstRow="1" firstCol="1" bandRow="1">
                    <a:tableStyleId>{2D5ABB26-0587-4C30-8999-92F81FD0307C}</a:tableStyleId>
                  </a:tblPr>
                  <a:tblGrid>
                    <a:gridCol w="4805220">
                      <a:extLst>
                        <a:ext uri="{9D8B030D-6E8A-4147-A177-3AD203B41FA5}">
                          <a16:colId xmlns:a16="http://schemas.microsoft.com/office/drawing/2014/main" val="3585848184"/>
                        </a:ext>
                      </a:extLst>
                    </a:gridCol>
                    <a:gridCol w="2329870">
                      <a:extLst>
                        <a:ext uri="{9D8B030D-6E8A-4147-A177-3AD203B41FA5}">
                          <a16:colId xmlns:a16="http://schemas.microsoft.com/office/drawing/2014/main" val="4156060587"/>
                        </a:ext>
                      </a:extLst>
                    </a:gridCol>
                  </a:tblGrid>
                  <a:tr h="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ru-RU" sz="2400" i="1" smtClean="0">
                                        <a:latin typeface="Cambria Math" panose="02040503050406030204" pitchFamily="18" charset="0"/>
                                      </a:rPr>
                                    </m:ctrlPr>
                                  </m:sSubPr>
                                  <m:e>
                                    <m:r>
                                      <a:rPr lang="ru-RU" sz="2400" i="1">
                                        <a:latin typeface="Cambria Math" panose="02040503050406030204" pitchFamily="18" charset="0"/>
                                      </a:rPr>
                                      <m:t>𝐵</m:t>
                                    </m:r>
                                  </m:e>
                                  <m:sub>
                                    <m:r>
                                      <a:rPr lang="ru-RU" sz="2400" i="1">
                                        <a:latin typeface="Cambria Math" panose="02040503050406030204" pitchFamily="18" charset="0"/>
                                      </a:rPr>
                                      <m:t>32</m:t>
                                    </m:r>
                                  </m:sub>
                                </m:sSub>
                                <m:r>
                                  <a:rPr lang="ru-RU" sz="2400" i="1">
                                    <a:latin typeface="Cambria Math" panose="02040503050406030204" pitchFamily="18" charset="0"/>
                                  </a:rPr>
                                  <m:t>=</m:t>
                                </m:r>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en-US" sz="2400" b="0" i="1" smtClean="0">
                                        <a:latin typeface="Cambria Math" panose="02040503050406030204" pitchFamily="18" charset="0"/>
                                      </a:rPr>
                                      <m:t>𝑛</m:t>
                                    </m:r>
                                  </m:den>
                                </m:f>
                                <m:nary>
                                  <m:naryPr>
                                    <m:chr m:val="∑"/>
                                    <m:limLoc m:val="undOvr"/>
                                    <m:ctrlPr>
                                      <a:rPr lang="ru-RU" sz="2400" i="1">
                                        <a:latin typeface="Cambria Math" panose="02040503050406030204" pitchFamily="18" charset="0"/>
                                      </a:rPr>
                                    </m:ctrlPr>
                                  </m:naryPr>
                                  <m:sub>
                                    <m:r>
                                      <a:rPr lang="ru-RU" sz="2400" i="1">
                                        <a:latin typeface="Cambria Math" panose="02040503050406030204" pitchFamily="18" charset="0"/>
                                      </a:rPr>
                                      <m:t>𝑖</m:t>
                                    </m:r>
                                    <m:r>
                                      <a:rPr lang="ru-RU" sz="2400" i="1">
                                        <a:latin typeface="Cambria Math" panose="02040503050406030204" pitchFamily="18" charset="0"/>
                                      </a:rPr>
                                      <m:t>=1</m:t>
                                    </m:r>
                                  </m:sub>
                                  <m:sup>
                                    <m:r>
                                      <a:rPr lang="en-US" sz="2400" b="0" i="1" smtClean="0">
                                        <a:latin typeface="Cambria Math" panose="02040503050406030204" pitchFamily="18" charset="0"/>
                                      </a:rPr>
                                      <m:t>𝑛</m:t>
                                    </m:r>
                                  </m:sup>
                                  <m:e>
                                    <m:sSubSup>
                                      <m:sSubSupPr>
                                        <m:ctrlPr>
                                          <a:rPr lang="ru-RU" sz="2400" i="1">
                                            <a:latin typeface="Cambria Math" panose="02040503050406030204" pitchFamily="18" charset="0"/>
                                          </a:rPr>
                                        </m:ctrlPr>
                                      </m:sSubSupPr>
                                      <m:e>
                                        <m:r>
                                          <a:rPr lang="ru-RU" sz="2400" i="1">
                                            <a:latin typeface="Cambria Math" panose="02040503050406030204" pitchFamily="18" charset="0"/>
                                          </a:rPr>
                                          <m:t>𝐵</m:t>
                                        </m:r>
                                      </m:e>
                                      <m:sub>
                                        <m:r>
                                          <a:rPr lang="ru-RU" sz="2400" i="1">
                                            <a:latin typeface="Cambria Math" panose="02040503050406030204" pitchFamily="18" charset="0"/>
                                          </a:rPr>
                                          <m:t>32</m:t>
                                        </m:r>
                                      </m:sub>
                                      <m:sup>
                                        <m:r>
                                          <a:rPr lang="ru-RU" sz="2400" i="1">
                                            <a:latin typeface="Cambria Math" panose="02040503050406030204" pitchFamily="18" charset="0"/>
                                          </a:rPr>
                                          <m:t>𝑖</m:t>
                                        </m:r>
                                      </m:sup>
                                    </m:sSubSup>
                                  </m:e>
                                </m:nary>
                              </m:oMath>
                            </m:oMathPara>
                          </a14:m>
                          <a:endParaRPr lang="ru-RU" sz="24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2400" dirty="0" smtClean="0">
                              <a:effectLst/>
                              <a:latin typeface="Times New Roman" panose="02020603050405020304" pitchFamily="18" charset="0"/>
                              <a:cs typeface="Times New Roman" panose="02020603050405020304" pitchFamily="18" charset="0"/>
                            </a:rPr>
                            <a:t>(</a:t>
                          </a:r>
                          <a:r>
                            <a:rPr lang="ru-RU" sz="2400" dirty="0" smtClean="0">
                              <a:effectLst/>
                              <a:latin typeface="Times New Roman" panose="02020603050405020304" pitchFamily="18" charset="0"/>
                              <a:cs typeface="Times New Roman" panose="02020603050405020304" pitchFamily="18" charset="0"/>
                            </a:rPr>
                            <a:t>26</a:t>
                          </a:r>
                          <a:r>
                            <a:rPr lang="en-US" sz="2400" dirty="0" smtClean="0">
                              <a:effectLst/>
                              <a:latin typeface="Times New Roman" panose="02020603050405020304" pitchFamily="18" charset="0"/>
                              <a:cs typeface="Times New Roman" panose="02020603050405020304" pitchFamily="18" charset="0"/>
                            </a:rPr>
                            <a:t>)</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1893006629"/>
                      </a:ext>
                    </a:extLst>
                  </a:tr>
                </a:tbl>
              </a:graphicData>
            </a:graphic>
          </p:graphicFrame>
        </mc:Choice>
        <mc:Fallback xmlns="">
          <p:graphicFrame>
            <p:nvGraphicFramePr>
              <p:cNvPr id="5" name="Таблица 4"/>
              <p:cNvGraphicFramePr>
                <a:graphicFrameLocks noGrp="1"/>
              </p:cNvGraphicFramePr>
              <p:nvPr>
                <p:extLst>
                  <p:ext uri="{D42A27DB-BD31-4B8C-83A1-F6EECF244321}">
                    <p14:modId xmlns:p14="http://schemas.microsoft.com/office/powerpoint/2010/main" val="3479901802"/>
                  </p:ext>
                </p:extLst>
              </p:nvPr>
            </p:nvGraphicFramePr>
            <p:xfrm>
              <a:off x="4495800" y="3257675"/>
              <a:ext cx="7135090" cy="1497711"/>
            </p:xfrm>
            <a:graphic>
              <a:graphicData uri="http://schemas.openxmlformats.org/drawingml/2006/table">
                <a:tbl>
                  <a:tblPr firstRow="1" firstCol="1" bandRow="1">
                    <a:tableStyleId>{2D5ABB26-0587-4C30-8999-92F81FD0307C}</a:tableStyleId>
                  </a:tblPr>
                  <a:tblGrid>
                    <a:gridCol w="4805220">
                      <a:extLst>
                        <a:ext uri="{9D8B030D-6E8A-4147-A177-3AD203B41FA5}">
                          <a16:colId xmlns:a16="http://schemas.microsoft.com/office/drawing/2014/main" val="3585848184"/>
                        </a:ext>
                      </a:extLst>
                    </a:gridCol>
                    <a:gridCol w="2329870">
                      <a:extLst>
                        <a:ext uri="{9D8B030D-6E8A-4147-A177-3AD203B41FA5}">
                          <a16:colId xmlns:a16="http://schemas.microsoft.com/office/drawing/2014/main" val="4156060587"/>
                        </a:ext>
                      </a:extLst>
                    </a:gridCol>
                  </a:tblGrid>
                  <a:tr h="1497711">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r="-48416"/>
                          </a:stretch>
                        </a:blipFill>
                      </a:tcPr>
                    </a:tc>
                    <a:tc>
                      <a:txBody>
                        <a:bodyPr/>
                        <a:lstStyle/>
                        <a:p>
                          <a:pPr algn="l">
                            <a:lnSpc>
                              <a:spcPct val="150000"/>
                            </a:lnSpc>
                            <a:spcAft>
                              <a:spcPts val="0"/>
                            </a:spcAft>
                          </a:pPr>
                          <a:r>
                            <a:rPr lang="en-US" sz="2400" dirty="0" smtClean="0">
                              <a:effectLst/>
                              <a:latin typeface="Times New Roman" panose="02020603050405020304" pitchFamily="18" charset="0"/>
                              <a:cs typeface="Times New Roman" panose="02020603050405020304" pitchFamily="18" charset="0"/>
                            </a:rPr>
                            <a:t>(</a:t>
                          </a:r>
                          <a:r>
                            <a:rPr lang="ru-RU" sz="2400" dirty="0" smtClean="0">
                              <a:effectLst/>
                              <a:latin typeface="Times New Roman" panose="02020603050405020304" pitchFamily="18" charset="0"/>
                              <a:cs typeface="Times New Roman" panose="02020603050405020304" pitchFamily="18" charset="0"/>
                            </a:rPr>
                            <a:t>26</a:t>
                          </a:r>
                          <a:r>
                            <a:rPr lang="en-US" sz="2400" dirty="0" smtClean="0">
                              <a:effectLst/>
                              <a:latin typeface="Times New Roman" panose="02020603050405020304" pitchFamily="18" charset="0"/>
                              <a:cs typeface="Times New Roman" panose="02020603050405020304" pitchFamily="18" charset="0"/>
                            </a:rPr>
                            <a:t>)</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189300662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Таблица 5"/>
              <p:cNvGraphicFramePr>
                <a:graphicFrameLocks noGrp="1"/>
              </p:cNvGraphicFramePr>
              <p:nvPr>
                <p:extLst>
                  <p:ext uri="{D42A27DB-BD31-4B8C-83A1-F6EECF244321}">
                    <p14:modId xmlns:p14="http://schemas.microsoft.com/office/powerpoint/2010/main" val="1125039042"/>
                  </p:ext>
                </p:extLst>
              </p:nvPr>
            </p:nvGraphicFramePr>
            <p:xfrm>
              <a:off x="4495800" y="5152453"/>
              <a:ext cx="7135090" cy="1222947"/>
            </p:xfrm>
            <a:graphic>
              <a:graphicData uri="http://schemas.openxmlformats.org/drawingml/2006/table">
                <a:tbl>
                  <a:tblPr firstRow="1" firstCol="1" bandRow="1">
                    <a:tableStyleId>{2D5ABB26-0587-4C30-8999-92F81FD0307C}</a:tableStyleId>
                  </a:tblPr>
                  <a:tblGrid>
                    <a:gridCol w="4805220">
                      <a:extLst>
                        <a:ext uri="{9D8B030D-6E8A-4147-A177-3AD203B41FA5}">
                          <a16:colId xmlns:a16="http://schemas.microsoft.com/office/drawing/2014/main" val="1195915950"/>
                        </a:ext>
                      </a:extLst>
                    </a:gridCol>
                    <a:gridCol w="2329870">
                      <a:extLst>
                        <a:ext uri="{9D8B030D-6E8A-4147-A177-3AD203B41FA5}">
                          <a16:colId xmlns:a16="http://schemas.microsoft.com/office/drawing/2014/main" val="1443182146"/>
                        </a:ext>
                      </a:extLst>
                    </a:gridCol>
                  </a:tblGrid>
                  <a:tr h="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ru-RU" sz="2400" i="1" smtClean="0">
                                        <a:latin typeface="Cambria Math" panose="02040503050406030204" pitchFamily="18" charset="0"/>
                                      </a:rPr>
                                    </m:ctrlPr>
                                  </m:sSubPr>
                                  <m:e>
                                    <m:r>
                                      <a:rPr lang="ru-RU" sz="2400" i="1">
                                        <a:latin typeface="Cambria Math" panose="02040503050406030204" pitchFamily="18" charset="0"/>
                                      </a:rPr>
                                      <m:t>𝛿</m:t>
                                    </m:r>
                                  </m:e>
                                  <m:sub>
                                    <m:r>
                                      <a:rPr lang="en-US" sz="2400" i="1">
                                        <a:latin typeface="Cambria Math" panose="02040503050406030204" pitchFamily="18" charset="0"/>
                                      </a:rPr>
                                      <m:t>𝑖</m:t>
                                    </m:r>
                                  </m:sub>
                                </m:sSub>
                                <m:r>
                                  <a:rPr lang="ru-RU" sz="2400" i="1">
                                    <a:latin typeface="Cambria Math" panose="02040503050406030204" pitchFamily="18" charset="0"/>
                                  </a:rPr>
                                  <m:t>=</m:t>
                                </m:r>
                                <m:f>
                                  <m:fPr>
                                    <m:ctrlPr>
                                      <a:rPr lang="ru-RU" sz="2400" i="1">
                                        <a:latin typeface="Cambria Math" panose="02040503050406030204" pitchFamily="18" charset="0"/>
                                      </a:rPr>
                                    </m:ctrlPr>
                                  </m:fPr>
                                  <m:num>
                                    <m:r>
                                      <a:rPr lang="ru-RU" sz="2400" i="1">
                                        <a:latin typeface="Cambria Math" panose="02040503050406030204" pitchFamily="18" charset="0"/>
                                      </a:rPr>
                                      <m:t>|</m:t>
                                    </m:r>
                                    <m:sSub>
                                      <m:sSubPr>
                                        <m:ctrlPr>
                                          <a:rPr lang="ru-RU" sz="2400" i="1">
                                            <a:latin typeface="Cambria Math" panose="02040503050406030204" pitchFamily="18" charset="0"/>
                                          </a:rPr>
                                        </m:ctrlPr>
                                      </m:sSubPr>
                                      <m:e>
                                        <m:r>
                                          <a:rPr lang="ru-RU" sz="2400" i="1">
                                            <a:latin typeface="Cambria Math" panose="02040503050406030204" pitchFamily="18" charset="0"/>
                                          </a:rPr>
                                          <m:t>𝐵</m:t>
                                        </m:r>
                                      </m:e>
                                      <m:sub>
                                        <m:r>
                                          <a:rPr lang="ru-RU" sz="2400" i="1">
                                            <a:latin typeface="Cambria Math" panose="02040503050406030204" pitchFamily="18" charset="0"/>
                                          </a:rPr>
                                          <m:t>32</m:t>
                                        </m:r>
                                      </m:sub>
                                    </m:sSub>
                                    <m:r>
                                      <a:rPr lang="ru-RU" sz="2400" i="1">
                                        <a:latin typeface="Cambria Math" panose="02040503050406030204" pitchFamily="18" charset="0"/>
                                      </a:rPr>
                                      <m:t>−</m:t>
                                    </m:r>
                                    <m:sSubSup>
                                      <m:sSubSupPr>
                                        <m:ctrlPr>
                                          <a:rPr lang="ru-RU" sz="2400" i="1">
                                            <a:latin typeface="Cambria Math" panose="02040503050406030204" pitchFamily="18" charset="0"/>
                                          </a:rPr>
                                        </m:ctrlPr>
                                      </m:sSubSupPr>
                                      <m:e>
                                        <m:r>
                                          <a:rPr lang="ru-RU" sz="2400" i="1">
                                            <a:latin typeface="Cambria Math" panose="02040503050406030204" pitchFamily="18" charset="0"/>
                                          </a:rPr>
                                          <m:t>𝐵</m:t>
                                        </m:r>
                                      </m:e>
                                      <m:sub>
                                        <m:r>
                                          <a:rPr lang="ru-RU" sz="2400" i="1">
                                            <a:latin typeface="Cambria Math" panose="02040503050406030204" pitchFamily="18" charset="0"/>
                                          </a:rPr>
                                          <m:t>32</m:t>
                                        </m:r>
                                      </m:sub>
                                      <m:sup>
                                        <m:r>
                                          <a:rPr lang="ru-RU" sz="2400" i="1">
                                            <a:latin typeface="Cambria Math" panose="02040503050406030204" pitchFamily="18" charset="0"/>
                                          </a:rPr>
                                          <m:t>𝑖</m:t>
                                        </m:r>
                                      </m:sup>
                                    </m:sSubSup>
                                    <m:r>
                                      <a:rPr lang="ru-RU" sz="2400" i="1">
                                        <a:latin typeface="Cambria Math" panose="02040503050406030204" pitchFamily="18" charset="0"/>
                                      </a:rPr>
                                      <m:t>|</m:t>
                                    </m:r>
                                  </m:num>
                                  <m:den>
                                    <m:sSub>
                                      <m:sSubPr>
                                        <m:ctrlPr>
                                          <a:rPr lang="ru-RU" sz="2400" i="1">
                                            <a:latin typeface="Cambria Math" panose="02040503050406030204" pitchFamily="18" charset="0"/>
                                          </a:rPr>
                                        </m:ctrlPr>
                                      </m:sSubPr>
                                      <m:e>
                                        <m:r>
                                          <a:rPr lang="ru-RU" sz="2400" i="1">
                                            <a:latin typeface="Cambria Math" panose="02040503050406030204" pitchFamily="18" charset="0"/>
                                          </a:rPr>
                                          <m:t>𝐵</m:t>
                                        </m:r>
                                      </m:e>
                                      <m:sub>
                                        <m:r>
                                          <a:rPr lang="ru-RU" sz="2400" i="1">
                                            <a:latin typeface="Cambria Math" panose="02040503050406030204" pitchFamily="18" charset="0"/>
                                          </a:rPr>
                                          <m:t>32</m:t>
                                        </m:r>
                                      </m:sub>
                                    </m:sSub>
                                  </m:den>
                                </m:f>
                                <m:r>
                                  <a:rPr lang="ru-RU" sz="2400" i="1">
                                    <a:latin typeface="Cambria Math" panose="02040503050406030204" pitchFamily="18" charset="0"/>
                                  </a:rPr>
                                  <m:t>∙100 %</m:t>
                                </m:r>
                              </m:oMath>
                            </m:oMathPara>
                          </a14:m>
                          <a:endParaRPr lang="ru-RU" sz="2400" dirty="0" smtClean="0">
                            <a:latin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2400" dirty="0" smtClean="0">
                              <a:effectLst/>
                              <a:latin typeface="Times New Roman" panose="02020603050405020304" pitchFamily="18" charset="0"/>
                              <a:cs typeface="Times New Roman" panose="02020603050405020304" pitchFamily="18" charset="0"/>
                            </a:rPr>
                            <a:t>(</a:t>
                          </a:r>
                          <a:r>
                            <a:rPr lang="ru-RU" sz="2400" dirty="0" smtClean="0">
                              <a:effectLst/>
                              <a:latin typeface="Times New Roman" panose="02020603050405020304" pitchFamily="18" charset="0"/>
                              <a:cs typeface="Times New Roman" panose="02020603050405020304" pitchFamily="18" charset="0"/>
                            </a:rPr>
                            <a:t>27</a:t>
                          </a:r>
                          <a:r>
                            <a:rPr lang="en-US" sz="2400" dirty="0" smtClean="0">
                              <a:effectLst/>
                              <a:latin typeface="Times New Roman" panose="02020603050405020304" pitchFamily="18" charset="0"/>
                              <a:cs typeface="Times New Roman" panose="02020603050405020304" pitchFamily="18" charset="0"/>
                            </a:rPr>
                            <a:t>)</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1038822006"/>
                      </a:ext>
                    </a:extLst>
                  </a:tr>
                </a:tbl>
              </a:graphicData>
            </a:graphic>
          </p:graphicFrame>
        </mc:Choice>
        <mc:Fallback xmlns="">
          <p:graphicFrame>
            <p:nvGraphicFramePr>
              <p:cNvPr id="6" name="Таблица 5"/>
              <p:cNvGraphicFramePr>
                <a:graphicFrameLocks noGrp="1"/>
              </p:cNvGraphicFramePr>
              <p:nvPr>
                <p:extLst>
                  <p:ext uri="{D42A27DB-BD31-4B8C-83A1-F6EECF244321}">
                    <p14:modId xmlns:p14="http://schemas.microsoft.com/office/powerpoint/2010/main" val="1125039042"/>
                  </p:ext>
                </p:extLst>
              </p:nvPr>
            </p:nvGraphicFramePr>
            <p:xfrm>
              <a:off x="4495800" y="5152453"/>
              <a:ext cx="7135090" cy="1222947"/>
            </p:xfrm>
            <a:graphic>
              <a:graphicData uri="http://schemas.openxmlformats.org/drawingml/2006/table">
                <a:tbl>
                  <a:tblPr firstRow="1" firstCol="1" bandRow="1">
                    <a:tableStyleId>{2D5ABB26-0587-4C30-8999-92F81FD0307C}</a:tableStyleId>
                  </a:tblPr>
                  <a:tblGrid>
                    <a:gridCol w="4805220">
                      <a:extLst>
                        <a:ext uri="{9D8B030D-6E8A-4147-A177-3AD203B41FA5}">
                          <a16:colId xmlns:a16="http://schemas.microsoft.com/office/drawing/2014/main" val="1195915950"/>
                        </a:ext>
                      </a:extLst>
                    </a:gridCol>
                    <a:gridCol w="2329870">
                      <a:extLst>
                        <a:ext uri="{9D8B030D-6E8A-4147-A177-3AD203B41FA5}">
                          <a16:colId xmlns:a16="http://schemas.microsoft.com/office/drawing/2014/main" val="1443182146"/>
                        </a:ext>
                      </a:extLst>
                    </a:gridCol>
                  </a:tblGrid>
                  <a:tr h="1222947">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r="-48416"/>
                          </a:stretch>
                        </a:blipFill>
                      </a:tcPr>
                    </a:tc>
                    <a:tc>
                      <a:txBody>
                        <a:bodyPr/>
                        <a:lstStyle/>
                        <a:p>
                          <a:pPr algn="l">
                            <a:lnSpc>
                              <a:spcPct val="150000"/>
                            </a:lnSpc>
                            <a:spcAft>
                              <a:spcPts val="0"/>
                            </a:spcAft>
                          </a:pPr>
                          <a:r>
                            <a:rPr lang="en-US" sz="2400" dirty="0" smtClean="0">
                              <a:effectLst/>
                              <a:latin typeface="Times New Roman" panose="02020603050405020304" pitchFamily="18" charset="0"/>
                              <a:cs typeface="Times New Roman" panose="02020603050405020304" pitchFamily="18" charset="0"/>
                            </a:rPr>
                            <a:t>(</a:t>
                          </a:r>
                          <a:r>
                            <a:rPr lang="ru-RU" sz="2400" dirty="0" smtClean="0">
                              <a:effectLst/>
                              <a:latin typeface="Times New Roman" panose="02020603050405020304" pitchFamily="18" charset="0"/>
                              <a:cs typeface="Times New Roman" panose="02020603050405020304" pitchFamily="18" charset="0"/>
                            </a:rPr>
                            <a:t>27</a:t>
                          </a:r>
                          <a:r>
                            <a:rPr lang="en-US" sz="2400" dirty="0" smtClean="0">
                              <a:effectLst/>
                              <a:latin typeface="Times New Roman" panose="02020603050405020304" pitchFamily="18" charset="0"/>
                              <a:cs typeface="Times New Roman" panose="02020603050405020304" pitchFamily="18" charset="0"/>
                            </a:rPr>
                            <a:t>)</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1038822006"/>
                      </a:ext>
                    </a:extLst>
                  </a:tr>
                </a:tbl>
              </a:graphicData>
            </a:graphic>
          </p:graphicFrame>
        </mc:Fallback>
      </mc:AlternateContent>
    </p:spTree>
    <p:extLst>
      <p:ext uri="{BB962C8B-B14F-4D97-AF65-F5344CB8AC3E}">
        <p14:creationId xmlns:p14="http://schemas.microsoft.com/office/powerpoint/2010/main" val="2541077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838200" y="161925"/>
                <a:ext cx="10515600" cy="1325563"/>
              </a:xfrm>
            </p:spPr>
            <p:txBody>
              <a:bodyPr/>
              <a:lstStyle/>
              <a:p>
                <a:pPr algn="ctr"/>
                <a:r>
                  <a:rPr lang="ru-RU" b="1" dirty="0" smtClean="0">
                    <a:latin typeface="Times New Roman" panose="02020603050405020304" pitchFamily="18" charset="0"/>
                    <a:cs typeface="Times New Roman" panose="02020603050405020304" pitchFamily="18" charset="0"/>
                  </a:rPr>
                  <a:t>Результирующие значения </a:t>
                </a:r>
                <a14:m>
                  <m:oMath xmlns:m="http://schemas.openxmlformats.org/officeDocument/2006/math">
                    <m:sSub>
                      <m:sSubPr>
                        <m:ctrlPr>
                          <a:rPr lang="ru-RU" b="1" i="1" smtClean="0">
                            <a:latin typeface="Cambria Math" panose="02040503050406030204" pitchFamily="18" charset="0"/>
                            <a:cs typeface="Times New Roman" panose="02020603050405020304" pitchFamily="18" charset="0"/>
                          </a:rPr>
                        </m:ctrlPr>
                      </m:sSubPr>
                      <m:e>
                        <m:r>
                          <a:rPr lang="en-US" b="1" i="1" smtClean="0">
                            <a:latin typeface="Cambria Math" panose="02040503050406030204" pitchFamily="18" charset="0"/>
                            <a:cs typeface="Times New Roman" panose="02020603050405020304" pitchFamily="18" charset="0"/>
                          </a:rPr>
                          <m:t>𝑩</m:t>
                        </m:r>
                      </m:e>
                      <m:sub>
                        <m:r>
                          <a:rPr lang="en-US" b="1" i="1" smtClean="0">
                            <a:latin typeface="Cambria Math" panose="02040503050406030204" pitchFamily="18" charset="0"/>
                            <a:cs typeface="Times New Roman" panose="02020603050405020304" pitchFamily="18" charset="0"/>
                          </a:rPr>
                          <m:t>𝟑𝟐</m:t>
                        </m:r>
                      </m:sub>
                    </m:sSub>
                  </m:oMath>
                </a14:m>
                <a:endParaRPr lang="ru-RU"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838200" y="161925"/>
                <a:ext cx="10515600" cy="1325563"/>
              </a:xfrm>
              <a:blipFill>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graphicFrame>
            <p:nvGraphicFramePr>
              <p:cNvPr id="5" name="Объект 4"/>
              <p:cNvGraphicFramePr>
                <a:graphicFrameLocks noGrp="1"/>
              </p:cNvGraphicFramePr>
              <p:nvPr>
                <p:ph idx="1"/>
                <p:extLst>
                  <p:ext uri="{D42A27DB-BD31-4B8C-83A1-F6EECF244321}">
                    <p14:modId xmlns:p14="http://schemas.microsoft.com/office/powerpoint/2010/main" val="1617347177"/>
                  </p:ext>
                </p:extLst>
              </p:nvPr>
            </p:nvGraphicFramePr>
            <p:xfrm>
              <a:off x="157016" y="1690688"/>
              <a:ext cx="11877968" cy="4091709"/>
            </p:xfrm>
            <a:graphic>
              <a:graphicData uri="http://schemas.openxmlformats.org/drawingml/2006/table">
                <a:tbl>
                  <a:tblPr firstRow="1" bandRow="1">
                    <a:tableStyleId>{5C22544A-7EE6-4342-B048-85BDC9FD1C3A}</a:tableStyleId>
                  </a:tblPr>
                  <a:tblGrid>
                    <a:gridCol w="738911">
                      <a:extLst>
                        <a:ext uri="{9D8B030D-6E8A-4147-A177-3AD203B41FA5}">
                          <a16:colId xmlns:a16="http://schemas.microsoft.com/office/drawing/2014/main" val="505904277"/>
                        </a:ext>
                      </a:extLst>
                    </a:gridCol>
                    <a:gridCol w="1151907">
                      <a:extLst>
                        <a:ext uri="{9D8B030D-6E8A-4147-A177-3AD203B41FA5}">
                          <a16:colId xmlns:a16="http://schemas.microsoft.com/office/drawing/2014/main" val="3602131920"/>
                        </a:ext>
                      </a:extLst>
                    </a:gridCol>
                    <a:gridCol w="1151907">
                      <a:extLst>
                        <a:ext uri="{9D8B030D-6E8A-4147-A177-3AD203B41FA5}">
                          <a16:colId xmlns:a16="http://schemas.microsoft.com/office/drawing/2014/main" val="299468377"/>
                        </a:ext>
                      </a:extLst>
                    </a:gridCol>
                    <a:gridCol w="1151907">
                      <a:extLst>
                        <a:ext uri="{9D8B030D-6E8A-4147-A177-3AD203B41FA5}">
                          <a16:colId xmlns:a16="http://schemas.microsoft.com/office/drawing/2014/main" val="1044306753"/>
                        </a:ext>
                      </a:extLst>
                    </a:gridCol>
                    <a:gridCol w="1151907">
                      <a:extLst>
                        <a:ext uri="{9D8B030D-6E8A-4147-A177-3AD203B41FA5}">
                          <a16:colId xmlns:a16="http://schemas.microsoft.com/office/drawing/2014/main" val="2183793007"/>
                        </a:ext>
                      </a:extLst>
                    </a:gridCol>
                    <a:gridCol w="1151907">
                      <a:extLst>
                        <a:ext uri="{9D8B030D-6E8A-4147-A177-3AD203B41FA5}">
                          <a16:colId xmlns:a16="http://schemas.microsoft.com/office/drawing/2014/main" val="1902979083"/>
                        </a:ext>
                      </a:extLst>
                    </a:gridCol>
                    <a:gridCol w="1151907">
                      <a:extLst>
                        <a:ext uri="{9D8B030D-6E8A-4147-A177-3AD203B41FA5}">
                          <a16:colId xmlns:a16="http://schemas.microsoft.com/office/drawing/2014/main" val="2317875819"/>
                        </a:ext>
                      </a:extLst>
                    </a:gridCol>
                    <a:gridCol w="1151907">
                      <a:extLst>
                        <a:ext uri="{9D8B030D-6E8A-4147-A177-3AD203B41FA5}">
                          <a16:colId xmlns:a16="http://schemas.microsoft.com/office/drawing/2014/main" val="2087008882"/>
                        </a:ext>
                      </a:extLst>
                    </a:gridCol>
                    <a:gridCol w="1089891">
                      <a:extLst>
                        <a:ext uri="{9D8B030D-6E8A-4147-A177-3AD203B41FA5}">
                          <a16:colId xmlns:a16="http://schemas.microsoft.com/office/drawing/2014/main" val="1143873189"/>
                        </a:ext>
                      </a:extLst>
                    </a:gridCol>
                    <a:gridCol w="969818">
                      <a:extLst>
                        <a:ext uri="{9D8B030D-6E8A-4147-A177-3AD203B41FA5}">
                          <a16:colId xmlns:a16="http://schemas.microsoft.com/office/drawing/2014/main" val="4064037403"/>
                        </a:ext>
                      </a:extLst>
                    </a:gridCol>
                    <a:gridCol w="1015999">
                      <a:extLst>
                        <a:ext uri="{9D8B030D-6E8A-4147-A177-3AD203B41FA5}">
                          <a16:colId xmlns:a16="http://schemas.microsoft.com/office/drawing/2014/main" val="2261494144"/>
                        </a:ext>
                      </a:extLst>
                    </a:gridCol>
                  </a:tblGrid>
                  <a:tr h="925584">
                    <a:tc>
                      <a:txBody>
                        <a:bodyPr/>
                        <a:lstStyle/>
                        <a:p>
                          <a:pPr algn="ctr"/>
                          <a:endParaRPr lang="ru-RU" sz="1800" b="0" dirty="0">
                            <a:solidFill>
                              <a:schemeClr val="tx1"/>
                            </a:solidFill>
                          </a:endParaRPr>
                        </a:p>
                      </a:txBody>
                      <a:tcPr anchor="ctr"/>
                    </a:tc>
                    <a:tc>
                      <a:txBody>
                        <a:bodyPr/>
                        <a:lstStyle/>
                        <a:p>
                          <a:pPr indent="450215" algn="ctr" fontAlgn="b">
                            <a:lnSpc>
                              <a:spcPct val="150000"/>
                            </a:lnSpc>
                            <a:spcAft>
                              <a:spcPts val="0"/>
                            </a:spcAft>
                          </a:pPr>
                          <a14:m>
                            <m:oMathPara xmlns:m="http://schemas.openxmlformats.org/officeDocument/2006/math">
                              <m:oMathParaPr>
                                <m:jc m:val="center"/>
                              </m:oMathParaPr>
                              <m:oMath xmlns:m="http://schemas.openxmlformats.org/officeDocument/2006/math">
                                <m:sSubSup>
                                  <m:sSubSupPr>
                                    <m:ctrlPr>
                                      <a:rPr lang="ru-RU" sz="1800" b="0" i="1" smtClean="0">
                                        <a:solidFill>
                                          <a:schemeClr val="tx1"/>
                                        </a:solidFill>
                                        <a:effectLst/>
                                        <a:latin typeface="Cambria Math" panose="02040503050406030204" pitchFamily="18" charset="0"/>
                                      </a:rPr>
                                    </m:ctrlPr>
                                  </m:sSubSupPr>
                                  <m:e>
                                    <m:r>
                                      <a:rPr lang="ru-RU" sz="1800" b="0" i="1">
                                        <a:solidFill>
                                          <a:schemeClr val="tx1"/>
                                        </a:solidFill>
                                        <a:effectLst/>
                                        <a:latin typeface="Cambria Math" panose="02040503050406030204" pitchFamily="18" charset="0"/>
                                      </a:rPr>
                                      <m:t>𝐵</m:t>
                                    </m:r>
                                  </m:e>
                                  <m:sub>
                                    <m:r>
                                      <a:rPr lang="ru-RU" sz="1800" b="0">
                                        <a:solidFill>
                                          <a:schemeClr val="tx1"/>
                                        </a:solidFill>
                                        <a:effectLst/>
                                        <a:latin typeface="Cambria Math" panose="02040503050406030204" pitchFamily="18" charset="0"/>
                                      </a:rPr>
                                      <m:t>32</m:t>
                                    </m:r>
                                  </m:sub>
                                  <m:sup>
                                    <m:r>
                                      <a:rPr lang="ru-RU" sz="1800" b="0">
                                        <a:solidFill>
                                          <a:schemeClr val="tx1"/>
                                        </a:solidFill>
                                        <a:effectLst/>
                                        <a:latin typeface="Cambria Math" panose="02040503050406030204" pitchFamily="18" charset="0"/>
                                      </a:rPr>
                                      <m:t>1</m:t>
                                    </m:r>
                                  </m:sup>
                                </m:sSubSup>
                              </m:oMath>
                            </m:oMathPara>
                          </a14:m>
                          <a:endParaRPr lang="ru-RU"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ru-RU" sz="1800" b="0" i="1" smtClean="0">
                                        <a:solidFill>
                                          <a:schemeClr val="tx1"/>
                                        </a:solidFill>
                                        <a:effectLst/>
                                        <a:latin typeface="Cambria Math" panose="02040503050406030204" pitchFamily="18" charset="0"/>
                                      </a:rPr>
                                    </m:ctrlPr>
                                  </m:sSubSupPr>
                                  <m:e>
                                    <m:r>
                                      <a:rPr lang="ru-RU" sz="1800" b="0" i="1">
                                        <a:solidFill>
                                          <a:schemeClr val="tx1"/>
                                        </a:solidFill>
                                        <a:effectLst/>
                                        <a:latin typeface="Cambria Math" panose="02040503050406030204" pitchFamily="18" charset="0"/>
                                      </a:rPr>
                                      <m:t>𝐵</m:t>
                                    </m:r>
                                  </m:e>
                                  <m:sub>
                                    <m:r>
                                      <a:rPr lang="ru-RU" sz="1800" b="0">
                                        <a:solidFill>
                                          <a:schemeClr val="tx1"/>
                                        </a:solidFill>
                                        <a:effectLst/>
                                        <a:latin typeface="Cambria Math" panose="02040503050406030204" pitchFamily="18" charset="0"/>
                                      </a:rPr>
                                      <m:t>32</m:t>
                                    </m:r>
                                  </m:sub>
                                  <m:sup>
                                    <m:r>
                                      <a:rPr lang="ru-RU" sz="1800" b="0">
                                        <a:solidFill>
                                          <a:schemeClr val="tx1"/>
                                        </a:solidFill>
                                        <a:effectLst/>
                                        <a:latin typeface="Cambria Math" panose="02040503050406030204" pitchFamily="18" charset="0"/>
                                      </a:rPr>
                                      <m:t>2</m:t>
                                    </m:r>
                                  </m:sup>
                                </m:sSubSup>
                              </m:oMath>
                            </m:oMathPara>
                          </a14:m>
                          <a:endParaRPr lang="ru-RU"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ru-RU" sz="1800" b="0" i="1" smtClean="0">
                                        <a:solidFill>
                                          <a:schemeClr val="tx1"/>
                                        </a:solidFill>
                                        <a:effectLst/>
                                        <a:latin typeface="Cambria Math" panose="02040503050406030204" pitchFamily="18" charset="0"/>
                                      </a:rPr>
                                    </m:ctrlPr>
                                  </m:sSubSupPr>
                                  <m:e>
                                    <m:r>
                                      <a:rPr lang="ru-RU" sz="1800" b="0" i="1">
                                        <a:solidFill>
                                          <a:schemeClr val="tx1"/>
                                        </a:solidFill>
                                        <a:effectLst/>
                                        <a:latin typeface="Cambria Math" panose="02040503050406030204" pitchFamily="18" charset="0"/>
                                      </a:rPr>
                                      <m:t>𝐵</m:t>
                                    </m:r>
                                  </m:e>
                                  <m:sub>
                                    <m:r>
                                      <a:rPr lang="ru-RU" sz="1800" b="0">
                                        <a:solidFill>
                                          <a:schemeClr val="tx1"/>
                                        </a:solidFill>
                                        <a:effectLst/>
                                        <a:latin typeface="Cambria Math" panose="02040503050406030204" pitchFamily="18" charset="0"/>
                                      </a:rPr>
                                      <m:t>32</m:t>
                                    </m:r>
                                  </m:sub>
                                  <m:sup>
                                    <m:r>
                                      <a:rPr lang="ru-RU" sz="1800" b="0">
                                        <a:solidFill>
                                          <a:schemeClr val="tx1"/>
                                        </a:solidFill>
                                        <a:effectLst/>
                                        <a:latin typeface="Cambria Math" panose="02040503050406030204" pitchFamily="18" charset="0"/>
                                      </a:rPr>
                                      <m:t>3</m:t>
                                    </m:r>
                                  </m:sup>
                                </m:sSubSup>
                              </m:oMath>
                            </m:oMathPara>
                          </a14:m>
                          <a:endParaRPr lang="ru-RU"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ru-RU" sz="1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ru-RU" sz="18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ru-RU" sz="18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32</m:t>
                                    </m:r>
                                  </m:sub>
                                  <m:sup>
                                    <m:r>
                                      <a:rPr lang="ru-RU" sz="18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bSup>
                              </m:oMath>
                            </m:oMathPara>
                          </a14:m>
                          <a:endParaRPr lang="ru-RU"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ru-RU" sz="1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ru-RU" sz="18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ru-RU" sz="18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32</m:t>
                                    </m:r>
                                  </m:sub>
                                  <m:sup>
                                    <m:r>
                                      <a:rPr lang="ru-RU" sz="18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bSup>
                              </m:oMath>
                            </m:oMathPara>
                          </a14:m>
                          <a:endParaRPr lang="ru-RU"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ru-RU" sz="1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ru-RU" sz="18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ru-RU" sz="18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32</m:t>
                                    </m:r>
                                  </m:sub>
                                  <m:sup>
                                    <m:r>
                                      <a:rPr lang="ru-RU" sz="18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m:t>
                                    </m:r>
                                  </m:sup>
                                </m:sSubSup>
                              </m:oMath>
                            </m:oMathPara>
                          </a14:m>
                          <a:endParaRPr lang="ru-RU"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ru-RU" sz="1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ru-RU" sz="18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ru-RU" sz="18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32</m:t>
                                    </m:r>
                                  </m:sub>
                                  <m:sup>
                                    <m:r>
                                      <a:rPr lang="ru-RU" sz="18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7</m:t>
                                    </m:r>
                                  </m:sup>
                                </m:sSubSup>
                              </m:oMath>
                            </m:oMathPara>
                          </a14:m>
                          <a:endParaRPr lang="ru-RU"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14:m>
                            <m:oMathPara xmlns:m="http://schemas.openxmlformats.org/officeDocument/2006/math">
                              <m:oMathParaPr>
                                <m:jc m:val="centerGroup"/>
                              </m:oMathParaPr>
                              <m:oMath xmlns:m="http://schemas.openxmlformats.org/officeDocument/2006/math">
                                <m:sSub>
                                  <m:sSubPr>
                                    <m:ctrlPr>
                                      <a:rPr lang="ru-RU" sz="1800" b="0" i="1" smtClean="0">
                                        <a:solidFill>
                                          <a:schemeClr val="tx1"/>
                                        </a:solidFill>
                                        <a:effectLst/>
                                        <a:latin typeface="Cambria Math" panose="02040503050406030204" pitchFamily="18" charset="0"/>
                                      </a:rPr>
                                    </m:ctrlPr>
                                  </m:sSubPr>
                                  <m:e>
                                    <m:r>
                                      <a:rPr lang="ru-RU" sz="1800" b="0" i="1">
                                        <a:solidFill>
                                          <a:schemeClr val="tx1"/>
                                        </a:solidFill>
                                        <a:effectLst/>
                                        <a:latin typeface="Cambria Math" panose="02040503050406030204" pitchFamily="18" charset="0"/>
                                      </a:rPr>
                                      <m:t>𝐵</m:t>
                                    </m:r>
                                  </m:e>
                                  <m:sub>
                                    <m:r>
                                      <a:rPr lang="ru-RU" sz="1800" b="0">
                                        <a:solidFill>
                                          <a:schemeClr val="tx1"/>
                                        </a:solidFill>
                                        <a:effectLst/>
                                        <a:latin typeface="Cambria Math" panose="02040503050406030204" pitchFamily="18" charset="0"/>
                                      </a:rPr>
                                      <m:t>32</m:t>
                                    </m:r>
                                  </m:sub>
                                </m:sSub>
                              </m:oMath>
                            </m:oMathPara>
                          </a14:m>
                          <a:endParaRPr lang="ru-RU"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bar>
                                <m:barPr>
                                  <m:pos m:val="top"/>
                                  <m:ctrlPr>
                                    <a:rPr lang="ru-RU" sz="1800" b="0" i="1" smtClean="0">
                                      <a:solidFill>
                                        <a:schemeClr val="tx1"/>
                                      </a:solidFill>
                                      <a:effectLst/>
                                      <a:latin typeface="Cambria Math" panose="02040503050406030204" pitchFamily="18" charset="0"/>
                                    </a:rPr>
                                  </m:ctrlPr>
                                </m:barPr>
                                <m:e>
                                  <m:r>
                                    <a:rPr lang="ru-RU" sz="1800" b="0" i="1">
                                      <a:solidFill>
                                        <a:schemeClr val="tx1"/>
                                      </a:solidFill>
                                      <a:effectLst/>
                                      <a:latin typeface="Cambria Math" panose="02040503050406030204" pitchFamily="18" charset="0"/>
                                    </a:rPr>
                                    <m:t>𝛿</m:t>
                                  </m:r>
                                </m:e>
                              </m:bar>
                            </m:oMath>
                          </a14:m>
                          <a:r>
                            <a:rPr lang="ru-RU" sz="1800" b="0" dirty="0">
                              <a:solidFill>
                                <a:schemeClr val="tx1"/>
                              </a:solidFill>
                              <a:effectLst/>
                              <a:latin typeface="Times New Roman" panose="02020603050405020304" pitchFamily="18" charset="0"/>
                              <a:cs typeface="Times New Roman" panose="02020603050405020304" pitchFamily="18" charset="0"/>
                            </a:rPr>
                            <a:t>, </a:t>
                          </a:r>
                          <a:r>
                            <a:rPr lang="ru-RU" sz="1800" b="0" dirty="0" smtClean="0">
                              <a:solidFill>
                                <a:schemeClr val="tx1"/>
                              </a:solidFill>
                              <a:effectLst/>
                              <a:latin typeface="Times New Roman" panose="02020603050405020304" pitchFamily="18" charset="0"/>
                              <a:cs typeface="Times New Roman" panose="02020603050405020304" pitchFamily="18" charset="0"/>
                            </a:rPr>
                            <a:t>%</a:t>
                          </a:r>
                          <a:endParaRPr lang="ru-RU"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14:m>
                            <m:oMath xmlns:m="http://schemas.openxmlformats.org/officeDocument/2006/math">
                              <m:sSub>
                                <m:sSubPr>
                                  <m:ctrlPr>
                                    <a:rPr lang="ru-RU" sz="1800" b="0" i="1" smtClean="0">
                                      <a:solidFill>
                                        <a:schemeClr val="tx1"/>
                                      </a:solidFill>
                                      <a:latin typeface="Cambria Math" panose="02040503050406030204" pitchFamily="18" charset="0"/>
                                    </a:rPr>
                                  </m:ctrlPr>
                                </m:sSubPr>
                                <m:e>
                                  <m:r>
                                    <a:rPr lang="ru-RU" sz="1800" b="0" i="1" smtClean="0">
                                      <a:solidFill>
                                        <a:schemeClr val="tx1"/>
                                      </a:solidFill>
                                      <a:latin typeface="Cambria Math" panose="02040503050406030204" pitchFamily="18" charset="0"/>
                                      <a:ea typeface="Cambria Math" panose="02040503050406030204" pitchFamily="18" charset="0"/>
                                    </a:rPr>
                                    <m:t>𝛿</m:t>
                                  </m:r>
                                </m:e>
                                <m:sub>
                                  <m:r>
                                    <a:rPr lang="en-US" sz="1800" b="0" i="1" smtClean="0">
                                      <a:solidFill>
                                        <a:schemeClr val="tx1"/>
                                      </a:solidFill>
                                      <a:latin typeface="Cambria Math" panose="02040503050406030204" pitchFamily="18" charset="0"/>
                                    </a:rPr>
                                    <m:t>𝑚𝑎𝑥</m:t>
                                  </m:r>
                                </m:sub>
                              </m:sSub>
                            </m:oMath>
                          </a14:m>
                          <a:r>
                            <a:rPr lang="en-US" sz="1800" b="0" dirty="0" smtClean="0">
                              <a:solidFill>
                                <a:schemeClr val="tx1"/>
                              </a:solidFill>
                            </a:rPr>
                            <a:t>, %</a:t>
                          </a:r>
                          <a:endParaRPr lang="ru-RU" sz="1800" b="0" dirty="0">
                            <a:solidFill>
                              <a:schemeClr val="tx1"/>
                            </a:solidFill>
                          </a:endParaRPr>
                        </a:p>
                      </a:txBody>
                      <a:tcPr anchor="ctr"/>
                    </a:tc>
                    <a:extLst>
                      <a:ext uri="{0D108BD9-81ED-4DB2-BD59-A6C34878D82A}">
                        <a16:rowId xmlns:a16="http://schemas.microsoft.com/office/drawing/2014/main" val="196256201"/>
                      </a:ext>
                    </a:extLst>
                  </a:tr>
                  <a:tr h="1055375">
                    <a:tc>
                      <a:txBody>
                        <a:bodyPr/>
                        <a:lstStyle/>
                        <a:p>
                          <a:pPr algn="ctr">
                            <a:lnSpc>
                              <a:spcPct val="150000"/>
                            </a:lnSpc>
                            <a:spcAft>
                              <a:spcPts val="0"/>
                            </a:spcAft>
                          </a:pPr>
                          <a:r>
                            <a:rPr lang="ru-RU" sz="1800" b="0" dirty="0" smtClean="0">
                              <a:solidFill>
                                <a:schemeClr val="tx1"/>
                              </a:solidFill>
                              <a:effectLst/>
                            </a:rPr>
                            <a:t>По</a:t>
                          </a:r>
                          <a:r>
                            <a:rPr lang="ru-RU" sz="1800" dirty="0" smtClean="0">
                              <a:solidFill>
                                <a:schemeClr val="tx1"/>
                              </a:solidFill>
                              <a:effectLst/>
                            </a:rPr>
                            <a:t> </a:t>
                          </a:r>
                          <a14:m>
                            <m:oMath xmlns:m="http://schemas.openxmlformats.org/officeDocument/2006/math">
                              <m:sSub>
                                <m:sSubPr>
                                  <m:ctrlPr>
                                    <a:rPr lang="ru-RU" sz="1800" i="1">
                                      <a:solidFill>
                                        <a:schemeClr val="tx1"/>
                                      </a:solidFill>
                                      <a:effectLst/>
                                      <a:latin typeface="Cambria Math" panose="02040503050406030204" pitchFamily="18" charset="0"/>
                                    </a:rPr>
                                  </m:ctrlPr>
                                </m:sSubPr>
                                <m:e>
                                  <m:r>
                                    <a:rPr lang="en-US" sz="1800">
                                      <a:solidFill>
                                        <a:schemeClr val="tx1"/>
                                      </a:solidFill>
                                      <a:effectLst/>
                                      <a:latin typeface="Cambria Math" panose="02040503050406030204" pitchFamily="18" charset="0"/>
                                    </a:rPr>
                                    <m:t>𝑢</m:t>
                                  </m:r>
                                </m:e>
                                <m:sub>
                                  <m:r>
                                    <a:rPr lang="en-US" sz="1800">
                                      <a:solidFill>
                                        <a:schemeClr val="tx1"/>
                                      </a:solidFill>
                                      <a:effectLst/>
                                      <a:latin typeface="Cambria Math" panose="02040503050406030204" pitchFamily="18" charset="0"/>
                                    </a:rPr>
                                    <m:t>𝑡</m:t>
                                  </m:r>
                                </m:sub>
                              </m:sSub>
                            </m:oMath>
                          </a14:m>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5,5∙</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5,5∙</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3,0∙</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5,5∙</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ru-RU" sz="1050" smtClean="0">
                                    <a:latin typeface="Cambria Math" panose="02040503050406030204" pitchFamily="18" charset="0"/>
                                  </a:rPr>
                                  <m:t>9</m:t>
                                </m:r>
                                <m:r>
                                  <a:rPr lang="en-US" sz="1050" b="0" i="0" smtClean="0">
                                    <a:latin typeface="Cambria Math" panose="02040503050406030204" pitchFamily="18" charset="0"/>
                                  </a:rPr>
                                  <m:t>,0</m:t>
                                </m:r>
                                <m:r>
                                  <a:rPr lang="en-US" sz="1050">
                                    <a:latin typeface="Cambria Math" panose="02040503050406030204" pitchFamily="18" charset="0"/>
                                  </a:rPr>
                                  <m:t>∙</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smtClean="0">
                                    <a:latin typeface="Cambria Math" panose="02040503050406030204" pitchFamily="18" charset="0"/>
                                  </a:rPr>
                                  <m:t>9</m:t>
                                </m:r>
                                <m:r>
                                  <a:rPr lang="en-US" sz="1050" b="0" i="0" smtClean="0">
                                    <a:latin typeface="Cambria Math" panose="02040503050406030204" pitchFamily="18" charset="0"/>
                                  </a:rPr>
                                  <m:t>,0</m:t>
                                </m:r>
                                <m:r>
                                  <a:rPr lang="en-US" sz="1050">
                                    <a:latin typeface="Cambria Math" panose="02040503050406030204" pitchFamily="18" charset="0"/>
                                  </a:rPr>
                                  <m:t>∙</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smtClean="0">
                                    <a:latin typeface="Cambria Math" panose="02040503050406030204" pitchFamily="18" charset="0"/>
                                  </a:rPr>
                                  <m:t>12</m:t>
                                </m:r>
                                <m:r>
                                  <a:rPr lang="en-US" sz="1050" b="0" i="0" smtClean="0">
                                    <a:latin typeface="Cambria Math" panose="02040503050406030204" pitchFamily="18" charset="0"/>
                                  </a:rPr>
                                  <m:t>,0</m:t>
                                </m:r>
                                <m:r>
                                  <a:rPr lang="en-US" sz="1050">
                                    <a:latin typeface="Cambria Math" panose="02040503050406030204" pitchFamily="18" charset="0"/>
                                  </a:rPr>
                                  <m:t>∙</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en-US"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05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dirty="0"/>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34</a:t>
                          </a:r>
                          <a:endParaRPr lang="ru-RU" sz="1050" dirty="0">
                            <a:latin typeface="Cambria Math" panose="02040503050406030204" pitchFamily="18" charset="0"/>
                            <a:ea typeface="Cambria Math" panose="02040503050406030204" pitchFamily="18" charset="0"/>
                          </a:endParaRPr>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69</a:t>
                          </a:r>
                          <a:endParaRPr lang="ru-RU" sz="1050" dirty="0">
                            <a:latin typeface="Cambria Math" panose="02040503050406030204" pitchFamily="18" charset="0"/>
                            <a:ea typeface="Cambria Math" panose="02040503050406030204" pitchFamily="18" charset="0"/>
                          </a:endParaRPr>
                        </a:p>
                      </a:txBody>
                      <a:tcPr marL="68580" marR="68580" marT="0" marB="0" anchor="ctr"/>
                    </a:tc>
                    <a:extLst>
                      <a:ext uri="{0D108BD9-81ED-4DB2-BD59-A6C34878D82A}">
                        <a16:rowId xmlns:a16="http://schemas.microsoft.com/office/drawing/2014/main" val="3077528064"/>
                      </a:ext>
                    </a:extLst>
                  </a:tr>
                  <a:tr h="1055375">
                    <a:tc>
                      <a:txBody>
                        <a:bodyPr/>
                        <a:lstStyle/>
                        <a:p>
                          <a:pPr algn="ctr">
                            <a:lnSpc>
                              <a:spcPct val="150000"/>
                            </a:lnSpc>
                            <a:spcAft>
                              <a:spcPts val="0"/>
                            </a:spcAft>
                          </a:pPr>
                          <a:r>
                            <a:rPr lang="ru-RU" sz="1800" b="0" dirty="0" smtClean="0">
                              <a:solidFill>
                                <a:schemeClr val="tx1"/>
                              </a:solidFill>
                              <a:effectLst/>
                            </a:rPr>
                            <a:t>По</a:t>
                          </a:r>
                          <a:r>
                            <a:rPr lang="ru-RU" sz="1800" dirty="0" smtClean="0">
                              <a:solidFill>
                                <a:schemeClr val="tx1"/>
                              </a:solidFill>
                              <a:effectLst/>
                            </a:rPr>
                            <a:t> </a:t>
                          </a:r>
                          <a14:m>
                            <m:oMath xmlns:m="http://schemas.openxmlformats.org/officeDocument/2006/math">
                              <m:sSub>
                                <m:sSubPr>
                                  <m:ctrlPr>
                                    <a:rPr lang="ru-RU" sz="1800" i="1">
                                      <a:solidFill>
                                        <a:schemeClr val="tx1"/>
                                      </a:solidFill>
                                      <a:effectLst/>
                                      <a:latin typeface="Cambria Math" panose="02040503050406030204" pitchFamily="18" charset="0"/>
                                    </a:rPr>
                                  </m:ctrlPr>
                                </m:sSubPr>
                                <m:e>
                                  <m:r>
                                    <a:rPr lang="en-US" sz="1800">
                                      <a:solidFill>
                                        <a:schemeClr val="tx1"/>
                                      </a:solidFill>
                                      <a:effectLst/>
                                      <a:latin typeface="Cambria Math" panose="02040503050406030204" pitchFamily="18" charset="0"/>
                                    </a:rPr>
                                    <m:t>𝑢</m:t>
                                  </m:r>
                                </m:e>
                                <m:sub>
                                  <m:r>
                                    <a:rPr lang="en-US" sz="1800">
                                      <a:solidFill>
                                        <a:schemeClr val="tx1"/>
                                      </a:solidFill>
                                      <a:effectLst/>
                                      <a:latin typeface="Cambria Math" panose="02040503050406030204" pitchFamily="18" charset="0"/>
                                    </a:rPr>
                                    <m:t>𝑛</m:t>
                                  </m:r>
                                </m:sub>
                              </m:sSub>
                            </m:oMath>
                          </a14:m>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17,0∙</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16,0∙</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18</m:t>
                                </m:r>
                                <m:r>
                                  <a:rPr lang="en-US"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,0∙</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en-US"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15,5∙</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en-US"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ru-RU" sz="1050">
                                    <a:latin typeface="Cambria Math" panose="02040503050406030204" pitchFamily="18" charset="0"/>
                                  </a:rPr>
                                  <m:t>0,9</m:t>
                                </m:r>
                                <m:r>
                                  <a:rPr lang="en-US" sz="1050">
                                    <a:latin typeface="Cambria Math" panose="02040503050406030204" pitchFamily="18" charset="0"/>
                                  </a:rPr>
                                  <m:t>∙</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0,5∙</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0,5∙</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en-US" sz="1050" smtClean="0">
                                    <a:latin typeface="Cambria Math" panose="02040503050406030204" pitchFamily="18" charset="0"/>
                                  </a:rPr>
                                  <m:t>9</m:t>
                                </m:r>
                                <m:r>
                                  <a:rPr lang="en-US" sz="1050" b="0" i="0" smtClean="0">
                                    <a:latin typeface="Cambria Math" panose="02040503050406030204" pitchFamily="18" charset="0"/>
                                  </a:rPr>
                                  <m:t>,8</m:t>
                                </m:r>
                                <m:r>
                                  <a:rPr lang="en-US" sz="1050" smtClean="0">
                                    <a:latin typeface="Cambria Math" panose="02040503050406030204" pitchFamily="18" charset="0"/>
                                  </a:rPr>
                                  <m:t>∙</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80</a:t>
                          </a:r>
                          <a:endParaRPr lang="ru-RU" sz="1050" dirty="0">
                            <a:latin typeface="Cambria Math" panose="02040503050406030204" pitchFamily="18" charset="0"/>
                            <a:ea typeface="Cambria Math" panose="02040503050406030204" pitchFamily="18" charset="0"/>
                          </a:endParaRPr>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94</a:t>
                          </a:r>
                          <a:endParaRPr lang="ru-RU" sz="1050" dirty="0">
                            <a:latin typeface="Cambria Math" panose="02040503050406030204" pitchFamily="18" charset="0"/>
                            <a:ea typeface="Cambria Math" panose="02040503050406030204" pitchFamily="18" charset="0"/>
                          </a:endParaRPr>
                        </a:p>
                      </a:txBody>
                      <a:tcPr marL="68580" marR="68580" marT="0" marB="0" anchor="ctr"/>
                    </a:tc>
                    <a:extLst>
                      <a:ext uri="{0D108BD9-81ED-4DB2-BD59-A6C34878D82A}">
                        <a16:rowId xmlns:a16="http://schemas.microsoft.com/office/drawing/2014/main" val="293039180"/>
                      </a:ext>
                    </a:extLst>
                  </a:tr>
                  <a:tr h="1055375">
                    <a:tc>
                      <a:txBody>
                        <a:bodyPr/>
                        <a:lstStyle/>
                        <a:p>
                          <a:pPr algn="ctr">
                            <a:lnSpc>
                              <a:spcPct val="150000"/>
                            </a:lnSpc>
                            <a:spcAft>
                              <a:spcPts val="0"/>
                            </a:spcAft>
                          </a:pPr>
                          <a:r>
                            <a:rPr lang="ru-RU" sz="1800" b="0" dirty="0" smtClean="0">
                              <a:solidFill>
                                <a:schemeClr val="tx1"/>
                              </a:solidFill>
                              <a:effectLst/>
                            </a:rPr>
                            <a:t>По</a:t>
                          </a:r>
                          <a:r>
                            <a:rPr lang="ru-RU" sz="1800" dirty="0" smtClean="0">
                              <a:solidFill>
                                <a:schemeClr val="tx1"/>
                              </a:solidFill>
                              <a:effectLst/>
                            </a:rPr>
                            <a:t> </a:t>
                          </a:r>
                          <a14:m>
                            <m:oMath xmlns:m="http://schemas.openxmlformats.org/officeDocument/2006/math">
                              <m:sSub>
                                <m:sSubPr>
                                  <m:ctrlPr>
                                    <a:rPr lang="ru-RU" sz="1800" i="1">
                                      <a:solidFill>
                                        <a:schemeClr val="tx1"/>
                                      </a:solidFill>
                                      <a:effectLst/>
                                      <a:latin typeface="Cambria Math" panose="02040503050406030204" pitchFamily="18" charset="0"/>
                                    </a:rPr>
                                  </m:ctrlPr>
                                </m:sSubPr>
                                <m:e>
                                  <m:r>
                                    <a:rPr lang="en-US" sz="1800">
                                      <a:solidFill>
                                        <a:schemeClr val="tx1"/>
                                      </a:solidFill>
                                      <a:effectLst/>
                                      <a:latin typeface="Cambria Math" panose="02040503050406030204" pitchFamily="18" charset="0"/>
                                    </a:rPr>
                                    <m:t>𝛹</m:t>
                                  </m:r>
                                </m:e>
                                <m:sub>
                                  <m:r>
                                    <a:rPr lang="en-US" sz="1800">
                                      <a:solidFill>
                                        <a:schemeClr val="tx1"/>
                                      </a:solidFill>
                                      <a:effectLst/>
                                      <a:latin typeface="Cambria Math" panose="02040503050406030204" pitchFamily="18" charset="0"/>
                                    </a:rPr>
                                    <m:t>𝑏</m:t>
                                  </m:r>
                                </m:sub>
                              </m:sSub>
                            </m:oMath>
                          </a14:m>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6</m:t>
                                </m:r>
                                <m:r>
                                  <a:rPr lang="en-US"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,0∙</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en-US"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6,5∙</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en-US"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10,0∙</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en-US"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13,0∙</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en-US"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ru-RU" sz="1050">
                                    <a:latin typeface="Cambria Math" panose="02040503050406030204" pitchFamily="18" charset="0"/>
                                  </a:rPr>
                                  <m:t>14</m:t>
                                </m:r>
                                <m:r>
                                  <a:rPr lang="en-US" sz="1050">
                                    <a:latin typeface="Cambria Math" panose="02040503050406030204" pitchFamily="18" charset="0"/>
                                  </a:rPr>
                                  <m:t>,0∙</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19,5∙</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17,5∙</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en-US" sz="1050" smtClean="0">
                                    <a:latin typeface="Cambria Math" panose="02040503050406030204" pitchFamily="18" charset="0"/>
                                  </a:rPr>
                                  <m:t>1</m:t>
                                </m:r>
                                <m:r>
                                  <a:rPr lang="en-US" sz="1050" b="0" i="0" smtClean="0">
                                    <a:latin typeface="Cambria Math" panose="02040503050406030204" pitchFamily="18" charset="0"/>
                                  </a:rPr>
                                  <m:t>2</m:t>
                                </m:r>
                                <m:r>
                                  <a:rPr lang="en-US" sz="1050" smtClean="0">
                                    <a:latin typeface="Cambria Math" panose="02040503050406030204" pitchFamily="18" charset="0"/>
                                  </a:rPr>
                                  <m:t>,</m:t>
                                </m:r>
                                <m:r>
                                  <a:rPr lang="en-US" sz="1050" b="0" i="0" smtClean="0">
                                    <a:latin typeface="Cambria Math" panose="02040503050406030204" pitchFamily="18" charset="0"/>
                                  </a:rPr>
                                  <m:t>4</m:t>
                                </m:r>
                                <m:r>
                                  <a:rPr lang="en-US" sz="1050" smtClean="0">
                                    <a:latin typeface="Cambria Math" panose="02040503050406030204" pitchFamily="18" charset="0"/>
                                  </a:rPr>
                                  <m:t>∙</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34</a:t>
                          </a:r>
                          <a:endParaRPr lang="ru-RU" sz="1050" dirty="0">
                            <a:latin typeface="Cambria Math" panose="02040503050406030204" pitchFamily="18" charset="0"/>
                            <a:ea typeface="Cambria Math" panose="02040503050406030204" pitchFamily="18" charset="0"/>
                          </a:endParaRPr>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57</a:t>
                          </a:r>
                          <a:endParaRPr lang="ru-RU" sz="1050" dirty="0">
                            <a:latin typeface="Cambria Math" panose="02040503050406030204" pitchFamily="18" charset="0"/>
                            <a:ea typeface="Cambria Math" panose="02040503050406030204" pitchFamily="18" charset="0"/>
                          </a:endParaRPr>
                        </a:p>
                      </a:txBody>
                      <a:tcPr marL="68580" marR="68580" marT="0" marB="0" anchor="ctr"/>
                    </a:tc>
                    <a:extLst>
                      <a:ext uri="{0D108BD9-81ED-4DB2-BD59-A6C34878D82A}">
                        <a16:rowId xmlns:a16="http://schemas.microsoft.com/office/drawing/2014/main" val="544391852"/>
                      </a:ext>
                    </a:extLst>
                  </a:tr>
                </a:tbl>
              </a:graphicData>
            </a:graphic>
          </p:graphicFrame>
        </mc:Choice>
        <mc:Fallback xmlns="">
          <p:graphicFrame>
            <p:nvGraphicFramePr>
              <p:cNvPr id="5" name="Объект 4"/>
              <p:cNvGraphicFramePr>
                <a:graphicFrameLocks noGrp="1"/>
              </p:cNvGraphicFramePr>
              <p:nvPr>
                <p:ph idx="1"/>
                <p:extLst>
                  <p:ext uri="{D42A27DB-BD31-4B8C-83A1-F6EECF244321}">
                    <p14:modId xmlns:p14="http://schemas.microsoft.com/office/powerpoint/2010/main" val="1617347177"/>
                  </p:ext>
                </p:extLst>
              </p:nvPr>
            </p:nvGraphicFramePr>
            <p:xfrm>
              <a:off x="157016" y="1690688"/>
              <a:ext cx="11877968" cy="4091709"/>
            </p:xfrm>
            <a:graphic>
              <a:graphicData uri="http://schemas.openxmlformats.org/drawingml/2006/table">
                <a:tbl>
                  <a:tblPr firstRow="1" bandRow="1">
                    <a:tableStyleId>{5C22544A-7EE6-4342-B048-85BDC9FD1C3A}</a:tableStyleId>
                  </a:tblPr>
                  <a:tblGrid>
                    <a:gridCol w="738911">
                      <a:extLst>
                        <a:ext uri="{9D8B030D-6E8A-4147-A177-3AD203B41FA5}">
                          <a16:colId xmlns:a16="http://schemas.microsoft.com/office/drawing/2014/main" val="505904277"/>
                        </a:ext>
                      </a:extLst>
                    </a:gridCol>
                    <a:gridCol w="1151907">
                      <a:extLst>
                        <a:ext uri="{9D8B030D-6E8A-4147-A177-3AD203B41FA5}">
                          <a16:colId xmlns:a16="http://schemas.microsoft.com/office/drawing/2014/main" val="3602131920"/>
                        </a:ext>
                      </a:extLst>
                    </a:gridCol>
                    <a:gridCol w="1151907">
                      <a:extLst>
                        <a:ext uri="{9D8B030D-6E8A-4147-A177-3AD203B41FA5}">
                          <a16:colId xmlns:a16="http://schemas.microsoft.com/office/drawing/2014/main" val="299468377"/>
                        </a:ext>
                      </a:extLst>
                    </a:gridCol>
                    <a:gridCol w="1151907">
                      <a:extLst>
                        <a:ext uri="{9D8B030D-6E8A-4147-A177-3AD203B41FA5}">
                          <a16:colId xmlns:a16="http://schemas.microsoft.com/office/drawing/2014/main" val="1044306753"/>
                        </a:ext>
                      </a:extLst>
                    </a:gridCol>
                    <a:gridCol w="1151907">
                      <a:extLst>
                        <a:ext uri="{9D8B030D-6E8A-4147-A177-3AD203B41FA5}">
                          <a16:colId xmlns:a16="http://schemas.microsoft.com/office/drawing/2014/main" val="2183793007"/>
                        </a:ext>
                      </a:extLst>
                    </a:gridCol>
                    <a:gridCol w="1151907">
                      <a:extLst>
                        <a:ext uri="{9D8B030D-6E8A-4147-A177-3AD203B41FA5}">
                          <a16:colId xmlns:a16="http://schemas.microsoft.com/office/drawing/2014/main" val="1902979083"/>
                        </a:ext>
                      </a:extLst>
                    </a:gridCol>
                    <a:gridCol w="1151907">
                      <a:extLst>
                        <a:ext uri="{9D8B030D-6E8A-4147-A177-3AD203B41FA5}">
                          <a16:colId xmlns:a16="http://schemas.microsoft.com/office/drawing/2014/main" val="2317875819"/>
                        </a:ext>
                      </a:extLst>
                    </a:gridCol>
                    <a:gridCol w="1151907">
                      <a:extLst>
                        <a:ext uri="{9D8B030D-6E8A-4147-A177-3AD203B41FA5}">
                          <a16:colId xmlns:a16="http://schemas.microsoft.com/office/drawing/2014/main" val="2087008882"/>
                        </a:ext>
                      </a:extLst>
                    </a:gridCol>
                    <a:gridCol w="1089891">
                      <a:extLst>
                        <a:ext uri="{9D8B030D-6E8A-4147-A177-3AD203B41FA5}">
                          <a16:colId xmlns:a16="http://schemas.microsoft.com/office/drawing/2014/main" val="1143873189"/>
                        </a:ext>
                      </a:extLst>
                    </a:gridCol>
                    <a:gridCol w="969818">
                      <a:extLst>
                        <a:ext uri="{9D8B030D-6E8A-4147-A177-3AD203B41FA5}">
                          <a16:colId xmlns:a16="http://schemas.microsoft.com/office/drawing/2014/main" val="4064037403"/>
                        </a:ext>
                      </a:extLst>
                    </a:gridCol>
                    <a:gridCol w="1015999">
                      <a:extLst>
                        <a:ext uri="{9D8B030D-6E8A-4147-A177-3AD203B41FA5}">
                          <a16:colId xmlns:a16="http://schemas.microsoft.com/office/drawing/2014/main" val="2261494144"/>
                        </a:ext>
                      </a:extLst>
                    </a:gridCol>
                  </a:tblGrid>
                  <a:tr h="925584">
                    <a:tc>
                      <a:txBody>
                        <a:bodyPr/>
                        <a:lstStyle/>
                        <a:p>
                          <a:pPr algn="ctr"/>
                          <a:endParaRPr lang="ru-RU" sz="1800" b="0" dirty="0">
                            <a:solidFill>
                              <a:schemeClr val="tx1"/>
                            </a:solidFill>
                          </a:endParaRPr>
                        </a:p>
                      </a:txBody>
                      <a:tcPr anchor="ctr"/>
                    </a:tc>
                    <a:tc>
                      <a:txBody>
                        <a:bodyPr/>
                        <a:lstStyle/>
                        <a:p>
                          <a:endParaRPr lang="ru-RU"/>
                        </a:p>
                      </a:txBody>
                      <a:tcPr marL="68580" marR="68580" marT="0" marB="0" anchor="ctr">
                        <a:blipFill>
                          <a:blip r:embed="rId3"/>
                          <a:stretch>
                            <a:fillRect l="-64550" t="-658" r="-869841" b="-343421"/>
                          </a:stretch>
                        </a:blipFill>
                      </a:tcPr>
                    </a:tc>
                    <a:tc>
                      <a:txBody>
                        <a:bodyPr/>
                        <a:lstStyle/>
                        <a:p>
                          <a:endParaRPr lang="ru-RU"/>
                        </a:p>
                      </a:txBody>
                      <a:tcPr marL="68580" marR="68580" marT="0" marB="0" anchor="ctr">
                        <a:blipFill>
                          <a:blip r:embed="rId3"/>
                          <a:stretch>
                            <a:fillRect l="-163684" t="-658" r="-765263" b="-343421"/>
                          </a:stretch>
                        </a:blipFill>
                      </a:tcPr>
                    </a:tc>
                    <a:tc>
                      <a:txBody>
                        <a:bodyPr/>
                        <a:lstStyle/>
                        <a:p>
                          <a:endParaRPr lang="ru-RU"/>
                        </a:p>
                      </a:txBody>
                      <a:tcPr marL="68580" marR="68580" marT="0" marB="0" anchor="ctr">
                        <a:blipFill>
                          <a:blip r:embed="rId3"/>
                          <a:stretch>
                            <a:fillRect l="-265079" t="-658" r="-669312" b="-343421"/>
                          </a:stretch>
                        </a:blipFill>
                      </a:tcPr>
                    </a:tc>
                    <a:tc>
                      <a:txBody>
                        <a:bodyPr/>
                        <a:lstStyle/>
                        <a:p>
                          <a:endParaRPr lang="ru-RU"/>
                        </a:p>
                      </a:txBody>
                      <a:tcPr marL="68580" marR="68580" marT="0" marB="0" anchor="ctr">
                        <a:blipFill>
                          <a:blip r:embed="rId3"/>
                          <a:stretch>
                            <a:fillRect l="-365079" t="-658" r="-569312" b="-343421"/>
                          </a:stretch>
                        </a:blipFill>
                      </a:tcPr>
                    </a:tc>
                    <a:tc>
                      <a:txBody>
                        <a:bodyPr/>
                        <a:lstStyle/>
                        <a:p>
                          <a:endParaRPr lang="ru-RU"/>
                        </a:p>
                      </a:txBody>
                      <a:tcPr marL="68580" marR="68580" marT="0" marB="0" anchor="ctr">
                        <a:blipFill>
                          <a:blip r:embed="rId3"/>
                          <a:stretch>
                            <a:fillRect l="-465079" t="-658" r="-469312" b="-343421"/>
                          </a:stretch>
                        </a:blipFill>
                      </a:tcPr>
                    </a:tc>
                    <a:tc>
                      <a:txBody>
                        <a:bodyPr/>
                        <a:lstStyle/>
                        <a:p>
                          <a:endParaRPr lang="ru-RU"/>
                        </a:p>
                      </a:txBody>
                      <a:tcPr marL="68580" marR="68580" marT="0" marB="0" anchor="ctr">
                        <a:blipFill>
                          <a:blip r:embed="rId3"/>
                          <a:stretch>
                            <a:fillRect l="-565079" t="-658" r="-369312" b="-343421"/>
                          </a:stretch>
                        </a:blipFill>
                      </a:tcPr>
                    </a:tc>
                    <a:tc>
                      <a:txBody>
                        <a:bodyPr/>
                        <a:lstStyle/>
                        <a:p>
                          <a:endParaRPr lang="ru-RU"/>
                        </a:p>
                      </a:txBody>
                      <a:tcPr marL="68580" marR="68580" marT="0" marB="0" anchor="ctr">
                        <a:blipFill>
                          <a:blip r:embed="rId3"/>
                          <a:stretch>
                            <a:fillRect l="-665079" t="-658" r="-269312" b="-343421"/>
                          </a:stretch>
                        </a:blipFill>
                      </a:tcPr>
                    </a:tc>
                    <a:tc>
                      <a:txBody>
                        <a:bodyPr/>
                        <a:lstStyle/>
                        <a:p>
                          <a:endParaRPr lang="ru-RU"/>
                        </a:p>
                      </a:txBody>
                      <a:tcPr anchor="ctr">
                        <a:blipFill>
                          <a:blip r:embed="rId3"/>
                          <a:stretch>
                            <a:fillRect l="-807821" t="-658" r="-184358" b="-343421"/>
                          </a:stretch>
                        </a:blipFill>
                      </a:tcPr>
                    </a:tc>
                    <a:tc>
                      <a:txBody>
                        <a:bodyPr/>
                        <a:lstStyle/>
                        <a:p>
                          <a:endParaRPr lang="ru-RU"/>
                        </a:p>
                      </a:txBody>
                      <a:tcPr anchor="ctr">
                        <a:blipFill>
                          <a:blip r:embed="rId3"/>
                          <a:stretch>
                            <a:fillRect l="-1022013" t="-658" r="-107547" b="-343421"/>
                          </a:stretch>
                        </a:blipFill>
                      </a:tcPr>
                    </a:tc>
                    <a:tc>
                      <a:txBody>
                        <a:bodyPr/>
                        <a:lstStyle/>
                        <a:p>
                          <a:endParaRPr lang="ru-RU"/>
                        </a:p>
                      </a:txBody>
                      <a:tcPr anchor="ctr">
                        <a:blipFill>
                          <a:blip r:embed="rId3"/>
                          <a:stretch>
                            <a:fillRect l="-1068263" t="-658" r="-2395" b="-343421"/>
                          </a:stretch>
                        </a:blipFill>
                      </a:tcPr>
                    </a:tc>
                    <a:extLst>
                      <a:ext uri="{0D108BD9-81ED-4DB2-BD59-A6C34878D82A}">
                        <a16:rowId xmlns:a16="http://schemas.microsoft.com/office/drawing/2014/main" val="196256201"/>
                      </a:ext>
                    </a:extLst>
                  </a:tr>
                  <a:tr h="1055375">
                    <a:tc>
                      <a:txBody>
                        <a:bodyPr/>
                        <a:lstStyle/>
                        <a:p>
                          <a:endParaRPr lang="ru-RU"/>
                        </a:p>
                      </a:txBody>
                      <a:tcPr marL="68580" marR="68580" marT="0" marB="0" anchor="ctr">
                        <a:blipFill>
                          <a:blip r:embed="rId3"/>
                          <a:stretch>
                            <a:fillRect l="-826" t="-88439" r="-1514876" b="-201734"/>
                          </a:stretch>
                        </a:blipFill>
                      </a:tcPr>
                    </a:tc>
                    <a:tc>
                      <a:txBody>
                        <a:bodyPr/>
                        <a:lstStyle/>
                        <a:p>
                          <a:endParaRPr lang="ru-RU"/>
                        </a:p>
                      </a:txBody>
                      <a:tcPr marL="68580" marR="68580" marT="0" marB="0" anchor="ctr">
                        <a:blipFill>
                          <a:blip r:embed="rId3"/>
                          <a:stretch>
                            <a:fillRect l="-64550" t="-88439" r="-869841" b="-201734"/>
                          </a:stretch>
                        </a:blipFill>
                      </a:tcPr>
                    </a:tc>
                    <a:tc>
                      <a:txBody>
                        <a:bodyPr/>
                        <a:lstStyle/>
                        <a:p>
                          <a:endParaRPr lang="ru-RU"/>
                        </a:p>
                      </a:txBody>
                      <a:tcPr marL="68580" marR="68580" marT="0" marB="0" anchor="ctr">
                        <a:blipFill>
                          <a:blip r:embed="rId3"/>
                          <a:stretch>
                            <a:fillRect l="-163684" t="-88439" r="-765263" b="-201734"/>
                          </a:stretch>
                        </a:blipFill>
                      </a:tcPr>
                    </a:tc>
                    <a:tc>
                      <a:txBody>
                        <a:bodyPr/>
                        <a:lstStyle/>
                        <a:p>
                          <a:endParaRPr lang="ru-RU"/>
                        </a:p>
                      </a:txBody>
                      <a:tcPr marL="68580" marR="68580" marT="0" marB="0" anchor="ctr">
                        <a:blipFill>
                          <a:blip r:embed="rId3"/>
                          <a:stretch>
                            <a:fillRect l="-265079" t="-88439" r="-669312" b="-201734"/>
                          </a:stretch>
                        </a:blipFill>
                      </a:tcPr>
                    </a:tc>
                    <a:tc>
                      <a:txBody>
                        <a:bodyPr/>
                        <a:lstStyle/>
                        <a:p>
                          <a:endParaRPr lang="ru-RU"/>
                        </a:p>
                      </a:txBody>
                      <a:tcPr marL="68580" marR="68580" marT="0" marB="0" anchor="ctr">
                        <a:blipFill>
                          <a:blip r:embed="rId3"/>
                          <a:stretch>
                            <a:fillRect l="-365079" t="-88439" r="-569312" b="-201734"/>
                          </a:stretch>
                        </a:blipFill>
                      </a:tcPr>
                    </a:tc>
                    <a:tc>
                      <a:txBody>
                        <a:bodyPr/>
                        <a:lstStyle/>
                        <a:p>
                          <a:endParaRPr lang="ru-RU"/>
                        </a:p>
                      </a:txBody>
                      <a:tcPr marL="68580" marR="68580" marT="0" marB="0" anchor="ctr">
                        <a:blipFill>
                          <a:blip r:embed="rId3"/>
                          <a:stretch>
                            <a:fillRect l="-465079" t="-88439" r="-469312" b="-201734"/>
                          </a:stretch>
                        </a:blipFill>
                      </a:tcPr>
                    </a:tc>
                    <a:tc>
                      <a:txBody>
                        <a:bodyPr/>
                        <a:lstStyle/>
                        <a:p>
                          <a:endParaRPr lang="ru-RU"/>
                        </a:p>
                      </a:txBody>
                      <a:tcPr marL="68580" marR="68580" marT="0" marB="0" anchor="ctr">
                        <a:blipFill>
                          <a:blip r:embed="rId3"/>
                          <a:stretch>
                            <a:fillRect l="-565079" t="-88439" r="-369312" b="-201734"/>
                          </a:stretch>
                        </a:blipFill>
                      </a:tcPr>
                    </a:tc>
                    <a:tc>
                      <a:txBody>
                        <a:bodyPr/>
                        <a:lstStyle/>
                        <a:p>
                          <a:endParaRPr lang="ru-RU"/>
                        </a:p>
                      </a:txBody>
                      <a:tcPr marL="68580" marR="68580" marT="0" marB="0" anchor="ctr">
                        <a:blipFill>
                          <a:blip r:embed="rId3"/>
                          <a:stretch>
                            <a:fillRect l="-665079" t="-88439" r="-269312" b="-201734"/>
                          </a:stretch>
                        </a:blipFill>
                      </a:tcPr>
                    </a:tc>
                    <a:tc>
                      <a:txBody>
                        <a:bodyPr/>
                        <a:lstStyle/>
                        <a:p>
                          <a:endParaRPr lang="ru-RU"/>
                        </a:p>
                      </a:txBody>
                      <a:tcPr marL="68580" marR="68580" marT="0" marB="0" anchor="ctr">
                        <a:blipFill>
                          <a:blip r:embed="rId3"/>
                          <a:stretch>
                            <a:fillRect l="-807821" t="-88439" r="-184358" b="-201734"/>
                          </a:stretch>
                        </a:blipFill>
                      </a:tcPr>
                    </a:tc>
                    <a:tc>
                      <a:txBody>
                        <a:bodyPr/>
                        <a:lstStyle/>
                        <a:p>
                          <a:pPr algn="ctr"/>
                          <a:r>
                            <a:rPr lang="en-US" sz="1050" dirty="0" smtClean="0">
                              <a:latin typeface="Cambria Math" panose="02040503050406030204" pitchFamily="18" charset="0"/>
                              <a:ea typeface="Cambria Math" panose="02040503050406030204" pitchFamily="18" charset="0"/>
                            </a:rPr>
                            <a:t>34</a:t>
                          </a:r>
                          <a:endParaRPr lang="ru-RU" sz="1050" dirty="0">
                            <a:latin typeface="Cambria Math" panose="02040503050406030204" pitchFamily="18" charset="0"/>
                            <a:ea typeface="Cambria Math" panose="02040503050406030204" pitchFamily="18" charset="0"/>
                          </a:endParaRPr>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69</a:t>
                          </a:r>
                          <a:endParaRPr lang="ru-RU" sz="1050" dirty="0">
                            <a:latin typeface="Cambria Math" panose="02040503050406030204" pitchFamily="18" charset="0"/>
                            <a:ea typeface="Cambria Math" panose="02040503050406030204" pitchFamily="18" charset="0"/>
                          </a:endParaRPr>
                        </a:p>
                      </a:txBody>
                      <a:tcPr marL="68580" marR="68580" marT="0" marB="0" anchor="ctr"/>
                    </a:tc>
                    <a:extLst>
                      <a:ext uri="{0D108BD9-81ED-4DB2-BD59-A6C34878D82A}">
                        <a16:rowId xmlns:a16="http://schemas.microsoft.com/office/drawing/2014/main" val="3077528064"/>
                      </a:ext>
                    </a:extLst>
                  </a:tr>
                  <a:tr h="1055375">
                    <a:tc>
                      <a:txBody>
                        <a:bodyPr/>
                        <a:lstStyle/>
                        <a:p>
                          <a:endParaRPr lang="ru-RU"/>
                        </a:p>
                      </a:txBody>
                      <a:tcPr marL="68580" marR="68580" marT="0" marB="0" anchor="ctr">
                        <a:blipFill>
                          <a:blip r:embed="rId3"/>
                          <a:stretch>
                            <a:fillRect l="-826" t="-187356" r="-1514876" b="-100575"/>
                          </a:stretch>
                        </a:blipFill>
                      </a:tcPr>
                    </a:tc>
                    <a:tc>
                      <a:txBody>
                        <a:bodyPr/>
                        <a:lstStyle/>
                        <a:p>
                          <a:endParaRPr lang="ru-RU"/>
                        </a:p>
                      </a:txBody>
                      <a:tcPr marL="68580" marR="68580" marT="0" marB="0" anchor="ctr">
                        <a:blipFill>
                          <a:blip r:embed="rId3"/>
                          <a:stretch>
                            <a:fillRect l="-64550" t="-187356" r="-869841" b="-100575"/>
                          </a:stretch>
                        </a:blipFill>
                      </a:tcPr>
                    </a:tc>
                    <a:tc>
                      <a:txBody>
                        <a:bodyPr/>
                        <a:lstStyle/>
                        <a:p>
                          <a:endParaRPr lang="ru-RU"/>
                        </a:p>
                      </a:txBody>
                      <a:tcPr marL="68580" marR="68580" marT="0" marB="0" anchor="ctr">
                        <a:blipFill>
                          <a:blip r:embed="rId3"/>
                          <a:stretch>
                            <a:fillRect l="-163684" t="-187356" r="-765263" b="-100575"/>
                          </a:stretch>
                        </a:blipFill>
                      </a:tcPr>
                    </a:tc>
                    <a:tc>
                      <a:txBody>
                        <a:bodyPr/>
                        <a:lstStyle/>
                        <a:p>
                          <a:endParaRPr lang="ru-RU"/>
                        </a:p>
                      </a:txBody>
                      <a:tcPr marL="68580" marR="68580" marT="0" marB="0" anchor="ctr">
                        <a:blipFill>
                          <a:blip r:embed="rId3"/>
                          <a:stretch>
                            <a:fillRect l="-265079" t="-187356" r="-669312" b="-100575"/>
                          </a:stretch>
                        </a:blipFill>
                      </a:tcPr>
                    </a:tc>
                    <a:tc>
                      <a:txBody>
                        <a:bodyPr/>
                        <a:lstStyle/>
                        <a:p>
                          <a:endParaRPr lang="ru-RU"/>
                        </a:p>
                      </a:txBody>
                      <a:tcPr marL="68580" marR="68580" marT="0" marB="0" anchor="ctr">
                        <a:blipFill>
                          <a:blip r:embed="rId3"/>
                          <a:stretch>
                            <a:fillRect l="-365079" t="-187356" r="-569312" b="-100575"/>
                          </a:stretch>
                        </a:blipFill>
                      </a:tcPr>
                    </a:tc>
                    <a:tc>
                      <a:txBody>
                        <a:bodyPr/>
                        <a:lstStyle/>
                        <a:p>
                          <a:endParaRPr lang="ru-RU"/>
                        </a:p>
                      </a:txBody>
                      <a:tcPr marL="68580" marR="68580" marT="0" marB="0" anchor="ctr">
                        <a:blipFill>
                          <a:blip r:embed="rId3"/>
                          <a:stretch>
                            <a:fillRect l="-465079" t="-187356" r="-469312" b="-100575"/>
                          </a:stretch>
                        </a:blipFill>
                      </a:tcPr>
                    </a:tc>
                    <a:tc>
                      <a:txBody>
                        <a:bodyPr/>
                        <a:lstStyle/>
                        <a:p>
                          <a:endParaRPr lang="ru-RU"/>
                        </a:p>
                      </a:txBody>
                      <a:tcPr marL="68580" marR="68580" marT="0" marB="0" anchor="ctr">
                        <a:blipFill>
                          <a:blip r:embed="rId3"/>
                          <a:stretch>
                            <a:fillRect l="-565079" t="-187356" r="-369312" b="-100575"/>
                          </a:stretch>
                        </a:blipFill>
                      </a:tcPr>
                    </a:tc>
                    <a:tc>
                      <a:txBody>
                        <a:bodyPr/>
                        <a:lstStyle/>
                        <a:p>
                          <a:endParaRPr lang="ru-RU"/>
                        </a:p>
                      </a:txBody>
                      <a:tcPr marL="68580" marR="68580" marT="0" marB="0" anchor="ctr">
                        <a:blipFill>
                          <a:blip r:embed="rId3"/>
                          <a:stretch>
                            <a:fillRect l="-665079" t="-187356" r="-269312" b="-100575"/>
                          </a:stretch>
                        </a:blipFill>
                      </a:tcPr>
                    </a:tc>
                    <a:tc>
                      <a:txBody>
                        <a:bodyPr/>
                        <a:lstStyle/>
                        <a:p>
                          <a:endParaRPr lang="ru-RU"/>
                        </a:p>
                      </a:txBody>
                      <a:tcPr marL="68580" marR="68580" marT="0" marB="0" anchor="ctr">
                        <a:blipFill>
                          <a:blip r:embed="rId3"/>
                          <a:stretch>
                            <a:fillRect l="-807821" t="-187356" r="-184358" b="-100575"/>
                          </a:stretch>
                        </a:blipFill>
                      </a:tcPr>
                    </a:tc>
                    <a:tc>
                      <a:txBody>
                        <a:bodyPr/>
                        <a:lstStyle/>
                        <a:p>
                          <a:pPr algn="ctr"/>
                          <a:r>
                            <a:rPr lang="en-US" sz="1050" dirty="0" smtClean="0">
                              <a:latin typeface="Cambria Math" panose="02040503050406030204" pitchFamily="18" charset="0"/>
                              <a:ea typeface="Cambria Math" panose="02040503050406030204" pitchFamily="18" charset="0"/>
                            </a:rPr>
                            <a:t>80</a:t>
                          </a:r>
                          <a:endParaRPr lang="ru-RU" sz="1050" dirty="0">
                            <a:latin typeface="Cambria Math" panose="02040503050406030204" pitchFamily="18" charset="0"/>
                            <a:ea typeface="Cambria Math" panose="02040503050406030204" pitchFamily="18" charset="0"/>
                          </a:endParaRPr>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94</a:t>
                          </a:r>
                          <a:endParaRPr lang="ru-RU" sz="1050" dirty="0">
                            <a:latin typeface="Cambria Math" panose="02040503050406030204" pitchFamily="18" charset="0"/>
                            <a:ea typeface="Cambria Math" panose="02040503050406030204" pitchFamily="18" charset="0"/>
                          </a:endParaRPr>
                        </a:p>
                      </a:txBody>
                      <a:tcPr marL="68580" marR="68580" marT="0" marB="0" anchor="ctr"/>
                    </a:tc>
                    <a:extLst>
                      <a:ext uri="{0D108BD9-81ED-4DB2-BD59-A6C34878D82A}">
                        <a16:rowId xmlns:a16="http://schemas.microsoft.com/office/drawing/2014/main" val="293039180"/>
                      </a:ext>
                    </a:extLst>
                  </a:tr>
                  <a:tr h="1055375">
                    <a:tc>
                      <a:txBody>
                        <a:bodyPr/>
                        <a:lstStyle/>
                        <a:p>
                          <a:endParaRPr lang="ru-RU"/>
                        </a:p>
                      </a:txBody>
                      <a:tcPr marL="68580" marR="68580" marT="0" marB="0" anchor="ctr">
                        <a:blipFill>
                          <a:blip r:embed="rId3"/>
                          <a:stretch>
                            <a:fillRect l="-826" t="-289017" r="-1514876" b="-1156"/>
                          </a:stretch>
                        </a:blipFill>
                      </a:tcPr>
                    </a:tc>
                    <a:tc>
                      <a:txBody>
                        <a:bodyPr/>
                        <a:lstStyle/>
                        <a:p>
                          <a:endParaRPr lang="ru-RU"/>
                        </a:p>
                      </a:txBody>
                      <a:tcPr marL="68580" marR="68580" marT="0" marB="0" anchor="ctr">
                        <a:blipFill>
                          <a:blip r:embed="rId3"/>
                          <a:stretch>
                            <a:fillRect l="-64550" t="-289017" r="-869841" b="-1156"/>
                          </a:stretch>
                        </a:blipFill>
                      </a:tcPr>
                    </a:tc>
                    <a:tc>
                      <a:txBody>
                        <a:bodyPr/>
                        <a:lstStyle/>
                        <a:p>
                          <a:endParaRPr lang="ru-RU"/>
                        </a:p>
                      </a:txBody>
                      <a:tcPr marL="68580" marR="68580" marT="0" marB="0" anchor="ctr">
                        <a:blipFill>
                          <a:blip r:embed="rId3"/>
                          <a:stretch>
                            <a:fillRect l="-163684" t="-289017" r="-765263" b="-1156"/>
                          </a:stretch>
                        </a:blipFill>
                      </a:tcPr>
                    </a:tc>
                    <a:tc>
                      <a:txBody>
                        <a:bodyPr/>
                        <a:lstStyle/>
                        <a:p>
                          <a:endParaRPr lang="ru-RU"/>
                        </a:p>
                      </a:txBody>
                      <a:tcPr marL="68580" marR="68580" marT="0" marB="0" anchor="ctr">
                        <a:blipFill>
                          <a:blip r:embed="rId3"/>
                          <a:stretch>
                            <a:fillRect l="-265079" t="-289017" r="-669312" b="-1156"/>
                          </a:stretch>
                        </a:blipFill>
                      </a:tcPr>
                    </a:tc>
                    <a:tc>
                      <a:txBody>
                        <a:bodyPr/>
                        <a:lstStyle/>
                        <a:p>
                          <a:endParaRPr lang="ru-RU"/>
                        </a:p>
                      </a:txBody>
                      <a:tcPr marL="68580" marR="68580" marT="0" marB="0" anchor="ctr">
                        <a:blipFill>
                          <a:blip r:embed="rId3"/>
                          <a:stretch>
                            <a:fillRect l="-365079" t="-289017" r="-569312" b="-1156"/>
                          </a:stretch>
                        </a:blipFill>
                      </a:tcPr>
                    </a:tc>
                    <a:tc>
                      <a:txBody>
                        <a:bodyPr/>
                        <a:lstStyle/>
                        <a:p>
                          <a:endParaRPr lang="ru-RU"/>
                        </a:p>
                      </a:txBody>
                      <a:tcPr marL="68580" marR="68580" marT="0" marB="0" anchor="ctr">
                        <a:blipFill>
                          <a:blip r:embed="rId3"/>
                          <a:stretch>
                            <a:fillRect l="-465079" t="-289017" r="-469312" b="-1156"/>
                          </a:stretch>
                        </a:blipFill>
                      </a:tcPr>
                    </a:tc>
                    <a:tc>
                      <a:txBody>
                        <a:bodyPr/>
                        <a:lstStyle/>
                        <a:p>
                          <a:endParaRPr lang="ru-RU"/>
                        </a:p>
                      </a:txBody>
                      <a:tcPr marL="68580" marR="68580" marT="0" marB="0" anchor="ctr">
                        <a:blipFill>
                          <a:blip r:embed="rId3"/>
                          <a:stretch>
                            <a:fillRect l="-565079" t="-289017" r="-369312" b="-1156"/>
                          </a:stretch>
                        </a:blipFill>
                      </a:tcPr>
                    </a:tc>
                    <a:tc>
                      <a:txBody>
                        <a:bodyPr/>
                        <a:lstStyle/>
                        <a:p>
                          <a:endParaRPr lang="ru-RU"/>
                        </a:p>
                      </a:txBody>
                      <a:tcPr marL="68580" marR="68580" marT="0" marB="0" anchor="ctr">
                        <a:blipFill>
                          <a:blip r:embed="rId3"/>
                          <a:stretch>
                            <a:fillRect l="-665079" t="-289017" r="-269312" b="-1156"/>
                          </a:stretch>
                        </a:blipFill>
                      </a:tcPr>
                    </a:tc>
                    <a:tc>
                      <a:txBody>
                        <a:bodyPr/>
                        <a:lstStyle/>
                        <a:p>
                          <a:endParaRPr lang="ru-RU"/>
                        </a:p>
                      </a:txBody>
                      <a:tcPr marL="68580" marR="68580" marT="0" marB="0" anchor="ctr">
                        <a:blipFill>
                          <a:blip r:embed="rId3"/>
                          <a:stretch>
                            <a:fillRect l="-807821" t="-289017" r="-184358" b="-1156"/>
                          </a:stretch>
                        </a:blipFill>
                      </a:tcPr>
                    </a:tc>
                    <a:tc>
                      <a:txBody>
                        <a:bodyPr/>
                        <a:lstStyle/>
                        <a:p>
                          <a:pPr algn="ctr"/>
                          <a:r>
                            <a:rPr lang="en-US" sz="1050" dirty="0" smtClean="0">
                              <a:latin typeface="Cambria Math" panose="02040503050406030204" pitchFamily="18" charset="0"/>
                              <a:ea typeface="Cambria Math" panose="02040503050406030204" pitchFamily="18" charset="0"/>
                            </a:rPr>
                            <a:t>34</a:t>
                          </a:r>
                          <a:endParaRPr lang="ru-RU" sz="1050" dirty="0">
                            <a:latin typeface="Cambria Math" panose="02040503050406030204" pitchFamily="18" charset="0"/>
                            <a:ea typeface="Cambria Math" panose="02040503050406030204" pitchFamily="18" charset="0"/>
                          </a:endParaRPr>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57</a:t>
                          </a:r>
                          <a:endParaRPr lang="ru-RU" sz="1050" dirty="0">
                            <a:latin typeface="Cambria Math" panose="02040503050406030204" pitchFamily="18" charset="0"/>
                            <a:ea typeface="Cambria Math" panose="02040503050406030204" pitchFamily="18" charset="0"/>
                          </a:endParaRPr>
                        </a:p>
                      </a:txBody>
                      <a:tcPr marL="68580" marR="68580" marT="0" marB="0" anchor="ctr"/>
                    </a:tc>
                    <a:extLst>
                      <a:ext uri="{0D108BD9-81ED-4DB2-BD59-A6C34878D82A}">
                        <a16:rowId xmlns:a16="http://schemas.microsoft.com/office/drawing/2014/main" val="544391852"/>
                      </a:ext>
                    </a:extLst>
                  </a:tr>
                </a:tbl>
              </a:graphicData>
            </a:graphic>
          </p:graphicFrame>
        </mc:Fallback>
      </mc:AlternateContent>
      <p:sp>
        <p:nvSpPr>
          <p:cNvPr id="4" name="Номер слайда 3"/>
          <p:cNvSpPr>
            <a:spLocks noGrp="1"/>
          </p:cNvSpPr>
          <p:nvPr>
            <p:ph type="sldNum" sz="quarter" idx="12"/>
          </p:nvPr>
        </p:nvSpPr>
        <p:spPr/>
        <p:txBody>
          <a:bodyPr/>
          <a:lstStyle/>
          <a:p>
            <a:fld id="{D5CEE922-EF63-43B0-B822-7662393238B7}" type="slidenum">
              <a:rPr lang="ru-RU" smtClean="0"/>
              <a:t>13</a:t>
            </a:fld>
            <a:endParaRPr lang="ru-RU"/>
          </a:p>
        </p:txBody>
      </p:sp>
    </p:spTree>
    <p:extLst>
      <p:ext uri="{BB962C8B-B14F-4D97-AF65-F5344CB8AC3E}">
        <p14:creationId xmlns:p14="http://schemas.microsoft.com/office/powerpoint/2010/main" val="793343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773545" y="198871"/>
                <a:ext cx="10515600" cy="1325563"/>
              </a:xfrm>
            </p:spPr>
            <p:txBody>
              <a:bodyPr/>
              <a:lstStyle/>
              <a:p>
                <a:pPr algn="ctr"/>
                <a:r>
                  <a:rPr lang="ru-RU" b="1" dirty="0" smtClean="0">
                    <a:latin typeface="Times New Roman" panose="02020603050405020304" pitchFamily="18" charset="0"/>
                    <a:cs typeface="Times New Roman" panose="02020603050405020304" pitchFamily="18" charset="0"/>
                  </a:rPr>
                  <a:t>Сравнение величины </a:t>
                </a:r>
                <a14:m>
                  <m:oMath xmlns:m="http://schemas.openxmlformats.org/officeDocument/2006/math">
                    <m:sSub>
                      <m:sSubPr>
                        <m:ctrlPr>
                          <a:rPr lang="ru-RU" b="1" i="1">
                            <a:latin typeface="Cambria Math" panose="02040503050406030204" pitchFamily="18" charset="0"/>
                            <a:cs typeface="Times New Roman" panose="02020603050405020304" pitchFamily="18" charset="0"/>
                          </a:rPr>
                        </m:ctrlPr>
                      </m:sSubPr>
                      <m:e>
                        <m:r>
                          <a:rPr lang="en-US" b="1" i="1">
                            <a:latin typeface="Cambria Math" panose="02040503050406030204" pitchFamily="18" charset="0"/>
                            <a:cs typeface="Times New Roman" panose="02020603050405020304" pitchFamily="18" charset="0"/>
                          </a:rPr>
                          <m:t>𝑩</m:t>
                        </m:r>
                      </m:e>
                      <m:sub>
                        <m:r>
                          <a:rPr lang="en-US" b="1" i="1">
                            <a:latin typeface="Cambria Math" panose="02040503050406030204" pitchFamily="18" charset="0"/>
                            <a:cs typeface="Times New Roman" panose="02020603050405020304" pitchFamily="18" charset="0"/>
                          </a:rPr>
                          <m:t>𝟑𝟐</m:t>
                        </m:r>
                      </m:sub>
                    </m:sSub>
                    <m:r>
                      <a:rPr lang="ru-RU"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b="1" i="1">
                            <a:latin typeface="Cambria Math" panose="02040503050406030204" pitchFamily="18" charset="0"/>
                            <a:cs typeface="Times New Roman" panose="02020603050405020304" pitchFamily="18" charset="0"/>
                          </a:rPr>
                        </m:ctrlPr>
                      </m:sSubPr>
                      <m:e>
                        <m:r>
                          <a:rPr lang="en-US" b="1" i="1">
                            <a:latin typeface="Cambria Math" panose="02040503050406030204" pitchFamily="18" charset="0"/>
                            <a:cs typeface="Times New Roman" panose="02020603050405020304" pitchFamily="18" charset="0"/>
                          </a:rPr>
                          <m:t>𝑹</m:t>
                        </m:r>
                      </m:e>
                      <m:sub>
                        <m:r>
                          <a:rPr lang="en-US" b="1" i="1">
                            <a:latin typeface="Cambria Math" panose="02040503050406030204" pitchFamily="18" charset="0"/>
                            <a:cs typeface="Times New Roman" panose="02020603050405020304" pitchFamily="18" charset="0"/>
                          </a:rPr>
                          <m:t>𝒄</m:t>
                        </m:r>
                      </m:sub>
                    </m:sSub>
                  </m:oMath>
                </a14:m>
                <a:endParaRPr lang="ru-RU" b="1" dirty="0">
                  <a:latin typeface="Times New Roman" panose="02020603050405020304" pitchFamily="18" charset="0"/>
                  <a:cs typeface="Times New Roman" panose="02020603050405020304" pitchFamily="18" charset="0"/>
                </a:endParaRPr>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773545" y="198871"/>
                <a:ext cx="10515600" cy="1325563"/>
              </a:xfrm>
              <a:blipFill>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graphicFrame>
            <p:nvGraphicFramePr>
              <p:cNvPr id="5" name="Объект 4"/>
              <p:cNvGraphicFramePr>
                <a:graphicFrameLocks noGrp="1"/>
              </p:cNvGraphicFramePr>
              <p:nvPr>
                <p:ph idx="1"/>
                <p:extLst>
                  <p:ext uri="{D42A27DB-BD31-4B8C-83A1-F6EECF244321}">
                    <p14:modId xmlns:p14="http://schemas.microsoft.com/office/powerpoint/2010/main" val="2515812454"/>
                  </p:ext>
                </p:extLst>
              </p:nvPr>
            </p:nvGraphicFramePr>
            <p:xfrm>
              <a:off x="92361" y="1626033"/>
              <a:ext cx="11877968" cy="3801452"/>
            </p:xfrm>
            <a:graphic>
              <a:graphicData uri="http://schemas.openxmlformats.org/drawingml/2006/table">
                <a:tbl>
                  <a:tblPr firstRow="1" bandRow="1">
                    <a:tableStyleId>{5C22544A-7EE6-4342-B048-85BDC9FD1C3A}</a:tableStyleId>
                  </a:tblPr>
                  <a:tblGrid>
                    <a:gridCol w="738911">
                      <a:extLst>
                        <a:ext uri="{9D8B030D-6E8A-4147-A177-3AD203B41FA5}">
                          <a16:colId xmlns:a16="http://schemas.microsoft.com/office/drawing/2014/main" val="656683114"/>
                        </a:ext>
                      </a:extLst>
                    </a:gridCol>
                    <a:gridCol w="1151907">
                      <a:extLst>
                        <a:ext uri="{9D8B030D-6E8A-4147-A177-3AD203B41FA5}">
                          <a16:colId xmlns:a16="http://schemas.microsoft.com/office/drawing/2014/main" val="1573691420"/>
                        </a:ext>
                      </a:extLst>
                    </a:gridCol>
                    <a:gridCol w="1151907">
                      <a:extLst>
                        <a:ext uri="{9D8B030D-6E8A-4147-A177-3AD203B41FA5}">
                          <a16:colId xmlns:a16="http://schemas.microsoft.com/office/drawing/2014/main" val="3537166963"/>
                        </a:ext>
                      </a:extLst>
                    </a:gridCol>
                    <a:gridCol w="1151907">
                      <a:extLst>
                        <a:ext uri="{9D8B030D-6E8A-4147-A177-3AD203B41FA5}">
                          <a16:colId xmlns:a16="http://schemas.microsoft.com/office/drawing/2014/main" val="402303362"/>
                        </a:ext>
                      </a:extLst>
                    </a:gridCol>
                    <a:gridCol w="1151907">
                      <a:extLst>
                        <a:ext uri="{9D8B030D-6E8A-4147-A177-3AD203B41FA5}">
                          <a16:colId xmlns:a16="http://schemas.microsoft.com/office/drawing/2014/main" val="3232307864"/>
                        </a:ext>
                      </a:extLst>
                    </a:gridCol>
                    <a:gridCol w="1151907">
                      <a:extLst>
                        <a:ext uri="{9D8B030D-6E8A-4147-A177-3AD203B41FA5}">
                          <a16:colId xmlns:a16="http://schemas.microsoft.com/office/drawing/2014/main" val="4241350487"/>
                        </a:ext>
                      </a:extLst>
                    </a:gridCol>
                    <a:gridCol w="1151907">
                      <a:extLst>
                        <a:ext uri="{9D8B030D-6E8A-4147-A177-3AD203B41FA5}">
                          <a16:colId xmlns:a16="http://schemas.microsoft.com/office/drawing/2014/main" val="1232912546"/>
                        </a:ext>
                      </a:extLst>
                    </a:gridCol>
                    <a:gridCol w="1151907">
                      <a:extLst>
                        <a:ext uri="{9D8B030D-6E8A-4147-A177-3AD203B41FA5}">
                          <a16:colId xmlns:a16="http://schemas.microsoft.com/office/drawing/2014/main" val="3875697234"/>
                        </a:ext>
                      </a:extLst>
                    </a:gridCol>
                    <a:gridCol w="1089891">
                      <a:extLst>
                        <a:ext uri="{9D8B030D-6E8A-4147-A177-3AD203B41FA5}">
                          <a16:colId xmlns:a16="http://schemas.microsoft.com/office/drawing/2014/main" val="1718413208"/>
                        </a:ext>
                      </a:extLst>
                    </a:gridCol>
                    <a:gridCol w="969818">
                      <a:extLst>
                        <a:ext uri="{9D8B030D-6E8A-4147-A177-3AD203B41FA5}">
                          <a16:colId xmlns:a16="http://schemas.microsoft.com/office/drawing/2014/main" val="4112943499"/>
                        </a:ext>
                      </a:extLst>
                    </a:gridCol>
                    <a:gridCol w="1015999">
                      <a:extLst>
                        <a:ext uri="{9D8B030D-6E8A-4147-A177-3AD203B41FA5}">
                          <a16:colId xmlns:a16="http://schemas.microsoft.com/office/drawing/2014/main" val="1004747462"/>
                        </a:ext>
                      </a:extLst>
                    </a:gridCol>
                  </a:tblGrid>
                  <a:tr h="859925">
                    <a:tc>
                      <a:txBody>
                        <a:bodyPr/>
                        <a:lstStyle/>
                        <a:p>
                          <a:pPr algn="ctr"/>
                          <a:endParaRPr lang="ru-RU" sz="1800" b="0" dirty="0">
                            <a:solidFill>
                              <a:schemeClr val="tx1"/>
                            </a:solidFill>
                          </a:endParaRPr>
                        </a:p>
                      </a:txBody>
                      <a:tcPr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ru-RU" sz="14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32</m:t>
                                    </m:r>
                                  </m:sub>
                                  <m:sup>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sup>
                                </m:sSubSup>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up>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sup>
                                </m:sSubSup>
                              </m:oMath>
                            </m:oMathPara>
                          </a14:m>
                          <a:endParaRPr lang="ru-RU"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ru-RU" sz="14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32</m:t>
                                    </m:r>
                                  </m:sub>
                                  <m:sup>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up>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bSup>
                              </m:oMath>
                            </m:oMathPara>
                          </a14:m>
                          <a:endParaRPr lang="ru-RU"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ru-RU" sz="14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32</m:t>
                                    </m:r>
                                  </m:sub>
                                  <m:sup>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bSup>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up>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bSup>
                              </m:oMath>
                            </m:oMathPara>
                          </a14:m>
                          <a:endParaRPr lang="ru-RU"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ru-RU" sz="14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32</m:t>
                                    </m:r>
                                  </m:sub>
                                  <m:sup>
                                    <m:r>
                                      <a:rPr lang="ru-RU" sz="14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bSup>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up>
                                    <m:r>
                                      <a:rPr lang="ru-RU" sz="14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bSup>
                              </m:oMath>
                            </m:oMathPara>
                          </a14:m>
                          <a:endParaRPr lang="ru-RU"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ru-RU" sz="14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32</m:t>
                                    </m:r>
                                  </m:sub>
                                  <m:sup>
                                    <m:r>
                                      <a:rPr lang="ru-RU" sz="14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bSup>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up>
                                    <m:r>
                                      <a:rPr lang="ru-RU" sz="14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bSup>
                              </m:oMath>
                            </m:oMathPara>
                          </a14:m>
                          <a:endParaRPr lang="ru-RU"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ru-RU" sz="14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32</m:t>
                                    </m:r>
                                  </m:sub>
                                  <m:sup>
                                    <m:r>
                                      <a:rPr lang="ru-RU" sz="14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m:t>
                                    </m:r>
                                  </m:sup>
                                </m:sSubSup>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up>
                                    <m:r>
                                      <a:rPr lang="ru-RU" sz="14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m:t>
                                    </m:r>
                                  </m:sup>
                                </m:sSubSup>
                              </m:oMath>
                            </m:oMathPara>
                          </a14:m>
                          <a:endParaRPr lang="ru-RU"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ru-RU" sz="14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32</m:t>
                                    </m:r>
                                  </m:sub>
                                  <m:sup>
                                    <m:r>
                                      <a:rPr lang="ru-RU" sz="14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7</m:t>
                                    </m:r>
                                  </m:sup>
                                </m:sSubSup>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up>
                                    <m:r>
                                      <a:rPr lang="ru-RU" sz="14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7</m:t>
                                    </m:r>
                                  </m:sup>
                                </m:sSubSup>
                              </m:oMath>
                            </m:oMathPara>
                          </a14:m>
                          <a:endParaRPr lang="ru-RU"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14:m>
                            <m:oMathPara xmlns:m="http://schemas.openxmlformats.org/officeDocument/2006/math">
                              <m:oMathParaPr>
                                <m:jc m:val="centerGroup"/>
                              </m:oMathParaPr>
                              <m:oMath xmlns:m="http://schemas.openxmlformats.org/officeDocument/2006/math">
                                <m:sSub>
                                  <m:sSubPr>
                                    <m:ctrlPr>
                                      <a:rPr lang="ru-RU" sz="1400" b="0" i="1" smtClean="0">
                                        <a:solidFill>
                                          <a:schemeClr val="tx1"/>
                                        </a:solidFill>
                                        <a:effectLst/>
                                        <a:latin typeface="Cambria Math" panose="02040503050406030204" pitchFamily="18" charset="0"/>
                                        <a:cs typeface="Times New Roman" panose="02020603050405020304" pitchFamily="18" charset="0"/>
                                      </a:rPr>
                                    </m:ctrlPr>
                                  </m:sSubPr>
                                  <m:e>
                                    <m:r>
                                      <a:rPr lang="en-US" sz="1400" b="0" i="1" smtClean="0">
                                        <a:solidFill>
                                          <a:schemeClr val="tx1"/>
                                        </a:solidFill>
                                        <a:effectLst/>
                                        <a:latin typeface="Cambria Math" panose="02040503050406030204" pitchFamily="18" charset="0"/>
                                        <a:cs typeface="Times New Roman" panose="02020603050405020304" pitchFamily="18" charset="0"/>
                                      </a:rPr>
                                      <m:t>𝐵</m:t>
                                    </m:r>
                                  </m:e>
                                  <m:sub>
                                    <m:r>
                                      <a:rPr lang="en-US" sz="1400" b="0" i="1" smtClean="0">
                                        <a:solidFill>
                                          <a:schemeClr val="tx1"/>
                                        </a:solidFill>
                                        <a:effectLst/>
                                        <a:latin typeface="Cambria Math" panose="02040503050406030204" pitchFamily="18" charset="0"/>
                                        <a:cs typeface="Times New Roman" panose="02020603050405020304" pitchFamily="18" charset="0"/>
                                      </a:rPr>
                                      <m:t>32</m:t>
                                    </m:r>
                                  </m:sub>
                                </m:sSub>
                                <m:r>
                                  <a:rPr lang="ru-RU" sz="14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400" b="0" i="1" smtClean="0">
                                        <a:solidFill>
                                          <a:schemeClr val="tx1"/>
                                        </a:solidFill>
                                        <a:effectLst/>
                                        <a:latin typeface="Cambria Math" panose="02040503050406030204" pitchFamily="18" charset="0"/>
                                        <a:cs typeface="Times New Roman" panose="02020603050405020304" pitchFamily="18" charset="0"/>
                                      </a:rPr>
                                    </m:ctrlPr>
                                  </m:sSubPr>
                                  <m:e>
                                    <m:r>
                                      <a:rPr lang="en-US" sz="1400" b="0" i="1" smtClean="0">
                                        <a:solidFill>
                                          <a:schemeClr val="tx1"/>
                                        </a:solidFill>
                                        <a:effectLst/>
                                        <a:latin typeface="Cambria Math" panose="02040503050406030204" pitchFamily="18" charset="0"/>
                                        <a:cs typeface="Times New Roman" panose="02020603050405020304" pitchFamily="18" charset="0"/>
                                      </a:rPr>
                                      <m:t>𝑅</m:t>
                                    </m:r>
                                  </m:e>
                                  <m:sub>
                                    <m:r>
                                      <a:rPr lang="en-US" sz="1400" b="0" i="1" smtClean="0">
                                        <a:solidFill>
                                          <a:schemeClr val="tx1"/>
                                        </a:solidFill>
                                        <a:effectLst/>
                                        <a:latin typeface="Cambria Math" panose="02040503050406030204" pitchFamily="18" charset="0"/>
                                        <a:cs typeface="Times New Roman" panose="02020603050405020304" pitchFamily="18" charset="0"/>
                                      </a:rPr>
                                      <m:t>𝑐</m:t>
                                    </m:r>
                                  </m:sub>
                                </m:sSub>
                              </m:oMath>
                            </m:oMathPara>
                          </a14:m>
                          <a:endParaRPr lang="ru-RU"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bar>
                                <m:barPr>
                                  <m:pos m:val="top"/>
                                  <m:ctrlPr>
                                    <a:rPr lang="ru-RU" sz="1600" b="0" i="1" smtClean="0">
                                      <a:solidFill>
                                        <a:schemeClr val="tx1"/>
                                      </a:solidFill>
                                      <a:effectLst/>
                                      <a:latin typeface="Cambria Math" panose="02040503050406030204" pitchFamily="18" charset="0"/>
                                    </a:rPr>
                                  </m:ctrlPr>
                                </m:barPr>
                                <m:e>
                                  <m:r>
                                    <a:rPr lang="ru-RU" sz="1600" b="0" i="1">
                                      <a:solidFill>
                                        <a:schemeClr val="tx1"/>
                                      </a:solidFill>
                                      <a:effectLst/>
                                      <a:latin typeface="Cambria Math" panose="02040503050406030204" pitchFamily="18" charset="0"/>
                                    </a:rPr>
                                    <m:t>𝛿</m:t>
                                  </m:r>
                                </m:e>
                              </m:bar>
                            </m:oMath>
                          </a14:m>
                          <a:r>
                            <a:rPr lang="ru-RU" sz="1600" b="0" dirty="0">
                              <a:solidFill>
                                <a:schemeClr val="tx1"/>
                              </a:solidFill>
                              <a:effectLst/>
                              <a:latin typeface="Times New Roman" panose="02020603050405020304" pitchFamily="18" charset="0"/>
                              <a:cs typeface="Times New Roman" panose="02020603050405020304" pitchFamily="18" charset="0"/>
                            </a:rPr>
                            <a:t>, </a:t>
                          </a:r>
                          <a:r>
                            <a:rPr lang="ru-RU" sz="1600" b="0" dirty="0" smtClean="0">
                              <a:solidFill>
                                <a:schemeClr val="tx1"/>
                              </a:solidFill>
                              <a:effectLst/>
                              <a:latin typeface="Times New Roman" panose="02020603050405020304" pitchFamily="18" charset="0"/>
                              <a:cs typeface="Times New Roman" panose="02020603050405020304" pitchFamily="18" charset="0"/>
                            </a:rPr>
                            <a:t>%</a:t>
                          </a:r>
                          <a:endParaRPr lang="ru-RU"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14:m>
                            <m:oMath xmlns:m="http://schemas.openxmlformats.org/officeDocument/2006/math">
                              <m:sSub>
                                <m:sSubPr>
                                  <m:ctrlPr>
                                    <a:rPr lang="ru-RU" sz="1600" b="0" i="1" smtClean="0">
                                      <a:solidFill>
                                        <a:schemeClr val="tx1"/>
                                      </a:solidFill>
                                      <a:latin typeface="Cambria Math" panose="02040503050406030204" pitchFamily="18" charset="0"/>
                                    </a:rPr>
                                  </m:ctrlPr>
                                </m:sSubPr>
                                <m:e>
                                  <m:r>
                                    <a:rPr lang="ru-RU" sz="1600" b="0" i="1" smtClean="0">
                                      <a:solidFill>
                                        <a:schemeClr val="tx1"/>
                                      </a:solidFill>
                                      <a:latin typeface="Cambria Math" panose="02040503050406030204" pitchFamily="18" charset="0"/>
                                      <a:ea typeface="Cambria Math" panose="02040503050406030204" pitchFamily="18" charset="0"/>
                                    </a:rPr>
                                    <m:t>𝛿</m:t>
                                  </m:r>
                                </m:e>
                                <m:sub>
                                  <m:r>
                                    <a:rPr lang="en-US" sz="1600" b="0" i="1" smtClean="0">
                                      <a:solidFill>
                                        <a:schemeClr val="tx1"/>
                                      </a:solidFill>
                                      <a:latin typeface="Cambria Math" panose="02040503050406030204" pitchFamily="18" charset="0"/>
                                    </a:rPr>
                                    <m:t>𝑚𝑎𝑥</m:t>
                                  </m:r>
                                </m:sub>
                              </m:sSub>
                            </m:oMath>
                          </a14:m>
                          <a:r>
                            <a:rPr lang="en-US" sz="1600" b="0" dirty="0" smtClean="0">
                              <a:solidFill>
                                <a:schemeClr val="tx1"/>
                              </a:solidFill>
                            </a:rPr>
                            <a:t>, %</a:t>
                          </a:r>
                          <a:endParaRPr lang="ru-RU" sz="1600" b="0" dirty="0">
                            <a:solidFill>
                              <a:schemeClr val="tx1"/>
                            </a:solidFill>
                          </a:endParaRPr>
                        </a:p>
                      </a:txBody>
                      <a:tcPr anchor="ctr"/>
                    </a:tc>
                    <a:extLst>
                      <a:ext uri="{0D108BD9-81ED-4DB2-BD59-A6C34878D82A}">
                        <a16:rowId xmlns:a16="http://schemas.microsoft.com/office/drawing/2014/main" val="2021107573"/>
                      </a:ext>
                    </a:extLst>
                  </a:tr>
                  <a:tr h="980509">
                    <a:tc>
                      <a:txBody>
                        <a:bodyPr/>
                        <a:lstStyle/>
                        <a:p>
                          <a:pPr algn="ctr">
                            <a:lnSpc>
                              <a:spcPct val="150000"/>
                            </a:lnSpc>
                            <a:spcAft>
                              <a:spcPts val="0"/>
                            </a:spcAft>
                          </a:pPr>
                          <a:r>
                            <a:rPr lang="ru-RU" sz="1800" b="0" dirty="0" smtClean="0">
                              <a:solidFill>
                                <a:schemeClr val="tx1"/>
                              </a:solidFill>
                              <a:effectLst/>
                            </a:rPr>
                            <a:t>По</a:t>
                          </a:r>
                          <a:r>
                            <a:rPr lang="ru-RU" sz="1800" dirty="0" smtClean="0">
                              <a:solidFill>
                                <a:schemeClr val="tx1"/>
                              </a:solidFill>
                              <a:effectLst/>
                            </a:rPr>
                            <a:t> </a:t>
                          </a:r>
                          <a14:m>
                            <m:oMath xmlns:m="http://schemas.openxmlformats.org/officeDocument/2006/math">
                              <m:sSub>
                                <m:sSubPr>
                                  <m:ctrlPr>
                                    <a:rPr lang="ru-RU" sz="1800" i="1">
                                      <a:solidFill>
                                        <a:schemeClr val="tx1"/>
                                      </a:solidFill>
                                      <a:effectLst/>
                                      <a:latin typeface="Cambria Math" panose="02040503050406030204" pitchFamily="18" charset="0"/>
                                    </a:rPr>
                                  </m:ctrlPr>
                                </m:sSubPr>
                                <m:e>
                                  <m:r>
                                    <a:rPr lang="en-US" sz="1800">
                                      <a:solidFill>
                                        <a:schemeClr val="tx1"/>
                                      </a:solidFill>
                                      <a:effectLst/>
                                      <a:latin typeface="Cambria Math" panose="02040503050406030204" pitchFamily="18" charset="0"/>
                                    </a:rPr>
                                    <m:t>𝑢</m:t>
                                  </m:r>
                                </m:e>
                                <m:sub>
                                  <m:r>
                                    <a:rPr lang="en-US" sz="1800">
                                      <a:solidFill>
                                        <a:schemeClr val="tx1"/>
                                      </a:solidFill>
                                      <a:effectLst/>
                                      <a:latin typeface="Cambria Math" panose="02040503050406030204" pitchFamily="18" charset="0"/>
                                    </a:rPr>
                                    <m:t>𝑡</m:t>
                                  </m:r>
                                </m:sub>
                              </m:sSub>
                            </m:oMath>
                          </a14:m>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9</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05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3</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8</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05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6</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05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3</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05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r>
                                  <a:rPr lang="en-US" sz="1050" b="0"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sup>
                                </m:sSup>
                              </m:oMath>
                            </m:oMathPara>
                          </a14:m>
                          <a:endParaRPr lang="ru-RU"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m:t>
                                </m:r>
                                <m:r>
                                  <a:rPr lang="en-US" sz="1050" b="0"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sup>
                                </m:sSup>
                              </m:oMath>
                            </m:oMathPara>
                          </a14:m>
                          <a:endParaRPr lang="ru-RU"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m:t>
                                </m:r>
                                <m:r>
                                  <a:rPr lang="en-US" sz="1050" b="0"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8</m:t>
                                </m:r>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sup>
                                </m:sSup>
                              </m:oMath>
                            </m:oMathPara>
                          </a14:m>
                          <a:endParaRPr lang="ru-RU"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en-US"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05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dirty="0"/>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16</a:t>
                          </a:r>
                          <a:endParaRPr lang="ru-RU" sz="1050" dirty="0">
                            <a:latin typeface="Cambria Math" panose="02040503050406030204" pitchFamily="18" charset="0"/>
                            <a:ea typeface="Cambria Math" panose="02040503050406030204" pitchFamily="18" charset="0"/>
                          </a:endParaRPr>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39</a:t>
                          </a:r>
                          <a:endParaRPr lang="ru-RU" sz="1050" dirty="0">
                            <a:latin typeface="Cambria Math" panose="02040503050406030204" pitchFamily="18" charset="0"/>
                            <a:ea typeface="Cambria Math" panose="02040503050406030204" pitchFamily="18" charset="0"/>
                          </a:endParaRPr>
                        </a:p>
                      </a:txBody>
                      <a:tcPr marL="68580" marR="68580" marT="0" marB="0" anchor="ctr"/>
                    </a:tc>
                    <a:extLst>
                      <a:ext uri="{0D108BD9-81ED-4DB2-BD59-A6C34878D82A}">
                        <a16:rowId xmlns:a16="http://schemas.microsoft.com/office/drawing/2014/main" val="3129449606"/>
                      </a:ext>
                    </a:extLst>
                  </a:tr>
                  <a:tr h="980509">
                    <a:tc>
                      <a:txBody>
                        <a:bodyPr/>
                        <a:lstStyle/>
                        <a:p>
                          <a:pPr algn="ctr">
                            <a:lnSpc>
                              <a:spcPct val="150000"/>
                            </a:lnSpc>
                            <a:spcAft>
                              <a:spcPts val="0"/>
                            </a:spcAft>
                          </a:pPr>
                          <a:r>
                            <a:rPr lang="ru-RU" sz="1800" b="0" dirty="0" smtClean="0">
                              <a:solidFill>
                                <a:schemeClr val="tx1"/>
                              </a:solidFill>
                              <a:effectLst/>
                            </a:rPr>
                            <a:t>По</a:t>
                          </a:r>
                          <a:r>
                            <a:rPr lang="ru-RU" sz="1800" dirty="0" smtClean="0">
                              <a:solidFill>
                                <a:schemeClr val="tx1"/>
                              </a:solidFill>
                              <a:effectLst/>
                            </a:rPr>
                            <a:t> </a:t>
                          </a:r>
                          <a14:m>
                            <m:oMath xmlns:m="http://schemas.openxmlformats.org/officeDocument/2006/math">
                              <m:sSub>
                                <m:sSubPr>
                                  <m:ctrlPr>
                                    <a:rPr lang="ru-RU" sz="1800" i="1">
                                      <a:solidFill>
                                        <a:schemeClr val="tx1"/>
                                      </a:solidFill>
                                      <a:effectLst/>
                                      <a:latin typeface="Cambria Math" panose="02040503050406030204" pitchFamily="18" charset="0"/>
                                    </a:rPr>
                                  </m:ctrlPr>
                                </m:sSubPr>
                                <m:e>
                                  <m:r>
                                    <a:rPr lang="en-US" sz="1800">
                                      <a:solidFill>
                                        <a:schemeClr val="tx1"/>
                                      </a:solidFill>
                                      <a:effectLst/>
                                      <a:latin typeface="Cambria Math" panose="02040503050406030204" pitchFamily="18" charset="0"/>
                                    </a:rPr>
                                    <m:t>𝑢</m:t>
                                  </m:r>
                                </m:e>
                                <m:sub>
                                  <m:r>
                                    <a:rPr lang="en-US" sz="1800">
                                      <a:solidFill>
                                        <a:schemeClr val="tx1"/>
                                      </a:solidFill>
                                      <a:effectLst/>
                                      <a:latin typeface="Cambria Math" panose="02040503050406030204" pitchFamily="18" charset="0"/>
                                    </a:rPr>
                                    <m:t>𝑛</m:t>
                                  </m:r>
                                </m:sub>
                              </m:sSub>
                            </m:oMath>
                          </a14:m>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105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8</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05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8</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105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5</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,0∙</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105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6</m:t>
                                </m:r>
                                <m:r>
                                  <a:rPr lang="en-US"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05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en-US"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105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05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0</m:t>
                                </m:r>
                                <m:r>
                                  <a:rPr lang="en-US"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en-US"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b="0"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0,7</m:t>
                                </m:r>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sup>
                                </m:sSup>
                              </m:oMath>
                            </m:oMathPara>
                          </a14:m>
                          <a:endParaRPr lang="ru-RU"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0,3∙</m:t>
                                </m:r>
                                <m:sSup>
                                  <m:sSupPr>
                                    <m:ctrlPr>
                                      <a:rPr lang="ru-RU"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sup>
                                </m:sSup>
                              </m:oMath>
                            </m:oMathPara>
                          </a14:m>
                          <a:endParaRPr lang="ru-RU"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r>
                                  <a:rPr lang="en-US" sz="1050" b="0"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sup>
                                </m:sSup>
                              </m:oMath>
                            </m:oMathPara>
                          </a14:m>
                          <a:endParaRPr lang="ru-RU"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en-US" sz="1050" i="1" smtClean="0">
                                    <a:latin typeface="Cambria Math" panose="02040503050406030204" pitchFamily="18" charset="0"/>
                                  </a:rPr>
                                  <m:t>1</m:t>
                                </m:r>
                                <m:r>
                                  <a:rPr lang="en-US" sz="1050" b="0" i="1" smtClean="0">
                                    <a:latin typeface="Cambria Math" panose="02040503050406030204" pitchFamily="18" charset="0"/>
                                  </a:rPr>
                                  <m:t>4,</m:t>
                                </m:r>
                                <m:r>
                                  <a:rPr lang="en-US" sz="1050" b="0" i="0" smtClean="0">
                                    <a:latin typeface="Cambria Math" panose="02040503050406030204" pitchFamily="18" charset="0"/>
                                  </a:rPr>
                                  <m:t>6</m:t>
                                </m:r>
                                <m:r>
                                  <a:rPr lang="en-US" sz="1050" smtClean="0">
                                    <a:latin typeface="Cambria Math" panose="02040503050406030204" pitchFamily="18" charset="0"/>
                                  </a:rPr>
                                  <m:t>∙</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83</a:t>
                          </a:r>
                          <a:endParaRPr lang="ru-RU" sz="1050" dirty="0">
                            <a:latin typeface="Cambria Math" panose="02040503050406030204" pitchFamily="18" charset="0"/>
                            <a:ea typeface="Cambria Math" panose="02040503050406030204" pitchFamily="18" charset="0"/>
                          </a:endParaRPr>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98</a:t>
                          </a:r>
                          <a:endParaRPr lang="ru-RU" sz="1050" dirty="0">
                            <a:latin typeface="Cambria Math" panose="02040503050406030204" pitchFamily="18" charset="0"/>
                            <a:ea typeface="Cambria Math" panose="02040503050406030204" pitchFamily="18" charset="0"/>
                          </a:endParaRPr>
                        </a:p>
                      </a:txBody>
                      <a:tcPr marL="68580" marR="68580" marT="0" marB="0" anchor="ctr"/>
                    </a:tc>
                    <a:extLst>
                      <a:ext uri="{0D108BD9-81ED-4DB2-BD59-A6C34878D82A}">
                        <a16:rowId xmlns:a16="http://schemas.microsoft.com/office/drawing/2014/main" val="2486994229"/>
                      </a:ext>
                    </a:extLst>
                  </a:tr>
                  <a:tr h="980509">
                    <a:tc>
                      <a:txBody>
                        <a:bodyPr/>
                        <a:lstStyle/>
                        <a:p>
                          <a:pPr algn="ctr">
                            <a:lnSpc>
                              <a:spcPct val="150000"/>
                            </a:lnSpc>
                            <a:spcAft>
                              <a:spcPts val="0"/>
                            </a:spcAft>
                          </a:pPr>
                          <a:r>
                            <a:rPr lang="ru-RU" sz="1800" b="0" dirty="0" smtClean="0">
                              <a:solidFill>
                                <a:schemeClr val="tx1"/>
                              </a:solidFill>
                              <a:effectLst/>
                            </a:rPr>
                            <a:t>По</a:t>
                          </a:r>
                          <a:r>
                            <a:rPr lang="ru-RU" sz="1800" dirty="0" smtClean="0">
                              <a:solidFill>
                                <a:schemeClr val="tx1"/>
                              </a:solidFill>
                              <a:effectLst/>
                            </a:rPr>
                            <a:t> </a:t>
                          </a:r>
                          <a14:m>
                            <m:oMath xmlns:m="http://schemas.openxmlformats.org/officeDocument/2006/math">
                              <m:sSub>
                                <m:sSubPr>
                                  <m:ctrlPr>
                                    <a:rPr lang="ru-RU" sz="1800" i="1">
                                      <a:solidFill>
                                        <a:schemeClr val="tx1"/>
                                      </a:solidFill>
                                      <a:effectLst/>
                                      <a:latin typeface="Cambria Math" panose="02040503050406030204" pitchFamily="18" charset="0"/>
                                    </a:rPr>
                                  </m:ctrlPr>
                                </m:sSubPr>
                                <m:e>
                                  <m:r>
                                    <a:rPr lang="en-US" sz="1800">
                                      <a:solidFill>
                                        <a:schemeClr val="tx1"/>
                                      </a:solidFill>
                                      <a:effectLst/>
                                      <a:latin typeface="Cambria Math" panose="02040503050406030204" pitchFamily="18" charset="0"/>
                                    </a:rPr>
                                    <m:t>𝛹</m:t>
                                  </m:r>
                                </m:e>
                                <m:sub>
                                  <m:r>
                                    <a:rPr lang="en-US" sz="1800">
                                      <a:solidFill>
                                        <a:schemeClr val="tx1"/>
                                      </a:solidFill>
                                      <a:effectLst/>
                                      <a:latin typeface="Cambria Math" panose="02040503050406030204" pitchFamily="18" charset="0"/>
                                    </a:rPr>
                                    <m:t>𝑏</m:t>
                                  </m:r>
                                </m:sub>
                              </m:sSub>
                            </m:oMath>
                          </a14:m>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ru-RU" sz="1100" i="1" kern="120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1100" b="0" i="1" kern="120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ru-RU"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e>
                                  <m:sup>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7</m:t>
                                    </m:r>
                                  </m:sup>
                                </m:sSup>
                              </m:oMath>
                            </m:oMathPara>
                          </a14:m>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ru-RU" sz="1100" i="1" kern="120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1100" b="0" i="1" kern="120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ru-RU"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e>
                                  <m:sup>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7</m:t>
                                    </m:r>
                                  </m:sup>
                                </m:sSup>
                              </m:oMath>
                            </m:oMathPara>
                          </a14:m>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ru-RU" sz="1100" i="1" kern="120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14</m:t>
                                </m:r>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1100" b="0" i="1" kern="120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ru-RU"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e>
                                  <m:sup>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7</m:t>
                                    </m:r>
                                  </m:sup>
                                </m:sSup>
                              </m:oMath>
                            </m:oMathPara>
                          </a14:m>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ru-RU" sz="1100" i="1" kern="120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17</m:t>
                                </m:r>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1100" b="0" i="1" kern="120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ru-RU"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e>
                                  <m:sup>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7</m:t>
                                    </m:r>
                                  </m:sup>
                                </m:sSup>
                              </m:oMath>
                            </m:oMathPara>
                          </a14:m>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ru-RU" sz="1050"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50" b="0"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m:t>
                                </m:r>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sup>
                                </m:sSup>
                              </m:oMath>
                            </m:oMathPara>
                          </a14:m>
                          <a:endParaRPr lang="ru-RU"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050" b="0"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2,9</m:t>
                                </m:r>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sup>
                                </m:sSup>
                              </m:oMath>
                            </m:oMathPara>
                          </a14:m>
                          <a:endParaRPr lang="ru-RU"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050"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m:t>
                                </m:r>
                                <m:r>
                                  <a:rPr lang="en-US" sz="1050" b="0"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m:t>
                                </m:r>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05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sup>
                                </m:sSup>
                              </m:oMath>
                            </m:oMathPara>
                          </a14:m>
                          <a:endParaRPr lang="ru-RU"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en-US" sz="1050" smtClean="0">
                                    <a:latin typeface="Cambria Math" panose="02040503050406030204" pitchFamily="18" charset="0"/>
                                  </a:rPr>
                                  <m:t>1</m:t>
                                </m:r>
                                <m:r>
                                  <a:rPr lang="en-US" sz="1050" b="0" i="0" smtClean="0">
                                    <a:latin typeface="Cambria Math" panose="02040503050406030204" pitchFamily="18" charset="0"/>
                                  </a:rPr>
                                  <m:t>2</m:t>
                                </m:r>
                                <m:r>
                                  <a:rPr lang="en-US" sz="1050" smtClean="0">
                                    <a:latin typeface="Cambria Math" panose="02040503050406030204" pitchFamily="18" charset="0"/>
                                  </a:rPr>
                                  <m:t>,</m:t>
                                </m:r>
                                <m:r>
                                  <a:rPr lang="en-US" sz="1050" b="0" i="0" smtClean="0">
                                    <a:latin typeface="Cambria Math" panose="02040503050406030204" pitchFamily="18" charset="0"/>
                                  </a:rPr>
                                  <m:t>3</m:t>
                                </m:r>
                                <m:r>
                                  <a:rPr lang="en-US" sz="1050" smtClean="0">
                                    <a:latin typeface="Cambria Math" panose="02040503050406030204" pitchFamily="18" charset="0"/>
                                  </a:rPr>
                                  <m:t>∙</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19</a:t>
                          </a:r>
                          <a:endParaRPr lang="ru-RU" sz="1050" dirty="0">
                            <a:latin typeface="Cambria Math" panose="02040503050406030204" pitchFamily="18" charset="0"/>
                            <a:ea typeface="Cambria Math" panose="02040503050406030204" pitchFamily="18" charset="0"/>
                          </a:endParaRPr>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43</a:t>
                          </a:r>
                          <a:endParaRPr lang="ru-RU" sz="1050" dirty="0">
                            <a:latin typeface="Cambria Math" panose="02040503050406030204" pitchFamily="18" charset="0"/>
                            <a:ea typeface="Cambria Math" panose="02040503050406030204" pitchFamily="18" charset="0"/>
                          </a:endParaRPr>
                        </a:p>
                      </a:txBody>
                      <a:tcPr marL="68580" marR="68580" marT="0" marB="0" anchor="ctr"/>
                    </a:tc>
                    <a:extLst>
                      <a:ext uri="{0D108BD9-81ED-4DB2-BD59-A6C34878D82A}">
                        <a16:rowId xmlns:a16="http://schemas.microsoft.com/office/drawing/2014/main" val="2020209946"/>
                      </a:ext>
                    </a:extLst>
                  </a:tr>
                </a:tbl>
              </a:graphicData>
            </a:graphic>
          </p:graphicFrame>
        </mc:Choice>
        <mc:Fallback xmlns="">
          <p:graphicFrame>
            <p:nvGraphicFramePr>
              <p:cNvPr id="5" name="Объект 4"/>
              <p:cNvGraphicFramePr>
                <a:graphicFrameLocks noGrp="1"/>
              </p:cNvGraphicFramePr>
              <p:nvPr>
                <p:ph idx="1"/>
                <p:extLst>
                  <p:ext uri="{D42A27DB-BD31-4B8C-83A1-F6EECF244321}">
                    <p14:modId xmlns:p14="http://schemas.microsoft.com/office/powerpoint/2010/main" val="2515812454"/>
                  </p:ext>
                </p:extLst>
              </p:nvPr>
            </p:nvGraphicFramePr>
            <p:xfrm>
              <a:off x="92361" y="1626033"/>
              <a:ext cx="11877968" cy="3801452"/>
            </p:xfrm>
            <a:graphic>
              <a:graphicData uri="http://schemas.openxmlformats.org/drawingml/2006/table">
                <a:tbl>
                  <a:tblPr firstRow="1" bandRow="1">
                    <a:tableStyleId>{5C22544A-7EE6-4342-B048-85BDC9FD1C3A}</a:tableStyleId>
                  </a:tblPr>
                  <a:tblGrid>
                    <a:gridCol w="738911">
                      <a:extLst>
                        <a:ext uri="{9D8B030D-6E8A-4147-A177-3AD203B41FA5}">
                          <a16:colId xmlns:a16="http://schemas.microsoft.com/office/drawing/2014/main" val="656683114"/>
                        </a:ext>
                      </a:extLst>
                    </a:gridCol>
                    <a:gridCol w="1151907">
                      <a:extLst>
                        <a:ext uri="{9D8B030D-6E8A-4147-A177-3AD203B41FA5}">
                          <a16:colId xmlns:a16="http://schemas.microsoft.com/office/drawing/2014/main" val="1573691420"/>
                        </a:ext>
                      </a:extLst>
                    </a:gridCol>
                    <a:gridCol w="1151907">
                      <a:extLst>
                        <a:ext uri="{9D8B030D-6E8A-4147-A177-3AD203B41FA5}">
                          <a16:colId xmlns:a16="http://schemas.microsoft.com/office/drawing/2014/main" val="3537166963"/>
                        </a:ext>
                      </a:extLst>
                    </a:gridCol>
                    <a:gridCol w="1151907">
                      <a:extLst>
                        <a:ext uri="{9D8B030D-6E8A-4147-A177-3AD203B41FA5}">
                          <a16:colId xmlns:a16="http://schemas.microsoft.com/office/drawing/2014/main" val="402303362"/>
                        </a:ext>
                      </a:extLst>
                    </a:gridCol>
                    <a:gridCol w="1151907">
                      <a:extLst>
                        <a:ext uri="{9D8B030D-6E8A-4147-A177-3AD203B41FA5}">
                          <a16:colId xmlns:a16="http://schemas.microsoft.com/office/drawing/2014/main" val="3232307864"/>
                        </a:ext>
                      </a:extLst>
                    </a:gridCol>
                    <a:gridCol w="1151907">
                      <a:extLst>
                        <a:ext uri="{9D8B030D-6E8A-4147-A177-3AD203B41FA5}">
                          <a16:colId xmlns:a16="http://schemas.microsoft.com/office/drawing/2014/main" val="4241350487"/>
                        </a:ext>
                      </a:extLst>
                    </a:gridCol>
                    <a:gridCol w="1151907">
                      <a:extLst>
                        <a:ext uri="{9D8B030D-6E8A-4147-A177-3AD203B41FA5}">
                          <a16:colId xmlns:a16="http://schemas.microsoft.com/office/drawing/2014/main" val="1232912546"/>
                        </a:ext>
                      </a:extLst>
                    </a:gridCol>
                    <a:gridCol w="1151907">
                      <a:extLst>
                        <a:ext uri="{9D8B030D-6E8A-4147-A177-3AD203B41FA5}">
                          <a16:colId xmlns:a16="http://schemas.microsoft.com/office/drawing/2014/main" val="3875697234"/>
                        </a:ext>
                      </a:extLst>
                    </a:gridCol>
                    <a:gridCol w="1089891">
                      <a:extLst>
                        <a:ext uri="{9D8B030D-6E8A-4147-A177-3AD203B41FA5}">
                          <a16:colId xmlns:a16="http://schemas.microsoft.com/office/drawing/2014/main" val="1718413208"/>
                        </a:ext>
                      </a:extLst>
                    </a:gridCol>
                    <a:gridCol w="969818">
                      <a:extLst>
                        <a:ext uri="{9D8B030D-6E8A-4147-A177-3AD203B41FA5}">
                          <a16:colId xmlns:a16="http://schemas.microsoft.com/office/drawing/2014/main" val="4112943499"/>
                        </a:ext>
                      </a:extLst>
                    </a:gridCol>
                    <a:gridCol w="1015999">
                      <a:extLst>
                        <a:ext uri="{9D8B030D-6E8A-4147-A177-3AD203B41FA5}">
                          <a16:colId xmlns:a16="http://schemas.microsoft.com/office/drawing/2014/main" val="1004747462"/>
                        </a:ext>
                      </a:extLst>
                    </a:gridCol>
                  </a:tblGrid>
                  <a:tr h="859925">
                    <a:tc>
                      <a:txBody>
                        <a:bodyPr/>
                        <a:lstStyle/>
                        <a:p>
                          <a:pPr algn="ctr"/>
                          <a:endParaRPr lang="ru-RU" sz="1800" b="0" dirty="0">
                            <a:solidFill>
                              <a:schemeClr val="tx1"/>
                            </a:solidFill>
                          </a:endParaRPr>
                        </a:p>
                      </a:txBody>
                      <a:tcPr anchor="ctr"/>
                    </a:tc>
                    <a:tc>
                      <a:txBody>
                        <a:bodyPr/>
                        <a:lstStyle/>
                        <a:p>
                          <a:endParaRPr lang="ru-RU"/>
                        </a:p>
                      </a:txBody>
                      <a:tcPr marL="68580" marR="68580" marT="0" marB="0" anchor="ctr">
                        <a:blipFill>
                          <a:blip r:embed="rId3"/>
                          <a:stretch>
                            <a:fillRect l="-64550" t="-709" r="-869312" b="-344681"/>
                          </a:stretch>
                        </a:blipFill>
                      </a:tcPr>
                    </a:tc>
                    <a:tc>
                      <a:txBody>
                        <a:bodyPr/>
                        <a:lstStyle/>
                        <a:p>
                          <a:endParaRPr lang="ru-RU"/>
                        </a:p>
                      </a:txBody>
                      <a:tcPr marL="68580" marR="68580" marT="0" marB="0" anchor="ctr">
                        <a:blipFill>
                          <a:blip r:embed="rId3"/>
                          <a:stretch>
                            <a:fillRect l="-164550" t="-709" r="-769312" b="-344681"/>
                          </a:stretch>
                        </a:blipFill>
                      </a:tcPr>
                    </a:tc>
                    <a:tc>
                      <a:txBody>
                        <a:bodyPr/>
                        <a:lstStyle/>
                        <a:p>
                          <a:endParaRPr lang="ru-RU"/>
                        </a:p>
                      </a:txBody>
                      <a:tcPr marL="68580" marR="68580" marT="0" marB="0" anchor="ctr">
                        <a:blipFill>
                          <a:blip r:embed="rId3"/>
                          <a:stretch>
                            <a:fillRect l="-264550" t="-709" r="-669312" b="-344681"/>
                          </a:stretch>
                        </a:blipFill>
                      </a:tcPr>
                    </a:tc>
                    <a:tc>
                      <a:txBody>
                        <a:bodyPr/>
                        <a:lstStyle/>
                        <a:p>
                          <a:endParaRPr lang="ru-RU"/>
                        </a:p>
                      </a:txBody>
                      <a:tcPr marL="68580" marR="68580" marT="0" marB="0" anchor="ctr">
                        <a:blipFill>
                          <a:blip r:embed="rId3"/>
                          <a:stretch>
                            <a:fillRect l="-364550" t="-709" r="-569312" b="-344681"/>
                          </a:stretch>
                        </a:blipFill>
                      </a:tcPr>
                    </a:tc>
                    <a:tc>
                      <a:txBody>
                        <a:bodyPr/>
                        <a:lstStyle/>
                        <a:p>
                          <a:endParaRPr lang="ru-RU"/>
                        </a:p>
                      </a:txBody>
                      <a:tcPr marL="68580" marR="68580" marT="0" marB="0" anchor="ctr">
                        <a:blipFill>
                          <a:blip r:embed="rId3"/>
                          <a:stretch>
                            <a:fillRect l="-464550" t="-709" r="-469312" b="-344681"/>
                          </a:stretch>
                        </a:blipFill>
                      </a:tcPr>
                    </a:tc>
                    <a:tc>
                      <a:txBody>
                        <a:bodyPr/>
                        <a:lstStyle/>
                        <a:p>
                          <a:endParaRPr lang="ru-RU"/>
                        </a:p>
                      </a:txBody>
                      <a:tcPr marL="68580" marR="68580" marT="0" marB="0" anchor="ctr">
                        <a:blipFill>
                          <a:blip r:embed="rId3"/>
                          <a:stretch>
                            <a:fillRect l="-564550" t="-709" r="-369312" b="-344681"/>
                          </a:stretch>
                        </a:blipFill>
                      </a:tcPr>
                    </a:tc>
                    <a:tc>
                      <a:txBody>
                        <a:bodyPr/>
                        <a:lstStyle/>
                        <a:p>
                          <a:endParaRPr lang="ru-RU"/>
                        </a:p>
                      </a:txBody>
                      <a:tcPr marL="68580" marR="68580" marT="0" marB="0" anchor="ctr">
                        <a:blipFill>
                          <a:blip r:embed="rId3"/>
                          <a:stretch>
                            <a:fillRect l="-664550" t="-709" r="-269312" b="-344681"/>
                          </a:stretch>
                        </a:blipFill>
                      </a:tcPr>
                    </a:tc>
                    <a:tc>
                      <a:txBody>
                        <a:bodyPr/>
                        <a:lstStyle/>
                        <a:p>
                          <a:endParaRPr lang="ru-RU"/>
                        </a:p>
                      </a:txBody>
                      <a:tcPr anchor="ctr">
                        <a:blipFill>
                          <a:blip r:embed="rId3"/>
                          <a:stretch>
                            <a:fillRect l="-807263" t="-709" r="-184358" b="-344681"/>
                          </a:stretch>
                        </a:blipFill>
                      </a:tcPr>
                    </a:tc>
                    <a:tc>
                      <a:txBody>
                        <a:bodyPr/>
                        <a:lstStyle/>
                        <a:p>
                          <a:endParaRPr lang="ru-RU"/>
                        </a:p>
                      </a:txBody>
                      <a:tcPr anchor="ctr">
                        <a:blipFill>
                          <a:blip r:embed="rId3"/>
                          <a:stretch>
                            <a:fillRect l="-1021384" t="-709" r="-107547" b="-344681"/>
                          </a:stretch>
                        </a:blipFill>
                      </a:tcPr>
                    </a:tc>
                    <a:tc>
                      <a:txBody>
                        <a:bodyPr/>
                        <a:lstStyle/>
                        <a:p>
                          <a:endParaRPr lang="ru-RU"/>
                        </a:p>
                      </a:txBody>
                      <a:tcPr anchor="ctr">
                        <a:blipFill>
                          <a:blip r:embed="rId3"/>
                          <a:stretch>
                            <a:fillRect l="-1067665" t="-709" r="-2395" b="-344681"/>
                          </a:stretch>
                        </a:blipFill>
                      </a:tcPr>
                    </a:tc>
                    <a:extLst>
                      <a:ext uri="{0D108BD9-81ED-4DB2-BD59-A6C34878D82A}">
                        <a16:rowId xmlns:a16="http://schemas.microsoft.com/office/drawing/2014/main" val="2021107573"/>
                      </a:ext>
                    </a:extLst>
                  </a:tr>
                  <a:tr h="980509">
                    <a:tc>
                      <a:txBody>
                        <a:bodyPr/>
                        <a:lstStyle/>
                        <a:p>
                          <a:endParaRPr lang="ru-RU"/>
                        </a:p>
                      </a:txBody>
                      <a:tcPr marL="68580" marR="68580" marT="0" marB="0" anchor="ctr">
                        <a:blipFill>
                          <a:blip r:embed="rId3"/>
                          <a:stretch>
                            <a:fillRect l="-826" t="-87654" r="-1514050" b="-200000"/>
                          </a:stretch>
                        </a:blipFill>
                      </a:tcPr>
                    </a:tc>
                    <a:tc>
                      <a:txBody>
                        <a:bodyPr/>
                        <a:lstStyle/>
                        <a:p>
                          <a:endParaRPr lang="ru-RU"/>
                        </a:p>
                      </a:txBody>
                      <a:tcPr marL="68580" marR="68580" marT="0" marB="0" anchor="ctr">
                        <a:blipFill>
                          <a:blip r:embed="rId3"/>
                          <a:stretch>
                            <a:fillRect l="-64550" t="-87654" r="-869312" b="-200000"/>
                          </a:stretch>
                        </a:blipFill>
                      </a:tcPr>
                    </a:tc>
                    <a:tc>
                      <a:txBody>
                        <a:bodyPr/>
                        <a:lstStyle/>
                        <a:p>
                          <a:endParaRPr lang="ru-RU"/>
                        </a:p>
                      </a:txBody>
                      <a:tcPr marL="68580" marR="68580" marT="0" marB="0" anchor="ctr">
                        <a:blipFill>
                          <a:blip r:embed="rId3"/>
                          <a:stretch>
                            <a:fillRect l="-164550" t="-87654" r="-769312" b="-200000"/>
                          </a:stretch>
                        </a:blipFill>
                      </a:tcPr>
                    </a:tc>
                    <a:tc>
                      <a:txBody>
                        <a:bodyPr/>
                        <a:lstStyle/>
                        <a:p>
                          <a:endParaRPr lang="ru-RU"/>
                        </a:p>
                      </a:txBody>
                      <a:tcPr marL="68580" marR="68580" marT="0" marB="0" anchor="ctr">
                        <a:blipFill>
                          <a:blip r:embed="rId3"/>
                          <a:stretch>
                            <a:fillRect l="-264550" t="-87654" r="-669312" b="-200000"/>
                          </a:stretch>
                        </a:blipFill>
                      </a:tcPr>
                    </a:tc>
                    <a:tc>
                      <a:txBody>
                        <a:bodyPr/>
                        <a:lstStyle/>
                        <a:p>
                          <a:endParaRPr lang="ru-RU"/>
                        </a:p>
                      </a:txBody>
                      <a:tcPr marL="68580" marR="68580" marT="0" marB="0" anchor="ctr">
                        <a:blipFill>
                          <a:blip r:embed="rId3"/>
                          <a:stretch>
                            <a:fillRect l="-364550" t="-87654" r="-569312" b="-200000"/>
                          </a:stretch>
                        </a:blipFill>
                      </a:tcPr>
                    </a:tc>
                    <a:tc>
                      <a:txBody>
                        <a:bodyPr/>
                        <a:lstStyle/>
                        <a:p>
                          <a:endParaRPr lang="ru-RU"/>
                        </a:p>
                      </a:txBody>
                      <a:tcPr marL="68580" marR="68580" marT="0" marB="0" anchor="ctr">
                        <a:blipFill>
                          <a:blip r:embed="rId3"/>
                          <a:stretch>
                            <a:fillRect l="-464550" t="-87654" r="-469312" b="-200000"/>
                          </a:stretch>
                        </a:blipFill>
                      </a:tcPr>
                    </a:tc>
                    <a:tc>
                      <a:txBody>
                        <a:bodyPr/>
                        <a:lstStyle/>
                        <a:p>
                          <a:endParaRPr lang="ru-RU"/>
                        </a:p>
                      </a:txBody>
                      <a:tcPr marL="68580" marR="68580" marT="0" marB="0" anchor="ctr">
                        <a:blipFill>
                          <a:blip r:embed="rId3"/>
                          <a:stretch>
                            <a:fillRect l="-564550" t="-87654" r="-369312" b="-200000"/>
                          </a:stretch>
                        </a:blipFill>
                      </a:tcPr>
                    </a:tc>
                    <a:tc>
                      <a:txBody>
                        <a:bodyPr/>
                        <a:lstStyle/>
                        <a:p>
                          <a:endParaRPr lang="ru-RU"/>
                        </a:p>
                      </a:txBody>
                      <a:tcPr marL="68580" marR="68580" marT="0" marB="0" anchor="ctr">
                        <a:blipFill>
                          <a:blip r:embed="rId3"/>
                          <a:stretch>
                            <a:fillRect l="-664550" t="-87654" r="-269312" b="-200000"/>
                          </a:stretch>
                        </a:blipFill>
                      </a:tcPr>
                    </a:tc>
                    <a:tc>
                      <a:txBody>
                        <a:bodyPr/>
                        <a:lstStyle/>
                        <a:p>
                          <a:endParaRPr lang="ru-RU"/>
                        </a:p>
                      </a:txBody>
                      <a:tcPr marL="68580" marR="68580" marT="0" marB="0" anchor="ctr">
                        <a:blipFill>
                          <a:blip r:embed="rId3"/>
                          <a:stretch>
                            <a:fillRect l="-807263" t="-87654" r="-184358" b="-200000"/>
                          </a:stretch>
                        </a:blipFill>
                      </a:tcPr>
                    </a:tc>
                    <a:tc>
                      <a:txBody>
                        <a:bodyPr/>
                        <a:lstStyle/>
                        <a:p>
                          <a:pPr algn="ctr"/>
                          <a:r>
                            <a:rPr lang="en-US" sz="1050" dirty="0" smtClean="0">
                              <a:latin typeface="Cambria Math" panose="02040503050406030204" pitchFamily="18" charset="0"/>
                              <a:ea typeface="Cambria Math" panose="02040503050406030204" pitchFamily="18" charset="0"/>
                            </a:rPr>
                            <a:t>16</a:t>
                          </a:r>
                          <a:endParaRPr lang="ru-RU" sz="1050" dirty="0">
                            <a:latin typeface="Cambria Math" panose="02040503050406030204" pitchFamily="18" charset="0"/>
                            <a:ea typeface="Cambria Math" panose="02040503050406030204" pitchFamily="18" charset="0"/>
                          </a:endParaRPr>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39</a:t>
                          </a:r>
                          <a:endParaRPr lang="ru-RU" sz="1050" dirty="0">
                            <a:latin typeface="Cambria Math" panose="02040503050406030204" pitchFamily="18" charset="0"/>
                            <a:ea typeface="Cambria Math" panose="02040503050406030204" pitchFamily="18" charset="0"/>
                          </a:endParaRPr>
                        </a:p>
                      </a:txBody>
                      <a:tcPr marL="68580" marR="68580" marT="0" marB="0" anchor="ctr"/>
                    </a:tc>
                    <a:extLst>
                      <a:ext uri="{0D108BD9-81ED-4DB2-BD59-A6C34878D82A}">
                        <a16:rowId xmlns:a16="http://schemas.microsoft.com/office/drawing/2014/main" val="3129449606"/>
                      </a:ext>
                    </a:extLst>
                  </a:tr>
                  <a:tr h="980509">
                    <a:tc>
                      <a:txBody>
                        <a:bodyPr/>
                        <a:lstStyle/>
                        <a:p>
                          <a:endParaRPr lang="ru-RU"/>
                        </a:p>
                      </a:txBody>
                      <a:tcPr marL="68580" marR="68580" marT="0" marB="0" anchor="ctr">
                        <a:blipFill>
                          <a:blip r:embed="rId3"/>
                          <a:stretch>
                            <a:fillRect l="-826" t="-188820" r="-1514050" b="-101242"/>
                          </a:stretch>
                        </a:blipFill>
                      </a:tcPr>
                    </a:tc>
                    <a:tc>
                      <a:txBody>
                        <a:bodyPr/>
                        <a:lstStyle/>
                        <a:p>
                          <a:endParaRPr lang="ru-RU"/>
                        </a:p>
                      </a:txBody>
                      <a:tcPr marL="68580" marR="68580" marT="0" marB="0" anchor="ctr">
                        <a:blipFill>
                          <a:blip r:embed="rId3"/>
                          <a:stretch>
                            <a:fillRect l="-64550" t="-188820" r="-869312" b="-101242"/>
                          </a:stretch>
                        </a:blipFill>
                      </a:tcPr>
                    </a:tc>
                    <a:tc>
                      <a:txBody>
                        <a:bodyPr/>
                        <a:lstStyle/>
                        <a:p>
                          <a:endParaRPr lang="ru-RU"/>
                        </a:p>
                      </a:txBody>
                      <a:tcPr marL="68580" marR="68580" marT="0" marB="0" anchor="ctr">
                        <a:blipFill>
                          <a:blip r:embed="rId3"/>
                          <a:stretch>
                            <a:fillRect l="-164550" t="-188820" r="-769312" b="-101242"/>
                          </a:stretch>
                        </a:blipFill>
                      </a:tcPr>
                    </a:tc>
                    <a:tc>
                      <a:txBody>
                        <a:bodyPr/>
                        <a:lstStyle/>
                        <a:p>
                          <a:endParaRPr lang="ru-RU"/>
                        </a:p>
                      </a:txBody>
                      <a:tcPr marL="68580" marR="68580" marT="0" marB="0" anchor="ctr">
                        <a:blipFill>
                          <a:blip r:embed="rId3"/>
                          <a:stretch>
                            <a:fillRect l="-264550" t="-188820" r="-669312" b="-101242"/>
                          </a:stretch>
                        </a:blipFill>
                      </a:tcPr>
                    </a:tc>
                    <a:tc>
                      <a:txBody>
                        <a:bodyPr/>
                        <a:lstStyle/>
                        <a:p>
                          <a:endParaRPr lang="ru-RU"/>
                        </a:p>
                      </a:txBody>
                      <a:tcPr marL="68580" marR="68580" marT="0" marB="0" anchor="ctr">
                        <a:blipFill>
                          <a:blip r:embed="rId3"/>
                          <a:stretch>
                            <a:fillRect l="-364550" t="-188820" r="-569312" b="-101242"/>
                          </a:stretch>
                        </a:blipFill>
                      </a:tcPr>
                    </a:tc>
                    <a:tc>
                      <a:txBody>
                        <a:bodyPr/>
                        <a:lstStyle/>
                        <a:p>
                          <a:endParaRPr lang="ru-RU"/>
                        </a:p>
                      </a:txBody>
                      <a:tcPr marL="68580" marR="68580" marT="0" marB="0" anchor="ctr">
                        <a:blipFill>
                          <a:blip r:embed="rId3"/>
                          <a:stretch>
                            <a:fillRect l="-464550" t="-188820" r="-469312" b="-101242"/>
                          </a:stretch>
                        </a:blipFill>
                      </a:tcPr>
                    </a:tc>
                    <a:tc>
                      <a:txBody>
                        <a:bodyPr/>
                        <a:lstStyle/>
                        <a:p>
                          <a:endParaRPr lang="ru-RU"/>
                        </a:p>
                      </a:txBody>
                      <a:tcPr marL="68580" marR="68580" marT="0" marB="0" anchor="ctr">
                        <a:blipFill>
                          <a:blip r:embed="rId3"/>
                          <a:stretch>
                            <a:fillRect l="-564550" t="-188820" r="-369312" b="-101242"/>
                          </a:stretch>
                        </a:blipFill>
                      </a:tcPr>
                    </a:tc>
                    <a:tc>
                      <a:txBody>
                        <a:bodyPr/>
                        <a:lstStyle/>
                        <a:p>
                          <a:endParaRPr lang="ru-RU"/>
                        </a:p>
                      </a:txBody>
                      <a:tcPr marL="68580" marR="68580" marT="0" marB="0" anchor="ctr">
                        <a:blipFill>
                          <a:blip r:embed="rId3"/>
                          <a:stretch>
                            <a:fillRect l="-664550" t="-188820" r="-269312" b="-101242"/>
                          </a:stretch>
                        </a:blipFill>
                      </a:tcPr>
                    </a:tc>
                    <a:tc>
                      <a:txBody>
                        <a:bodyPr/>
                        <a:lstStyle/>
                        <a:p>
                          <a:endParaRPr lang="ru-RU"/>
                        </a:p>
                      </a:txBody>
                      <a:tcPr marL="68580" marR="68580" marT="0" marB="0" anchor="ctr">
                        <a:blipFill>
                          <a:blip r:embed="rId3"/>
                          <a:stretch>
                            <a:fillRect l="-807263" t="-188820" r="-184358" b="-101242"/>
                          </a:stretch>
                        </a:blipFill>
                      </a:tcPr>
                    </a:tc>
                    <a:tc>
                      <a:txBody>
                        <a:bodyPr/>
                        <a:lstStyle/>
                        <a:p>
                          <a:pPr algn="ctr"/>
                          <a:r>
                            <a:rPr lang="en-US" sz="1050" dirty="0" smtClean="0">
                              <a:latin typeface="Cambria Math" panose="02040503050406030204" pitchFamily="18" charset="0"/>
                              <a:ea typeface="Cambria Math" panose="02040503050406030204" pitchFamily="18" charset="0"/>
                            </a:rPr>
                            <a:t>83</a:t>
                          </a:r>
                          <a:endParaRPr lang="ru-RU" sz="1050" dirty="0">
                            <a:latin typeface="Cambria Math" panose="02040503050406030204" pitchFamily="18" charset="0"/>
                            <a:ea typeface="Cambria Math" panose="02040503050406030204" pitchFamily="18" charset="0"/>
                          </a:endParaRPr>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98</a:t>
                          </a:r>
                          <a:endParaRPr lang="ru-RU" sz="1050" dirty="0">
                            <a:latin typeface="Cambria Math" panose="02040503050406030204" pitchFamily="18" charset="0"/>
                            <a:ea typeface="Cambria Math" panose="02040503050406030204" pitchFamily="18" charset="0"/>
                          </a:endParaRPr>
                        </a:p>
                      </a:txBody>
                      <a:tcPr marL="68580" marR="68580" marT="0" marB="0" anchor="ctr"/>
                    </a:tc>
                    <a:extLst>
                      <a:ext uri="{0D108BD9-81ED-4DB2-BD59-A6C34878D82A}">
                        <a16:rowId xmlns:a16="http://schemas.microsoft.com/office/drawing/2014/main" val="2486994229"/>
                      </a:ext>
                    </a:extLst>
                  </a:tr>
                  <a:tr h="980509">
                    <a:tc>
                      <a:txBody>
                        <a:bodyPr/>
                        <a:lstStyle/>
                        <a:p>
                          <a:endParaRPr lang="ru-RU"/>
                        </a:p>
                      </a:txBody>
                      <a:tcPr marL="68580" marR="68580" marT="0" marB="0" anchor="ctr">
                        <a:blipFill>
                          <a:blip r:embed="rId3"/>
                          <a:stretch>
                            <a:fillRect l="-826" t="-288820" r="-1514050" b="-1242"/>
                          </a:stretch>
                        </a:blipFill>
                      </a:tcPr>
                    </a:tc>
                    <a:tc>
                      <a:txBody>
                        <a:bodyPr/>
                        <a:lstStyle/>
                        <a:p>
                          <a:endParaRPr lang="ru-RU"/>
                        </a:p>
                      </a:txBody>
                      <a:tcPr marL="68580" marR="68580" marT="0" marB="0" anchor="ctr">
                        <a:blipFill>
                          <a:blip r:embed="rId3"/>
                          <a:stretch>
                            <a:fillRect l="-64550" t="-288820" r="-869312" b="-1242"/>
                          </a:stretch>
                        </a:blipFill>
                      </a:tcPr>
                    </a:tc>
                    <a:tc>
                      <a:txBody>
                        <a:bodyPr/>
                        <a:lstStyle/>
                        <a:p>
                          <a:endParaRPr lang="ru-RU"/>
                        </a:p>
                      </a:txBody>
                      <a:tcPr marL="68580" marR="68580" marT="0" marB="0" anchor="ctr">
                        <a:blipFill>
                          <a:blip r:embed="rId3"/>
                          <a:stretch>
                            <a:fillRect l="-164550" t="-288820" r="-769312" b="-1242"/>
                          </a:stretch>
                        </a:blipFill>
                      </a:tcPr>
                    </a:tc>
                    <a:tc>
                      <a:txBody>
                        <a:bodyPr/>
                        <a:lstStyle/>
                        <a:p>
                          <a:endParaRPr lang="ru-RU"/>
                        </a:p>
                      </a:txBody>
                      <a:tcPr marL="68580" marR="68580" marT="0" marB="0" anchor="ctr">
                        <a:blipFill>
                          <a:blip r:embed="rId3"/>
                          <a:stretch>
                            <a:fillRect l="-264550" t="-288820" r="-669312" b="-1242"/>
                          </a:stretch>
                        </a:blipFill>
                      </a:tcPr>
                    </a:tc>
                    <a:tc>
                      <a:txBody>
                        <a:bodyPr/>
                        <a:lstStyle/>
                        <a:p>
                          <a:endParaRPr lang="ru-RU"/>
                        </a:p>
                      </a:txBody>
                      <a:tcPr marL="68580" marR="68580" marT="0" marB="0" anchor="ctr">
                        <a:blipFill>
                          <a:blip r:embed="rId3"/>
                          <a:stretch>
                            <a:fillRect l="-364550" t="-288820" r="-569312" b="-1242"/>
                          </a:stretch>
                        </a:blipFill>
                      </a:tcPr>
                    </a:tc>
                    <a:tc>
                      <a:txBody>
                        <a:bodyPr/>
                        <a:lstStyle/>
                        <a:p>
                          <a:endParaRPr lang="ru-RU"/>
                        </a:p>
                      </a:txBody>
                      <a:tcPr marL="68580" marR="68580" marT="0" marB="0" anchor="ctr">
                        <a:blipFill>
                          <a:blip r:embed="rId3"/>
                          <a:stretch>
                            <a:fillRect l="-464550" t="-288820" r="-469312" b="-1242"/>
                          </a:stretch>
                        </a:blipFill>
                      </a:tcPr>
                    </a:tc>
                    <a:tc>
                      <a:txBody>
                        <a:bodyPr/>
                        <a:lstStyle/>
                        <a:p>
                          <a:endParaRPr lang="ru-RU"/>
                        </a:p>
                      </a:txBody>
                      <a:tcPr marL="68580" marR="68580" marT="0" marB="0" anchor="ctr">
                        <a:blipFill>
                          <a:blip r:embed="rId3"/>
                          <a:stretch>
                            <a:fillRect l="-564550" t="-288820" r="-369312" b="-1242"/>
                          </a:stretch>
                        </a:blipFill>
                      </a:tcPr>
                    </a:tc>
                    <a:tc>
                      <a:txBody>
                        <a:bodyPr/>
                        <a:lstStyle/>
                        <a:p>
                          <a:endParaRPr lang="ru-RU"/>
                        </a:p>
                      </a:txBody>
                      <a:tcPr marL="68580" marR="68580" marT="0" marB="0" anchor="ctr">
                        <a:blipFill>
                          <a:blip r:embed="rId3"/>
                          <a:stretch>
                            <a:fillRect l="-664550" t="-288820" r="-269312" b="-1242"/>
                          </a:stretch>
                        </a:blipFill>
                      </a:tcPr>
                    </a:tc>
                    <a:tc>
                      <a:txBody>
                        <a:bodyPr/>
                        <a:lstStyle/>
                        <a:p>
                          <a:endParaRPr lang="ru-RU"/>
                        </a:p>
                      </a:txBody>
                      <a:tcPr marL="68580" marR="68580" marT="0" marB="0" anchor="ctr">
                        <a:blipFill>
                          <a:blip r:embed="rId3"/>
                          <a:stretch>
                            <a:fillRect l="-807263" t="-288820" r="-184358" b="-1242"/>
                          </a:stretch>
                        </a:blipFill>
                      </a:tcPr>
                    </a:tc>
                    <a:tc>
                      <a:txBody>
                        <a:bodyPr/>
                        <a:lstStyle/>
                        <a:p>
                          <a:pPr algn="ctr"/>
                          <a:r>
                            <a:rPr lang="en-US" sz="1050" dirty="0" smtClean="0">
                              <a:latin typeface="Cambria Math" panose="02040503050406030204" pitchFamily="18" charset="0"/>
                              <a:ea typeface="Cambria Math" panose="02040503050406030204" pitchFamily="18" charset="0"/>
                            </a:rPr>
                            <a:t>19</a:t>
                          </a:r>
                          <a:endParaRPr lang="ru-RU" sz="1050" dirty="0">
                            <a:latin typeface="Cambria Math" panose="02040503050406030204" pitchFamily="18" charset="0"/>
                            <a:ea typeface="Cambria Math" panose="02040503050406030204" pitchFamily="18" charset="0"/>
                          </a:endParaRPr>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43</a:t>
                          </a:r>
                          <a:endParaRPr lang="ru-RU" sz="1050" dirty="0">
                            <a:latin typeface="Cambria Math" panose="02040503050406030204" pitchFamily="18" charset="0"/>
                            <a:ea typeface="Cambria Math" panose="02040503050406030204" pitchFamily="18" charset="0"/>
                          </a:endParaRPr>
                        </a:p>
                      </a:txBody>
                      <a:tcPr marL="68580" marR="68580" marT="0" marB="0" anchor="ctr"/>
                    </a:tc>
                    <a:extLst>
                      <a:ext uri="{0D108BD9-81ED-4DB2-BD59-A6C34878D82A}">
                        <a16:rowId xmlns:a16="http://schemas.microsoft.com/office/drawing/2014/main" val="2020209946"/>
                      </a:ext>
                    </a:extLst>
                  </a:tr>
                </a:tbl>
              </a:graphicData>
            </a:graphic>
          </p:graphicFrame>
        </mc:Fallback>
      </mc:AlternateContent>
      <p:sp>
        <p:nvSpPr>
          <p:cNvPr id="4" name="Номер слайда 3"/>
          <p:cNvSpPr>
            <a:spLocks noGrp="1"/>
          </p:cNvSpPr>
          <p:nvPr>
            <p:ph type="sldNum" sz="quarter" idx="12"/>
          </p:nvPr>
        </p:nvSpPr>
        <p:spPr/>
        <p:txBody>
          <a:bodyPr/>
          <a:lstStyle/>
          <a:p>
            <a:fld id="{D5CEE922-EF63-43B0-B822-7662393238B7}" type="slidenum">
              <a:rPr lang="ru-RU" smtClean="0"/>
              <a:t>14</a:t>
            </a:fld>
            <a:endParaRPr lang="ru-RU" dirty="0"/>
          </a:p>
        </p:txBody>
      </p:sp>
    </p:spTree>
    <p:extLst>
      <p:ext uri="{BB962C8B-B14F-4D97-AF65-F5344CB8AC3E}">
        <p14:creationId xmlns:p14="http://schemas.microsoft.com/office/powerpoint/2010/main" val="3820092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p:txBody>
              <a:bodyPr/>
              <a:lstStyle/>
              <a:p>
                <a:pPr algn="ctr"/>
                <a:r>
                  <a:rPr lang="ru-RU" b="1" dirty="0">
                    <a:latin typeface="Times New Roman" panose="02020603050405020304" pitchFamily="18" charset="0"/>
                    <a:cs typeface="Times New Roman" panose="02020603050405020304" pitchFamily="18" charset="0"/>
                  </a:rPr>
                  <a:t>Сравнение величины</a:t>
                </a:r>
                <a:r>
                  <a:rPr lang="en-US" b="1" dirty="0">
                    <a:latin typeface="Times New Roman" panose="02020603050405020304" pitchFamily="18" charset="0"/>
                    <a:cs typeface="Times New Roman" panose="02020603050405020304" pitchFamily="18" charset="0"/>
                  </a:rPr>
                  <a:t>  </a:t>
                </a:r>
                <a14:m>
                  <m:oMath xmlns:m="http://schemas.openxmlformats.org/officeDocument/2006/math">
                    <m:f>
                      <m:fPr>
                        <m:ctrlPr>
                          <a:rPr lang="ru-RU" b="1" i="1">
                            <a:latin typeface="Cambria Math" panose="02040503050406030204" pitchFamily="18" charset="0"/>
                          </a:rPr>
                        </m:ctrlPr>
                      </m:fPr>
                      <m:num>
                        <m:sSub>
                          <m:sSubPr>
                            <m:ctrlPr>
                              <a:rPr lang="ru-RU" b="1" i="1">
                                <a:latin typeface="Cambria Math" panose="02040503050406030204" pitchFamily="18" charset="0"/>
                              </a:rPr>
                            </m:ctrlPr>
                          </m:sSubPr>
                          <m:e>
                            <m:r>
                              <a:rPr lang="ru-RU" b="1" i="1">
                                <a:latin typeface="Cambria Math" panose="02040503050406030204" pitchFamily="18" charset="0"/>
                              </a:rPr>
                              <m:t>𝑩</m:t>
                            </m:r>
                          </m:e>
                          <m:sub>
                            <m:r>
                              <a:rPr lang="ru-RU" b="1" i="1">
                                <a:latin typeface="Cambria Math" panose="02040503050406030204" pitchFamily="18" charset="0"/>
                              </a:rPr>
                              <m:t>𝟑𝟐</m:t>
                            </m:r>
                          </m:sub>
                        </m:sSub>
                      </m:num>
                      <m:den>
                        <m:rad>
                          <m:radPr>
                            <m:degHide m:val="on"/>
                            <m:ctrlPr>
                              <a:rPr lang="ru-RU" b="1" i="1">
                                <a:latin typeface="Cambria Math" panose="02040503050406030204" pitchFamily="18" charset="0"/>
                              </a:rPr>
                            </m:ctrlPr>
                          </m:radPr>
                          <m:deg/>
                          <m:e>
                            <m:sSub>
                              <m:sSubPr>
                                <m:ctrlPr>
                                  <a:rPr lang="ru-RU" b="1" i="1">
                                    <a:latin typeface="Cambria Math" panose="02040503050406030204" pitchFamily="18" charset="0"/>
                                  </a:rPr>
                                </m:ctrlPr>
                              </m:sSubPr>
                              <m:e>
                                <m:r>
                                  <a:rPr lang="en-US" b="1" i="1">
                                    <a:latin typeface="Cambria Math" panose="02040503050406030204" pitchFamily="18" charset="0"/>
                                  </a:rPr>
                                  <m:t>𝑹</m:t>
                                </m:r>
                              </m:e>
                              <m:sub>
                                <m:r>
                                  <a:rPr lang="ru-RU" b="1" i="1">
                                    <a:latin typeface="Cambria Math" panose="02040503050406030204" pitchFamily="18" charset="0"/>
                                  </a:rPr>
                                  <m:t>𝒄</m:t>
                                </m:r>
                              </m:sub>
                            </m:sSub>
                          </m:e>
                        </m:rad>
                      </m:den>
                    </m:f>
                  </m:oMath>
                </a14:m>
                <a:endParaRPr lang="ru-RU"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p:txBody>
          <a:bodyPr/>
          <a:lstStyle/>
          <a:p>
            <a:fld id="{D5CEE922-EF63-43B0-B822-7662393238B7}" type="slidenum">
              <a:rPr lang="ru-RU" smtClean="0"/>
              <a:t>15</a:t>
            </a:fld>
            <a:endParaRPr lang="ru-RU"/>
          </a:p>
        </p:txBody>
      </p:sp>
      <mc:AlternateContent xmlns:mc="http://schemas.openxmlformats.org/markup-compatibility/2006" xmlns:a14="http://schemas.microsoft.com/office/drawing/2010/main">
        <mc:Choice Requires="a14">
          <p:graphicFrame>
            <p:nvGraphicFramePr>
              <p:cNvPr id="6" name="Объект 5"/>
              <p:cNvGraphicFramePr>
                <a:graphicFrameLocks noGrp="1"/>
              </p:cNvGraphicFramePr>
              <p:nvPr>
                <p:ph idx="1"/>
                <p:extLst>
                  <p:ext uri="{D42A27DB-BD31-4B8C-83A1-F6EECF244321}">
                    <p14:modId xmlns:p14="http://schemas.microsoft.com/office/powerpoint/2010/main" val="3723679457"/>
                  </p:ext>
                </p:extLst>
              </p:nvPr>
            </p:nvGraphicFramePr>
            <p:xfrm>
              <a:off x="80818" y="1853335"/>
              <a:ext cx="11877966" cy="3841068"/>
            </p:xfrm>
            <a:graphic>
              <a:graphicData uri="http://schemas.openxmlformats.org/drawingml/2006/table">
                <a:tbl>
                  <a:tblPr firstRow="1" bandRow="1">
                    <a:tableStyleId>{5C22544A-7EE6-4342-B048-85BDC9FD1C3A}</a:tableStyleId>
                  </a:tblPr>
                  <a:tblGrid>
                    <a:gridCol w="738911">
                      <a:extLst>
                        <a:ext uri="{9D8B030D-6E8A-4147-A177-3AD203B41FA5}">
                          <a16:colId xmlns:a16="http://schemas.microsoft.com/office/drawing/2014/main" val="3113124143"/>
                        </a:ext>
                      </a:extLst>
                    </a:gridCol>
                    <a:gridCol w="1173018">
                      <a:extLst>
                        <a:ext uri="{9D8B030D-6E8A-4147-A177-3AD203B41FA5}">
                          <a16:colId xmlns:a16="http://schemas.microsoft.com/office/drawing/2014/main" val="2717100062"/>
                        </a:ext>
                      </a:extLst>
                    </a:gridCol>
                    <a:gridCol w="1173018">
                      <a:extLst>
                        <a:ext uri="{9D8B030D-6E8A-4147-A177-3AD203B41FA5}">
                          <a16:colId xmlns:a16="http://schemas.microsoft.com/office/drawing/2014/main" val="3434358669"/>
                        </a:ext>
                      </a:extLst>
                    </a:gridCol>
                    <a:gridCol w="1173018">
                      <a:extLst>
                        <a:ext uri="{9D8B030D-6E8A-4147-A177-3AD203B41FA5}">
                          <a16:colId xmlns:a16="http://schemas.microsoft.com/office/drawing/2014/main" val="2581079789"/>
                        </a:ext>
                      </a:extLst>
                    </a:gridCol>
                    <a:gridCol w="1173018">
                      <a:extLst>
                        <a:ext uri="{9D8B030D-6E8A-4147-A177-3AD203B41FA5}">
                          <a16:colId xmlns:a16="http://schemas.microsoft.com/office/drawing/2014/main" val="2684879873"/>
                        </a:ext>
                      </a:extLst>
                    </a:gridCol>
                    <a:gridCol w="1173018">
                      <a:extLst>
                        <a:ext uri="{9D8B030D-6E8A-4147-A177-3AD203B41FA5}">
                          <a16:colId xmlns:a16="http://schemas.microsoft.com/office/drawing/2014/main" val="620888087"/>
                        </a:ext>
                      </a:extLst>
                    </a:gridCol>
                    <a:gridCol w="1173018">
                      <a:extLst>
                        <a:ext uri="{9D8B030D-6E8A-4147-A177-3AD203B41FA5}">
                          <a16:colId xmlns:a16="http://schemas.microsoft.com/office/drawing/2014/main" val="2384372011"/>
                        </a:ext>
                      </a:extLst>
                    </a:gridCol>
                    <a:gridCol w="1173018">
                      <a:extLst>
                        <a:ext uri="{9D8B030D-6E8A-4147-A177-3AD203B41FA5}">
                          <a16:colId xmlns:a16="http://schemas.microsoft.com/office/drawing/2014/main" val="207670420"/>
                        </a:ext>
                      </a:extLst>
                    </a:gridCol>
                    <a:gridCol w="1173018">
                      <a:extLst>
                        <a:ext uri="{9D8B030D-6E8A-4147-A177-3AD203B41FA5}">
                          <a16:colId xmlns:a16="http://schemas.microsoft.com/office/drawing/2014/main" val="457541536"/>
                        </a:ext>
                      </a:extLst>
                    </a:gridCol>
                    <a:gridCol w="849745">
                      <a:extLst>
                        <a:ext uri="{9D8B030D-6E8A-4147-A177-3AD203B41FA5}">
                          <a16:colId xmlns:a16="http://schemas.microsoft.com/office/drawing/2014/main" val="233429425"/>
                        </a:ext>
                      </a:extLst>
                    </a:gridCol>
                    <a:gridCol w="905166">
                      <a:extLst>
                        <a:ext uri="{9D8B030D-6E8A-4147-A177-3AD203B41FA5}">
                          <a16:colId xmlns:a16="http://schemas.microsoft.com/office/drawing/2014/main" val="969156841"/>
                        </a:ext>
                      </a:extLst>
                    </a:gridCol>
                  </a:tblGrid>
                  <a:tr h="766618">
                    <a:tc>
                      <a:txBody>
                        <a:bodyPr/>
                        <a:lstStyle/>
                        <a:p>
                          <a:pPr algn="ctr"/>
                          <a:endParaRPr lang="ru-RU" sz="1800" b="0" dirty="0">
                            <a:solidFill>
                              <a:schemeClr val="tx1"/>
                            </a:solidFill>
                          </a:endParaRPr>
                        </a:p>
                      </a:txBody>
                      <a:tcPr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f>
                                  <m:fPr>
                                    <m:ctrlPr>
                                      <a:rPr lang="ru-RU" sz="1600" b="0" i="1" smtClean="0">
                                        <a:solidFill>
                                          <a:schemeClr val="tx1"/>
                                        </a:solidFill>
                                        <a:effectLst/>
                                        <a:latin typeface="Cambria Math" panose="02040503050406030204" pitchFamily="18" charset="0"/>
                                        <a:cs typeface="Times New Roman" panose="02020603050405020304" pitchFamily="18" charset="0"/>
                                      </a:rPr>
                                    </m:ctrlPr>
                                  </m:fPr>
                                  <m:num>
                                    <m:sSubSup>
                                      <m:sSubSupPr>
                                        <m:ctrlPr>
                                          <a:rPr lang="ru-RU" sz="1600" b="0" i="1" smtClean="0">
                                            <a:solidFill>
                                              <a:schemeClr val="tx1"/>
                                            </a:solidFill>
                                            <a:effectLst/>
                                            <a:latin typeface="Cambria Math" panose="02040503050406030204" pitchFamily="18" charset="0"/>
                                            <a:cs typeface="Times New Roman" panose="02020603050405020304" pitchFamily="18" charset="0"/>
                                          </a:rPr>
                                        </m:ctrlPr>
                                      </m:sSubSupPr>
                                      <m:e>
                                        <m:r>
                                          <a:rPr lang="en-US" sz="1600" b="0" i="1" smtClean="0">
                                            <a:solidFill>
                                              <a:schemeClr val="tx1"/>
                                            </a:solidFill>
                                            <a:effectLst/>
                                            <a:latin typeface="Cambria Math" panose="02040503050406030204" pitchFamily="18" charset="0"/>
                                            <a:cs typeface="Times New Roman" panose="02020603050405020304" pitchFamily="18" charset="0"/>
                                          </a:rPr>
                                          <m:t>𝐵</m:t>
                                        </m:r>
                                      </m:e>
                                      <m:sub>
                                        <m:r>
                                          <a:rPr lang="en-US" sz="1600" b="0" i="1" smtClean="0">
                                            <a:solidFill>
                                              <a:schemeClr val="tx1"/>
                                            </a:solidFill>
                                            <a:effectLst/>
                                            <a:latin typeface="Cambria Math" panose="02040503050406030204" pitchFamily="18" charset="0"/>
                                            <a:cs typeface="Times New Roman" panose="02020603050405020304" pitchFamily="18" charset="0"/>
                                          </a:rPr>
                                          <m:t>32</m:t>
                                        </m:r>
                                      </m:sub>
                                      <m:sup>
                                        <m:r>
                                          <a:rPr lang="en-US" sz="1600" b="0" i="1" smtClean="0">
                                            <a:solidFill>
                                              <a:schemeClr val="tx1"/>
                                            </a:solidFill>
                                            <a:effectLst/>
                                            <a:latin typeface="Cambria Math" panose="02040503050406030204" pitchFamily="18" charset="0"/>
                                            <a:cs typeface="Times New Roman" panose="02020603050405020304" pitchFamily="18" charset="0"/>
                                          </a:rPr>
                                          <m:t>1</m:t>
                                        </m:r>
                                      </m:sup>
                                    </m:sSubSup>
                                  </m:num>
                                  <m:den>
                                    <m:rad>
                                      <m:radPr>
                                        <m:degHide m:val="on"/>
                                        <m:ctrlPr>
                                          <a:rPr lang="ru-RU" sz="1600" b="0" i="1" smtClean="0">
                                            <a:solidFill>
                                              <a:schemeClr val="tx1"/>
                                            </a:solidFill>
                                            <a:effectLst/>
                                            <a:latin typeface="Cambria Math" panose="02040503050406030204" pitchFamily="18" charset="0"/>
                                            <a:cs typeface="Times New Roman" panose="02020603050405020304" pitchFamily="18" charset="0"/>
                                          </a:rPr>
                                        </m:ctrlPr>
                                      </m:radPr>
                                      <m:deg/>
                                      <m:e>
                                        <m:sSubSup>
                                          <m:sSubSupPr>
                                            <m:ctrlPr>
                                              <a:rPr lang="ru-RU" sz="1600" b="0" i="1" smtClean="0">
                                                <a:solidFill>
                                                  <a:schemeClr val="tx1"/>
                                                </a:solidFill>
                                                <a:effectLst/>
                                                <a:latin typeface="Cambria Math" panose="02040503050406030204" pitchFamily="18" charset="0"/>
                                                <a:cs typeface="Times New Roman" panose="02020603050405020304" pitchFamily="18" charset="0"/>
                                              </a:rPr>
                                            </m:ctrlPr>
                                          </m:sSubSupPr>
                                          <m:e>
                                            <m:r>
                                              <a:rPr lang="en-US" sz="1600" b="0" i="1" smtClean="0">
                                                <a:solidFill>
                                                  <a:schemeClr val="tx1"/>
                                                </a:solidFill>
                                                <a:effectLst/>
                                                <a:latin typeface="Cambria Math" panose="02040503050406030204" pitchFamily="18" charset="0"/>
                                                <a:cs typeface="Times New Roman" panose="02020603050405020304" pitchFamily="18" charset="0"/>
                                              </a:rPr>
                                              <m:t>𝑅</m:t>
                                            </m:r>
                                          </m:e>
                                          <m:sub>
                                            <m:r>
                                              <a:rPr lang="en-US" sz="1600" b="0" i="1" smtClean="0">
                                                <a:solidFill>
                                                  <a:schemeClr val="tx1"/>
                                                </a:solidFill>
                                                <a:effectLst/>
                                                <a:latin typeface="Cambria Math" panose="02040503050406030204" pitchFamily="18" charset="0"/>
                                                <a:cs typeface="Times New Roman" panose="02020603050405020304" pitchFamily="18" charset="0"/>
                                              </a:rPr>
                                              <m:t>𝑐</m:t>
                                            </m:r>
                                          </m:sub>
                                          <m:sup>
                                            <m:r>
                                              <a:rPr lang="en-US" sz="1600" b="0" i="1" smtClean="0">
                                                <a:solidFill>
                                                  <a:schemeClr val="tx1"/>
                                                </a:solidFill>
                                                <a:effectLst/>
                                                <a:latin typeface="Cambria Math" panose="02040503050406030204" pitchFamily="18" charset="0"/>
                                                <a:cs typeface="Times New Roman" panose="02020603050405020304" pitchFamily="18" charset="0"/>
                                              </a:rPr>
                                              <m:t>1</m:t>
                                            </m:r>
                                          </m:sup>
                                        </m:sSubSup>
                                      </m:e>
                                    </m:rad>
                                  </m:den>
                                </m:f>
                              </m:oMath>
                            </m:oMathPara>
                          </a14:m>
                          <a:endParaRPr lang="ru-RU"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f>
                                  <m:fPr>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sSubSup>
                                      <m:sSubSupPr>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Sup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𝐵</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32</m:t>
                                        </m:r>
                                      </m:sub>
                                      <m:sup>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2</m:t>
                                        </m:r>
                                      </m:sup>
                                    </m:sSubSup>
                                  </m:num>
                                  <m:den>
                                    <m:rad>
                                      <m:radPr>
                                        <m:degHide m:val="on"/>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radPr>
                                      <m:deg/>
                                      <m:e>
                                        <m:sSubSup>
                                          <m:sSubSupPr>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Sup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𝑅</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𝑐</m:t>
                                            </m:r>
                                          </m:sub>
                                          <m:sup>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2</m:t>
                                            </m:r>
                                          </m:sup>
                                        </m:sSubSup>
                                      </m:e>
                                    </m:rad>
                                  </m:den>
                                </m:f>
                              </m:oMath>
                            </m:oMathPara>
                          </a14:m>
                          <a:endParaRPr lang="ru-RU"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f>
                                  <m:fPr>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sSubSup>
                                      <m:sSubSupPr>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Sup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𝐵</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32</m:t>
                                        </m:r>
                                      </m:sub>
                                      <m:sup>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3</m:t>
                                        </m:r>
                                      </m:sup>
                                    </m:sSubSup>
                                  </m:num>
                                  <m:den>
                                    <m:rad>
                                      <m:radPr>
                                        <m:degHide m:val="on"/>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radPr>
                                      <m:deg/>
                                      <m:e>
                                        <m:sSubSup>
                                          <m:sSubSupPr>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Sup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𝑅</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𝑐</m:t>
                                            </m:r>
                                          </m:sub>
                                          <m:sup>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3</m:t>
                                            </m:r>
                                          </m:sup>
                                        </m:sSubSup>
                                      </m:e>
                                    </m:rad>
                                  </m:den>
                                </m:f>
                              </m:oMath>
                            </m:oMathPara>
                          </a14:m>
                          <a:endParaRPr lang="ru-RU"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f>
                                  <m:fPr>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sSubSup>
                                      <m:sSubSupPr>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Sup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𝐵</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32</m:t>
                                        </m:r>
                                      </m:sub>
                                      <m:sup>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4</m:t>
                                        </m:r>
                                      </m:sup>
                                    </m:sSubSup>
                                  </m:num>
                                  <m:den>
                                    <m:rad>
                                      <m:radPr>
                                        <m:degHide m:val="on"/>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radPr>
                                      <m:deg/>
                                      <m:e>
                                        <m:sSubSup>
                                          <m:sSubSupPr>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Sup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𝑅</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𝑐</m:t>
                                            </m:r>
                                          </m:sub>
                                          <m:sup>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4</m:t>
                                            </m:r>
                                          </m:sup>
                                        </m:sSubSup>
                                      </m:e>
                                    </m:rad>
                                  </m:den>
                                </m:f>
                              </m:oMath>
                            </m:oMathPara>
                          </a14:m>
                          <a:endParaRPr lang="ru-RU"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f>
                                  <m:fPr>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sSubSup>
                                      <m:sSubSupPr>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Sup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𝐵</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32</m:t>
                                        </m:r>
                                      </m:sub>
                                      <m:sup>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5</m:t>
                                        </m:r>
                                      </m:sup>
                                    </m:sSubSup>
                                  </m:num>
                                  <m:den>
                                    <m:rad>
                                      <m:radPr>
                                        <m:degHide m:val="on"/>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radPr>
                                      <m:deg/>
                                      <m:e>
                                        <m:sSubSup>
                                          <m:sSubSupPr>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Sup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𝑅</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𝑐</m:t>
                                            </m:r>
                                          </m:sub>
                                          <m:sup>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5</m:t>
                                            </m:r>
                                          </m:sup>
                                        </m:sSubSup>
                                      </m:e>
                                    </m:rad>
                                  </m:den>
                                </m:f>
                              </m:oMath>
                            </m:oMathPara>
                          </a14:m>
                          <a:endParaRPr lang="ru-RU"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f>
                                  <m:fPr>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sSubSup>
                                      <m:sSubSupPr>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Sup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𝐵</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32</m:t>
                                        </m:r>
                                      </m:sub>
                                      <m:sup>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6</m:t>
                                        </m:r>
                                      </m:sup>
                                    </m:sSubSup>
                                  </m:num>
                                  <m:den>
                                    <m:rad>
                                      <m:radPr>
                                        <m:degHide m:val="on"/>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radPr>
                                      <m:deg/>
                                      <m:e>
                                        <m:sSubSup>
                                          <m:sSubSupPr>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Sup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𝑅</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𝑐</m:t>
                                            </m:r>
                                          </m:sub>
                                          <m:sup>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6</m:t>
                                            </m:r>
                                          </m:sup>
                                        </m:sSubSup>
                                      </m:e>
                                    </m:rad>
                                  </m:den>
                                </m:f>
                              </m:oMath>
                            </m:oMathPara>
                          </a14:m>
                          <a:endParaRPr lang="ru-RU"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f>
                                  <m:fPr>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sSubSup>
                                      <m:sSubSupPr>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Sup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𝐵</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32</m:t>
                                        </m:r>
                                      </m:sub>
                                      <m:sup>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7</m:t>
                                        </m:r>
                                      </m:sup>
                                    </m:sSubSup>
                                  </m:num>
                                  <m:den>
                                    <m:rad>
                                      <m:radPr>
                                        <m:degHide m:val="on"/>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radPr>
                                      <m:deg/>
                                      <m:e>
                                        <m:sSubSup>
                                          <m:sSubSupPr>
                                            <m:ctrlPr>
                                              <a:rPr kumimoji="0" lang="ru-RU"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Sup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𝑅</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𝑐</m:t>
                                            </m:r>
                                          </m:sub>
                                          <m:sup>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7</m:t>
                                            </m:r>
                                          </m:sup>
                                        </m:sSubSup>
                                      </m:e>
                                    </m:rad>
                                  </m:den>
                                </m:f>
                              </m:oMath>
                            </m:oMathPara>
                          </a14:m>
                          <a:endParaRPr lang="ru-RU"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14:m>
                            <m:oMathPara xmlns:m="http://schemas.openxmlformats.org/officeDocument/2006/math">
                              <m:oMathParaPr>
                                <m:jc m:val="centerGroup"/>
                              </m:oMathParaPr>
                              <m:oMath xmlns:m="http://schemas.openxmlformats.org/officeDocument/2006/math">
                                <m:f>
                                  <m:fPr>
                                    <m:ctrlPr>
                                      <a:rPr lang="ru-RU" sz="1600" b="1" i="1" kern="1200" smtClean="0">
                                        <a:solidFill>
                                          <a:schemeClr val="tx1"/>
                                        </a:solidFill>
                                        <a:effectLst/>
                                        <a:latin typeface="Cambria Math" panose="02040503050406030204" pitchFamily="18" charset="0"/>
                                        <a:ea typeface="+mn-ea"/>
                                        <a:cs typeface="+mn-cs"/>
                                      </a:rPr>
                                    </m:ctrlPr>
                                  </m:fPr>
                                  <m:num>
                                    <m:sSub>
                                      <m:sSubPr>
                                        <m:ctrlPr>
                                          <a:rPr lang="ru-RU" sz="1600" b="1" i="1" kern="1200">
                                            <a:solidFill>
                                              <a:schemeClr val="tx1"/>
                                            </a:solidFill>
                                            <a:effectLst/>
                                            <a:latin typeface="Cambria Math" panose="02040503050406030204" pitchFamily="18" charset="0"/>
                                            <a:ea typeface="+mn-ea"/>
                                            <a:cs typeface="+mn-cs"/>
                                          </a:rPr>
                                        </m:ctrlPr>
                                      </m:sSubPr>
                                      <m:e>
                                        <m:r>
                                          <a:rPr lang="ru-RU" sz="1600" b="1" i="1" kern="1200">
                                            <a:solidFill>
                                              <a:schemeClr val="tx1"/>
                                            </a:solidFill>
                                            <a:effectLst/>
                                            <a:latin typeface="Cambria Math" panose="02040503050406030204" pitchFamily="18" charset="0"/>
                                            <a:ea typeface="+mn-ea"/>
                                            <a:cs typeface="+mn-cs"/>
                                          </a:rPr>
                                          <m:t>𝐵</m:t>
                                        </m:r>
                                      </m:e>
                                      <m:sub>
                                        <m:r>
                                          <a:rPr lang="ru-RU" sz="1600" b="1" i="1" kern="1200">
                                            <a:solidFill>
                                              <a:schemeClr val="tx1"/>
                                            </a:solidFill>
                                            <a:effectLst/>
                                            <a:latin typeface="Cambria Math" panose="02040503050406030204" pitchFamily="18" charset="0"/>
                                            <a:ea typeface="+mn-ea"/>
                                            <a:cs typeface="+mn-cs"/>
                                          </a:rPr>
                                          <m:t>32</m:t>
                                        </m:r>
                                      </m:sub>
                                    </m:sSub>
                                  </m:num>
                                  <m:den>
                                    <m:rad>
                                      <m:radPr>
                                        <m:degHide m:val="on"/>
                                        <m:ctrlPr>
                                          <a:rPr lang="ru-RU" sz="1600" b="1" i="1" kern="1200">
                                            <a:solidFill>
                                              <a:schemeClr val="tx1"/>
                                            </a:solidFill>
                                            <a:effectLst/>
                                            <a:latin typeface="Cambria Math" panose="02040503050406030204" pitchFamily="18" charset="0"/>
                                            <a:ea typeface="+mn-ea"/>
                                            <a:cs typeface="+mn-cs"/>
                                          </a:rPr>
                                        </m:ctrlPr>
                                      </m:radPr>
                                      <m:deg/>
                                      <m:e>
                                        <m:sSub>
                                          <m:sSubPr>
                                            <m:ctrlPr>
                                              <a:rPr lang="ru-RU" sz="1600" b="1" i="1" kern="1200">
                                                <a:solidFill>
                                                  <a:schemeClr val="tx1"/>
                                                </a:solidFill>
                                                <a:effectLst/>
                                                <a:latin typeface="Cambria Math" panose="02040503050406030204" pitchFamily="18" charset="0"/>
                                                <a:ea typeface="+mn-ea"/>
                                                <a:cs typeface="+mn-cs"/>
                                              </a:rPr>
                                            </m:ctrlPr>
                                          </m:sSubPr>
                                          <m:e>
                                            <m:r>
                                              <a:rPr lang="en-US" sz="1600" b="1" i="1" kern="1200">
                                                <a:solidFill>
                                                  <a:schemeClr val="tx1"/>
                                                </a:solidFill>
                                                <a:effectLst/>
                                                <a:latin typeface="Cambria Math" panose="02040503050406030204" pitchFamily="18" charset="0"/>
                                                <a:ea typeface="+mn-ea"/>
                                                <a:cs typeface="+mn-cs"/>
                                              </a:rPr>
                                              <m:t>𝑅</m:t>
                                            </m:r>
                                          </m:e>
                                          <m:sub>
                                            <m:r>
                                              <a:rPr lang="ru-RU" sz="1600" b="1" i="1" kern="1200">
                                                <a:solidFill>
                                                  <a:schemeClr val="tx1"/>
                                                </a:solidFill>
                                                <a:effectLst/>
                                                <a:latin typeface="Cambria Math" panose="02040503050406030204" pitchFamily="18" charset="0"/>
                                                <a:ea typeface="+mn-ea"/>
                                                <a:cs typeface="+mn-cs"/>
                                              </a:rPr>
                                              <m:t>𝑐</m:t>
                                            </m:r>
                                          </m:sub>
                                        </m:sSub>
                                      </m:e>
                                    </m:rad>
                                  </m:den>
                                </m:f>
                              </m:oMath>
                            </m:oMathPara>
                          </a14:m>
                          <a:endParaRPr lang="ru-RU" sz="16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bar>
                                <m:barPr>
                                  <m:pos m:val="top"/>
                                  <m:ctrlPr>
                                    <a:rPr lang="ru-RU" sz="1600" b="0" i="1" smtClean="0">
                                      <a:solidFill>
                                        <a:schemeClr val="tx1"/>
                                      </a:solidFill>
                                      <a:effectLst/>
                                      <a:latin typeface="Cambria Math" panose="02040503050406030204" pitchFamily="18" charset="0"/>
                                    </a:rPr>
                                  </m:ctrlPr>
                                </m:barPr>
                                <m:e>
                                  <m:r>
                                    <a:rPr lang="ru-RU" sz="1600" b="0" i="1">
                                      <a:solidFill>
                                        <a:schemeClr val="tx1"/>
                                      </a:solidFill>
                                      <a:effectLst/>
                                      <a:latin typeface="Cambria Math" panose="02040503050406030204" pitchFamily="18" charset="0"/>
                                    </a:rPr>
                                    <m:t>𝛿</m:t>
                                  </m:r>
                                </m:e>
                              </m:bar>
                            </m:oMath>
                          </a14:m>
                          <a:r>
                            <a:rPr lang="ru-RU" sz="1600" b="0" dirty="0">
                              <a:solidFill>
                                <a:schemeClr val="tx1"/>
                              </a:solidFill>
                              <a:effectLst/>
                              <a:latin typeface="Times New Roman" panose="02020603050405020304" pitchFamily="18" charset="0"/>
                              <a:cs typeface="Times New Roman" panose="02020603050405020304" pitchFamily="18" charset="0"/>
                            </a:rPr>
                            <a:t>, </a:t>
                          </a:r>
                          <a:r>
                            <a:rPr lang="ru-RU" sz="1600" b="0" dirty="0" smtClean="0">
                              <a:solidFill>
                                <a:schemeClr val="tx1"/>
                              </a:solidFill>
                              <a:effectLst/>
                              <a:latin typeface="Times New Roman" panose="02020603050405020304" pitchFamily="18" charset="0"/>
                              <a:cs typeface="Times New Roman" panose="02020603050405020304" pitchFamily="18" charset="0"/>
                            </a:rPr>
                            <a:t>%</a:t>
                          </a:r>
                          <a:endParaRPr lang="ru-RU"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14:m>
                            <m:oMath xmlns:m="http://schemas.openxmlformats.org/officeDocument/2006/math">
                              <m:sSub>
                                <m:sSubPr>
                                  <m:ctrlPr>
                                    <a:rPr lang="ru-RU" sz="1600" b="0" i="1" smtClean="0">
                                      <a:solidFill>
                                        <a:schemeClr val="tx1"/>
                                      </a:solidFill>
                                      <a:latin typeface="Cambria Math" panose="02040503050406030204" pitchFamily="18" charset="0"/>
                                    </a:rPr>
                                  </m:ctrlPr>
                                </m:sSubPr>
                                <m:e>
                                  <m:r>
                                    <a:rPr lang="ru-RU" sz="1600" b="0" i="1" smtClean="0">
                                      <a:solidFill>
                                        <a:schemeClr val="tx1"/>
                                      </a:solidFill>
                                      <a:latin typeface="Cambria Math" panose="02040503050406030204" pitchFamily="18" charset="0"/>
                                      <a:ea typeface="Cambria Math" panose="02040503050406030204" pitchFamily="18" charset="0"/>
                                    </a:rPr>
                                    <m:t>𝛿</m:t>
                                  </m:r>
                                </m:e>
                                <m:sub>
                                  <m:r>
                                    <a:rPr lang="en-US" sz="1600" b="0" i="1" smtClean="0">
                                      <a:solidFill>
                                        <a:schemeClr val="tx1"/>
                                      </a:solidFill>
                                      <a:latin typeface="Cambria Math" panose="02040503050406030204" pitchFamily="18" charset="0"/>
                                    </a:rPr>
                                    <m:t>𝑚𝑎𝑥</m:t>
                                  </m:r>
                                </m:sub>
                              </m:sSub>
                            </m:oMath>
                          </a14:m>
                          <a:r>
                            <a:rPr lang="en-US" sz="1600" b="0" dirty="0" smtClean="0">
                              <a:solidFill>
                                <a:schemeClr val="tx1"/>
                              </a:solidFill>
                            </a:rPr>
                            <a:t>, %</a:t>
                          </a:r>
                          <a:endParaRPr lang="ru-RU" sz="1600" b="0" dirty="0">
                            <a:solidFill>
                              <a:schemeClr val="tx1"/>
                            </a:solidFill>
                          </a:endParaRPr>
                        </a:p>
                      </a:txBody>
                      <a:tcPr anchor="ctr"/>
                    </a:tc>
                    <a:extLst>
                      <a:ext uri="{0D108BD9-81ED-4DB2-BD59-A6C34878D82A}">
                        <a16:rowId xmlns:a16="http://schemas.microsoft.com/office/drawing/2014/main" val="4004944722"/>
                      </a:ext>
                    </a:extLst>
                  </a:tr>
                  <a:tr h="980509">
                    <a:tc>
                      <a:txBody>
                        <a:bodyPr/>
                        <a:lstStyle/>
                        <a:p>
                          <a:pPr algn="ctr">
                            <a:lnSpc>
                              <a:spcPct val="150000"/>
                            </a:lnSpc>
                            <a:spcAft>
                              <a:spcPts val="0"/>
                            </a:spcAft>
                          </a:pPr>
                          <a:r>
                            <a:rPr lang="ru-RU" sz="1600" b="0" dirty="0" smtClean="0">
                              <a:solidFill>
                                <a:schemeClr val="tx1"/>
                              </a:solidFill>
                              <a:effectLst/>
                            </a:rPr>
                            <a:t>По</a:t>
                          </a:r>
                          <a:r>
                            <a:rPr lang="ru-RU" sz="1600" dirty="0" smtClean="0">
                              <a:solidFill>
                                <a:schemeClr val="tx1"/>
                              </a:solidFill>
                              <a:effectLst/>
                            </a:rPr>
                            <a:t> </a:t>
                          </a:r>
                          <a14:m>
                            <m:oMath xmlns:m="http://schemas.openxmlformats.org/officeDocument/2006/math">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𝑢</m:t>
                                  </m:r>
                                </m:e>
                                <m:sub>
                                  <m:r>
                                    <a:rPr lang="en-US" sz="1600">
                                      <a:solidFill>
                                        <a:schemeClr val="tx1"/>
                                      </a:solidFill>
                                      <a:effectLst/>
                                      <a:latin typeface="Cambria Math" panose="02040503050406030204" pitchFamily="18" charset="0"/>
                                    </a:rPr>
                                    <m:t>𝑡</m:t>
                                  </m:r>
                                </m:sub>
                              </m:sSub>
                            </m:oMath>
                          </a14:m>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10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r>
                                  <a:rPr lang="en-US" sz="110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ru-RU" sz="110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ru-RU"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10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6,9</m:t>
                                </m:r>
                                <m:r>
                                  <a:rPr lang="ru-RU" sz="110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ru-RU"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10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3,6</m:t>
                                </m:r>
                                <m:r>
                                  <a:rPr lang="ru-RU" sz="110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ru-RU"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10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6</m:t>
                                </m:r>
                                <m:r>
                                  <a:rPr lang="ru-RU" sz="110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10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m:t>
                                </m:r>
                                <m:r>
                                  <a:rPr lang="ru-RU" sz="110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ru-RU"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ru-RU"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7,9</m:t>
                                </m:r>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sup>
                                </m:sSup>
                              </m:oMath>
                            </m:oMathPara>
                          </a14:m>
                          <a:endParaRPr lang="ru-RU"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7,3∙</m:t>
                                </m:r>
                                <m:sSup>
                                  <m:sSupPr>
                                    <m:ctrlPr>
                                      <a:rPr lang="ru-RU"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sup>
                                </m:sSup>
                              </m:oMath>
                            </m:oMathPara>
                          </a14:m>
                          <a:endParaRPr lang="ru-RU"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9,0∙</m:t>
                                </m:r>
                                <m:sSup>
                                  <m:sSupPr>
                                    <m:ctrlPr>
                                      <a:rPr lang="ru-RU"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sup>
                                </m:sSup>
                              </m:oMath>
                            </m:oMathPara>
                          </a14:m>
                          <a:endParaRPr lang="ru-RU" sz="11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en-US" sz="105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6,9</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dirty="0"/>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16</a:t>
                          </a:r>
                          <a:endParaRPr lang="ru-RU" sz="1050" dirty="0">
                            <a:latin typeface="Cambria Math" panose="02040503050406030204" pitchFamily="18" charset="0"/>
                            <a:ea typeface="Cambria Math" panose="02040503050406030204" pitchFamily="18" charset="0"/>
                          </a:endParaRPr>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48</a:t>
                          </a:r>
                          <a:endParaRPr lang="ru-RU" sz="1050" dirty="0">
                            <a:latin typeface="Cambria Math" panose="02040503050406030204" pitchFamily="18" charset="0"/>
                            <a:ea typeface="Cambria Math" panose="02040503050406030204" pitchFamily="18" charset="0"/>
                          </a:endParaRPr>
                        </a:p>
                      </a:txBody>
                      <a:tcPr marL="68580" marR="68580" marT="0" marB="0" anchor="ctr"/>
                    </a:tc>
                    <a:extLst>
                      <a:ext uri="{0D108BD9-81ED-4DB2-BD59-A6C34878D82A}">
                        <a16:rowId xmlns:a16="http://schemas.microsoft.com/office/drawing/2014/main" val="397078670"/>
                      </a:ext>
                    </a:extLst>
                  </a:tr>
                  <a:tr h="980509">
                    <a:tc>
                      <a:txBody>
                        <a:bodyPr/>
                        <a:lstStyle/>
                        <a:p>
                          <a:pPr algn="ctr">
                            <a:lnSpc>
                              <a:spcPct val="150000"/>
                            </a:lnSpc>
                            <a:spcAft>
                              <a:spcPts val="0"/>
                            </a:spcAft>
                          </a:pPr>
                          <a:r>
                            <a:rPr lang="ru-RU" sz="1600" b="0" dirty="0" smtClean="0">
                              <a:solidFill>
                                <a:schemeClr val="tx1"/>
                              </a:solidFill>
                              <a:effectLst/>
                            </a:rPr>
                            <a:t>По</a:t>
                          </a:r>
                          <a:r>
                            <a:rPr lang="ru-RU" sz="1600" dirty="0" smtClean="0">
                              <a:solidFill>
                                <a:schemeClr val="tx1"/>
                              </a:solidFill>
                              <a:effectLst/>
                            </a:rPr>
                            <a:t> </a:t>
                          </a:r>
                          <a14:m>
                            <m:oMath xmlns:m="http://schemas.openxmlformats.org/officeDocument/2006/math">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𝑢</m:t>
                                  </m:r>
                                </m:e>
                                <m:sub>
                                  <m:r>
                                    <a:rPr lang="en-US" sz="1600">
                                      <a:solidFill>
                                        <a:schemeClr val="tx1"/>
                                      </a:solidFill>
                                      <a:effectLst/>
                                      <a:latin typeface="Cambria Math" panose="02040503050406030204" pitchFamily="18" charset="0"/>
                                    </a:rPr>
                                    <m:t>𝑛</m:t>
                                  </m:r>
                                </m:sub>
                              </m:sSub>
                            </m:oMath>
                          </a14:m>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10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110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2,4</m:t>
                                </m:r>
                                <m:r>
                                  <a:rPr lang="ru-RU" sz="110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ru-RU"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10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110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0</m:t>
                                </m:r>
                                <m:r>
                                  <a:rPr lang="ru-RU" sz="110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,0∙</m:t>
                                </m:r>
                                <m:sSup>
                                  <m:sSupPr>
                                    <m:ctrlPr>
                                      <a:rPr lang="ru-RU"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10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110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1,7</m:t>
                                </m:r>
                                <m:r>
                                  <a:rPr lang="en-US"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ru-RU"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en-US"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10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110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8</m:t>
                                </m:r>
                                <m:r>
                                  <a:rPr lang="en-US" sz="110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10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0</m:t>
                                </m:r>
                                <m:r>
                                  <a:rPr lang="en-US" sz="110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ru-RU"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en-US" sz="110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ru-RU" sz="1100" b="0"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0,8</m:t>
                                </m:r>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sup>
                                </m:sSup>
                              </m:oMath>
                            </m:oMathPara>
                          </a14:m>
                          <a:endParaRPr lang="ru-RU"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r>
                                  <a:rPr lang="ru-RU"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sup>
                                </m:sSup>
                              </m:oMath>
                            </m:oMathPara>
                          </a14:m>
                          <a:endParaRPr lang="ru-RU"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100" b="0"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r>
                                  <a:rPr lang="ru-RU" sz="1100" b="0"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sup>
                                </m:sSup>
                              </m:oMath>
                            </m:oMathPara>
                          </a14:m>
                          <a:endParaRPr lang="ru-RU"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en-US" sz="1050" i="1" smtClean="0">
                                    <a:latin typeface="Cambria Math" panose="02040503050406030204" pitchFamily="18" charset="0"/>
                                  </a:rPr>
                                  <m:t>1</m:t>
                                </m:r>
                                <m:r>
                                  <a:rPr lang="en-US" sz="1050" b="0" i="1" smtClean="0">
                                    <a:latin typeface="Cambria Math" panose="02040503050406030204" pitchFamily="18" charset="0"/>
                                  </a:rPr>
                                  <m:t>2,</m:t>
                                </m:r>
                                <m:r>
                                  <a:rPr lang="en-US" sz="1050" b="0" i="0" smtClean="0">
                                    <a:latin typeface="Cambria Math" panose="02040503050406030204" pitchFamily="18" charset="0"/>
                                  </a:rPr>
                                  <m:t>0</m:t>
                                </m:r>
                                <m:r>
                                  <a:rPr lang="en-US" sz="1050" smtClean="0">
                                    <a:latin typeface="Cambria Math" panose="02040503050406030204" pitchFamily="18" charset="0"/>
                                  </a:rPr>
                                  <m:t>∙</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82</a:t>
                          </a:r>
                          <a:endParaRPr lang="ru-RU" sz="1050" dirty="0">
                            <a:latin typeface="Cambria Math" panose="02040503050406030204" pitchFamily="18" charset="0"/>
                            <a:ea typeface="Cambria Math" panose="02040503050406030204" pitchFamily="18" charset="0"/>
                          </a:endParaRPr>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97</a:t>
                          </a:r>
                          <a:endParaRPr lang="ru-RU" sz="1050" dirty="0">
                            <a:latin typeface="Cambria Math" panose="02040503050406030204" pitchFamily="18" charset="0"/>
                            <a:ea typeface="Cambria Math" panose="02040503050406030204" pitchFamily="18" charset="0"/>
                          </a:endParaRPr>
                        </a:p>
                      </a:txBody>
                      <a:tcPr marL="68580" marR="68580" marT="0" marB="0" anchor="ctr"/>
                    </a:tc>
                    <a:extLst>
                      <a:ext uri="{0D108BD9-81ED-4DB2-BD59-A6C34878D82A}">
                        <a16:rowId xmlns:a16="http://schemas.microsoft.com/office/drawing/2014/main" val="4124031725"/>
                      </a:ext>
                    </a:extLst>
                  </a:tr>
                  <a:tr h="980509">
                    <a:tc>
                      <a:txBody>
                        <a:bodyPr/>
                        <a:lstStyle/>
                        <a:p>
                          <a:pPr algn="ctr">
                            <a:lnSpc>
                              <a:spcPct val="150000"/>
                            </a:lnSpc>
                            <a:spcAft>
                              <a:spcPts val="0"/>
                            </a:spcAft>
                          </a:pPr>
                          <a:r>
                            <a:rPr lang="ru-RU" sz="1600" b="0" dirty="0" smtClean="0">
                              <a:solidFill>
                                <a:schemeClr val="tx1"/>
                              </a:solidFill>
                              <a:effectLst/>
                            </a:rPr>
                            <a:t>По</a:t>
                          </a:r>
                          <a:r>
                            <a:rPr lang="ru-RU" sz="1600" dirty="0" smtClean="0">
                              <a:solidFill>
                                <a:schemeClr val="tx1"/>
                              </a:solidFill>
                              <a:effectLst/>
                            </a:rPr>
                            <a:t> </a:t>
                          </a:r>
                          <a14:m>
                            <m:oMath xmlns:m="http://schemas.openxmlformats.org/officeDocument/2006/math">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𝛹</m:t>
                                  </m:r>
                                </m:e>
                                <m:sub>
                                  <m:r>
                                    <a:rPr lang="en-US" sz="1600">
                                      <a:solidFill>
                                        <a:schemeClr val="tx1"/>
                                      </a:solidFill>
                                      <a:effectLst/>
                                      <a:latin typeface="Cambria Math" panose="02040503050406030204" pitchFamily="18" charset="0"/>
                                    </a:rPr>
                                    <m:t>𝑏</m:t>
                                  </m:r>
                                </m:sub>
                              </m:sSub>
                            </m:oMath>
                          </a14:m>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n-US" sz="1100" i="1" kern="120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7</m:t>
                                </m:r>
                                <m:r>
                                  <a:rPr lang="en-US" sz="1100" b="0" i="1" kern="120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,9</m:t>
                                </m:r>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ru-RU"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e>
                                  <m:sup>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7</m:t>
                                    </m:r>
                                  </m:sup>
                                </m:sSup>
                              </m:oMath>
                            </m:oMathPara>
                          </a14:m>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n-US" sz="1100" i="1" kern="120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8</m:t>
                                </m:r>
                                <m:r>
                                  <a:rPr lang="en-US" sz="1100" b="0" i="1" kern="120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ru-RU"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e>
                                  <m:sup>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7</m:t>
                                    </m:r>
                                  </m:sup>
                                </m:sSup>
                              </m:oMath>
                            </m:oMathPara>
                          </a14:m>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n-US" sz="1100" i="1" kern="120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r>
                                  <a:rPr lang="en-US" sz="1100" b="0" i="1" kern="120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2,0</m:t>
                                </m:r>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ru-RU"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e>
                                  <m:sup>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7</m:t>
                                    </m:r>
                                  </m:sup>
                                </m:sSup>
                              </m:oMath>
                            </m:oMathPara>
                          </a14:m>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ru-RU" sz="1100" i="1" kern="120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r>
                                  <a:rPr lang="en-US" sz="1100" b="0" i="1" kern="120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5,1</m:t>
                                </m:r>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ru-RU"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e>
                                  <m:sup>
                                    <m:r>
                                      <a:rPr lang="en-US" sz="11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7</m:t>
                                    </m:r>
                                  </m:sup>
                                </m:sSup>
                              </m:oMath>
                            </m:oMathPara>
                          </a14:m>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ru-RU"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12,3</m:t>
                                </m:r>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sup>
                                </m:sSup>
                              </m:oMath>
                            </m:oMathPara>
                          </a14:m>
                          <a:endParaRPr lang="ru-RU"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15,9∙</m:t>
                                </m:r>
                                <m:sSup>
                                  <m:sSupPr>
                                    <m:ctrlPr>
                                      <a:rPr lang="ru-RU"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sup>
                                </m:sSup>
                              </m:oMath>
                            </m:oMathPara>
                          </a14:m>
                          <a:endParaRPr lang="ru-RU"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50215" algn="ctr" fontAlgn="b">
                            <a:lnSpc>
                              <a:spcPct val="150000"/>
                            </a:lnSpc>
                            <a:spcAft>
                              <a:spcPts val="0"/>
                            </a:spcAft>
                          </a:pPr>
                          <a14:m>
                            <m:oMathPara xmlns:m="http://schemas.openxmlformats.org/officeDocument/2006/math">
                              <m:oMathParaPr>
                                <m:jc m:val="centerGroup"/>
                              </m:oMathParaPr>
                              <m:oMath xmlns:m="http://schemas.openxmlformats.org/officeDocument/2006/math">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13,2∙</m:t>
                                </m:r>
                                <m:sSup>
                                  <m:sSupPr>
                                    <m:ctrlPr>
                                      <a:rPr lang="ru-RU"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100" b="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sup>
                                </m:sSup>
                              </m:oMath>
                            </m:oMathPara>
                          </a14:m>
                          <a:endParaRPr lang="ru-RU"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en-US" sz="1050" smtClean="0">
                                    <a:latin typeface="Cambria Math" panose="02040503050406030204" pitchFamily="18" charset="0"/>
                                  </a:rPr>
                                  <m:t>1</m:t>
                                </m:r>
                                <m:r>
                                  <a:rPr lang="en-US" sz="1050" b="0" i="0" smtClean="0">
                                    <a:latin typeface="Cambria Math" panose="02040503050406030204" pitchFamily="18" charset="0"/>
                                  </a:rPr>
                                  <m:t>2</m:t>
                                </m:r>
                                <m:r>
                                  <a:rPr lang="en-US" sz="1050" smtClean="0">
                                    <a:latin typeface="Cambria Math" panose="02040503050406030204" pitchFamily="18" charset="0"/>
                                  </a:rPr>
                                  <m:t>,</m:t>
                                </m:r>
                                <m:r>
                                  <a:rPr lang="en-US" sz="1050" b="0" i="0" smtClean="0">
                                    <a:latin typeface="Cambria Math" panose="02040503050406030204" pitchFamily="18" charset="0"/>
                                  </a:rPr>
                                  <m:t>1</m:t>
                                </m:r>
                                <m:r>
                                  <a:rPr lang="en-US" sz="1050" smtClean="0">
                                    <a:latin typeface="Cambria Math" panose="02040503050406030204" pitchFamily="18" charset="0"/>
                                  </a:rPr>
                                  <m:t>∙</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19</a:t>
                          </a:r>
                          <a:endParaRPr lang="ru-RU" sz="1050" dirty="0">
                            <a:latin typeface="Cambria Math" panose="02040503050406030204" pitchFamily="18" charset="0"/>
                            <a:ea typeface="Cambria Math" panose="02040503050406030204" pitchFamily="18" charset="0"/>
                          </a:endParaRPr>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35</a:t>
                          </a:r>
                          <a:endParaRPr lang="ru-RU" sz="1050" dirty="0">
                            <a:latin typeface="Cambria Math" panose="02040503050406030204" pitchFamily="18" charset="0"/>
                            <a:ea typeface="Cambria Math" panose="02040503050406030204" pitchFamily="18" charset="0"/>
                          </a:endParaRPr>
                        </a:p>
                      </a:txBody>
                      <a:tcPr marL="68580" marR="68580" marT="0" marB="0" anchor="ctr"/>
                    </a:tc>
                    <a:extLst>
                      <a:ext uri="{0D108BD9-81ED-4DB2-BD59-A6C34878D82A}">
                        <a16:rowId xmlns:a16="http://schemas.microsoft.com/office/drawing/2014/main" val="3417675883"/>
                      </a:ext>
                    </a:extLst>
                  </a:tr>
                </a:tbl>
              </a:graphicData>
            </a:graphic>
          </p:graphicFrame>
        </mc:Choice>
        <mc:Fallback xmlns="">
          <p:graphicFrame>
            <p:nvGraphicFramePr>
              <p:cNvPr id="6" name="Объект 5"/>
              <p:cNvGraphicFramePr>
                <a:graphicFrameLocks noGrp="1"/>
              </p:cNvGraphicFramePr>
              <p:nvPr>
                <p:ph idx="1"/>
                <p:extLst>
                  <p:ext uri="{D42A27DB-BD31-4B8C-83A1-F6EECF244321}">
                    <p14:modId xmlns:p14="http://schemas.microsoft.com/office/powerpoint/2010/main" val="3723679457"/>
                  </p:ext>
                </p:extLst>
              </p:nvPr>
            </p:nvGraphicFramePr>
            <p:xfrm>
              <a:off x="80818" y="1853335"/>
              <a:ext cx="11877966" cy="3841068"/>
            </p:xfrm>
            <a:graphic>
              <a:graphicData uri="http://schemas.openxmlformats.org/drawingml/2006/table">
                <a:tbl>
                  <a:tblPr firstRow="1" bandRow="1">
                    <a:tableStyleId>{5C22544A-7EE6-4342-B048-85BDC9FD1C3A}</a:tableStyleId>
                  </a:tblPr>
                  <a:tblGrid>
                    <a:gridCol w="738911">
                      <a:extLst>
                        <a:ext uri="{9D8B030D-6E8A-4147-A177-3AD203B41FA5}">
                          <a16:colId xmlns:a16="http://schemas.microsoft.com/office/drawing/2014/main" val="3113124143"/>
                        </a:ext>
                      </a:extLst>
                    </a:gridCol>
                    <a:gridCol w="1173018">
                      <a:extLst>
                        <a:ext uri="{9D8B030D-6E8A-4147-A177-3AD203B41FA5}">
                          <a16:colId xmlns:a16="http://schemas.microsoft.com/office/drawing/2014/main" val="2717100062"/>
                        </a:ext>
                      </a:extLst>
                    </a:gridCol>
                    <a:gridCol w="1173018">
                      <a:extLst>
                        <a:ext uri="{9D8B030D-6E8A-4147-A177-3AD203B41FA5}">
                          <a16:colId xmlns:a16="http://schemas.microsoft.com/office/drawing/2014/main" val="3434358669"/>
                        </a:ext>
                      </a:extLst>
                    </a:gridCol>
                    <a:gridCol w="1173018">
                      <a:extLst>
                        <a:ext uri="{9D8B030D-6E8A-4147-A177-3AD203B41FA5}">
                          <a16:colId xmlns:a16="http://schemas.microsoft.com/office/drawing/2014/main" val="2581079789"/>
                        </a:ext>
                      </a:extLst>
                    </a:gridCol>
                    <a:gridCol w="1173018">
                      <a:extLst>
                        <a:ext uri="{9D8B030D-6E8A-4147-A177-3AD203B41FA5}">
                          <a16:colId xmlns:a16="http://schemas.microsoft.com/office/drawing/2014/main" val="2684879873"/>
                        </a:ext>
                      </a:extLst>
                    </a:gridCol>
                    <a:gridCol w="1173018">
                      <a:extLst>
                        <a:ext uri="{9D8B030D-6E8A-4147-A177-3AD203B41FA5}">
                          <a16:colId xmlns:a16="http://schemas.microsoft.com/office/drawing/2014/main" val="620888087"/>
                        </a:ext>
                      </a:extLst>
                    </a:gridCol>
                    <a:gridCol w="1173018">
                      <a:extLst>
                        <a:ext uri="{9D8B030D-6E8A-4147-A177-3AD203B41FA5}">
                          <a16:colId xmlns:a16="http://schemas.microsoft.com/office/drawing/2014/main" val="2384372011"/>
                        </a:ext>
                      </a:extLst>
                    </a:gridCol>
                    <a:gridCol w="1173018">
                      <a:extLst>
                        <a:ext uri="{9D8B030D-6E8A-4147-A177-3AD203B41FA5}">
                          <a16:colId xmlns:a16="http://schemas.microsoft.com/office/drawing/2014/main" val="207670420"/>
                        </a:ext>
                      </a:extLst>
                    </a:gridCol>
                    <a:gridCol w="1173018">
                      <a:extLst>
                        <a:ext uri="{9D8B030D-6E8A-4147-A177-3AD203B41FA5}">
                          <a16:colId xmlns:a16="http://schemas.microsoft.com/office/drawing/2014/main" val="457541536"/>
                        </a:ext>
                      </a:extLst>
                    </a:gridCol>
                    <a:gridCol w="849745">
                      <a:extLst>
                        <a:ext uri="{9D8B030D-6E8A-4147-A177-3AD203B41FA5}">
                          <a16:colId xmlns:a16="http://schemas.microsoft.com/office/drawing/2014/main" val="233429425"/>
                        </a:ext>
                      </a:extLst>
                    </a:gridCol>
                    <a:gridCol w="905166">
                      <a:extLst>
                        <a:ext uri="{9D8B030D-6E8A-4147-A177-3AD203B41FA5}">
                          <a16:colId xmlns:a16="http://schemas.microsoft.com/office/drawing/2014/main" val="969156841"/>
                        </a:ext>
                      </a:extLst>
                    </a:gridCol>
                  </a:tblGrid>
                  <a:tr h="899541">
                    <a:tc>
                      <a:txBody>
                        <a:bodyPr/>
                        <a:lstStyle/>
                        <a:p>
                          <a:pPr algn="ctr"/>
                          <a:endParaRPr lang="ru-RU" sz="1800" b="0" dirty="0">
                            <a:solidFill>
                              <a:schemeClr val="tx1"/>
                            </a:solidFill>
                          </a:endParaRPr>
                        </a:p>
                      </a:txBody>
                      <a:tcPr anchor="ctr"/>
                    </a:tc>
                    <a:tc>
                      <a:txBody>
                        <a:bodyPr/>
                        <a:lstStyle/>
                        <a:p>
                          <a:endParaRPr lang="ru-RU"/>
                        </a:p>
                      </a:txBody>
                      <a:tcPr marL="68580" marR="68580" marT="0" marB="0" anchor="ctr">
                        <a:blipFill>
                          <a:blip r:embed="rId3"/>
                          <a:stretch>
                            <a:fillRect l="-63212" t="-1351" r="-849223" b="-327703"/>
                          </a:stretch>
                        </a:blipFill>
                      </a:tcPr>
                    </a:tc>
                    <a:tc>
                      <a:txBody>
                        <a:bodyPr/>
                        <a:lstStyle/>
                        <a:p>
                          <a:endParaRPr lang="ru-RU"/>
                        </a:p>
                      </a:txBody>
                      <a:tcPr marL="68580" marR="68580" marT="0" marB="0" anchor="ctr">
                        <a:blipFill>
                          <a:blip r:embed="rId3"/>
                          <a:stretch>
                            <a:fillRect l="-164063" t="-1351" r="-753646" b="-327703"/>
                          </a:stretch>
                        </a:blipFill>
                      </a:tcPr>
                    </a:tc>
                    <a:tc>
                      <a:txBody>
                        <a:bodyPr/>
                        <a:lstStyle/>
                        <a:p>
                          <a:endParaRPr lang="ru-RU"/>
                        </a:p>
                      </a:txBody>
                      <a:tcPr marL="68580" marR="68580" marT="0" marB="0" anchor="ctr">
                        <a:blipFill>
                          <a:blip r:embed="rId3"/>
                          <a:stretch>
                            <a:fillRect l="-262694" t="-1351" r="-649741" b="-327703"/>
                          </a:stretch>
                        </a:blipFill>
                      </a:tcPr>
                    </a:tc>
                    <a:tc>
                      <a:txBody>
                        <a:bodyPr/>
                        <a:lstStyle/>
                        <a:p>
                          <a:endParaRPr lang="ru-RU"/>
                        </a:p>
                      </a:txBody>
                      <a:tcPr marL="68580" marR="68580" marT="0" marB="0" anchor="ctr">
                        <a:blipFill>
                          <a:blip r:embed="rId3"/>
                          <a:stretch>
                            <a:fillRect l="-364583" t="-1351" r="-553125" b="-327703"/>
                          </a:stretch>
                        </a:blipFill>
                      </a:tcPr>
                    </a:tc>
                    <a:tc>
                      <a:txBody>
                        <a:bodyPr/>
                        <a:lstStyle/>
                        <a:p>
                          <a:endParaRPr lang="ru-RU"/>
                        </a:p>
                      </a:txBody>
                      <a:tcPr marL="68580" marR="68580" marT="0" marB="0" anchor="ctr">
                        <a:blipFill>
                          <a:blip r:embed="rId3"/>
                          <a:stretch>
                            <a:fillRect l="-462176" t="-1351" r="-450259" b="-327703"/>
                          </a:stretch>
                        </a:blipFill>
                      </a:tcPr>
                    </a:tc>
                    <a:tc>
                      <a:txBody>
                        <a:bodyPr/>
                        <a:lstStyle/>
                        <a:p>
                          <a:endParaRPr lang="ru-RU"/>
                        </a:p>
                      </a:txBody>
                      <a:tcPr marL="68580" marR="68580" marT="0" marB="0" anchor="ctr">
                        <a:blipFill>
                          <a:blip r:embed="rId3"/>
                          <a:stretch>
                            <a:fillRect l="-565104" t="-1351" r="-352604" b="-327703"/>
                          </a:stretch>
                        </a:blipFill>
                      </a:tcPr>
                    </a:tc>
                    <a:tc>
                      <a:txBody>
                        <a:bodyPr/>
                        <a:lstStyle/>
                        <a:p>
                          <a:endParaRPr lang="ru-RU"/>
                        </a:p>
                      </a:txBody>
                      <a:tcPr marL="68580" marR="68580" marT="0" marB="0" anchor="ctr">
                        <a:blipFill>
                          <a:blip r:embed="rId3"/>
                          <a:stretch>
                            <a:fillRect l="-661658" t="-1351" r="-250777" b="-327703"/>
                          </a:stretch>
                        </a:blipFill>
                      </a:tcPr>
                    </a:tc>
                    <a:tc>
                      <a:txBody>
                        <a:bodyPr/>
                        <a:lstStyle/>
                        <a:p>
                          <a:endParaRPr lang="ru-RU"/>
                        </a:p>
                      </a:txBody>
                      <a:tcPr anchor="ctr">
                        <a:blipFill>
                          <a:blip r:embed="rId3"/>
                          <a:stretch>
                            <a:fillRect l="-765625" t="-1351" r="-152083" b="-327703"/>
                          </a:stretch>
                        </a:blipFill>
                      </a:tcPr>
                    </a:tc>
                    <a:tc>
                      <a:txBody>
                        <a:bodyPr/>
                        <a:lstStyle/>
                        <a:p>
                          <a:endParaRPr lang="ru-RU"/>
                        </a:p>
                      </a:txBody>
                      <a:tcPr anchor="ctr">
                        <a:blipFill>
                          <a:blip r:embed="rId3"/>
                          <a:stretch>
                            <a:fillRect l="-1195683" t="-1351" r="-110072" b="-327703"/>
                          </a:stretch>
                        </a:blipFill>
                      </a:tcPr>
                    </a:tc>
                    <a:tc>
                      <a:txBody>
                        <a:bodyPr/>
                        <a:lstStyle/>
                        <a:p>
                          <a:endParaRPr lang="ru-RU"/>
                        </a:p>
                      </a:txBody>
                      <a:tcPr anchor="ctr">
                        <a:blipFill>
                          <a:blip r:embed="rId3"/>
                          <a:stretch>
                            <a:fillRect l="-1208725" t="-1351" r="-2685" b="-327703"/>
                          </a:stretch>
                        </a:blipFill>
                      </a:tcPr>
                    </a:tc>
                    <a:extLst>
                      <a:ext uri="{0D108BD9-81ED-4DB2-BD59-A6C34878D82A}">
                        <a16:rowId xmlns:a16="http://schemas.microsoft.com/office/drawing/2014/main" val="4004944722"/>
                      </a:ext>
                    </a:extLst>
                  </a:tr>
                  <a:tr h="980509">
                    <a:tc>
                      <a:txBody>
                        <a:bodyPr/>
                        <a:lstStyle/>
                        <a:p>
                          <a:endParaRPr lang="ru-RU"/>
                        </a:p>
                      </a:txBody>
                      <a:tcPr marL="68580" marR="68580" marT="0" marB="0" anchor="ctr">
                        <a:blipFill>
                          <a:blip r:embed="rId3"/>
                          <a:stretch>
                            <a:fillRect l="-826" t="-93168" r="-1514050" b="-201242"/>
                          </a:stretch>
                        </a:blipFill>
                      </a:tcPr>
                    </a:tc>
                    <a:tc>
                      <a:txBody>
                        <a:bodyPr/>
                        <a:lstStyle/>
                        <a:p>
                          <a:endParaRPr lang="ru-RU"/>
                        </a:p>
                      </a:txBody>
                      <a:tcPr marL="68580" marR="68580" marT="0" marB="0" anchor="ctr">
                        <a:blipFill>
                          <a:blip r:embed="rId3"/>
                          <a:stretch>
                            <a:fillRect l="-63212" t="-93168" r="-849223" b="-201242"/>
                          </a:stretch>
                        </a:blipFill>
                      </a:tcPr>
                    </a:tc>
                    <a:tc>
                      <a:txBody>
                        <a:bodyPr/>
                        <a:lstStyle/>
                        <a:p>
                          <a:endParaRPr lang="ru-RU"/>
                        </a:p>
                      </a:txBody>
                      <a:tcPr marL="68580" marR="68580" marT="0" marB="0" anchor="ctr">
                        <a:blipFill>
                          <a:blip r:embed="rId3"/>
                          <a:stretch>
                            <a:fillRect l="-164063" t="-93168" r="-753646" b="-201242"/>
                          </a:stretch>
                        </a:blipFill>
                      </a:tcPr>
                    </a:tc>
                    <a:tc>
                      <a:txBody>
                        <a:bodyPr/>
                        <a:lstStyle/>
                        <a:p>
                          <a:endParaRPr lang="ru-RU"/>
                        </a:p>
                      </a:txBody>
                      <a:tcPr marL="68580" marR="68580" marT="0" marB="0" anchor="ctr">
                        <a:blipFill>
                          <a:blip r:embed="rId3"/>
                          <a:stretch>
                            <a:fillRect l="-262694" t="-93168" r="-649741" b="-201242"/>
                          </a:stretch>
                        </a:blipFill>
                      </a:tcPr>
                    </a:tc>
                    <a:tc>
                      <a:txBody>
                        <a:bodyPr/>
                        <a:lstStyle/>
                        <a:p>
                          <a:endParaRPr lang="ru-RU"/>
                        </a:p>
                      </a:txBody>
                      <a:tcPr marL="68580" marR="68580" marT="0" marB="0" anchor="ctr">
                        <a:blipFill>
                          <a:blip r:embed="rId3"/>
                          <a:stretch>
                            <a:fillRect l="-364583" t="-93168" r="-553125" b="-201242"/>
                          </a:stretch>
                        </a:blipFill>
                      </a:tcPr>
                    </a:tc>
                    <a:tc>
                      <a:txBody>
                        <a:bodyPr/>
                        <a:lstStyle/>
                        <a:p>
                          <a:endParaRPr lang="ru-RU"/>
                        </a:p>
                      </a:txBody>
                      <a:tcPr marL="68580" marR="68580" marT="0" marB="0" anchor="ctr">
                        <a:blipFill>
                          <a:blip r:embed="rId3"/>
                          <a:stretch>
                            <a:fillRect l="-462176" t="-93168" r="-450259" b="-201242"/>
                          </a:stretch>
                        </a:blipFill>
                      </a:tcPr>
                    </a:tc>
                    <a:tc>
                      <a:txBody>
                        <a:bodyPr/>
                        <a:lstStyle/>
                        <a:p>
                          <a:endParaRPr lang="ru-RU"/>
                        </a:p>
                      </a:txBody>
                      <a:tcPr marL="68580" marR="68580" marT="0" marB="0" anchor="ctr">
                        <a:blipFill>
                          <a:blip r:embed="rId3"/>
                          <a:stretch>
                            <a:fillRect l="-565104" t="-93168" r="-352604" b="-201242"/>
                          </a:stretch>
                        </a:blipFill>
                      </a:tcPr>
                    </a:tc>
                    <a:tc>
                      <a:txBody>
                        <a:bodyPr/>
                        <a:lstStyle/>
                        <a:p>
                          <a:endParaRPr lang="ru-RU"/>
                        </a:p>
                      </a:txBody>
                      <a:tcPr marL="68580" marR="68580" marT="0" marB="0" anchor="ctr">
                        <a:blipFill>
                          <a:blip r:embed="rId3"/>
                          <a:stretch>
                            <a:fillRect l="-661658" t="-93168" r="-250777" b="-201242"/>
                          </a:stretch>
                        </a:blipFill>
                      </a:tcPr>
                    </a:tc>
                    <a:tc>
                      <a:txBody>
                        <a:bodyPr/>
                        <a:lstStyle/>
                        <a:p>
                          <a:endParaRPr lang="ru-RU"/>
                        </a:p>
                      </a:txBody>
                      <a:tcPr marL="68580" marR="68580" marT="0" marB="0" anchor="ctr">
                        <a:blipFill>
                          <a:blip r:embed="rId3"/>
                          <a:stretch>
                            <a:fillRect l="-765625" t="-93168" r="-152083" b="-201242"/>
                          </a:stretch>
                        </a:blipFill>
                      </a:tcPr>
                    </a:tc>
                    <a:tc>
                      <a:txBody>
                        <a:bodyPr/>
                        <a:lstStyle/>
                        <a:p>
                          <a:pPr algn="ctr"/>
                          <a:r>
                            <a:rPr lang="en-US" sz="1050" dirty="0" smtClean="0">
                              <a:latin typeface="Cambria Math" panose="02040503050406030204" pitchFamily="18" charset="0"/>
                              <a:ea typeface="Cambria Math" panose="02040503050406030204" pitchFamily="18" charset="0"/>
                            </a:rPr>
                            <a:t>16</a:t>
                          </a:r>
                          <a:endParaRPr lang="ru-RU" sz="1050" dirty="0">
                            <a:latin typeface="Cambria Math" panose="02040503050406030204" pitchFamily="18" charset="0"/>
                            <a:ea typeface="Cambria Math" panose="02040503050406030204" pitchFamily="18" charset="0"/>
                          </a:endParaRPr>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48</a:t>
                          </a:r>
                          <a:endParaRPr lang="ru-RU" sz="1050" dirty="0">
                            <a:latin typeface="Cambria Math" panose="02040503050406030204" pitchFamily="18" charset="0"/>
                            <a:ea typeface="Cambria Math" panose="02040503050406030204" pitchFamily="18" charset="0"/>
                          </a:endParaRPr>
                        </a:p>
                      </a:txBody>
                      <a:tcPr marL="68580" marR="68580" marT="0" marB="0" anchor="ctr"/>
                    </a:tc>
                    <a:extLst>
                      <a:ext uri="{0D108BD9-81ED-4DB2-BD59-A6C34878D82A}">
                        <a16:rowId xmlns:a16="http://schemas.microsoft.com/office/drawing/2014/main" val="397078670"/>
                      </a:ext>
                    </a:extLst>
                  </a:tr>
                  <a:tr h="980509">
                    <a:tc>
                      <a:txBody>
                        <a:bodyPr/>
                        <a:lstStyle/>
                        <a:p>
                          <a:endParaRPr lang="ru-RU"/>
                        </a:p>
                      </a:txBody>
                      <a:tcPr marL="68580" marR="68580" marT="0" marB="0" anchor="ctr">
                        <a:blipFill>
                          <a:blip r:embed="rId3"/>
                          <a:stretch>
                            <a:fillRect l="-826" t="-193168" r="-1514050" b="-101242"/>
                          </a:stretch>
                        </a:blipFill>
                      </a:tcPr>
                    </a:tc>
                    <a:tc>
                      <a:txBody>
                        <a:bodyPr/>
                        <a:lstStyle/>
                        <a:p>
                          <a:endParaRPr lang="ru-RU"/>
                        </a:p>
                      </a:txBody>
                      <a:tcPr marL="68580" marR="68580" marT="0" marB="0" anchor="ctr">
                        <a:blipFill>
                          <a:blip r:embed="rId3"/>
                          <a:stretch>
                            <a:fillRect l="-63212" t="-193168" r="-849223" b="-101242"/>
                          </a:stretch>
                        </a:blipFill>
                      </a:tcPr>
                    </a:tc>
                    <a:tc>
                      <a:txBody>
                        <a:bodyPr/>
                        <a:lstStyle/>
                        <a:p>
                          <a:endParaRPr lang="ru-RU"/>
                        </a:p>
                      </a:txBody>
                      <a:tcPr marL="68580" marR="68580" marT="0" marB="0" anchor="ctr">
                        <a:blipFill>
                          <a:blip r:embed="rId3"/>
                          <a:stretch>
                            <a:fillRect l="-164063" t="-193168" r="-753646" b="-101242"/>
                          </a:stretch>
                        </a:blipFill>
                      </a:tcPr>
                    </a:tc>
                    <a:tc>
                      <a:txBody>
                        <a:bodyPr/>
                        <a:lstStyle/>
                        <a:p>
                          <a:endParaRPr lang="ru-RU"/>
                        </a:p>
                      </a:txBody>
                      <a:tcPr marL="68580" marR="68580" marT="0" marB="0" anchor="ctr">
                        <a:blipFill>
                          <a:blip r:embed="rId3"/>
                          <a:stretch>
                            <a:fillRect l="-262694" t="-193168" r="-649741" b="-101242"/>
                          </a:stretch>
                        </a:blipFill>
                      </a:tcPr>
                    </a:tc>
                    <a:tc>
                      <a:txBody>
                        <a:bodyPr/>
                        <a:lstStyle/>
                        <a:p>
                          <a:endParaRPr lang="ru-RU"/>
                        </a:p>
                      </a:txBody>
                      <a:tcPr marL="68580" marR="68580" marT="0" marB="0" anchor="ctr">
                        <a:blipFill>
                          <a:blip r:embed="rId3"/>
                          <a:stretch>
                            <a:fillRect l="-364583" t="-193168" r="-553125" b="-101242"/>
                          </a:stretch>
                        </a:blipFill>
                      </a:tcPr>
                    </a:tc>
                    <a:tc>
                      <a:txBody>
                        <a:bodyPr/>
                        <a:lstStyle/>
                        <a:p>
                          <a:endParaRPr lang="ru-RU"/>
                        </a:p>
                      </a:txBody>
                      <a:tcPr marL="68580" marR="68580" marT="0" marB="0" anchor="ctr">
                        <a:blipFill>
                          <a:blip r:embed="rId3"/>
                          <a:stretch>
                            <a:fillRect l="-462176" t="-193168" r="-450259" b="-101242"/>
                          </a:stretch>
                        </a:blipFill>
                      </a:tcPr>
                    </a:tc>
                    <a:tc>
                      <a:txBody>
                        <a:bodyPr/>
                        <a:lstStyle/>
                        <a:p>
                          <a:endParaRPr lang="ru-RU"/>
                        </a:p>
                      </a:txBody>
                      <a:tcPr marL="68580" marR="68580" marT="0" marB="0" anchor="ctr">
                        <a:blipFill>
                          <a:blip r:embed="rId3"/>
                          <a:stretch>
                            <a:fillRect l="-565104" t="-193168" r="-352604" b="-101242"/>
                          </a:stretch>
                        </a:blipFill>
                      </a:tcPr>
                    </a:tc>
                    <a:tc>
                      <a:txBody>
                        <a:bodyPr/>
                        <a:lstStyle/>
                        <a:p>
                          <a:endParaRPr lang="ru-RU"/>
                        </a:p>
                      </a:txBody>
                      <a:tcPr marL="68580" marR="68580" marT="0" marB="0" anchor="ctr">
                        <a:blipFill>
                          <a:blip r:embed="rId3"/>
                          <a:stretch>
                            <a:fillRect l="-661658" t="-193168" r="-250777" b="-101242"/>
                          </a:stretch>
                        </a:blipFill>
                      </a:tcPr>
                    </a:tc>
                    <a:tc>
                      <a:txBody>
                        <a:bodyPr/>
                        <a:lstStyle/>
                        <a:p>
                          <a:endParaRPr lang="ru-RU"/>
                        </a:p>
                      </a:txBody>
                      <a:tcPr marL="68580" marR="68580" marT="0" marB="0" anchor="ctr">
                        <a:blipFill>
                          <a:blip r:embed="rId3"/>
                          <a:stretch>
                            <a:fillRect l="-765625" t="-193168" r="-152083" b="-101242"/>
                          </a:stretch>
                        </a:blipFill>
                      </a:tcPr>
                    </a:tc>
                    <a:tc>
                      <a:txBody>
                        <a:bodyPr/>
                        <a:lstStyle/>
                        <a:p>
                          <a:pPr algn="ctr"/>
                          <a:r>
                            <a:rPr lang="en-US" sz="1050" dirty="0" smtClean="0">
                              <a:latin typeface="Cambria Math" panose="02040503050406030204" pitchFamily="18" charset="0"/>
                              <a:ea typeface="Cambria Math" panose="02040503050406030204" pitchFamily="18" charset="0"/>
                            </a:rPr>
                            <a:t>82</a:t>
                          </a:r>
                          <a:endParaRPr lang="ru-RU" sz="1050" dirty="0">
                            <a:latin typeface="Cambria Math" panose="02040503050406030204" pitchFamily="18" charset="0"/>
                            <a:ea typeface="Cambria Math" panose="02040503050406030204" pitchFamily="18" charset="0"/>
                          </a:endParaRPr>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97</a:t>
                          </a:r>
                          <a:endParaRPr lang="ru-RU" sz="1050" dirty="0">
                            <a:latin typeface="Cambria Math" panose="02040503050406030204" pitchFamily="18" charset="0"/>
                            <a:ea typeface="Cambria Math" panose="02040503050406030204" pitchFamily="18" charset="0"/>
                          </a:endParaRPr>
                        </a:p>
                      </a:txBody>
                      <a:tcPr marL="68580" marR="68580" marT="0" marB="0" anchor="ctr"/>
                    </a:tc>
                    <a:extLst>
                      <a:ext uri="{0D108BD9-81ED-4DB2-BD59-A6C34878D82A}">
                        <a16:rowId xmlns:a16="http://schemas.microsoft.com/office/drawing/2014/main" val="4124031725"/>
                      </a:ext>
                    </a:extLst>
                  </a:tr>
                  <a:tr h="980509">
                    <a:tc>
                      <a:txBody>
                        <a:bodyPr/>
                        <a:lstStyle/>
                        <a:p>
                          <a:endParaRPr lang="ru-RU"/>
                        </a:p>
                      </a:txBody>
                      <a:tcPr marL="68580" marR="68580" marT="0" marB="0" anchor="ctr">
                        <a:blipFill>
                          <a:blip r:embed="rId3"/>
                          <a:stretch>
                            <a:fillRect l="-826" t="-293168" r="-1514050" b="-1242"/>
                          </a:stretch>
                        </a:blipFill>
                      </a:tcPr>
                    </a:tc>
                    <a:tc>
                      <a:txBody>
                        <a:bodyPr/>
                        <a:lstStyle/>
                        <a:p>
                          <a:endParaRPr lang="ru-RU"/>
                        </a:p>
                      </a:txBody>
                      <a:tcPr marL="68580" marR="68580" marT="0" marB="0" anchor="ctr">
                        <a:blipFill>
                          <a:blip r:embed="rId3"/>
                          <a:stretch>
                            <a:fillRect l="-63212" t="-293168" r="-849223" b="-1242"/>
                          </a:stretch>
                        </a:blipFill>
                      </a:tcPr>
                    </a:tc>
                    <a:tc>
                      <a:txBody>
                        <a:bodyPr/>
                        <a:lstStyle/>
                        <a:p>
                          <a:endParaRPr lang="ru-RU"/>
                        </a:p>
                      </a:txBody>
                      <a:tcPr marL="68580" marR="68580" marT="0" marB="0" anchor="ctr">
                        <a:blipFill>
                          <a:blip r:embed="rId3"/>
                          <a:stretch>
                            <a:fillRect l="-164063" t="-293168" r="-753646" b="-1242"/>
                          </a:stretch>
                        </a:blipFill>
                      </a:tcPr>
                    </a:tc>
                    <a:tc>
                      <a:txBody>
                        <a:bodyPr/>
                        <a:lstStyle/>
                        <a:p>
                          <a:endParaRPr lang="ru-RU"/>
                        </a:p>
                      </a:txBody>
                      <a:tcPr marL="68580" marR="68580" marT="0" marB="0" anchor="ctr">
                        <a:blipFill>
                          <a:blip r:embed="rId3"/>
                          <a:stretch>
                            <a:fillRect l="-262694" t="-293168" r="-649741" b="-1242"/>
                          </a:stretch>
                        </a:blipFill>
                      </a:tcPr>
                    </a:tc>
                    <a:tc>
                      <a:txBody>
                        <a:bodyPr/>
                        <a:lstStyle/>
                        <a:p>
                          <a:endParaRPr lang="ru-RU"/>
                        </a:p>
                      </a:txBody>
                      <a:tcPr marL="68580" marR="68580" marT="0" marB="0" anchor="ctr">
                        <a:blipFill>
                          <a:blip r:embed="rId3"/>
                          <a:stretch>
                            <a:fillRect l="-364583" t="-293168" r="-553125" b="-1242"/>
                          </a:stretch>
                        </a:blipFill>
                      </a:tcPr>
                    </a:tc>
                    <a:tc>
                      <a:txBody>
                        <a:bodyPr/>
                        <a:lstStyle/>
                        <a:p>
                          <a:endParaRPr lang="ru-RU"/>
                        </a:p>
                      </a:txBody>
                      <a:tcPr marL="68580" marR="68580" marT="0" marB="0" anchor="ctr">
                        <a:blipFill>
                          <a:blip r:embed="rId3"/>
                          <a:stretch>
                            <a:fillRect l="-462176" t="-293168" r="-450259" b="-1242"/>
                          </a:stretch>
                        </a:blipFill>
                      </a:tcPr>
                    </a:tc>
                    <a:tc>
                      <a:txBody>
                        <a:bodyPr/>
                        <a:lstStyle/>
                        <a:p>
                          <a:endParaRPr lang="ru-RU"/>
                        </a:p>
                      </a:txBody>
                      <a:tcPr marL="68580" marR="68580" marT="0" marB="0" anchor="ctr">
                        <a:blipFill>
                          <a:blip r:embed="rId3"/>
                          <a:stretch>
                            <a:fillRect l="-565104" t="-293168" r="-352604" b="-1242"/>
                          </a:stretch>
                        </a:blipFill>
                      </a:tcPr>
                    </a:tc>
                    <a:tc>
                      <a:txBody>
                        <a:bodyPr/>
                        <a:lstStyle/>
                        <a:p>
                          <a:endParaRPr lang="ru-RU"/>
                        </a:p>
                      </a:txBody>
                      <a:tcPr marL="68580" marR="68580" marT="0" marB="0" anchor="ctr">
                        <a:blipFill>
                          <a:blip r:embed="rId3"/>
                          <a:stretch>
                            <a:fillRect l="-661658" t="-293168" r="-250777" b="-1242"/>
                          </a:stretch>
                        </a:blipFill>
                      </a:tcPr>
                    </a:tc>
                    <a:tc>
                      <a:txBody>
                        <a:bodyPr/>
                        <a:lstStyle/>
                        <a:p>
                          <a:endParaRPr lang="ru-RU"/>
                        </a:p>
                      </a:txBody>
                      <a:tcPr marL="68580" marR="68580" marT="0" marB="0" anchor="ctr">
                        <a:blipFill>
                          <a:blip r:embed="rId3"/>
                          <a:stretch>
                            <a:fillRect l="-765625" t="-293168" r="-152083" b="-1242"/>
                          </a:stretch>
                        </a:blipFill>
                      </a:tcPr>
                    </a:tc>
                    <a:tc>
                      <a:txBody>
                        <a:bodyPr/>
                        <a:lstStyle/>
                        <a:p>
                          <a:pPr algn="ctr"/>
                          <a:r>
                            <a:rPr lang="en-US" sz="1050" dirty="0" smtClean="0">
                              <a:latin typeface="Cambria Math" panose="02040503050406030204" pitchFamily="18" charset="0"/>
                              <a:ea typeface="Cambria Math" panose="02040503050406030204" pitchFamily="18" charset="0"/>
                            </a:rPr>
                            <a:t>19</a:t>
                          </a:r>
                          <a:endParaRPr lang="ru-RU" sz="1050" dirty="0">
                            <a:latin typeface="Cambria Math" panose="02040503050406030204" pitchFamily="18" charset="0"/>
                            <a:ea typeface="Cambria Math" panose="02040503050406030204" pitchFamily="18" charset="0"/>
                          </a:endParaRPr>
                        </a:p>
                      </a:txBody>
                      <a:tcPr marL="68580" marR="68580" marT="0" marB="0" anchor="ctr"/>
                    </a:tc>
                    <a:tc>
                      <a:txBody>
                        <a:bodyPr/>
                        <a:lstStyle/>
                        <a:p>
                          <a:pPr algn="ctr"/>
                          <a:r>
                            <a:rPr lang="en-US" sz="1050" dirty="0" smtClean="0">
                              <a:latin typeface="Cambria Math" panose="02040503050406030204" pitchFamily="18" charset="0"/>
                              <a:ea typeface="Cambria Math" panose="02040503050406030204" pitchFamily="18" charset="0"/>
                            </a:rPr>
                            <a:t>35</a:t>
                          </a:r>
                          <a:endParaRPr lang="ru-RU" sz="1050" dirty="0">
                            <a:latin typeface="Cambria Math" panose="02040503050406030204" pitchFamily="18" charset="0"/>
                            <a:ea typeface="Cambria Math" panose="02040503050406030204" pitchFamily="18" charset="0"/>
                          </a:endParaRPr>
                        </a:p>
                      </a:txBody>
                      <a:tcPr marL="68580" marR="68580" marT="0" marB="0" anchor="ctr"/>
                    </a:tc>
                    <a:extLst>
                      <a:ext uri="{0D108BD9-81ED-4DB2-BD59-A6C34878D82A}">
                        <a16:rowId xmlns:a16="http://schemas.microsoft.com/office/drawing/2014/main" val="3417675883"/>
                      </a:ext>
                    </a:extLst>
                  </a:tr>
                </a:tbl>
              </a:graphicData>
            </a:graphic>
          </p:graphicFrame>
        </mc:Fallback>
      </mc:AlternateContent>
    </p:spTree>
    <p:extLst>
      <p:ext uri="{BB962C8B-B14F-4D97-AF65-F5344CB8AC3E}">
        <p14:creationId xmlns:p14="http://schemas.microsoft.com/office/powerpoint/2010/main" val="4073291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37582"/>
            <a:ext cx="10515600" cy="1325563"/>
          </a:xfrm>
        </p:spPr>
        <p:txBody>
          <a:bodyPr>
            <a:normAutofit/>
          </a:bodyPr>
          <a:lstStyle/>
          <a:p>
            <a:pPr algn="ctr"/>
            <a:r>
              <a:rPr lang="ru-RU" b="1" dirty="0" smtClean="0">
                <a:latin typeface="Times New Roman" panose="02020603050405020304" pitchFamily="18" charset="0"/>
                <a:cs typeface="Times New Roman" panose="02020603050405020304" pitchFamily="18" charset="0"/>
              </a:rPr>
              <a:t>Сравнение результатов </a:t>
            </a:r>
            <a:r>
              <a:rPr lang="ru-RU" b="1" dirty="0" smtClean="0">
                <a:latin typeface="Times New Roman" panose="02020603050405020304" pitchFamily="18" charset="0"/>
                <a:cs typeface="Times New Roman" panose="02020603050405020304" pitchFamily="18" charset="0"/>
              </a:rPr>
              <a:t>с выводами ранее проведенного исследования</a:t>
            </a:r>
            <a:endParaRPr lang="ru-RU"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D5CEE922-EF63-43B0-B822-7662393238B7}" type="slidenum">
              <a:rPr lang="ru-RU" smtClean="0"/>
              <a:t>16</a:t>
            </a:fld>
            <a:endParaRPr lang="ru-RU"/>
          </a:p>
        </p:txBody>
      </p:sp>
      <mc:AlternateContent xmlns:mc="http://schemas.openxmlformats.org/markup-compatibility/2006" xmlns:a14="http://schemas.microsoft.com/office/drawing/2010/main">
        <mc:Choice Requires="a14">
          <p:graphicFrame>
            <p:nvGraphicFramePr>
              <p:cNvPr id="7" name="Объект 6"/>
              <p:cNvGraphicFramePr>
                <a:graphicFrameLocks noGrp="1"/>
              </p:cNvGraphicFramePr>
              <p:nvPr>
                <p:ph idx="1"/>
                <p:extLst>
                  <p:ext uri="{D42A27DB-BD31-4B8C-83A1-F6EECF244321}">
                    <p14:modId xmlns:p14="http://schemas.microsoft.com/office/powerpoint/2010/main" val="1020480912"/>
                  </p:ext>
                </p:extLst>
              </p:nvPr>
            </p:nvGraphicFramePr>
            <p:xfrm>
              <a:off x="346365" y="2515431"/>
              <a:ext cx="5430981" cy="2118302"/>
            </p:xfrm>
            <a:graphic>
              <a:graphicData uri="http://schemas.openxmlformats.org/drawingml/2006/table">
                <a:tbl>
                  <a:tblPr firstRow="1" bandRow="1">
                    <a:tableStyleId>{5C22544A-7EE6-4342-B048-85BDC9FD1C3A}</a:tableStyleId>
                  </a:tblPr>
                  <a:tblGrid>
                    <a:gridCol w="1475169">
                      <a:extLst>
                        <a:ext uri="{9D8B030D-6E8A-4147-A177-3AD203B41FA5}">
                          <a16:colId xmlns:a16="http://schemas.microsoft.com/office/drawing/2014/main" val="4180425326"/>
                        </a:ext>
                      </a:extLst>
                    </a:gridCol>
                    <a:gridCol w="1359515">
                      <a:extLst>
                        <a:ext uri="{9D8B030D-6E8A-4147-A177-3AD203B41FA5}">
                          <a16:colId xmlns:a16="http://schemas.microsoft.com/office/drawing/2014/main" val="2681453068"/>
                        </a:ext>
                      </a:extLst>
                    </a:gridCol>
                    <a:gridCol w="1293428">
                      <a:extLst>
                        <a:ext uri="{9D8B030D-6E8A-4147-A177-3AD203B41FA5}">
                          <a16:colId xmlns:a16="http://schemas.microsoft.com/office/drawing/2014/main" val="667052008"/>
                        </a:ext>
                      </a:extLst>
                    </a:gridCol>
                    <a:gridCol w="1302869">
                      <a:extLst>
                        <a:ext uri="{9D8B030D-6E8A-4147-A177-3AD203B41FA5}">
                          <a16:colId xmlns:a16="http://schemas.microsoft.com/office/drawing/2014/main" val="4063625239"/>
                        </a:ext>
                      </a:extLst>
                    </a:gridCol>
                  </a:tblGrid>
                  <a:tr h="781439">
                    <a:tc>
                      <a:txBody>
                        <a:bodyPr/>
                        <a:lstStyle/>
                        <a:p>
                          <a:endParaRPr lang="ru-RU"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ru-RU" sz="1600" b="0" i="1" smtClean="0">
                                        <a:solidFill>
                                          <a:schemeClr val="tx1"/>
                                        </a:solidFill>
                                        <a:effectLst/>
                                        <a:latin typeface="Cambria Math" panose="02040503050406030204" pitchFamily="18" charset="0"/>
                                      </a:rPr>
                                    </m:ctrlPr>
                                  </m:sSubPr>
                                  <m:e>
                                    <m:r>
                                      <a:rPr lang="ru-RU" sz="1600" b="0" i="1">
                                        <a:solidFill>
                                          <a:schemeClr val="tx1"/>
                                        </a:solidFill>
                                        <a:effectLst/>
                                        <a:latin typeface="Cambria Math" panose="02040503050406030204" pitchFamily="18" charset="0"/>
                                      </a:rPr>
                                      <m:t>𝐵</m:t>
                                    </m:r>
                                  </m:e>
                                  <m:sub>
                                    <m:r>
                                      <a:rPr lang="ru-RU" sz="1600" b="0">
                                        <a:solidFill>
                                          <a:schemeClr val="tx1"/>
                                        </a:solidFill>
                                        <a:effectLst/>
                                        <a:latin typeface="Cambria Math" panose="02040503050406030204" pitchFamily="18" charset="0"/>
                                      </a:rPr>
                                      <m:t>32</m:t>
                                    </m:r>
                                  </m:sub>
                                </m:sSub>
                              </m:oMath>
                            </m:oMathPara>
                          </a14:m>
                          <a:endParaRPr lang="ru-RU" sz="1600" b="0" dirty="0">
                            <a:solidFill>
                              <a:schemeClr val="tx1"/>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ru-RU" sz="1600" b="0" i="1" smtClean="0">
                                        <a:solidFill>
                                          <a:schemeClr val="tx1"/>
                                        </a:solidFill>
                                        <a:effectLst/>
                                        <a:latin typeface="Cambria Math" panose="02040503050406030204" pitchFamily="18" charset="0"/>
                                        <a:cs typeface="Times New Roman" panose="02020603050405020304" pitchFamily="18" charset="0"/>
                                      </a:rPr>
                                    </m:ctrlPr>
                                  </m:sSubPr>
                                  <m:e>
                                    <m:r>
                                      <a:rPr lang="en-US" sz="1600" b="0" i="1" smtClean="0">
                                        <a:solidFill>
                                          <a:schemeClr val="tx1"/>
                                        </a:solidFill>
                                        <a:effectLst/>
                                        <a:latin typeface="Cambria Math" panose="02040503050406030204" pitchFamily="18" charset="0"/>
                                        <a:cs typeface="Times New Roman" panose="02020603050405020304" pitchFamily="18" charset="0"/>
                                      </a:rPr>
                                      <m:t>𝐵</m:t>
                                    </m:r>
                                  </m:e>
                                  <m:sub>
                                    <m:r>
                                      <a:rPr lang="en-US" sz="1600" b="0" i="1" smtClean="0">
                                        <a:solidFill>
                                          <a:schemeClr val="tx1"/>
                                        </a:solidFill>
                                        <a:effectLst/>
                                        <a:latin typeface="Cambria Math" panose="02040503050406030204" pitchFamily="18" charset="0"/>
                                        <a:cs typeface="Times New Roman" panose="02020603050405020304" pitchFamily="18" charset="0"/>
                                      </a:rPr>
                                      <m:t>32</m:t>
                                    </m:r>
                                  </m:sub>
                                </m:sSub>
                                <m:r>
                                  <a:rPr lang="ru-RU" sz="16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600" b="0" i="1" smtClean="0">
                                        <a:solidFill>
                                          <a:schemeClr val="tx1"/>
                                        </a:solidFill>
                                        <a:effectLst/>
                                        <a:latin typeface="Cambria Math" panose="02040503050406030204" pitchFamily="18" charset="0"/>
                                        <a:cs typeface="Times New Roman" panose="02020603050405020304" pitchFamily="18" charset="0"/>
                                      </a:rPr>
                                    </m:ctrlPr>
                                  </m:sSubPr>
                                  <m:e>
                                    <m:r>
                                      <a:rPr lang="en-US" sz="1600" b="0" i="1" smtClean="0">
                                        <a:solidFill>
                                          <a:schemeClr val="tx1"/>
                                        </a:solidFill>
                                        <a:effectLst/>
                                        <a:latin typeface="Cambria Math" panose="02040503050406030204" pitchFamily="18" charset="0"/>
                                        <a:cs typeface="Times New Roman" panose="02020603050405020304" pitchFamily="18" charset="0"/>
                                      </a:rPr>
                                      <m:t>𝑅</m:t>
                                    </m:r>
                                  </m:e>
                                  <m:sub>
                                    <m:r>
                                      <a:rPr lang="en-US" sz="1600" b="0" i="1" smtClean="0">
                                        <a:solidFill>
                                          <a:schemeClr val="tx1"/>
                                        </a:solidFill>
                                        <a:effectLst/>
                                        <a:latin typeface="Cambria Math" panose="02040503050406030204" pitchFamily="18" charset="0"/>
                                        <a:cs typeface="Times New Roman" panose="02020603050405020304" pitchFamily="18" charset="0"/>
                                      </a:rPr>
                                      <m:t>𝑐</m:t>
                                    </m:r>
                                  </m:sub>
                                </m:sSub>
                              </m:oMath>
                            </m:oMathPara>
                          </a14:m>
                          <a:endParaRPr lang="ru-RU" sz="1600" b="0" dirty="0">
                            <a:solidFill>
                              <a:schemeClr val="tx1"/>
                            </a:solidFill>
                          </a:endParaRPr>
                        </a:p>
                      </a:txBody>
                      <a:tcPr anchor="ctr"/>
                    </a:tc>
                    <a:tc>
                      <a:txBody>
                        <a:bodyPr/>
                        <a:lstStyle/>
                        <a:p>
                          <a:pPr algn="l"/>
                          <a14:m>
                            <m:oMathPara xmlns:m="http://schemas.openxmlformats.org/officeDocument/2006/math">
                              <m:oMathParaPr>
                                <m:jc m:val="centerGroup"/>
                              </m:oMathParaPr>
                              <m:oMath xmlns:m="http://schemas.openxmlformats.org/officeDocument/2006/math">
                                <m:f>
                                  <m:fPr>
                                    <m:ctrlPr>
                                      <a:rPr lang="ru-RU" sz="1600" b="1" i="1" kern="1200" smtClean="0">
                                        <a:solidFill>
                                          <a:schemeClr val="tx1"/>
                                        </a:solidFill>
                                        <a:effectLst/>
                                        <a:latin typeface="Cambria Math" panose="02040503050406030204" pitchFamily="18" charset="0"/>
                                        <a:ea typeface="+mn-ea"/>
                                        <a:cs typeface="+mn-cs"/>
                                      </a:rPr>
                                    </m:ctrlPr>
                                  </m:fPr>
                                  <m:num>
                                    <m:sSub>
                                      <m:sSubPr>
                                        <m:ctrlPr>
                                          <a:rPr lang="ru-RU" sz="1600" b="1" i="1" kern="1200">
                                            <a:solidFill>
                                              <a:schemeClr val="tx1"/>
                                            </a:solidFill>
                                            <a:effectLst/>
                                            <a:latin typeface="Cambria Math" panose="02040503050406030204" pitchFamily="18" charset="0"/>
                                            <a:ea typeface="+mn-ea"/>
                                            <a:cs typeface="+mn-cs"/>
                                          </a:rPr>
                                        </m:ctrlPr>
                                      </m:sSubPr>
                                      <m:e>
                                        <m:r>
                                          <a:rPr lang="ru-RU" sz="1600" b="1" i="1" kern="1200">
                                            <a:solidFill>
                                              <a:schemeClr val="tx1"/>
                                            </a:solidFill>
                                            <a:effectLst/>
                                            <a:latin typeface="Cambria Math" panose="02040503050406030204" pitchFamily="18" charset="0"/>
                                            <a:ea typeface="+mn-ea"/>
                                            <a:cs typeface="+mn-cs"/>
                                          </a:rPr>
                                          <m:t>𝐵</m:t>
                                        </m:r>
                                      </m:e>
                                      <m:sub>
                                        <m:r>
                                          <a:rPr lang="ru-RU" sz="1600" b="1" i="1" kern="1200">
                                            <a:solidFill>
                                              <a:schemeClr val="tx1"/>
                                            </a:solidFill>
                                            <a:effectLst/>
                                            <a:latin typeface="Cambria Math" panose="02040503050406030204" pitchFamily="18" charset="0"/>
                                            <a:ea typeface="+mn-ea"/>
                                            <a:cs typeface="+mn-cs"/>
                                          </a:rPr>
                                          <m:t>32</m:t>
                                        </m:r>
                                      </m:sub>
                                    </m:sSub>
                                  </m:num>
                                  <m:den>
                                    <m:rad>
                                      <m:radPr>
                                        <m:degHide m:val="on"/>
                                        <m:ctrlPr>
                                          <a:rPr lang="ru-RU" sz="1600" b="1" i="1" kern="1200">
                                            <a:solidFill>
                                              <a:schemeClr val="tx1"/>
                                            </a:solidFill>
                                            <a:effectLst/>
                                            <a:latin typeface="Cambria Math" panose="02040503050406030204" pitchFamily="18" charset="0"/>
                                            <a:ea typeface="+mn-ea"/>
                                            <a:cs typeface="+mn-cs"/>
                                          </a:rPr>
                                        </m:ctrlPr>
                                      </m:radPr>
                                      <m:deg/>
                                      <m:e>
                                        <m:sSub>
                                          <m:sSubPr>
                                            <m:ctrlPr>
                                              <a:rPr lang="ru-RU" sz="1600" b="1" i="1" kern="1200">
                                                <a:solidFill>
                                                  <a:schemeClr val="tx1"/>
                                                </a:solidFill>
                                                <a:effectLst/>
                                                <a:latin typeface="Cambria Math" panose="02040503050406030204" pitchFamily="18" charset="0"/>
                                                <a:ea typeface="+mn-ea"/>
                                                <a:cs typeface="+mn-cs"/>
                                              </a:rPr>
                                            </m:ctrlPr>
                                          </m:sSubPr>
                                          <m:e>
                                            <m:r>
                                              <a:rPr lang="en-US" sz="1600" b="1" i="1" kern="1200">
                                                <a:solidFill>
                                                  <a:schemeClr val="tx1"/>
                                                </a:solidFill>
                                                <a:effectLst/>
                                                <a:latin typeface="Cambria Math" panose="02040503050406030204" pitchFamily="18" charset="0"/>
                                                <a:ea typeface="+mn-ea"/>
                                                <a:cs typeface="+mn-cs"/>
                                              </a:rPr>
                                              <m:t>𝑅</m:t>
                                            </m:r>
                                          </m:e>
                                          <m:sub>
                                            <m:r>
                                              <a:rPr lang="ru-RU" sz="1600" b="1" i="1" kern="1200">
                                                <a:solidFill>
                                                  <a:schemeClr val="tx1"/>
                                                </a:solidFill>
                                                <a:effectLst/>
                                                <a:latin typeface="Cambria Math" panose="02040503050406030204" pitchFamily="18" charset="0"/>
                                                <a:ea typeface="+mn-ea"/>
                                                <a:cs typeface="+mn-cs"/>
                                              </a:rPr>
                                              <m:t>𝑐</m:t>
                                            </m:r>
                                          </m:sub>
                                        </m:sSub>
                                      </m:e>
                                    </m:rad>
                                  </m:den>
                                </m:f>
                              </m:oMath>
                            </m:oMathPara>
                          </a14:m>
                          <a:endParaRPr lang="ru-RU" sz="1600" b="0" dirty="0">
                            <a:solidFill>
                              <a:schemeClr val="tx1"/>
                            </a:solidFill>
                          </a:endParaRPr>
                        </a:p>
                      </a:txBody>
                      <a:tcPr anchor="ctr"/>
                    </a:tc>
                    <a:extLst>
                      <a:ext uri="{0D108BD9-81ED-4DB2-BD59-A6C34878D82A}">
                        <a16:rowId xmlns:a16="http://schemas.microsoft.com/office/drawing/2014/main" val="658915707"/>
                      </a:ext>
                    </a:extLst>
                  </a:tr>
                  <a:tr h="445621">
                    <a:tc>
                      <a:txBody>
                        <a:bodyPr/>
                        <a:lstStyle/>
                        <a:p>
                          <a:pPr algn="ctr">
                            <a:lnSpc>
                              <a:spcPct val="150000"/>
                            </a:lnSpc>
                            <a:spcAft>
                              <a:spcPts val="0"/>
                            </a:spcAft>
                          </a:pPr>
                          <a:r>
                            <a:rPr lang="ru-RU" sz="1600" b="0" dirty="0" smtClean="0">
                              <a:solidFill>
                                <a:schemeClr val="tx1"/>
                              </a:solidFill>
                              <a:effectLst/>
                            </a:rPr>
                            <a:t>По</a:t>
                          </a:r>
                          <a:r>
                            <a:rPr lang="ru-RU" sz="1600" dirty="0" smtClean="0">
                              <a:solidFill>
                                <a:schemeClr val="tx1"/>
                              </a:solidFill>
                              <a:effectLst/>
                            </a:rPr>
                            <a:t> </a:t>
                          </a:r>
                          <a14:m>
                            <m:oMath xmlns:m="http://schemas.openxmlformats.org/officeDocument/2006/math">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𝑢</m:t>
                                  </m:r>
                                </m:e>
                                <m:sub>
                                  <m:r>
                                    <a:rPr lang="en-US" sz="1600">
                                      <a:solidFill>
                                        <a:schemeClr val="tx1"/>
                                      </a:solidFill>
                                      <a:effectLst/>
                                      <a:latin typeface="Cambria Math" panose="02040503050406030204" pitchFamily="18" charset="0"/>
                                    </a:rPr>
                                    <m:t>𝑡</m:t>
                                  </m:r>
                                </m:sub>
                              </m:sSub>
                            </m:oMath>
                          </a14:m>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en-US"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05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dirty="0"/>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en-US"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05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dirty="0"/>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en-US" sz="105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6,9</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dirty="0"/>
                        </a:p>
                      </a:txBody>
                      <a:tcPr marL="68580" marR="68580" marT="0" marB="0" anchor="ctr"/>
                    </a:tc>
                    <a:extLst>
                      <a:ext uri="{0D108BD9-81ED-4DB2-BD59-A6C34878D82A}">
                        <a16:rowId xmlns:a16="http://schemas.microsoft.com/office/drawing/2014/main" val="166896559"/>
                      </a:ext>
                    </a:extLst>
                  </a:tr>
                  <a:tr h="445621">
                    <a:tc>
                      <a:txBody>
                        <a:bodyPr/>
                        <a:lstStyle/>
                        <a:p>
                          <a:pPr algn="ctr">
                            <a:lnSpc>
                              <a:spcPct val="150000"/>
                            </a:lnSpc>
                            <a:spcAft>
                              <a:spcPts val="0"/>
                            </a:spcAft>
                          </a:pPr>
                          <a:r>
                            <a:rPr lang="ru-RU" sz="1600" b="0" dirty="0" smtClean="0">
                              <a:solidFill>
                                <a:schemeClr val="tx1"/>
                              </a:solidFill>
                              <a:effectLst/>
                            </a:rPr>
                            <a:t>По</a:t>
                          </a:r>
                          <a:r>
                            <a:rPr lang="ru-RU" sz="1600" dirty="0" smtClean="0">
                              <a:solidFill>
                                <a:schemeClr val="tx1"/>
                              </a:solidFill>
                              <a:effectLst/>
                            </a:rPr>
                            <a:t> </a:t>
                          </a:r>
                          <a14:m>
                            <m:oMath xmlns:m="http://schemas.openxmlformats.org/officeDocument/2006/math">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𝑢</m:t>
                                  </m:r>
                                </m:e>
                                <m:sub>
                                  <m:r>
                                    <a:rPr lang="en-US" sz="1600">
                                      <a:solidFill>
                                        <a:schemeClr val="tx1"/>
                                      </a:solidFill>
                                      <a:effectLst/>
                                      <a:latin typeface="Cambria Math" panose="02040503050406030204" pitchFamily="18" charset="0"/>
                                    </a:rPr>
                                    <m:t>𝑛</m:t>
                                  </m:r>
                                </m:sub>
                              </m:sSub>
                            </m:oMath>
                          </a14:m>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en-US" sz="1050" smtClean="0">
                                    <a:latin typeface="Cambria Math" panose="02040503050406030204" pitchFamily="18" charset="0"/>
                                  </a:rPr>
                                  <m:t>9</m:t>
                                </m:r>
                                <m:r>
                                  <a:rPr lang="en-US" sz="1050" b="0" i="0" smtClean="0">
                                    <a:latin typeface="Cambria Math" panose="02040503050406030204" pitchFamily="18" charset="0"/>
                                  </a:rPr>
                                  <m:t>,8</m:t>
                                </m:r>
                                <m:r>
                                  <a:rPr lang="en-US" sz="1050" smtClean="0">
                                    <a:latin typeface="Cambria Math" panose="02040503050406030204" pitchFamily="18" charset="0"/>
                                  </a:rPr>
                                  <m:t>∙</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en-US" sz="1050" i="1" smtClean="0">
                                    <a:latin typeface="Cambria Math" panose="02040503050406030204" pitchFamily="18" charset="0"/>
                                  </a:rPr>
                                  <m:t>1</m:t>
                                </m:r>
                                <m:r>
                                  <a:rPr lang="en-US" sz="1050" b="0" i="1" smtClean="0">
                                    <a:latin typeface="Cambria Math" panose="02040503050406030204" pitchFamily="18" charset="0"/>
                                  </a:rPr>
                                  <m:t>4,</m:t>
                                </m:r>
                                <m:r>
                                  <a:rPr lang="en-US" sz="1050" b="0" i="0" smtClean="0">
                                    <a:latin typeface="Cambria Math" panose="02040503050406030204" pitchFamily="18" charset="0"/>
                                  </a:rPr>
                                  <m:t>6</m:t>
                                </m:r>
                                <m:r>
                                  <a:rPr lang="en-US" sz="1050" smtClean="0">
                                    <a:latin typeface="Cambria Math" panose="02040503050406030204" pitchFamily="18" charset="0"/>
                                  </a:rPr>
                                  <m:t>∙</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en-US" sz="1050" i="1" smtClean="0">
                                    <a:latin typeface="Cambria Math" panose="02040503050406030204" pitchFamily="18" charset="0"/>
                                  </a:rPr>
                                  <m:t>1</m:t>
                                </m:r>
                                <m:r>
                                  <a:rPr lang="en-US" sz="1050" b="0" i="1" smtClean="0">
                                    <a:latin typeface="Cambria Math" panose="02040503050406030204" pitchFamily="18" charset="0"/>
                                  </a:rPr>
                                  <m:t>2,</m:t>
                                </m:r>
                                <m:r>
                                  <a:rPr lang="en-US" sz="1050" b="0" i="0" smtClean="0">
                                    <a:latin typeface="Cambria Math" panose="02040503050406030204" pitchFamily="18" charset="0"/>
                                  </a:rPr>
                                  <m:t>0</m:t>
                                </m:r>
                                <m:r>
                                  <a:rPr lang="en-US" sz="1050" smtClean="0">
                                    <a:latin typeface="Cambria Math" panose="02040503050406030204" pitchFamily="18" charset="0"/>
                                  </a:rPr>
                                  <m:t>∙</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extLst>
                      <a:ext uri="{0D108BD9-81ED-4DB2-BD59-A6C34878D82A}">
                        <a16:rowId xmlns:a16="http://schemas.microsoft.com/office/drawing/2014/main" val="3774171963"/>
                      </a:ext>
                    </a:extLst>
                  </a:tr>
                  <a:tr h="445621">
                    <a:tc>
                      <a:txBody>
                        <a:bodyPr/>
                        <a:lstStyle/>
                        <a:p>
                          <a:pPr algn="ctr">
                            <a:lnSpc>
                              <a:spcPct val="150000"/>
                            </a:lnSpc>
                            <a:spcAft>
                              <a:spcPts val="0"/>
                            </a:spcAft>
                          </a:pPr>
                          <a:r>
                            <a:rPr lang="ru-RU" sz="1600" b="0" dirty="0" smtClean="0">
                              <a:solidFill>
                                <a:schemeClr val="tx1"/>
                              </a:solidFill>
                              <a:effectLst/>
                            </a:rPr>
                            <a:t>По</a:t>
                          </a:r>
                          <a:r>
                            <a:rPr lang="ru-RU" sz="1600" dirty="0" smtClean="0">
                              <a:solidFill>
                                <a:schemeClr val="tx1"/>
                              </a:solidFill>
                              <a:effectLst/>
                            </a:rPr>
                            <a:t> </a:t>
                          </a:r>
                          <a14:m>
                            <m:oMath xmlns:m="http://schemas.openxmlformats.org/officeDocument/2006/math">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𝛹</m:t>
                                  </m:r>
                                </m:e>
                                <m:sub>
                                  <m:r>
                                    <a:rPr lang="en-US" sz="1600">
                                      <a:solidFill>
                                        <a:schemeClr val="tx1"/>
                                      </a:solidFill>
                                      <a:effectLst/>
                                      <a:latin typeface="Cambria Math" panose="02040503050406030204" pitchFamily="18" charset="0"/>
                                    </a:rPr>
                                    <m:t>𝑏</m:t>
                                  </m:r>
                                </m:sub>
                              </m:sSub>
                            </m:oMath>
                          </a14:m>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en-US" sz="1050" smtClean="0">
                                    <a:latin typeface="Cambria Math" panose="02040503050406030204" pitchFamily="18" charset="0"/>
                                  </a:rPr>
                                  <m:t>1</m:t>
                                </m:r>
                                <m:r>
                                  <a:rPr lang="en-US" sz="1050" b="0" i="0" smtClean="0">
                                    <a:latin typeface="Cambria Math" panose="02040503050406030204" pitchFamily="18" charset="0"/>
                                  </a:rPr>
                                  <m:t>2</m:t>
                                </m:r>
                                <m:r>
                                  <a:rPr lang="en-US" sz="1050" smtClean="0">
                                    <a:latin typeface="Cambria Math" panose="02040503050406030204" pitchFamily="18" charset="0"/>
                                  </a:rPr>
                                  <m:t>,</m:t>
                                </m:r>
                                <m:r>
                                  <a:rPr lang="en-US" sz="1050" b="0" i="0" smtClean="0">
                                    <a:latin typeface="Cambria Math" panose="02040503050406030204" pitchFamily="18" charset="0"/>
                                  </a:rPr>
                                  <m:t>4</m:t>
                                </m:r>
                                <m:r>
                                  <a:rPr lang="en-US" sz="1050" smtClean="0">
                                    <a:latin typeface="Cambria Math" panose="02040503050406030204" pitchFamily="18" charset="0"/>
                                  </a:rPr>
                                  <m:t>∙</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en-US" sz="1050" smtClean="0">
                                    <a:latin typeface="Cambria Math" panose="02040503050406030204" pitchFamily="18" charset="0"/>
                                  </a:rPr>
                                  <m:t>1</m:t>
                                </m:r>
                                <m:r>
                                  <a:rPr lang="en-US" sz="1050" b="0" i="0" smtClean="0">
                                    <a:latin typeface="Cambria Math" panose="02040503050406030204" pitchFamily="18" charset="0"/>
                                  </a:rPr>
                                  <m:t>2</m:t>
                                </m:r>
                                <m:r>
                                  <a:rPr lang="en-US" sz="1050" smtClean="0">
                                    <a:latin typeface="Cambria Math" panose="02040503050406030204" pitchFamily="18" charset="0"/>
                                  </a:rPr>
                                  <m:t>,</m:t>
                                </m:r>
                                <m:r>
                                  <a:rPr lang="en-US" sz="1050" b="0" i="0" smtClean="0">
                                    <a:latin typeface="Cambria Math" panose="02040503050406030204" pitchFamily="18" charset="0"/>
                                  </a:rPr>
                                  <m:t>3</m:t>
                                </m:r>
                                <m:r>
                                  <a:rPr lang="en-US" sz="1050" smtClean="0">
                                    <a:latin typeface="Cambria Math" panose="02040503050406030204" pitchFamily="18" charset="0"/>
                                  </a:rPr>
                                  <m:t>∙</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en-US" sz="1050" smtClean="0">
                                    <a:latin typeface="Cambria Math" panose="02040503050406030204" pitchFamily="18" charset="0"/>
                                  </a:rPr>
                                  <m:t>1</m:t>
                                </m:r>
                                <m:r>
                                  <a:rPr lang="en-US" sz="1050" b="0" i="0" smtClean="0">
                                    <a:latin typeface="Cambria Math" panose="02040503050406030204" pitchFamily="18" charset="0"/>
                                  </a:rPr>
                                  <m:t>2</m:t>
                                </m:r>
                                <m:r>
                                  <a:rPr lang="en-US" sz="1050" smtClean="0">
                                    <a:latin typeface="Cambria Math" panose="02040503050406030204" pitchFamily="18" charset="0"/>
                                  </a:rPr>
                                  <m:t>,</m:t>
                                </m:r>
                                <m:r>
                                  <a:rPr lang="en-US" sz="1050" b="0" i="0" smtClean="0">
                                    <a:latin typeface="Cambria Math" panose="02040503050406030204" pitchFamily="18" charset="0"/>
                                  </a:rPr>
                                  <m:t>1</m:t>
                                </m:r>
                                <m:r>
                                  <a:rPr lang="en-US" sz="1050" smtClean="0">
                                    <a:latin typeface="Cambria Math" panose="02040503050406030204" pitchFamily="18" charset="0"/>
                                  </a:rPr>
                                  <m:t>∙</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extLst>
                      <a:ext uri="{0D108BD9-81ED-4DB2-BD59-A6C34878D82A}">
                        <a16:rowId xmlns:a16="http://schemas.microsoft.com/office/drawing/2014/main" val="955903069"/>
                      </a:ext>
                    </a:extLst>
                  </a:tr>
                </a:tbl>
              </a:graphicData>
            </a:graphic>
          </p:graphicFrame>
        </mc:Choice>
        <mc:Fallback xmlns="">
          <p:graphicFrame>
            <p:nvGraphicFramePr>
              <p:cNvPr id="7" name="Объект 6"/>
              <p:cNvGraphicFramePr>
                <a:graphicFrameLocks noGrp="1"/>
              </p:cNvGraphicFramePr>
              <p:nvPr>
                <p:ph idx="1"/>
                <p:extLst>
                  <p:ext uri="{D42A27DB-BD31-4B8C-83A1-F6EECF244321}">
                    <p14:modId xmlns:p14="http://schemas.microsoft.com/office/powerpoint/2010/main" val="1020480912"/>
                  </p:ext>
                </p:extLst>
              </p:nvPr>
            </p:nvGraphicFramePr>
            <p:xfrm>
              <a:off x="346365" y="2515431"/>
              <a:ext cx="5430981" cy="2118302"/>
            </p:xfrm>
            <a:graphic>
              <a:graphicData uri="http://schemas.openxmlformats.org/drawingml/2006/table">
                <a:tbl>
                  <a:tblPr firstRow="1" bandRow="1">
                    <a:tableStyleId>{5C22544A-7EE6-4342-B048-85BDC9FD1C3A}</a:tableStyleId>
                  </a:tblPr>
                  <a:tblGrid>
                    <a:gridCol w="1475169">
                      <a:extLst>
                        <a:ext uri="{9D8B030D-6E8A-4147-A177-3AD203B41FA5}">
                          <a16:colId xmlns:a16="http://schemas.microsoft.com/office/drawing/2014/main" val="4180425326"/>
                        </a:ext>
                      </a:extLst>
                    </a:gridCol>
                    <a:gridCol w="1359515">
                      <a:extLst>
                        <a:ext uri="{9D8B030D-6E8A-4147-A177-3AD203B41FA5}">
                          <a16:colId xmlns:a16="http://schemas.microsoft.com/office/drawing/2014/main" val="2681453068"/>
                        </a:ext>
                      </a:extLst>
                    </a:gridCol>
                    <a:gridCol w="1293428">
                      <a:extLst>
                        <a:ext uri="{9D8B030D-6E8A-4147-A177-3AD203B41FA5}">
                          <a16:colId xmlns:a16="http://schemas.microsoft.com/office/drawing/2014/main" val="667052008"/>
                        </a:ext>
                      </a:extLst>
                    </a:gridCol>
                    <a:gridCol w="1302869">
                      <a:extLst>
                        <a:ext uri="{9D8B030D-6E8A-4147-A177-3AD203B41FA5}">
                          <a16:colId xmlns:a16="http://schemas.microsoft.com/office/drawing/2014/main" val="4063625239"/>
                        </a:ext>
                      </a:extLst>
                    </a:gridCol>
                  </a:tblGrid>
                  <a:tr h="781439">
                    <a:tc>
                      <a:txBody>
                        <a:bodyPr/>
                        <a:lstStyle/>
                        <a:p>
                          <a:endParaRPr lang="ru-RU" dirty="0"/>
                        </a:p>
                      </a:txBody>
                      <a:tcPr/>
                    </a:tc>
                    <a:tc>
                      <a:txBody>
                        <a:bodyPr/>
                        <a:lstStyle/>
                        <a:p>
                          <a:endParaRPr lang="ru-RU"/>
                        </a:p>
                      </a:txBody>
                      <a:tcPr anchor="ctr">
                        <a:blipFill>
                          <a:blip r:embed="rId2"/>
                          <a:stretch>
                            <a:fillRect l="-108482" t="-775" r="-191964" b="-178295"/>
                          </a:stretch>
                        </a:blipFill>
                      </a:tcPr>
                    </a:tc>
                    <a:tc>
                      <a:txBody>
                        <a:bodyPr/>
                        <a:lstStyle/>
                        <a:p>
                          <a:endParaRPr lang="ru-RU"/>
                        </a:p>
                      </a:txBody>
                      <a:tcPr anchor="ctr">
                        <a:blipFill>
                          <a:blip r:embed="rId2"/>
                          <a:stretch>
                            <a:fillRect l="-220283" t="-775" r="-102830" b="-178295"/>
                          </a:stretch>
                        </a:blipFill>
                      </a:tcPr>
                    </a:tc>
                    <a:tc>
                      <a:txBody>
                        <a:bodyPr/>
                        <a:lstStyle/>
                        <a:p>
                          <a:endParaRPr lang="ru-RU"/>
                        </a:p>
                      </a:txBody>
                      <a:tcPr anchor="ctr">
                        <a:blipFill>
                          <a:blip r:embed="rId2"/>
                          <a:stretch>
                            <a:fillRect l="-317290" t="-775" r="-1869" b="-178295"/>
                          </a:stretch>
                        </a:blipFill>
                      </a:tcPr>
                    </a:tc>
                    <a:extLst>
                      <a:ext uri="{0D108BD9-81ED-4DB2-BD59-A6C34878D82A}">
                        <a16:rowId xmlns:a16="http://schemas.microsoft.com/office/drawing/2014/main" val="658915707"/>
                      </a:ext>
                    </a:extLst>
                  </a:tr>
                  <a:tr h="445621">
                    <a:tc>
                      <a:txBody>
                        <a:bodyPr/>
                        <a:lstStyle/>
                        <a:p>
                          <a:endParaRPr lang="ru-RU"/>
                        </a:p>
                      </a:txBody>
                      <a:tcPr marL="68580" marR="68580" marT="0" marB="0" anchor="ctr">
                        <a:blipFill>
                          <a:blip r:embed="rId2"/>
                          <a:stretch>
                            <a:fillRect l="-413" t="-178082" r="-270248" b="-215068"/>
                          </a:stretch>
                        </a:blipFill>
                      </a:tcPr>
                    </a:tc>
                    <a:tc>
                      <a:txBody>
                        <a:bodyPr/>
                        <a:lstStyle/>
                        <a:p>
                          <a:endParaRPr lang="ru-RU"/>
                        </a:p>
                      </a:txBody>
                      <a:tcPr marL="68580" marR="68580" marT="0" marB="0" anchor="ctr">
                        <a:blipFill>
                          <a:blip r:embed="rId2"/>
                          <a:stretch>
                            <a:fillRect l="-108482" t="-178082" r="-191964" b="-215068"/>
                          </a:stretch>
                        </a:blipFill>
                      </a:tcPr>
                    </a:tc>
                    <a:tc>
                      <a:txBody>
                        <a:bodyPr/>
                        <a:lstStyle/>
                        <a:p>
                          <a:endParaRPr lang="ru-RU"/>
                        </a:p>
                      </a:txBody>
                      <a:tcPr marL="68580" marR="68580" marT="0" marB="0" anchor="ctr">
                        <a:blipFill>
                          <a:blip r:embed="rId2"/>
                          <a:stretch>
                            <a:fillRect l="-220283" t="-178082" r="-102830" b="-215068"/>
                          </a:stretch>
                        </a:blipFill>
                      </a:tcPr>
                    </a:tc>
                    <a:tc>
                      <a:txBody>
                        <a:bodyPr/>
                        <a:lstStyle/>
                        <a:p>
                          <a:endParaRPr lang="ru-RU"/>
                        </a:p>
                      </a:txBody>
                      <a:tcPr marL="68580" marR="68580" marT="0" marB="0" anchor="ctr">
                        <a:blipFill>
                          <a:blip r:embed="rId2"/>
                          <a:stretch>
                            <a:fillRect l="-317290" t="-178082" r="-1869" b="-215068"/>
                          </a:stretch>
                        </a:blipFill>
                      </a:tcPr>
                    </a:tc>
                    <a:extLst>
                      <a:ext uri="{0D108BD9-81ED-4DB2-BD59-A6C34878D82A}">
                        <a16:rowId xmlns:a16="http://schemas.microsoft.com/office/drawing/2014/main" val="166896559"/>
                      </a:ext>
                    </a:extLst>
                  </a:tr>
                  <a:tr h="445621">
                    <a:tc>
                      <a:txBody>
                        <a:bodyPr/>
                        <a:lstStyle/>
                        <a:p>
                          <a:endParaRPr lang="ru-RU"/>
                        </a:p>
                      </a:txBody>
                      <a:tcPr marL="68580" marR="68580" marT="0" marB="0" anchor="ctr">
                        <a:blipFill>
                          <a:blip r:embed="rId2"/>
                          <a:stretch>
                            <a:fillRect l="-413" t="-274324" r="-270248" b="-112162"/>
                          </a:stretch>
                        </a:blipFill>
                      </a:tcPr>
                    </a:tc>
                    <a:tc>
                      <a:txBody>
                        <a:bodyPr/>
                        <a:lstStyle/>
                        <a:p>
                          <a:endParaRPr lang="ru-RU"/>
                        </a:p>
                      </a:txBody>
                      <a:tcPr marL="68580" marR="68580" marT="0" marB="0" anchor="ctr">
                        <a:blipFill>
                          <a:blip r:embed="rId2"/>
                          <a:stretch>
                            <a:fillRect l="-108482" t="-274324" r="-191964" b="-112162"/>
                          </a:stretch>
                        </a:blipFill>
                      </a:tcPr>
                    </a:tc>
                    <a:tc>
                      <a:txBody>
                        <a:bodyPr/>
                        <a:lstStyle/>
                        <a:p>
                          <a:endParaRPr lang="ru-RU"/>
                        </a:p>
                      </a:txBody>
                      <a:tcPr marL="68580" marR="68580" marT="0" marB="0" anchor="ctr">
                        <a:blipFill>
                          <a:blip r:embed="rId2"/>
                          <a:stretch>
                            <a:fillRect l="-220283" t="-274324" r="-102830" b="-112162"/>
                          </a:stretch>
                        </a:blipFill>
                      </a:tcPr>
                    </a:tc>
                    <a:tc>
                      <a:txBody>
                        <a:bodyPr/>
                        <a:lstStyle/>
                        <a:p>
                          <a:endParaRPr lang="ru-RU"/>
                        </a:p>
                      </a:txBody>
                      <a:tcPr marL="68580" marR="68580" marT="0" marB="0" anchor="ctr">
                        <a:blipFill>
                          <a:blip r:embed="rId2"/>
                          <a:stretch>
                            <a:fillRect l="-317290" t="-274324" r="-1869" b="-112162"/>
                          </a:stretch>
                        </a:blipFill>
                      </a:tcPr>
                    </a:tc>
                    <a:extLst>
                      <a:ext uri="{0D108BD9-81ED-4DB2-BD59-A6C34878D82A}">
                        <a16:rowId xmlns:a16="http://schemas.microsoft.com/office/drawing/2014/main" val="3774171963"/>
                      </a:ext>
                    </a:extLst>
                  </a:tr>
                  <a:tr h="445621">
                    <a:tc>
                      <a:txBody>
                        <a:bodyPr/>
                        <a:lstStyle/>
                        <a:p>
                          <a:endParaRPr lang="ru-RU"/>
                        </a:p>
                      </a:txBody>
                      <a:tcPr marL="68580" marR="68580" marT="0" marB="0" anchor="ctr">
                        <a:blipFill>
                          <a:blip r:embed="rId2"/>
                          <a:stretch>
                            <a:fillRect l="-413" t="-379452" r="-270248" b="-13699"/>
                          </a:stretch>
                        </a:blipFill>
                      </a:tcPr>
                    </a:tc>
                    <a:tc>
                      <a:txBody>
                        <a:bodyPr/>
                        <a:lstStyle/>
                        <a:p>
                          <a:endParaRPr lang="ru-RU"/>
                        </a:p>
                      </a:txBody>
                      <a:tcPr marL="68580" marR="68580" marT="0" marB="0" anchor="ctr">
                        <a:blipFill>
                          <a:blip r:embed="rId2"/>
                          <a:stretch>
                            <a:fillRect l="-108482" t="-379452" r="-191964" b="-13699"/>
                          </a:stretch>
                        </a:blipFill>
                      </a:tcPr>
                    </a:tc>
                    <a:tc>
                      <a:txBody>
                        <a:bodyPr/>
                        <a:lstStyle/>
                        <a:p>
                          <a:endParaRPr lang="ru-RU"/>
                        </a:p>
                      </a:txBody>
                      <a:tcPr marL="68580" marR="68580" marT="0" marB="0" anchor="ctr">
                        <a:blipFill>
                          <a:blip r:embed="rId2"/>
                          <a:stretch>
                            <a:fillRect l="-220283" t="-379452" r="-102830" b="-13699"/>
                          </a:stretch>
                        </a:blipFill>
                      </a:tcPr>
                    </a:tc>
                    <a:tc>
                      <a:txBody>
                        <a:bodyPr/>
                        <a:lstStyle/>
                        <a:p>
                          <a:endParaRPr lang="ru-RU"/>
                        </a:p>
                      </a:txBody>
                      <a:tcPr marL="68580" marR="68580" marT="0" marB="0" anchor="ctr">
                        <a:blipFill>
                          <a:blip r:embed="rId2"/>
                          <a:stretch>
                            <a:fillRect l="-317290" t="-379452" r="-1869" b="-13699"/>
                          </a:stretch>
                        </a:blipFill>
                      </a:tcPr>
                    </a:tc>
                    <a:extLst>
                      <a:ext uri="{0D108BD9-81ED-4DB2-BD59-A6C34878D82A}">
                        <a16:rowId xmlns:a16="http://schemas.microsoft.com/office/drawing/2014/main" val="955903069"/>
                      </a:ext>
                    </a:extLst>
                  </a:tr>
                </a:tbl>
              </a:graphicData>
            </a:graphic>
          </p:graphicFrame>
        </mc:Fallback>
      </mc:AlternateContent>
      <p:sp>
        <p:nvSpPr>
          <p:cNvPr id="8" name="TextBox 7"/>
          <p:cNvSpPr txBox="1"/>
          <p:nvPr/>
        </p:nvSpPr>
        <p:spPr>
          <a:xfrm>
            <a:off x="346365" y="1792484"/>
            <a:ext cx="5384800" cy="646331"/>
          </a:xfrm>
          <a:prstGeom prst="rect">
            <a:avLst/>
          </a:prstGeom>
          <a:noFill/>
        </p:spPr>
        <p:txBody>
          <a:bodyPr wrap="square" rtlCol="0">
            <a:spAutoFit/>
          </a:bodyPr>
          <a:lstStyle/>
          <a:p>
            <a:r>
              <a:rPr lang="ru-RU" i="1" dirty="0" smtClean="0">
                <a:latin typeface="Times New Roman" panose="02020603050405020304" pitchFamily="18" charset="0"/>
                <a:cs typeface="Times New Roman" panose="02020603050405020304" pitchFamily="18" charset="0"/>
              </a:rPr>
              <a:t>Итог рассмотрения статического изгиба стержня в форме спирали</a:t>
            </a:r>
            <a:endParaRPr lang="ru-RU"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9" name="Таблица 8"/>
              <p:cNvGraphicFramePr>
                <a:graphicFrameLocks noGrp="1"/>
              </p:cNvGraphicFramePr>
              <p:nvPr>
                <p:extLst>
                  <p:ext uri="{D42A27DB-BD31-4B8C-83A1-F6EECF244321}">
                    <p14:modId xmlns:p14="http://schemas.microsoft.com/office/powerpoint/2010/main" val="776738968"/>
                  </p:ext>
                </p:extLst>
              </p:nvPr>
            </p:nvGraphicFramePr>
            <p:xfrm>
              <a:off x="6435437" y="2515431"/>
              <a:ext cx="5430981" cy="2118302"/>
            </p:xfrm>
            <a:graphic>
              <a:graphicData uri="http://schemas.openxmlformats.org/drawingml/2006/table">
                <a:tbl>
                  <a:tblPr firstRow="1" bandRow="1">
                    <a:tableStyleId>{5C22544A-7EE6-4342-B048-85BDC9FD1C3A}</a:tableStyleId>
                  </a:tblPr>
                  <a:tblGrid>
                    <a:gridCol w="1475169">
                      <a:extLst>
                        <a:ext uri="{9D8B030D-6E8A-4147-A177-3AD203B41FA5}">
                          <a16:colId xmlns:a16="http://schemas.microsoft.com/office/drawing/2014/main" val="2321228310"/>
                        </a:ext>
                      </a:extLst>
                    </a:gridCol>
                    <a:gridCol w="1359515">
                      <a:extLst>
                        <a:ext uri="{9D8B030D-6E8A-4147-A177-3AD203B41FA5}">
                          <a16:colId xmlns:a16="http://schemas.microsoft.com/office/drawing/2014/main" val="1912030237"/>
                        </a:ext>
                      </a:extLst>
                    </a:gridCol>
                    <a:gridCol w="1293428">
                      <a:extLst>
                        <a:ext uri="{9D8B030D-6E8A-4147-A177-3AD203B41FA5}">
                          <a16:colId xmlns:a16="http://schemas.microsoft.com/office/drawing/2014/main" val="1921449787"/>
                        </a:ext>
                      </a:extLst>
                    </a:gridCol>
                    <a:gridCol w="1302869">
                      <a:extLst>
                        <a:ext uri="{9D8B030D-6E8A-4147-A177-3AD203B41FA5}">
                          <a16:colId xmlns:a16="http://schemas.microsoft.com/office/drawing/2014/main" val="1505599482"/>
                        </a:ext>
                      </a:extLst>
                    </a:gridCol>
                  </a:tblGrid>
                  <a:tr h="781439">
                    <a:tc>
                      <a:txBody>
                        <a:bodyPr/>
                        <a:lstStyle/>
                        <a:p>
                          <a:endParaRPr lang="ru-RU"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ru-RU" sz="1600" b="0" i="1" smtClean="0">
                                        <a:solidFill>
                                          <a:schemeClr val="tx1"/>
                                        </a:solidFill>
                                        <a:effectLst/>
                                        <a:latin typeface="Cambria Math" panose="02040503050406030204" pitchFamily="18" charset="0"/>
                                      </a:rPr>
                                    </m:ctrlPr>
                                  </m:sSubPr>
                                  <m:e>
                                    <m:r>
                                      <a:rPr lang="ru-RU" sz="1600" b="0" i="1">
                                        <a:solidFill>
                                          <a:schemeClr val="tx1"/>
                                        </a:solidFill>
                                        <a:effectLst/>
                                        <a:latin typeface="Cambria Math" panose="02040503050406030204" pitchFamily="18" charset="0"/>
                                      </a:rPr>
                                      <m:t>𝐵</m:t>
                                    </m:r>
                                  </m:e>
                                  <m:sub>
                                    <m:r>
                                      <a:rPr lang="ru-RU" sz="1600" b="0">
                                        <a:solidFill>
                                          <a:schemeClr val="tx1"/>
                                        </a:solidFill>
                                        <a:effectLst/>
                                        <a:latin typeface="Cambria Math" panose="02040503050406030204" pitchFamily="18" charset="0"/>
                                      </a:rPr>
                                      <m:t>32</m:t>
                                    </m:r>
                                  </m:sub>
                                </m:sSub>
                              </m:oMath>
                            </m:oMathPara>
                          </a14:m>
                          <a:endParaRPr lang="ru-RU" sz="1600" b="0" dirty="0">
                            <a:solidFill>
                              <a:schemeClr val="tx1"/>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ru-RU" sz="1600" b="0" i="1" smtClean="0">
                                        <a:solidFill>
                                          <a:schemeClr val="tx1"/>
                                        </a:solidFill>
                                        <a:effectLst/>
                                        <a:latin typeface="Cambria Math" panose="02040503050406030204" pitchFamily="18" charset="0"/>
                                        <a:cs typeface="Times New Roman" panose="02020603050405020304" pitchFamily="18" charset="0"/>
                                      </a:rPr>
                                    </m:ctrlPr>
                                  </m:sSubPr>
                                  <m:e>
                                    <m:r>
                                      <a:rPr lang="en-US" sz="1600" b="0" i="1" smtClean="0">
                                        <a:solidFill>
                                          <a:schemeClr val="tx1"/>
                                        </a:solidFill>
                                        <a:effectLst/>
                                        <a:latin typeface="Cambria Math" panose="02040503050406030204" pitchFamily="18" charset="0"/>
                                        <a:cs typeface="Times New Roman" panose="02020603050405020304" pitchFamily="18" charset="0"/>
                                      </a:rPr>
                                      <m:t>𝐵</m:t>
                                    </m:r>
                                  </m:e>
                                  <m:sub>
                                    <m:r>
                                      <a:rPr lang="en-US" sz="1600" b="0" i="1" smtClean="0">
                                        <a:solidFill>
                                          <a:schemeClr val="tx1"/>
                                        </a:solidFill>
                                        <a:effectLst/>
                                        <a:latin typeface="Cambria Math" panose="02040503050406030204" pitchFamily="18" charset="0"/>
                                        <a:cs typeface="Times New Roman" panose="02020603050405020304" pitchFamily="18" charset="0"/>
                                      </a:rPr>
                                      <m:t>32</m:t>
                                    </m:r>
                                  </m:sub>
                                </m:sSub>
                                <m:r>
                                  <a:rPr lang="ru-RU" sz="16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600" b="0" i="1" smtClean="0">
                                        <a:solidFill>
                                          <a:schemeClr val="tx1"/>
                                        </a:solidFill>
                                        <a:effectLst/>
                                        <a:latin typeface="Cambria Math" panose="02040503050406030204" pitchFamily="18" charset="0"/>
                                        <a:cs typeface="Times New Roman" panose="02020603050405020304" pitchFamily="18" charset="0"/>
                                      </a:rPr>
                                    </m:ctrlPr>
                                  </m:sSubPr>
                                  <m:e>
                                    <m:r>
                                      <a:rPr lang="en-US" sz="1600" b="0" i="1" smtClean="0">
                                        <a:solidFill>
                                          <a:schemeClr val="tx1"/>
                                        </a:solidFill>
                                        <a:effectLst/>
                                        <a:latin typeface="Cambria Math" panose="02040503050406030204" pitchFamily="18" charset="0"/>
                                        <a:cs typeface="Times New Roman" panose="02020603050405020304" pitchFamily="18" charset="0"/>
                                      </a:rPr>
                                      <m:t>𝑅</m:t>
                                    </m:r>
                                  </m:e>
                                  <m:sub>
                                    <m:r>
                                      <a:rPr lang="en-US" sz="1600" b="0" i="1" smtClean="0">
                                        <a:solidFill>
                                          <a:schemeClr val="tx1"/>
                                        </a:solidFill>
                                        <a:effectLst/>
                                        <a:latin typeface="Cambria Math" panose="02040503050406030204" pitchFamily="18" charset="0"/>
                                        <a:cs typeface="Times New Roman" panose="02020603050405020304" pitchFamily="18" charset="0"/>
                                      </a:rPr>
                                      <m:t>𝑐</m:t>
                                    </m:r>
                                  </m:sub>
                                </m:sSub>
                              </m:oMath>
                            </m:oMathPara>
                          </a14:m>
                          <a:endParaRPr lang="ru-RU" sz="1600" b="0" dirty="0">
                            <a:solidFill>
                              <a:schemeClr val="tx1"/>
                            </a:solidFill>
                          </a:endParaRPr>
                        </a:p>
                      </a:txBody>
                      <a:tcPr anchor="ctr"/>
                    </a:tc>
                    <a:tc>
                      <a:txBody>
                        <a:bodyPr/>
                        <a:lstStyle/>
                        <a:p>
                          <a:pPr algn="l"/>
                          <a14:m>
                            <m:oMathPara xmlns:m="http://schemas.openxmlformats.org/officeDocument/2006/math">
                              <m:oMathParaPr>
                                <m:jc m:val="centerGroup"/>
                              </m:oMathParaPr>
                              <m:oMath xmlns:m="http://schemas.openxmlformats.org/officeDocument/2006/math">
                                <m:f>
                                  <m:fPr>
                                    <m:ctrlPr>
                                      <a:rPr lang="ru-RU" sz="1600" b="1" i="1" kern="1200" smtClean="0">
                                        <a:solidFill>
                                          <a:schemeClr val="tx1"/>
                                        </a:solidFill>
                                        <a:effectLst/>
                                        <a:latin typeface="Cambria Math" panose="02040503050406030204" pitchFamily="18" charset="0"/>
                                        <a:ea typeface="+mn-ea"/>
                                        <a:cs typeface="+mn-cs"/>
                                      </a:rPr>
                                    </m:ctrlPr>
                                  </m:fPr>
                                  <m:num>
                                    <m:sSub>
                                      <m:sSubPr>
                                        <m:ctrlPr>
                                          <a:rPr lang="ru-RU" sz="1600" b="1" i="1" kern="1200">
                                            <a:solidFill>
                                              <a:schemeClr val="tx1"/>
                                            </a:solidFill>
                                            <a:effectLst/>
                                            <a:latin typeface="Cambria Math" panose="02040503050406030204" pitchFamily="18" charset="0"/>
                                            <a:ea typeface="+mn-ea"/>
                                            <a:cs typeface="+mn-cs"/>
                                          </a:rPr>
                                        </m:ctrlPr>
                                      </m:sSubPr>
                                      <m:e>
                                        <m:r>
                                          <a:rPr lang="ru-RU" sz="1600" b="1" i="1" kern="1200">
                                            <a:solidFill>
                                              <a:schemeClr val="tx1"/>
                                            </a:solidFill>
                                            <a:effectLst/>
                                            <a:latin typeface="Cambria Math" panose="02040503050406030204" pitchFamily="18" charset="0"/>
                                            <a:ea typeface="+mn-ea"/>
                                            <a:cs typeface="+mn-cs"/>
                                          </a:rPr>
                                          <m:t>𝐵</m:t>
                                        </m:r>
                                      </m:e>
                                      <m:sub>
                                        <m:r>
                                          <a:rPr lang="ru-RU" sz="1600" b="1" i="1" kern="1200">
                                            <a:solidFill>
                                              <a:schemeClr val="tx1"/>
                                            </a:solidFill>
                                            <a:effectLst/>
                                            <a:latin typeface="Cambria Math" panose="02040503050406030204" pitchFamily="18" charset="0"/>
                                            <a:ea typeface="+mn-ea"/>
                                            <a:cs typeface="+mn-cs"/>
                                          </a:rPr>
                                          <m:t>32</m:t>
                                        </m:r>
                                      </m:sub>
                                    </m:sSub>
                                  </m:num>
                                  <m:den>
                                    <m:rad>
                                      <m:radPr>
                                        <m:degHide m:val="on"/>
                                        <m:ctrlPr>
                                          <a:rPr lang="ru-RU" sz="1600" b="1" i="1" kern="1200">
                                            <a:solidFill>
                                              <a:schemeClr val="tx1"/>
                                            </a:solidFill>
                                            <a:effectLst/>
                                            <a:latin typeface="Cambria Math" panose="02040503050406030204" pitchFamily="18" charset="0"/>
                                            <a:ea typeface="+mn-ea"/>
                                            <a:cs typeface="+mn-cs"/>
                                          </a:rPr>
                                        </m:ctrlPr>
                                      </m:radPr>
                                      <m:deg/>
                                      <m:e>
                                        <m:sSub>
                                          <m:sSubPr>
                                            <m:ctrlPr>
                                              <a:rPr lang="ru-RU" sz="1600" b="1" i="1" kern="1200">
                                                <a:solidFill>
                                                  <a:schemeClr val="tx1"/>
                                                </a:solidFill>
                                                <a:effectLst/>
                                                <a:latin typeface="Cambria Math" panose="02040503050406030204" pitchFamily="18" charset="0"/>
                                                <a:ea typeface="+mn-ea"/>
                                                <a:cs typeface="+mn-cs"/>
                                              </a:rPr>
                                            </m:ctrlPr>
                                          </m:sSubPr>
                                          <m:e>
                                            <m:r>
                                              <a:rPr lang="en-US" sz="1600" b="1" i="1" kern="1200">
                                                <a:solidFill>
                                                  <a:schemeClr val="tx1"/>
                                                </a:solidFill>
                                                <a:effectLst/>
                                                <a:latin typeface="Cambria Math" panose="02040503050406030204" pitchFamily="18" charset="0"/>
                                                <a:ea typeface="+mn-ea"/>
                                                <a:cs typeface="+mn-cs"/>
                                              </a:rPr>
                                              <m:t>𝑅</m:t>
                                            </m:r>
                                          </m:e>
                                          <m:sub>
                                            <m:r>
                                              <a:rPr lang="ru-RU" sz="1600" b="1" i="1" kern="1200">
                                                <a:solidFill>
                                                  <a:schemeClr val="tx1"/>
                                                </a:solidFill>
                                                <a:effectLst/>
                                                <a:latin typeface="Cambria Math" panose="02040503050406030204" pitchFamily="18" charset="0"/>
                                                <a:ea typeface="+mn-ea"/>
                                                <a:cs typeface="+mn-cs"/>
                                              </a:rPr>
                                              <m:t>𝑐</m:t>
                                            </m:r>
                                          </m:sub>
                                        </m:sSub>
                                      </m:e>
                                    </m:rad>
                                  </m:den>
                                </m:f>
                              </m:oMath>
                            </m:oMathPara>
                          </a14:m>
                          <a:endParaRPr lang="ru-RU" sz="1600" b="0" dirty="0">
                            <a:solidFill>
                              <a:schemeClr val="tx1"/>
                            </a:solidFill>
                          </a:endParaRPr>
                        </a:p>
                      </a:txBody>
                      <a:tcPr anchor="ctr"/>
                    </a:tc>
                    <a:extLst>
                      <a:ext uri="{0D108BD9-81ED-4DB2-BD59-A6C34878D82A}">
                        <a16:rowId xmlns:a16="http://schemas.microsoft.com/office/drawing/2014/main" val="1169945639"/>
                      </a:ext>
                    </a:extLst>
                  </a:tr>
                  <a:tr h="445621">
                    <a:tc>
                      <a:txBody>
                        <a:bodyPr/>
                        <a:lstStyle/>
                        <a:p>
                          <a:pPr algn="ctr">
                            <a:lnSpc>
                              <a:spcPct val="150000"/>
                            </a:lnSpc>
                            <a:spcAft>
                              <a:spcPts val="0"/>
                            </a:spcAft>
                          </a:pPr>
                          <a:r>
                            <a:rPr lang="ru-RU" sz="1600" b="0" dirty="0" smtClean="0">
                              <a:solidFill>
                                <a:schemeClr val="tx1"/>
                              </a:solidFill>
                              <a:effectLst/>
                            </a:rPr>
                            <a:t>По</a:t>
                          </a:r>
                          <a:r>
                            <a:rPr lang="ru-RU" sz="1600" dirty="0" smtClean="0">
                              <a:solidFill>
                                <a:schemeClr val="tx1"/>
                              </a:solidFill>
                              <a:effectLst/>
                            </a:rPr>
                            <a:t> </a:t>
                          </a:r>
                          <a14:m>
                            <m:oMath xmlns:m="http://schemas.openxmlformats.org/officeDocument/2006/math">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𝑢</m:t>
                                  </m:r>
                                </m:e>
                                <m:sub>
                                  <m:r>
                                    <a:rPr lang="en-US" sz="1600">
                                      <a:solidFill>
                                        <a:schemeClr val="tx1"/>
                                      </a:solidFill>
                                      <a:effectLst/>
                                      <a:latin typeface="Cambria Math" panose="02040503050406030204" pitchFamily="18" charset="0"/>
                                    </a:rPr>
                                    <m:t>𝑡</m:t>
                                  </m:r>
                                </m:sub>
                              </m:sSub>
                            </m:oMath>
                          </a14:m>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en-US" sz="105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ru-RU" sz="105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dirty="0"/>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ru-RU" sz="105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dirty="0"/>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ru-RU" sz="1050" b="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1,7</m:t>
                                </m:r>
                                <m:r>
                                  <a:rPr lang="ru-RU" sz="1050" i="1" kern="12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dirty="0"/>
                        </a:p>
                      </a:txBody>
                      <a:tcPr marL="68580" marR="68580" marT="0" marB="0" anchor="ctr"/>
                    </a:tc>
                    <a:extLst>
                      <a:ext uri="{0D108BD9-81ED-4DB2-BD59-A6C34878D82A}">
                        <a16:rowId xmlns:a16="http://schemas.microsoft.com/office/drawing/2014/main" val="976066456"/>
                      </a:ext>
                    </a:extLst>
                  </a:tr>
                  <a:tr h="445621">
                    <a:tc>
                      <a:txBody>
                        <a:bodyPr/>
                        <a:lstStyle/>
                        <a:p>
                          <a:pPr algn="ctr">
                            <a:lnSpc>
                              <a:spcPct val="150000"/>
                            </a:lnSpc>
                            <a:spcAft>
                              <a:spcPts val="0"/>
                            </a:spcAft>
                          </a:pPr>
                          <a:r>
                            <a:rPr lang="ru-RU" sz="1600" b="0" dirty="0" smtClean="0">
                              <a:solidFill>
                                <a:schemeClr val="tx1"/>
                              </a:solidFill>
                              <a:effectLst/>
                            </a:rPr>
                            <a:t>По</a:t>
                          </a:r>
                          <a:r>
                            <a:rPr lang="ru-RU" sz="1600" dirty="0" smtClean="0">
                              <a:solidFill>
                                <a:schemeClr val="tx1"/>
                              </a:solidFill>
                              <a:effectLst/>
                            </a:rPr>
                            <a:t> </a:t>
                          </a:r>
                          <a14:m>
                            <m:oMath xmlns:m="http://schemas.openxmlformats.org/officeDocument/2006/math">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𝑢</m:t>
                                  </m:r>
                                </m:e>
                                <m:sub>
                                  <m:r>
                                    <a:rPr lang="en-US" sz="1600">
                                      <a:solidFill>
                                        <a:schemeClr val="tx1"/>
                                      </a:solidFill>
                                      <a:effectLst/>
                                      <a:latin typeface="Cambria Math" panose="02040503050406030204" pitchFamily="18" charset="0"/>
                                    </a:rPr>
                                    <m:t>𝑛</m:t>
                                  </m:r>
                                </m:sub>
                              </m:sSub>
                            </m:oMath>
                          </a14:m>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50" b="0" i="1" smtClean="0">
                                    <a:latin typeface="Cambria Math" panose="02040503050406030204" pitchFamily="18" charset="0"/>
                                  </a:rPr>
                                  <m:t>(</m:t>
                                </m:r>
                                <m:r>
                                  <a:rPr lang="ru-RU" sz="1050" b="0" i="1" smtClean="0">
                                    <a:latin typeface="Cambria Math" panose="02040503050406030204" pitchFamily="18" charset="0"/>
                                  </a:rPr>
                                  <m:t>1,37</m:t>
                                </m:r>
                                <m:r>
                                  <a:rPr lang="ru-RU" sz="1050" b="0" i="1" smtClean="0">
                                    <a:latin typeface="Cambria Math" panose="02040503050406030204" pitchFamily="18" charset="0"/>
                                    <a:ea typeface="Cambria Math" panose="02040503050406030204" pitchFamily="18" charset="0"/>
                                  </a:rPr>
                                  <m:t>±3,79</m:t>
                                </m:r>
                                <m:r>
                                  <a:rPr lang="en-US" sz="1050" b="0" i="1" smtClean="0">
                                    <a:latin typeface="Cambria Math" panose="02040503050406030204" pitchFamily="18" charset="0"/>
                                    <a:ea typeface="Cambria Math" panose="02040503050406030204" pitchFamily="18" charset="0"/>
                                  </a:rPr>
                                  <m:t>𝑖</m:t>
                                </m:r>
                                <m:r>
                                  <a:rPr lang="en-US" sz="1050" b="0" i="1" smtClean="0">
                                    <a:latin typeface="Cambria Math" panose="02040503050406030204" pitchFamily="18" charset="0"/>
                                    <a:ea typeface="Cambria Math" panose="02040503050406030204" pitchFamily="18" charset="0"/>
                                  </a:rPr>
                                  <m:t>)∙</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050" dirty="0"/>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50" b="0" i="1" smtClean="0">
                                    <a:latin typeface="Cambria Math" panose="02040503050406030204" pitchFamily="18" charset="0"/>
                                  </a:rPr>
                                  <m:t>(2</m:t>
                                </m:r>
                                <m:r>
                                  <a:rPr lang="ru-RU" sz="1050" b="0" i="1" smtClean="0">
                                    <a:latin typeface="Cambria Math" panose="02040503050406030204" pitchFamily="18" charset="0"/>
                                  </a:rPr>
                                  <m:t>,</m:t>
                                </m:r>
                                <m:r>
                                  <a:rPr lang="en-US" sz="1050" b="0" i="1" smtClean="0">
                                    <a:latin typeface="Cambria Math" panose="02040503050406030204" pitchFamily="18" charset="0"/>
                                  </a:rPr>
                                  <m:t>74</m:t>
                                </m:r>
                                <m:r>
                                  <a:rPr lang="ru-RU" sz="1050" b="0" i="1" smtClean="0">
                                    <a:latin typeface="Cambria Math" panose="02040503050406030204" pitchFamily="18" charset="0"/>
                                    <a:ea typeface="Cambria Math" panose="02040503050406030204" pitchFamily="18" charset="0"/>
                                  </a:rPr>
                                  <m:t>±</m:t>
                                </m:r>
                                <m:r>
                                  <a:rPr lang="en-US" sz="1050" b="0" i="1" smtClean="0">
                                    <a:latin typeface="Cambria Math" panose="02040503050406030204" pitchFamily="18" charset="0"/>
                                    <a:ea typeface="Cambria Math" panose="02040503050406030204" pitchFamily="18" charset="0"/>
                                  </a:rPr>
                                  <m:t>7,58</m:t>
                                </m:r>
                                <m:r>
                                  <a:rPr lang="en-US" sz="1050" b="0" i="1" smtClean="0">
                                    <a:latin typeface="Cambria Math" panose="02040503050406030204" pitchFamily="18" charset="0"/>
                                    <a:ea typeface="Cambria Math" panose="02040503050406030204" pitchFamily="18" charset="0"/>
                                  </a:rPr>
                                  <m:t>𝑖</m:t>
                                </m:r>
                                <m:r>
                                  <a:rPr lang="en-US" sz="1050" b="0" i="1" smtClean="0">
                                    <a:latin typeface="Cambria Math" panose="02040503050406030204" pitchFamily="18" charset="0"/>
                                    <a:ea typeface="Cambria Math" panose="02040503050406030204" pitchFamily="18" charset="0"/>
                                  </a:rPr>
                                  <m:t>)∙</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050" dirty="0"/>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50" b="0" i="1" smtClean="0">
                                    <a:latin typeface="Cambria Math" panose="02040503050406030204" pitchFamily="18" charset="0"/>
                                  </a:rPr>
                                  <m:t>(</m:t>
                                </m:r>
                                <m:r>
                                  <a:rPr lang="ru-RU" sz="1050" b="0" i="1" smtClean="0">
                                    <a:latin typeface="Cambria Math" panose="02040503050406030204" pitchFamily="18" charset="0"/>
                                  </a:rPr>
                                  <m:t>1,</m:t>
                                </m:r>
                                <m:r>
                                  <a:rPr lang="en-US" sz="1050" b="0" i="1" smtClean="0">
                                    <a:latin typeface="Cambria Math" panose="02040503050406030204" pitchFamily="18" charset="0"/>
                                  </a:rPr>
                                  <m:t>93</m:t>
                                </m:r>
                                <m:r>
                                  <a:rPr lang="ru-RU" sz="1050" b="0" i="1" smtClean="0">
                                    <a:latin typeface="Cambria Math" panose="02040503050406030204" pitchFamily="18" charset="0"/>
                                    <a:ea typeface="Cambria Math" panose="02040503050406030204" pitchFamily="18" charset="0"/>
                                  </a:rPr>
                                  <m:t>±</m:t>
                                </m:r>
                                <m:r>
                                  <a:rPr lang="en-US" sz="1050" b="0" i="1" smtClean="0">
                                    <a:latin typeface="Cambria Math" panose="02040503050406030204" pitchFamily="18" charset="0"/>
                                    <a:ea typeface="Cambria Math" panose="02040503050406030204" pitchFamily="18" charset="0"/>
                                  </a:rPr>
                                  <m:t>5,3</m:t>
                                </m:r>
                                <m:r>
                                  <a:rPr lang="en-US" sz="1050" b="0" i="1" smtClean="0">
                                    <a:latin typeface="Cambria Math" panose="02040503050406030204" pitchFamily="18" charset="0"/>
                                    <a:ea typeface="Cambria Math" panose="02040503050406030204" pitchFamily="18" charset="0"/>
                                  </a:rPr>
                                  <m:t>𝑖</m:t>
                                </m:r>
                                <m:r>
                                  <a:rPr lang="en-US" sz="1050" b="0" i="1" smtClean="0">
                                    <a:latin typeface="Cambria Math" panose="02040503050406030204" pitchFamily="18" charset="0"/>
                                    <a:ea typeface="Cambria Math" panose="02040503050406030204" pitchFamily="18" charset="0"/>
                                  </a:rPr>
                                  <m:t>)∙</m:t>
                                </m:r>
                                <m:sSup>
                                  <m:sSupPr>
                                    <m:ctrlP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ru-RU" sz="1050" i="1" kern="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up>
                                </m:sSup>
                              </m:oMath>
                            </m:oMathPara>
                          </a14:m>
                          <a:endParaRPr lang="ru-RU" sz="1050" dirty="0"/>
                        </a:p>
                      </a:txBody>
                      <a:tcPr marL="68580" marR="68580" marT="0" marB="0" anchor="ctr"/>
                    </a:tc>
                    <a:extLst>
                      <a:ext uri="{0D108BD9-81ED-4DB2-BD59-A6C34878D82A}">
                        <a16:rowId xmlns:a16="http://schemas.microsoft.com/office/drawing/2014/main" val="3788099600"/>
                      </a:ext>
                    </a:extLst>
                  </a:tr>
                  <a:tr h="445621">
                    <a:tc>
                      <a:txBody>
                        <a:bodyPr/>
                        <a:lstStyle/>
                        <a:p>
                          <a:pPr algn="ctr">
                            <a:lnSpc>
                              <a:spcPct val="150000"/>
                            </a:lnSpc>
                            <a:spcAft>
                              <a:spcPts val="0"/>
                            </a:spcAft>
                          </a:pPr>
                          <a:r>
                            <a:rPr lang="ru-RU" sz="1600" b="0" dirty="0" smtClean="0">
                              <a:solidFill>
                                <a:schemeClr val="tx1"/>
                              </a:solidFill>
                              <a:effectLst/>
                            </a:rPr>
                            <a:t>По</a:t>
                          </a:r>
                          <a:r>
                            <a:rPr lang="ru-RU" sz="1600" dirty="0" smtClean="0">
                              <a:solidFill>
                                <a:schemeClr val="tx1"/>
                              </a:solidFill>
                              <a:effectLst/>
                            </a:rPr>
                            <a:t> </a:t>
                          </a:r>
                          <a14:m>
                            <m:oMath xmlns:m="http://schemas.openxmlformats.org/officeDocument/2006/math">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𝛹</m:t>
                                  </m:r>
                                </m:e>
                                <m:sub>
                                  <m:r>
                                    <a:rPr lang="en-US" sz="1600">
                                      <a:solidFill>
                                        <a:schemeClr val="tx1"/>
                                      </a:solidFill>
                                      <a:effectLst/>
                                      <a:latin typeface="Cambria Math" panose="02040503050406030204" pitchFamily="18" charset="0"/>
                                    </a:rPr>
                                    <m:t>𝑏</m:t>
                                  </m:r>
                                </m:sub>
                              </m:sSub>
                            </m:oMath>
                          </a14:m>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ru-RU" sz="1050" b="0" i="0" smtClean="0">
                                    <a:latin typeface="Cambria Math" panose="02040503050406030204" pitchFamily="18" charset="0"/>
                                  </a:rPr>
                                  <m:t>7,0</m:t>
                                </m:r>
                                <m:r>
                                  <a:rPr lang="en-US" sz="1050" smtClean="0">
                                    <a:latin typeface="Cambria Math" panose="02040503050406030204" pitchFamily="18" charset="0"/>
                                  </a:rPr>
                                  <m:t>∙</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ru-RU" sz="1050" smtClean="0">
                                    <a:latin typeface="Cambria Math" panose="02040503050406030204" pitchFamily="18" charset="0"/>
                                  </a:rPr>
                                  <m:t>1</m:t>
                                </m:r>
                                <m:r>
                                  <a:rPr lang="ru-RU" sz="1050" b="0" i="0" smtClean="0">
                                    <a:latin typeface="Cambria Math" panose="02040503050406030204" pitchFamily="18" charset="0"/>
                                  </a:rPr>
                                  <m:t>4,0</m:t>
                                </m:r>
                                <m:r>
                                  <a:rPr lang="en-US" sz="1050" smtClean="0">
                                    <a:latin typeface="Cambria Math" panose="02040503050406030204" pitchFamily="18" charset="0"/>
                                  </a:rPr>
                                  <m:t>∙</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r>
                                  <a:rPr lang="ru-RU" sz="1050" b="0" i="0" smtClean="0">
                                    <a:latin typeface="Cambria Math" panose="02040503050406030204" pitchFamily="18" charset="0"/>
                                  </a:rPr>
                                  <m:t>9,9</m:t>
                                </m:r>
                                <m:r>
                                  <a:rPr lang="en-US" sz="1050" smtClean="0">
                                    <a:latin typeface="Cambria Math" panose="02040503050406030204" pitchFamily="18" charset="0"/>
                                  </a:rPr>
                                  <m:t>∙</m:t>
                                </m:r>
                                <m:sSup>
                                  <m:sSupPr>
                                    <m:ctrlPr>
                                      <a:rPr lang="ru-RU" sz="1050" i="1">
                                        <a:latin typeface="Cambria Math" panose="02040503050406030204" pitchFamily="18" charset="0"/>
                                      </a:rPr>
                                    </m:ctrlPr>
                                  </m:sSupPr>
                                  <m:e>
                                    <m:r>
                                      <a:rPr lang="en-US" sz="1050">
                                        <a:latin typeface="Cambria Math" panose="02040503050406030204" pitchFamily="18" charset="0"/>
                                      </a:rPr>
                                      <m:t>10</m:t>
                                    </m:r>
                                  </m:e>
                                  <m:sup>
                                    <m:r>
                                      <a:rPr lang="en-US" sz="1050">
                                        <a:latin typeface="Cambria Math" panose="02040503050406030204" pitchFamily="18" charset="0"/>
                                      </a:rPr>
                                      <m:t>7</m:t>
                                    </m:r>
                                  </m:sup>
                                </m:sSup>
                              </m:oMath>
                            </m:oMathPara>
                          </a14:m>
                          <a:endParaRPr lang="ru-RU" sz="1050" dirty="0"/>
                        </a:p>
                      </a:txBody>
                      <a:tcPr marL="68580" marR="68580" marT="0" marB="0" anchor="ctr"/>
                    </a:tc>
                    <a:extLst>
                      <a:ext uri="{0D108BD9-81ED-4DB2-BD59-A6C34878D82A}">
                        <a16:rowId xmlns:a16="http://schemas.microsoft.com/office/drawing/2014/main" val="1183668620"/>
                      </a:ext>
                    </a:extLst>
                  </a:tr>
                </a:tbl>
              </a:graphicData>
            </a:graphic>
          </p:graphicFrame>
        </mc:Choice>
        <mc:Fallback xmlns="">
          <p:graphicFrame>
            <p:nvGraphicFramePr>
              <p:cNvPr id="9" name="Таблица 8"/>
              <p:cNvGraphicFramePr>
                <a:graphicFrameLocks noGrp="1"/>
              </p:cNvGraphicFramePr>
              <p:nvPr>
                <p:extLst>
                  <p:ext uri="{D42A27DB-BD31-4B8C-83A1-F6EECF244321}">
                    <p14:modId xmlns:p14="http://schemas.microsoft.com/office/powerpoint/2010/main" val="776738968"/>
                  </p:ext>
                </p:extLst>
              </p:nvPr>
            </p:nvGraphicFramePr>
            <p:xfrm>
              <a:off x="6435437" y="2515431"/>
              <a:ext cx="5430981" cy="2118302"/>
            </p:xfrm>
            <a:graphic>
              <a:graphicData uri="http://schemas.openxmlformats.org/drawingml/2006/table">
                <a:tbl>
                  <a:tblPr firstRow="1" bandRow="1">
                    <a:tableStyleId>{5C22544A-7EE6-4342-B048-85BDC9FD1C3A}</a:tableStyleId>
                  </a:tblPr>
                  <a:tblGrid>
                    <a:gridCol w="1475169">
                      <a:extLst>
                        <a:ext uri="{9D8B030D-6E8A-4147-A177-3AD203B41FA5}">
                          <a16:colId xmlns:a16="http://schemas.microsoft.com/office/drawing/2014/main" val="2321228310"/>
                        </a:ext>
                      </a:extLst>
                    </a:gridCol>
                    <a:gridCol w="1359515">
                      <a:extLst>
                        <a:ext uri="{9D8B030D-6E8A-4147-A177-3AD203B41FA5}">
                          <a16:colId xmlns:a16="http://schemas.microsoft.com/office/drawing/2014/main" val="1912030237"/>
                        </a:ext>
                      </a:extLst>
                    </a:gridCol>
                    <a:gridCol w="1293428">
                      <a:extLst>
                        <a:ext uri="{9D8B030D-6E8A-4147-A177-3AD203B41FA5}">
                          <a16:colId xmlns:a16="http://schemas.microsoft.com/office/drawing/2014/main" val="1921449787"/>
                        </a:ext>
                      </a:extLst>
                    </a:gridCol>
                    <a:gridCol w="1302869">
                      <a:extLst>
                        <a:ext uri="{9D8B030D-6E8A-4147-A177-3AD203B41FA5}">
                          <a16:colId xmlns:a16="http://schemas.microsoft.com/office/drawing/2014/main" val="1505599482"/>
                        </a:ext>
                      </a:extLst>
                    </a:gridCol>
                  </a:tblGrid>
                  <a:tr h="781439">
                    <a:tc>
                      <a:txBody>
                        <a:bodyPr/>
                        <a:lstStyle/>
                        <a:p>
                          <a:endParaRPr lang="ru-RU" dirty="0"/>
                        </a:p>
                      </a:txBody>
                      <a:tcPr/>
                    </a:tc>
                    <a:tc>
                      <a:txBody>
                        <a:bodyPr/>
                        <a:lstStyle/>
                        <a:p>
                          <a:endParaRPr lang="ru-RU"/>
                        </a:p>
                      </a:txBody>
                      <a:tcPr anchor="ctr">
                        <a:blipFill>
                          <a:blip r:embed="rId3"/>
                          <a:stretch>
                            <a:fillRect l="-108482" t="-775" r="-191964" b="-178295"/>
                          </a:stretch>
                        </a:blipFill>
                      </a:tcPr>
                    </a:tc>
                    <a:tc>
                      <a:txBody>
                        <a:bodyPr/>
                        <a:lstStyle/>
                        <a:p>
                          <a:endParaRPr lang="ru-RU"/>
                        </a:p>
                      </a:txBody>
                      <a:tcPr anchor="ctr">
                        <a:blipFill>
                          <a:blip r:embed="rId3"/>
                          <a:stretch>
                            <a:fillRect l="-220283" t="-775" r="-102830" b="-178295"/>
                          </a:stretch>
                        </a:blipFill>
                      </a:tcPr>
                    </a:tc>
                    <a:tc>
                      <a:txBody>
                        <a:bodyPr/>
                        <a:lstStyle/>
                        <a:p>
                          <a:endParaRPr lang="ru-RU"/>
                        </a:p>
                      </a:txBody>
                      <a:tcPr anchor="ctr">
                        <a:blipFill>
                          <a:blip r:embed="rId3"/>
                          <a:stretch>
                            <a:fillRect l="-317290" t="-775" r="-1869" b="-178295"/>
                          </a:stretch>
                        </a:blipFill>
                      </a:tcPr>
                    </a:tc>
                    <a:extLst>
                      <a:ext uri="{0D108BD9-81ED-4DB2-BD59-A6C34878D82A}">
                        <a16:rowId xmlns:a16="http://schemas.microsoft.com/office/drawing/2014/main" val="1169945639"/>
                      </a:ext>
                    </a:extLst>
                  </a:tr>
                  <a:tr h="445621">
                    <a:tc>
                      <a:txBody>
                        <a:bodyPr/>
                        <a:lstStyle/>
                        <a:p>
                          <a:endParaRPr lang="ru-RU"/>
                        </a:p>
                      </a:txBody>
                      <a:tcPr marL="68580" marR="68580" marT="0" marB="0" anchor="ctr">
                        <a:blipFill>
                          <a:blip r:embed="rId3"/>
                          <a:stretch>
                            <a:fillRect l="-413" t="-178082" r="-270248" b="-215068"/>
                          </a:stretch>
                        </a:blipFill>
                      </a:tcPr>
                    </a:tc>
                    <a:tc>
                      <a:txBody>
                        <a:bodyPr/>
                        <a:lstStyle/>
                        <a:p>
                          <a:endParaRPr lang="ru-RU"/>
                        </a:p>
                      </a:txBody>
                      <a:tcPr marL="68580" marR="68580" marT="0" marB="0" anchor="ctr">
                        <a:blipFill>
                          <a:blip r:embed="rId3"/>
                          <a:stretch>
                            <a:fillRect l="-108482" t="-178082" r="-191964" b="-215068"/>
                          </a:stretch>
                        </a:blipFill>
                      </a:tcPr>
                    </a:tc>
                    <a:tc>
                      <a:txBody>
                        <a:bodyPr/>
                        <a:lstStyle/>
                        <a:p>
                          <a:endParaRPr lang="ru-RU"/>
                        </a:p>
                      </a:txBody>
                      <a:tcPr marL="68580" marR="68580" marT="0" marB="0" anchor="ctr">
                        <a:blipFill>
                          <a:blip r:embed="rId3"/>
                          <a:stretch>
                            <a:fillRect l="-220283" t="-178082" r="-102830" b="-215068"/>
                          </a:stretch>
                        </a:blipFill>
                      </a:tcPr>
                    </a:tc>
                    <a:tc>
                      <a:txBody>
                        <a:bodyPr/>
                        <a:lstStyle/>
                        <a:p>
                          <a:endParaRPr lang="ru-RU"/>
                        </a:p>
                      </a:txBody>
                      <a:tcPr marL="68580" marR="68580" marT="0" marB="0" anchor="ctr">
                        <a:blipFill>
                          <a:blip r:embed="rId3"/>
                          <a:stretch>
                            <a:fillRect l="-317290" t="-178082" r="-1869" b="-215068"/>
                          </a:stretch>
                        </a:blipFill>
                      </a:tcPr>
                    </a:tc>
                    <a:extLst>
                      <a:ext uri="{0D108BD9-81ED-4DB2-BD59-A6C34878D82A}">
                        <a16:rowId xmlns:a16="http://schemas.microsoft.com/office/drawing/2014/main" val="976066456"/>
                      </a:ext>
                    </a:extLst>
                  </a:tr>
                  <a:tr h="445621">
                    <a:tc>
                      <a:txBody>
                        <a:bodyPr/>
                        <a:lstStyle/>
                        <a:p>
                          <a:endParaRPr lang="ru-RU"/>
                        </a:p>
                      </a:txBody>
                      <a:tcPr marL="68580" marR="68580" marT="0" marB="0" anchor="ctr">
                        <a:blipFill>
                          <a:blip r:embed="rId3"/>
                          <a:stretch>
                            <a:fillRect l="-413" t="-274324" r="-270248" b="-112162"/>
                          </a:stretch>
                        </a:blipFill>
                      </a:tcPr>
                    </a:tc>
                    <a:tc>
                      <a:txBody>
                        <a:bodyPr/>
                        <a:lstStyle/>
                        <a:p>
                          <a:endParaRPr lang="ru-RU"/>
                        </a:p>
                      </a:txBody>
                      <a:tcPr marL="68580" marR="68580" marT="0" marB="0" anchor="ctr">
                        <a:blipFill>
                          <a:blip r:embed="rId3"/>
                          <a:stretch>
                            <a:fillRect l="-108482" t="-274324" r="-191964" b="-112162"/>
                          </a:stretch>
                        </a:blipFill>
                      </a:tcPr>
                    </a:tc>
                    <a:tc>
                      <a:txBody>
                        <a:bodyPr/>
                        <a:lstStyle/>
                        <a:p>
                          <a:endParaRPr lang="ru-RU"/>
                        </a:p>
                      </a:txBody>
                      <a:tcPr marL="68580" marR="68580" marT="0" marB="0" anchor="ctr">
                        <a:blipFill>
                          <a:blip r:embed="rId3"/>
                          <a:stretch>
                            <a:fillRect l="-220283" t="-274324" r="-102830" b="-112162"/>
                          </a:stretch>
                        </a:blipFill>
                      </a:tcPr>
                    </a:tc>
                    <a:tc>
                      <a:txBody>
                        <a:bodyPr/>
                        <a:lstStyle/>
                        <a:p>
                          <a:endParaRPr lang="ru-RU"/>
                        </a:p>
                      </a:txBody>
                      <a:tcPr marL="68580" marR="68580" marT="0" marB="0" anchor="ctr">
                        <a:blipFill>
                          <a:blip r:embed="rId3"/>
                          <a:stretch>
                            <a:fillRect l="-317290" t="-274324" r="-1869" b="-112162"/>
                          </a:stretch>
                        </a:blipFill>
                      </a:tcPr>
                    </a:tc>
                    <a:extLst>
                      <a:ext uri="{0D108BD9-81ED-4DB2-BD59-A6C34878D82A}">
                        <a16:rowId xmlns:a16="http://schemas.microsoft.com/office/drawing/2014/main" val="3788099600"/>
                      </a:ext>
                    </a:extLst>
                  </a:tr>
                  <a:tr h="445621">
                    <a:tc>
                      <a:txBody>
                        <a:bodyPr/>
                        <a:lstStyle/>
                        <a:p>
                          <a:endParaRPr lang="ru-RU"/>
                        </a:p>
                      </a:txBody>
                      <a:tcPr marL="68580" marR="68580" marT="0" marB="0" anchor="ctr">
                        <a:blipFill>
                          <a:blip r:embed="rId3"/>
                          <a:stretch>
                            <a:fillRect l="-413" t="-379452" r="-270248" b="-13699"/>
                          </a:stretch>
                        </a:blipFill>
                      </a:tcPr>
                    </a:tc>
                    <a:tc>
                      <a:txBody>
                        <a:bodyPr/>
                        <a:lstStyle/>
                        <a:p>
                          <a:endParaRPr lang="ru-RU"/>
                        </a:p>
                      </a:txBody>
                      <a:tcPr marL="68580" marR="68580" marT="0" marB="0" anchor="ctr">
                        <a:blipFill>
                          <a:blip r:embed="rId3"/>
                          <a:stretch>
                            <a:fillRect l="-108482" t="-379452" r="-191964" b="-13699"/>
                          </a:stretch>
                        </a:blipFill>
                      </a:tcPr>
                    </a:tc>
                    <a:tc>
                      <a:txBody>
                        <a:bodyPr/>
                        <a:lstStyle/>
                        <a:p>
                          <a:endParaRPr lang="ru-RU"/>
                        </a:p>
                      </a:txBody>
                      <a:tcPr marL="68580" marR="68580" marT="0" marB="0" anchor="ctr">
                        <a:blipFill>
                          <a:blip r:embed="rId3"/>
                          <a:stretch>
                            <a:fillRect l="-220283" t="-379452" r="-102830" b="-13699"/>
                          </a:stretch>
                        </a:blipFill>
                      </a:tcPr>
                    </a:tc>
                    <a:tc>
                      <a:txBody>
                        <a:bodyPr/>
                        <a:lstStyle/>
                        <a:p>
                          <a:endParaRPr lang="ru-RU"/>
                        </a:p>
                      </a:txBody>
                      <a:tcPr marL="68580" marR="68580" marT="0" marB="0" anchor="ctr">
                        <a:blipFill>
                          <a:blip r:embed="rId3"/>
                          <a:stretch>
                            <a:fillRect l="-317290" t="-379452" r="-1869" b="-13699"/>
                          </a:stretch>
                        </a:blipFill>
                      </a:tcPr>
                    </a:tc>
                    <a:extLst>
                      <a:ext uri="{0D108BD9-81ED-4DB2-BD59-A6C34878D82A}">
                        <a16:rowId xmlns:a16="http://schemas.microsoft.com/office/drawing/2014/main" val="1183668620"/>
                      </a:ext>
                    </a:extLst>
                  </a:tr>
                </a:tbl>
              </a:graphicData>
            </a:graphic>
          </p:graphicFrame>
        </mc:Fallback>
      </mc:AlternateContent>
      <p:sp>
        <p:nvSpPr>
          <p:cNvPr id="10" name="TextBox 9"/>
          <p:cNvSpPr txBox="1"/>
          <p:nvPr/>
        </p:nvSpPr>
        <p:spPr>
          <a:xfrm>
            <a:off x="6435437" y="1792484"/>
            <a:ext cx="5364018" cy="923330"/>
          </a:xfrm>
          <a:prstGeom prst="rect">
            <a:avLst/>
          </a:prstGeom>
          <a:noFill/>
        </p:spPr>
        <p:txBody>
          <a:bodyPr wrap="square" rtlCol="0">
            <a:spAutoFit/>
          </a:bodyPr>
          <a:lstStyle/>
          <a:p>
            <a:r>
              <a:rPr lang="ru-RU" i="1" dirty="0">
                <a:latin typeface="Times New Roman" panose="02020603050405020304" pitchFamily="18" charset="0"/>
                <a:cs typeface="Times New Roman" panose="02020603050405020304" pitchFamily="18" charset="0"/>
              </a:rPr>
              <a:t>Итог рассмотрения статического изгиба стержня в форме </a:t>
            </a:r>
            <a:r>
              <a:rPr lang="ru-RU" i="1" dirty="0" smtClean="0">
                <a:latin typeface="Times New Roman" panose="02020603050405020304" pitchFamily="18" charset="0"/>
                <a:cs typeface="Times New Roman" panose="02020603050405020304" pitchFamily="18" charset="0"/>
              </a:rPr>
              <a:t>кольца</a:t>
            </a:r>
            <a:endParaRPr lang="ru-RU" i="1" dirty="0">
              <a:latin typeface="Times New Roman" panose="02020603050405020304" pitchFamily="18" charset="0"/>
              <a:cs typeface="Times New Roman" panose="02020603050405020304" pitchFamily="18" charset="0"/>
            </a:endParaRPr>
          </a:p>
          <a:p>
            <a:endParaRPr lang="ru-RU" dirty="0"/>
          </a:p>
        </p:txBody>
      </p:sp>
      <p:sp>
        <p:nvSpPr>
          <p:cNvPr id="11" name="TextBox 10"/>
          <p:cNvSpPr txBox="1"/>
          <p:nvPr/>
        </p:nvSpPr>
        <p:spPr>
          <a:xfrm>
            <a:off x="5638800" y="2974109"/>
            <a:ext cx="65" cy="276999"/>
          </a:xfrm>
          <a:prstGeom prst="rect">
            <a:avLst/>
          </a:prstGeom>
          <a:noFill/>
        </p:spPr>
        <p:txBody>
          <a:bodyPr wrap="none" lIns="0" tIns="0" rIns="0" bIns="0" rtlCol="0">
            <a:spAutoFit/>
          </a:bodyPr>
          <a:lstStyle/>
          <a:p>
            <a:endParaRPr lang="ru-RU" dirty="0"/>
          </a:p>
        </p:txBody>
      </p:sp>
      <mc:AlternateContent xmlns:mc="http://schemas.openxmlformats.org/markup-compatibility/2006" xmlns:a14="http://schemas.microsoft.com/office/drawing/2010/main">
        <mc:Choice Requires="a14">
          <p:sp>
            <p:nvSpPr>
              <p:cNvPr id="12" name="TextBox 11"/>
              <p:cNvSpPr txBox="1"/>
              <p:nvPr/>
            </p:nvSpPr>
            <p:spPr>
              <a:xfrm>
                <a:off x="443345" y="4959927"/>
                <a:ext cx="11194473" cy="156966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Среднее отношение </a:t>
                </a:r>
                <a14:m>
                  <m:oMath xmlns:m="http://schemas.openxmlformats.org/officeDocument/2006/math">
                    <m:sSub>
                      <m:sSubPr>
                        <m:ctrlPr>
                          <a:rPr lang="ru-RU" sz="1600" i="1">
                            <a:latin typeface="Cambria Math" panose="02040503050406030204" pitchFamily="18" charset="0"/>
                          </a:rPr>
                        </m:ctrlPr>
                      </m:sSubPr>
                      <m:e>
                        <m:r>
                          <a:rPr lang="ru-RU" sz="1600" i="1">
                            <a:latin typeface="Cambria Math" panose="02040503050406030204" pitchFamily="18" charset="0"/>
                          </a:rPr>
                          <m:t>𝐵</m:t>
                        </m:r>
                      </m:e>
                      <m:sub>
                        <m:r>
                          <a:rPr lang="ru-RU" sz="1600">
                            <a:latin typeface="Cambria Math" panose="02040503050406030204" pitchFamily="18" charset="0"/>
                          </a:rPr>
                          <m:t>32</m:t>
                        </m:r>
                      </m:sub>
                    </m:sSub>
                  </m:oMath>
                </a14:m>
                <a:r>
                  <a:rPr lang="ru-RU" sz="1600" dirty="0" smtClean="0">
                    <a:latin typeface="Times New Roman" panose="02020603050405020304" pitchFamily="18" charset="0"/>
                    <a:cs typeface="Times New Roman" panose="02020603050405020304" pitchFamily="18" charset="0"/>
                  </a:rPr>
                  <a:t> к   </a:t>
                </a:r>
                <a14:m>
                  <m:oMath xmlns:m="http://schemas.openxmlformats.org/officeDocument/2006/math">
                    <m:sSub>
                      <m:sSubPr>
                        <m:ctrlPr>
                          <a:rPr lang="ru-RU" sz="1600" i="1">
                            <a:latin typeface="Cambria Math" panose="02040503050406030204" pitchFamily="18" charset="0"/>
                            <a:cs typeface="Times New Roman" panose="02020603050405020304" pitchFamily="18" charset="0"/>
                          </a:rPr>
                        </m:ctrlPr>
                      </m:sSubPr>
                      <m:e>
                        <m:r>
                          <a:rPr lang="en-US" sz="1600" i="1">
                            <a:latin typeface="Cambria Math" panose="02040503050406030204" pitchFamily="18" charset="0"/>
                            <a:cs typeface="Times New Roman" panose="02020603050405020304" pitchFamily="18" charset="0"/>
                          </a:rPr>
                          <m:t>𝑅</m:t>
                        </m:r>
                      </m:e>
                      <m:sub>
                        <m:r>
                          <a:rPr lang="en-US" sz="1600" i="1">
                            <a:latin typeface="Cambria Math" panose="02040503050406030204" pitchFamily="18" charset="0"/>
                            <a:cs typeface="Times New Roman" panose="02020603050405020304" pitchFamily="18" charset="0"/>
                          </a:rPr>
                          <m:t>𝑐</m:t>
                        </m:r>
                      </m:sub>
                    </m:sSub>
                  </m:oMath>
                </a14:m>
                <a:r>
                  <a:rPr lang="ru-RU" sz="1600" dirty="0" smtClean="0">
                    <a:latin typeface="Times New Roman" panose="02020603050405020304" pitchFamily="18" charset="0"/>
                    <a:cs typeface="Times New Roman" panose="02020603050405020304" pitchFamily="18" charset="0"/>
                  </a:rPr>
                  <a:t> в случае использования метода определения модуля по  </a:t>
                </a:r>
                <a14:m>
                  <m:oMath xmlns:m="http://schemas.openxmlformats.org/officeDocument/2006/math">
                    <m:sSub>
                      <m:sSubPr>
                        <m:ctrlPr>
                          <a:rPr lang="ru-RU" sz="1600" i="1">
                            <a:latin typeface="Cambria Math" panose="02040503050406030204" pitchFamily="18" charset="0"/>
                          </a:rPr>
                        </m:ctrlPr>
                      </m:sSubPr>
                      <m:e>
                        <m:r>
                          <a:rPr lang="en-US" sz="1600">
                            <a:latin typeface="Cambria Math" panose="02040503050406030204" pitchFamily="18" charset="0"/>
                          </a:rPr>
                          <m:t>𝛹</m:t>
                        </m:r>
                      </m:e>
                      <m:sub>
                        <m:r>
                          <a:rPr lang="en-US" sz="1600">
                            <a:latin typeface="Cambria Math" panose="02040503050406030204" pitchFamily="18" charset="0"/>
                          </a:rPr>
                          <m:t>𝑏</m:t>
                        </m:r>
                      </m:sub>
                    </m:sSub>
                  </m:oMath>
                </a14:m>
                <a:r>
                  <a:rPr lang="ru-RU" sz="1600" dirty="0" smtClean="0">
                    <a:latin typeface="Times New Roman" panose="02020603050405020304" pitchFamily="18" charset="0"/>
                    <a:cs typeface="Times New Roman" panose="02020603050405020304" pitchFamily="18" charset="0"/>
                  </a:rPr>
                  <a:t> близко по значению к итогу раннего исследования.</a:t>
                </a:r>
              </a:p>
              <a:p>
                <a:pPr marL="285750" indent="-285750">
                  <a:lnSpc>
                    <a:spcPct val="150000"/>
                  </a:lnSpc>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Общая тенденция получаемых результатов сохранилась: метод определения по </a:t>
                </a:r>
                <a14:m>
                  <m:oMath xmlns:m="http://schemas.openxmlformats.org/officeDocument/2006/math">
                    <m:sSub>
                      <m:sSubPr>
                        <m:ctrlPr>
                          <a:rPr lang="ru-RU" sz="1600" i="1">
                            <a:latin typeface="Cambria Math" panose="02040503050406030204" pitchFamily="18" charset="0"/>
                          </a:rPr>
                        </m:ctrlPr>
                      </m:sSubPr>
                      <m:e>
                        <m:r>
                          <a:rPr lang="en-US" sz="1600">
                            <a:latin typeface="Cambria Math" panose="02040503050406030204" pitchFamily="18" charset="0"/>
                          </a:rPr>
                          <m:t>𝛹</m:t>
                        </m:r>
                      </m:e>
                      <m:sub>
                        <m:r>
                          <a:rPr lang="en-US" sz="1600">
                            <a:latin typeface="Cambria Math" panose="02040503050406030204" pitchFamily="18" charset="0"/>
                          </a:rPr>
                          <m:t>𝑏</m:t>
                        </m:r>
                      </m:sub>
                    </m:sSub>
                  </m:oMath>
                </a14:m>
                <a:r>
                  <a:rPr lang="ru-RU" sz="1600" dirty="0" smtClean="0">
                    <a:latin typeface="Times New Roman" panose="02020603050405020304" pitchFamily="18" charset="0"/>
                    <a:ea typeface="Calibri" panose="020F0502020204030204" pitchFamily="34" charset="0"/>
                    <a:cs typeface="Times New Roman" panose="02020603050405020304" pitchFamily="18" charset="0"/>
                  </a:rPr>
                  <a:t> дает максимальное значение модуля, а способ вычисления по </a:t>
                </a:r>
                <a14:m>
                  <m:oMath xmlns:m="http://schemas.openxmlformats.org/officeDocument/2006/math">
                    <m:sSub>
                      <m:sSubPr>
                        <m:ctrlPr>
                          <a:rPr lang="ru-RU" sz="1600" i="1">
                            <a:latin typeface="Cambria Math" panose="02040503050406030204" pitchFamily="18" charset="0"/>
                          </a:rPr>
                        </m:ctrlPr>
                      </m:sSubPr>
                      <m:e>
                        <m:r>
                          <a:rPr lang="en-US" sz="1600">
                            <a:latin typeface="Cambria Math" panose="02040503050406030204" pitchFamily="18" charset="0"/>
                          </a:rPr>
                          <m:t>𝑢</m:t>
                        </m:r>
                      </m:e>
                      <m:sub>
                        <m:r>
                          <a:rPr lang="en-US" sz="1600">
                            <a:latin typeface="Cambria Math" panose="02040503050406030204" pitchFamily="18" charset="0"/>
                          </a:rPr>
                          <m:t>𝑛</m:t>
                        </m:r>
                      </m:sub>
                    </m:sSub>
                  </m:oMath>
                </a14:m>
                <a:r>
                  <a:rPr lang="ru-RU" sz="1600" dirty="0" smtClean="0">
                    <a:latin typeface="Times New Roman" panose="02020603050405020304" pitchFamily="18" charset="0"/>
                    <a:ea typeface="Calibri" panose="020F0502020204030204" pitchFamily="34" charset="0"/>
                    <a:cs typeface="Times New Roman" panose="02020603050405020304" pitchFamily="18" charset="0"/>
                  </a:rPr>
                  <a:t> показывает наихудший результат.</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43345" y="4959927"/>
                <a:ext cx="11194473" cy="1569660"/>
              </a:xfrm>
              <a:prstGeom prst="rect">
                <a:avLst/>
              </a:prstGeom>
              <a:blipFill>
                <a:blip r:embed="rId4"/>
                <a:stretch>
                  <a:fillRect l="-218" b="-1556"/>
                </a:stretch>
              </a:blipFill>
            </p:spPr>
            <p:txBody>
              <a:bodyPr/>
              <a:lstStyle/>
              <a:p>
                <a:r>
                  <a:rPr lang="ru-RU">
                    <a:noFill/>
                  </a:rPr>
                  <a:t> </a:t>
                </a:r>
              </a:p>
            </p:txBody>
          </p:sp>
        </mc:Fallback>
      </mc:AlternateContent>
    </p:spTree>
    <p:extLst>
      <p:ext uri="{BB962C8B-B14F-4D97-AF65-F5344CB8AC3E}">
        <p14:creationId xmlns:p14="http://schemas.microsoft.com/office/powerpoint/2010/main" val="2569604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1400175" y="189767"/>
                <a:ext cx="9601200" cy="905608"/>
              </a:xfrm>
            </p:spPr>
            <p:txBody>
              <a:bodyPr/>
              <a:lstStyle/>
              <a:p>
                <a:pPr algn="ctr"/>
                <a:r>
                  <a:rPr lang="ru-RU" b="1" dirty="0" smtClean="0">
                    <a:latin typeface="Times New Roman" panose="02020603050405020304" pitchFamily="18" charset="0"/>
                    <a:cs typeface="Times New Roman" panose="02020603050405020304" pitchFamily="18" charset="0"/>
                  </a:rPr>
                  <a:t>Влияние </a:t>
                </a:r>
                <a14:m>
                  <m:oMath xmlns:m="http://schemas.openxmlformats.org/officeDocument/2006/math">
                    <m:sSub>
                      <m:sSubPr>
                        <m:ctrlPr>
                          <a:rPr lang="ru-RU" b="1" i="1" smtClean="0">
                            <a:latin typeface="Cambria Math" panose="02040503050406030204" pitchFamily="18" charset="0"/>
                            <a:cs typeface="Times New Roman" panose="02020603050405020304" pitchFamily="18" charset="0"/>
                          </a:rPr>
                        </m:ctrlPr>
                      </m:sSubPr>
                      <m:e>
                        <m:r>
                          <a:rPr lang="en-US" b="1" i="1" smtClean="0">
                            <a:latin typeface="Cambria Math" panose="02040503050406030204" pitchFamily="18" charset="0"/>
                            <a:cs typeface="Times New Roman" panose="02020603050405020304" pitchFamily="18" charset="0"/>
                          </a:rPr>
                          <m:t>𝑩</m:t>
                        </m:r>
                      </m:e>
                      <m:sub>
                        <m:r>
                          <a:rPr lang="en-US" b="1" i="1" smtClean="0">
                            <a:latin typeface="Cambria Math" panose="02040503050406030204" pitchFamily="18" charset="0"/>
                            <a:cs typeface="Times New Roman" panose="02020603050405020304" pitchFamily="18" charset="0"/>
                          </a:rPr>
                          <m:t>𝟑𝟐</m:t>
                        </m:r>
                      </m:sub>
                    </m:sSub>
                  </m:oMath>
                </a14:m>
                <a:r>
                  <a:rPr lang="en-US" b="1"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на перемещения</a:t>
                </a:r>
                <a:endParaRPr lang="ru-RU" b="1" dirty="0">
                  <a:latin typeface="Times New Roman" panose="02020603050405020304" pitchFamily="18" charset="0"/>
                  <a:cs typeface="Times New Roman" panose="02020603050405020304" pitchFamily="18" charset="0"/>
                </a:endParaRPr>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1400175" y="189767"/>
                <a:ext cx="9601200" cy="905608"/>
              </a:xfrm>
              <a:blipFill>
                <a:blip r:embed="rId3"/>
                <a:stretch>
                  <a:fillRect t="-8725" b="-20805"/>
                </a:stretch>
              </a:blipFill>
            </p:spPr>
            <p:txBody>
              <a:bodyPr/>
              <a:lstStyle/>
              <a:p>
                <a:r>
                  <a:rPr lang="ru-RU">
                    <a:noFill/>
                  </a:rPr>
                  <a:t> </a:t>
                </a:r>
              </a:p>
            </p:txBody>
          </p:sp>
        </mc:Fallback>
      </mc:AlternateContent>
      <p:pic>
        <p:nvPicPr>
          <p:cNvPr id="4" name="Объект 3" descr="X:\ДИПЛОМ\новый стержень\сравнение решений\B32=0_нач.png"/>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20661" y="1208410"/>
            <a:ext cx="4086816" cy="3549438"/>
          </a:xfrm>
          <a:prstGeom prst="rect">
            <a:avLst/>
          </a:prstGeom>
          <a:noFill/>
          <a:ln>
            <a:noFill/>
          </a:ln>
        </p:spPr>
      </p:pic>
      <mc:AlternateContent xmlns:mc="http://schemas.openxmlformats.org/markup-compatibility/2006" xmlns:a14="http://schemas.microsoft.com/office/drawing/2010/main">
        <mc:Choice Requires="a14">
          <p:sp>
            <p:nvSpPr>
              <p:cNvPr id="5" name="TextBox 4"/>
              <p:cNvSpPr txBox="1"/>
              <p:nvPr/>
            </p:nvSpPr>
            <p:spPr>
              <a:xfrm>
                <a:off x="0" y="4757848"/>
                <a:ext cx="5328139" cy="923330"/>
              </a:xfrm>
              <a:prstGeom prst="rect">
                <a:avLst/>
              </a:prstGeom>
              <a:noFill/>
            </p:spPr>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Рис.12 Недеформированный стержень и решение теории стержней при</a:t>
                </a:r>
                <a:r>
                  <a:rPr lang="en-US"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𝐵</m:t>
                        </m:r>
                      </m:e>
                      <m:sub>
                        <m:r>
                          <a:rPr lang="en-US" b="0" i="1" smtClean="0">
                            <a:latin typeface="Cambria Math" panose="02040503050406030204" pitchFamily="18" charset="0"/>
                            <a:cs typeface="Times New Roman" panose="02020603050405020304" pitchFamily="18" charset="0"/>
                          </a:rPr>
                          <m:t>32</m:t>
                        </m:r>
                      </m:sub>
                    </m:sSub>
                  </m:oMath>
                </a14:m>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0</a:t>
                </a:r>
              </a:p>
              <a:p>
                <a:endParaRPr lang="ru-RU" dirty="0"/>
              </a:p>
            </p:txBody>
          </p:sp>
        </mc:Choice>
        <mc:Fallback xmlns="">
          <p:sp>
            <p:nvSpPr>
              <p:cNvPr id="5" name="TextBox 4"/>
              <p:cNvSpPr txBox="1">
                <a:spLocks noRot="1" noChangeAspect="1" noMove="1" noResize="1" noEditPoints="1" noAdjustHandles="1" noChangeArrowheads="1" noChangeShapeType="1" noTextEdit="1"/>
              </p:cNvSpPr>
              <p:nvPr/>
            </p:nvSpPr>
            <p:spPr>
              <a:xfrm>
                <a:off x="0" y="4757848"/>
                <a:ext cx="5328139" cy="923330"/>
              </a:xfrm>
              <a:prstGeom prst="rect">
                <a:avLst/>
              </a:prstGeom>
              <a:blipFill>
                <a:blip r:embed="rId5"/>
                <a:stretch>
                  <a:fillRect t="-3289"/>
                </a:stretch>
              </a:blipFill>
            </p:spPr>
            <p:txBody>
              <a:bodyPr/>
              <a:lstStyle/>
              <a:p>
                <a:r>
                  <a:rPr lang="ru-RU">
                    <a:noFill/>
                  </a:rPr>
                  <a:t> </a:t>
                </a:r>
              </a:p>
            </p:txBody>
          </p:sp>
        </mc:Fallback>
      </mc:AlternateContent>
      <p:sp>
        <p:nvSpPr>
          <p:cNvPr id="3" name="Номер слайда 2"/>
          <p:cNvSpPr>
            <a:spLocks noGrp="1"/>
          </p:cNvSpPr>
          <p:nvPr>
            <p:ph type="sldNum" sz="quarter" idx="12"/>
          </p:nvPr>
        </p:nvSpPr>
        <p:spPr/>
        <p:txBody>
          <a:bodyPr/>
          <a:lstStyle/>
          <a:p>
            <a:fld id="{D5CEE922-EF63-43B0-B822-7662393238B7}" type="slidenum">
              <a:rPr lang="ru-RU" smtClean="0"/>
              <a:t>17</a:t>
            </a:fld>
            <a:endParaRPr lang="ru-RU"/>
          </a:p>
        </p:txBody>
      </p:sp>
      <p:pic>
        <p:nvPicPr>
          <p:cNvPr id="6" name="Объект 3" descr="X:\ДИПЛОМ\новый стержень\сравнение решений\по пси.png"/>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6745226" y="1208410"/>
            <a:ext cx="4061319" cy="3418185"/>
          </a:xfrm>
          <a:prstGeom prst="rect">
            <a:avLst/>
          </a:prstGeom>
          <a:noFill/>
          <a:ln>
            <a:noFill/>
          </a:ln>
        </p:spPr>
      </p:pic>
      <mc:AlternateContent xmlns:mc="http://schemas.openxmlformats.org/markup-compatibility/2006" xmlns:a14="http://schemas.microsoft.com/office/drawing/2010/main">
        <mc:Choice Requires="a14">
          <p:sp>
            <p:nvSpPr>
              <p:cNvPr id="7" name="TextBox 6"/>
              <p:cNvSpPr txBox="1"/>
              <p:nvPr/>
            </p:nvSpPr>
            <p:spPr>
              <a:xfrm>
                <a:off x="6616978" y="4757850"/>
                <a:ext cx="4408055" cy="646331"/>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Рис.</a:t>
                </a:r>
                <a:r>
                  <a:rPr lang="en-US" dirty="0" smtClean="0">
                    <a:latin typeface="Times New Roman" panose="02020603050405020304" pitchFamily="18" charset="0"/>
                    <a:cs typeface="Times New Roman" panose="02020603050405020304" pitchFamily="18" charset="0"/>
                  </a:rPr>
                  <a:t>13</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Решения теории стержней при</a:t>
                </a:r>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𝐵</m:t>
                        </m:r>
                      </m:e>
                      <m:sub>
                        <m:r>
                          <a:rPr lang="en-US" i="1">
                            <a:latin typeface="Cambria Math" panose="02040503050406030204" pitchFamily="18" charset="0"/>
                            <a:cs typeface="Times New Roman" panose="02020603050405020304" pitchFamily="18" charset="0"/>
                          </a:rPr>
                          <m:t>32</m:t>
                        </m:r>
                      </m:sub>
                    </m:sSub>
                  </m:oMath>
                </a14:m>
                <a:r>
                  <a:rPr lang="ru-RU" dirty="0">
                    <a:latin typeface="Times New Roman" panose="02020603050405020304" pitchFamily="18" charset="0"/>
                    <a:cs typeface="Times New Roman" panose="02020603050405020304" pitchFamily="18" charset="0"/>
                  </a:rPr>
                  <a:t>=0 и </a:t>
                </a:r>
                <a14:m>
                  <m:oMath xmlns:m="http://schemas.openxmlformats.org/officeDocument/2006/math">
                    <m:sSub>
                      <m:sSubPr>
                        <m:ctrlPr>
                          <a:rPr lang="ru-RU"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𝐵</m:t>
                        </m:r>
                      </m:e>
                      <m:sub>
                        <m:r>
                          <a:rPr lang="en-US" i="1">
                            <a:latin typeface="Cambria Math" panose="02040503050406030204" pitchFamily="18" charset="0"/>
                            <a:cs typeface="Times New Roman" panose="02020603050405020304" pitchFamily="18" charset="0"/>
                          </a:rPr>
                          <m:t>32</m:t>
                        </m:r>
                      </m:sub>
                    </m:sSub>
                  </m:oMath>
                </a14:m>
                <a:r>
                  <a:rPr lang="ru-RU" dirty="0">
                    <a:latin typeface="Times New Roman" panose="02020603050405020304" pitchFamily="18" charset="0"/>
                    <a:cs typeface="Times New Roman" panose="02020603050405020304" pitchFamily="18" charset="0"/>
                  </a:rPr>
                  <a:t>=</a:t>
                </a:r>
                <a14:m>
                  <m:oMath xmlns:m="http://schemas.openxmlformats.org/officeDocument/2006/math">
                    <m:r>
                      <a:rPr lang="ru-RU" i="1">
                        <a:latin typeface="Cambria Math" panose="02040503050406030204" pitchFamily="18" charset="0"/>
                      </a:rPr>
                      <m:t>1,7∙</m:t>
                    </m:r>
                    <m:sSup>
                      <m:sSupPr>
                        <m:ctrlPr>
                          <a:rPr lang="ru-RU" i="1">
                            <a:latin typeface="Cambria Math" panose="02040503050406030204" pitchFamily="18" charset="0"/>
                          </a:rPr>
                        </m:ctrlPr>
                      </m:sSupPr>
                      <m:e>
                        <m:r>
                          <a:rPr lang="ru-RU" i="1">
                            <a:latin typeface="Cambria Math" panose="02040503050406030204" pitchFamily="18" charset="0"/>
                          </a:rPr>
                          <m:t>10</m:t>
                        </m:r>
                      </m:e>
                      <m:sup>
                        <m:r>
                          <a:rPr lang="ru-RU" i="1">
                            <a:latin typeface="Cambria Math" panose="02040503050406030204" pitchFamily="18" charset="0"/>
                          </a:rPr>
                          <m:t>8</m:t>
                        </m:r>
                      </m:sup>
                    </m:sSup>
                  </m:oMath>
                </a14:m>
                <a:endParaRPr lang="ru-RU" dirty="0"/>
              </a:p>
            </p:txBody>
          </p:sp>
        </mc:Choice>
        <mc:Fallback xmlns="">
          <p:sp>
            <p:nvSpPr>
              <p:cNvPr id="7" name="TextBox 6"/>
              <p:cNvSpPr txBox="1">
                <a:spLocks noRot="1" noChangeAspect="1" noMove="1" noResize="1" noEditPoints="1" noAdjustHandles="1" noChangeArrowheads="1" noChangeShapeType="1" noTextEdit="1"/>
              </p:cNvSpPr>
              <p:nvPr/>
            </p:nvSpPr>
            <p:spPr>
              <a:xfrm>
                <a:off x="6616978" y="4757850"/>
                <a:ext cx="4408055" cy="646331"/>
              </a:xfrm>
              <a:prstGeom prst="rect">
                <a:avLst/>
              </a:prstGeom>
              <a:blipFill>
                <a:blip r:embed="rId7"/>
                <a:stretch>
                  <a:fillRect t="-4673" b="-12150"/>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526473" y="5578764"/>
                <a:ext cx="10474902" cy="646331"/>
              </a:xfrm>
              <a:prstGeom prst="rect">
                <a:avLst/>
              </a:prstGeom>
              <a:noFill/>
            </p:spPr>
            <p:txBody>
              <a:bodyPr wrap="square" rtlCol="0">
                <a:spAutoFit/>
              </a:bodyPr>
              <a:lstStyle/>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Решение для перемещений, полученное с учетом дополнительного модуля упругости, </a:t>
                </a:r>
                <a:r>
                  <a:rPr lang="ru-RU" dirty="0" smtClean="0">
                    <a:latin typeface="Times New Roman" panose="02020603050405020304" pitchFamily="18" charset="0"/>
                    <a:cs typeface="Times New Roman" panose="02020603050405020304" pitchFamily="18" charset="0"/>
                  </a:rPr>
                  <a:t>практически</a:t>
                </a:r>
                <a:r>
                  <a:rPr lang="ru-RU"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совпадает с решением при нулевом значении </a:t>
                </a:r>
                <a14:m>
                  <m:oMath xmlns:m="http://schemas.openxmlformats.org/officeDocument/2006/math">
                    <m:sSub>
                      <m:sSubPr>
                        <m:ctrlPr>
                          <a:rPr lang="ru-RU"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𝐵</m:t>
                        </m:r>
                      </m:e>
                      <m:sub>
                        <m:r>
                          <a:rPr lang="en-US" i="1">
                            <a:latin typeface="Cambria Math" panose="02040503050406030204" pitchFamily="18" charset="0"/>
                            <a:cs typeface="Times New Roman" panose="02020603050405020304" pitchFamily="18" charset="0"/>
                          </a:rPr>
                          <m:t>32</m:t>
                        </m:r>
                      </m:sub>
                    </m:sSub>
                  </m:oMath>
                </a14:m>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526473" y="5578764"/>
                <a:ext cx="10474902" cy="646331"/>
              </a:xfrm>
              <a:prstGeom prst="rect">
                <a:avLst/>
              </a:prstGeom>
              <a:blipFill>
                <a:blip r:embed="rId8"/>
                <a:stretch>
                  <a:fillRect l="-349" t="-4717" b="-14151"/>
                </a:stretch>
              </a:blipFill>
            </p:spPr>
            <p:txBody>
              <a:bodyPr/>
              <a:lstStyle/>
              <a:p>
                <a:r>
                  <a:rPr lang="ru-RU">
                    <a:noFill/>
                  </a:rPr>
                  <a:t> </a:t>
                </a:r>
              </a:p>
            </p:txBody>
          </p:sp>
        </mc:Fallback>
      </mc:AlternateContent>
    </p:spTree>
    <p:extLst>
      <p:ext uri="{BB962C8B-B14F-4D97-AF65-F5344CB8AC3E}">
        <p14:creationId xmlns:p14="http://schemas.microsoft.com/office/powerpoint/2010/main" val="125159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902855" y="0"/>
                <a:ext cx="10515600" cy="1325563"/>
              </a:xfrm>
            </p:spPr>
            <p:txBody>
              <a:bodyPr/>
              <a:lstStyle/>
              <a:p>
                <a:pPr algn="ctr"/>
                <a:r>
                  <a:rPr lang="ru-RU" b="1" dirty="0">
                    <a:latin typeface="Times New Roman" panose="02020603050405020304" pitchFamily="18" charset="0"/>
                    <a:cs typeface="Times New Roman" panose="02020603050405020304" pitchFamily="18" charset="0"/>
                  </a:rPr>
                  <a:t>Влияние </a:t>
                </a:r>
                <a14:m>
                  <m:oMath xmlns:m="http://schemas.openxmlformats.org/officeDocument/2006/math">
                    <m:sSub>
                      <m:sSubPr>
                        <m:ctrlPr>
                          <a:rPr lang="ru-RU" b="1" i="1">
                            <a:latin typeface="Cambria Math" panose="02040503050406030204" pitchFamily="18" charset="0"/>
                            <a:cs typeface="Times New Roman" panose="02020603050405020304" pitchFamily="18" charset="0"/>
                          </a:rPr>
                        </m:ctrlPr>
                      </m:sSubPr>
                      <m:e>
                        <m:r>
                          <a:rPr lang="en-US" b="1" i="1">
                            <a:latin typeface="Cambria Math" panose="02040503050406030204" pitchFamily="18" charset="0"/>
                            <a:cs typeface="Times New Roman" panose="02020603050405020304" pitchFamily="18" charset="0"/>
                          </a:rPr>
                          <m:t>𝑩</m:t>
                        </m:r>
                      </m:e>
                      <m:sub>
                        <m:r>
                          <a:rPr lang="en-US" b="1" i="1">
                            <a:latin typeface="Cambria Math" panose="02040503050406030204" pitchFamily="18" charset="0"/>
                            <a:cs typeface="Times New Roman" panose="02020603050405020304" pitchFamily="18" charset="0"/>
                          </a:rPr>
                          <m:t>𝟑𝟐</m:t>
                        </m:r>
                      </m:sub>
                    </m:sSub>
                  </m:oMath>
                </a14:m>
                <a:r>
                  <a:rPr lang="en-US"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на деформации</a:t>
                </a:r>
                <a:endParaRPr lang="ru-RU"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902855" y="0"/>
                <a:ext cx="10515600" cy="1325563"/>
              </a:xfrm>
              <a:blipFill>
                <a:blip r:embed="rId2"/>
                <a:stretch>
                  <a:fillRect/>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p:txBody>
          <a:bodyPr/>
          <a:lstStyle/>
          <a:p>
            <a:fld id="{D5CEE922-EF63-43B0-B822-7662393238B7}" type="slidenum">
              <a:rPr lang="ru-RU" smtClean="0"/>
              <a:t>18</a:t>
            </a:fld>
            <a:endParaRPr lang="ru-RU" dirty="0"/>
          </a:p>
        </p:txBody>
      </p:sp>
      <p:pic>
        <p:nvPicPr>
          <p:cNvPr id="5" name="Объект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2362" y="1106142"/>
            <a:ext cx="5237019" cy="3385860"/>
          </a:xfrm>
          <a:prstGeom prst="rect">
            <a:avLst/>
          </a:prstGeom>
        </p:spPr>
      </p:pic>
      <p:pic>
        <p:nvPicPr>
          <p:cNvPr id="6" name="Объект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5041" y="1011417"/>
            <a:ext cx="5328759" cy="3589542"/>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63418" y="4492002"/>
                <a:ext cx="4765963" cy="338554"/>
              </a:xfrm>
              <a:prstGeom prst="rect">
                <a:avLst/>
              </a:prstGeom>
              <a:noFill/>
            </p:spPr>
            <p:txBody>
              <a:bodyPr wrap="square" rtlCol="0">
                <a:spAutoFit/>
              </a:bodyPr>
              <a:lstStyle/>
              <a:p>
                <a:r>
                  <a:rPr lang="ru-RU" sz="1600" dirty="0">
                    <a:latin typeface="Times New Roman" panose="02020603050405020304" pitchFamily="18" charset="0"/>
                    <a:cs typeface="Times New Roman" panose="02020603050405020304" pitchFamily="18" charset="0"/>
                  </a:rPr>
                  <a:t>Рис.</a:t>
                </a:r>
                <a:r>
                  <a:rPr lang="en-US" sz="1600" dirty="0" smtClean="0">
                    <a:latin typeface="Times New Roman" panose="02020603050405020304" pitchFamily="18" charset="0"/>
                    <a:cs typeface="Times New Roman" panose="02020603050405020304" pitchFamily="18" charset="0"/>
                  </a:rPr>
                  <a:t>1</a:t>
                </a:r>
                <a:r>
                  <a:rPr lang="ru-RU" sz="1600" dirty="0" smtClean="0">
                    <a:latin typeface="Times New Roman" panose="02020603050405020304" pitchFamily="18" charset="0"/>
                    <a:cs typeface="Times New Roman" panose="02020603050405020304" pitchFamily="18" charset="0"/>
                  </a:rPr>
                  <a:t>4  </a:t>
                </a:r>
                <a14:m>
                  <m:oMath xmlns:m="http://schemas.openxmlformats.org/officeDocument/2006/math">
                    <m:sSub>
                      <m:sSubPr>
                        <m:ctrlPr>
                          <a:rPr lang="ru-RU" sz="1600" i="1">
                            <a:latin typeface="Cambria Math" panose="02040503050406030204" pitchFamily="18" charset="0"/>
                          </a:rPr>
                        </m:ctrlPr>
                      </m:sSubPr>
                      <m:e>
                        <m:r>
                          <a:rPr lang="ru-RU" sz="1600" i="1">
                            <a:latin typeface="Cambria Math" panose="02040503050406030204" pitchFamily="18" charset="0"/>
                          </a:rPr>
                          <m:t>𝜀</m:t>
                        </m:r>
                      </m:e>
                      <m:sub>
                        <m:r>
                          <a:rPr lang="en-US" sz="1600" i="1">
                            <a:latin typeface="Cambria Math" panose="02040503050406030204" pitchFamily="18" charset="0"/>
                          </a:rPr>
                          <m:t>𝑡</m:t>
                        </m:r>
                      </m:sub>
                    </m:sSub>
                    <m:r>
                      <a:rPr lang="ru-RU" sz="1600" i="1">
                        <a:latin typeface="Cambria Math" panose="02040503050406030204" pitchFamily="18" charset="0"/>
                      </a:rPr>
                      <m:t>(</m:t>
                    </m:r>
                    <m:r>
                      <a:rPr lang="en-US" sz="1600" i="1">
                        <a:latin typeface="Cambria Math" panose="02040503050406030204" pitchFamily="18" charset="0"/>
                      </a:rPr>
                      <m:t>𝑠</m:t>
                    </m:r>
                    <m:r>
                      <a:rPr lang="ru-RU" sz="1600" i="1">
                        <a:latin typeface="Cambria Math" panose="02040503050406030204" pitchFamily="18" charset="0"/>
                      </a:rPr>
                      <m:t>)</m:t>
                    </m:r>
                  </m:oMath>
                </a14:m>
                <a:r>
                  <a:rPr lang="ru-RU" sz="1600" dirty="0">
                    <a:latin typeface="Times New Roman" panose="02020603050405020304" pitchFamily="18" charset="0"/>
                    <a:cs typeface="Times New Roman" panose="02020603050405020304" pitchFamily="18" charset="0"/>
                  </a:rPr>
                  <a:t> при </a:t>
                </a:r>
                <a14:m>
                  <m:oMath xmlns:m="http://schemas.openxmlformats.org/officeDocument/2006/math">
                    <m:sSub>
                      <m:sSubPr>
                        <m:ctrlPr>
                          <a:rPr lang="ru-RU" sz="1600" i="1">
                            <a:latin typeface="Cambria Math" panose="02040503050406030204" pitchFamily="18" charset="0"/>
                          </a:rPr>
                        </m:ctrlPr>
                      </m:sSubPr>
                      <m:e>
                        <m:r>
                          <a:rPr lang="en-US" sz="1600" i="1">
                            <a:latin typeface="Cambria Math" panose="02040503050406030204" pitchFamily="18" charset="0"/>
                          </a:rPr>
                          <m:t>𝐵</m:t>
                        </m:r>
                      </m:e>
                      <m:sub>
                        <m:r>
                          <a:rPr lang="ru-RU" sz="1600" i="1">
                            <a:latin typeface="Cambria Math" panose="02040503050406030204" pitchFamily="18" charset="0"/>
                          </a:rPr>
                          <m:t>32</m:t>
                        </m:r>
                      </m:sub>
                    </m:sSub>
                  </m:oMath>
                </a14:m>
                <a:r>
                  <a:rPr lang="ru-RU" sz="1600" dirty="0">
                    <a:latin typeface="Times New Roman" panose="02020603050405020304" pitchFamily="18" charset="0"/>
                    <a:cs typeface="Times New Roman" panose="02020603050405020304" pitchFamily="18" charset="0"/>
                  </a:rPr>
                  <a:t>=0 и </a:t>
                </a:r>
                <a14:m>
                  <m:oMath xmlns:m="http://schemas.openxmlformats.org/officeDocument/2006/math">
                    <m:sSub>
                      <m:sSubPr>
                        <m:ctrlPr>
                          <a:rPr lang="ru-RU" sz="1600" i="1">
                            <a:latin typeface="Cambria Math" panose="02040503050406030204" pitchFamily="18" charset="0"/>
                          </a:rPr>
                        </m:ctrlPr>
                      </m:sSubPr>
                      <m:e>
                        <m:r>
                          <a:rPr lang="en-US" sz="1600" i="1">
                            <a:latin typeface="Cambria Math" panose="02040503050406030204" pitchFamily="18" charset="0"/>
                          </a:rPr>
                          <m:t>𝐵</m:t>
                        </m:r>
                      </m:e>
                      <m:sub>
                        <m:r>
                          <a:rPr lang="ru-RU" sz="1600" i="1">
                            <a:latin typeface="Cambria Math" panose="02040503050406030204" pitchFamily="18" charset="0"/>
                          </a:rPr>
                          <m:t>32</m:t>
                        </m:r>
                      </m:sub>
                    </m:sSub>
                  </m:oMath>
                </a14:m>
                <a:r>
                  <a:rPr lang="ru-RU" sz="1600" dirty="0">
                    <a:latin typeface="Times New Roman" panose="02020603050405020304" pitchFamily="18" charset="0"/>
                    <a:cs typeface="Times New Roman" panose="02020603050405020304" pitchFamily="18" charset="0"/>
                  </a:rPr>
                  <a:t>=</a:t>
                </a:r>
                <a14:m>
                  <m:oMath xmlns:m="http://schemas.openxmlformats.org/officeDocument/2006/math">
                    <m:r>
                      <a:rPr lang="ru-RU" sz="1600" i="1">
                        <a:latin typeface="Cambria Math" panose="02040503050406030204" pitchFamily="18" charset="0"/>
                      </a:rPr>
                      <m:t>1,7∙</m:t>
                    </m:r>
                    <m:sSup>
                      <m:sSupPr>
                        <m:ctrlPr>
                          <a:rPr lang="ru-RU" sz="1600" i="1">
                            <a:latin typeface="Cambria Math" panose="02040503050406030204" pitchFamily="18" charset="0"/>
                          </a:rPr>
                        </m:ctrlPr>
                      </m:sSupPr>
                      <m:e>
                        <m:r>
                          <a:rPr lang="ru-RU" sz="1600" i="1">
                            <a:latin typeface="Cambria Math" panose="02040503050406030204" pitchFamily="18" charset="0"/>
                          </a:rPr>
                          <m:t>10</m:t>
                        </m:r>
                      </m:e>
                      <m:sup>
                        <m:r>
                          <a:rPr lang="ru-RU" sz="1600" i="1">
                            <a:latin typeface="Cambria Math" panose="02040503050406030204" pitchFamily="18" charset="0"/>
                          </a:rPr>
                          <m:t>8</m:t>
                        </m:r>
                      </m:sup>
                    </m:sSup>
                  </m:oMath>
                </a14:m>
                <a:endParaRPr lang="ru-RU" sz="1600"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63418" y="4492002"/>
                <a:ext cx="4765963" cy="338554"/>
              </a:xfrm>
              <a:prstGeom prst="rect">
                <a:avLst/>
              </a:prstGeom>
              <a:blipFill>
                <a:blip r:embed="rId5"/>
                <a:stretch>
                  <a:fillRect l="-639" t="-5455" b="-2363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695208" y="4465274"/>
                <a:ext cx="4740564" cy="338554"/>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Рис.15 </a:t>
                </a:r>
                <a14:m>
                  <m:oMath xmlns:m="http://schemas.openxmlformats.org/officeDocument/2006/math">
                    <m:sSub>
                      <m:sSubPr>
                        <m:ctrlPr>
                          <a:rPr lang="ru-RU" sz="1400" i="1">
                            <a:latin typeface="Cambria Math" panose="02040503050406030204" pitchFamily="18" charset="0"/>
                            <a:cs typeface="Times New Roman" panose="02020603050405020304" pitchFamily="18" charset="0"/>
                          </a:rPr>
                        </m:ctrlPr>
                      </m:sSubPr>
                      <m:e>
                        <m:r>
                          <a:rPr lang="ru-RU" sz="1400" b="0" i="1" smtClean="0">
                            <a:latin typeface="Cambria Math" panose="02040503050406030204" pitchFamily="18" charset="0"/>
                            <a:cs typeface="Times New Roman" panose="02020603050405020304" pitchFamily="18" charset="0"/>
                          </a:rPr>
                          <m:t> </m:t>
                        </m:r>
                        <m:r>
                          <a:rPr lang="ru-RU" sz="1400" i="1">
                            <a:latin typeface="Cambria Math" panose="02040503050406030204" pitchFamily="18" charset="0"/>
                            <a:ea typeface="Cambria Math" panose="02040503050406030204" pitchFamily="18" charset="0"/>
                            <a:cs typeface="Times New Roman" panose="02020603050405020304" pitchFamily="18" charset="0"/>
                          </a:rPr>
                          <m:t>𝛷</m:t>
                        </m:r>
                      </m:e>
                      <m:sub>
                        <m:r>
                          <a:rPr lang="en-US" sz="1400" i="1">
                            <a:latin typeface="Cambria Math" panose="02040503050406030204" pitchFamily="18" charset="0"/>
                            <a:cs typeface="Times New Roman" panose="02020603050405020304" pitchFamily="18" charset="0"/>
                          </a:rPr>
                          <m:t>𝑏</m:t>
                        </m:r>
                      </m:sub>
                    </m:sSub>
                    <m:r>
                      <a:rPr lang="ru-RU" sz="1400" i="1">
                        <a:latin typeface="Cambria Math" panose="02040503050406030204" pitchFamily="18" charset="0"/>
                      </a:rPr>
                      <m:t>(</m:t>
                    </m:r>
                    <m:r>
                      <a:rPr lang="en-US" sz="1400" i="1">
                        <a:latin typeface="Cambria Math" panose="02040503050406030204" pitchFamily="18" charset="0"/>
                      </a:rPr>
                      <m:t>𝑠</m:t>
                    </m:r>
                    <m:r>
                      <a:rPr lang="ru-RU" sz="1400" i="1">
                        <a:latin typeface="Cambria Math" panose="02040503050406030204" pitchFamily="18" charset="0"/>
                      </a:rPr>
                      <m:t>)</m:t>
                    </m:r>
                  </m:oMath>
                </a14:m>
                <a:r>
                  <a:rPr lang="ru-RU" sz="1600" dirty="0">
                    <a:latin typeface="Times New Roman" panose="02020603050405020304" pitchFamily="18" charset="0"/>
                    <a:cs typeface="Times New Roman" panose="02020603050405020304" pitchFamily="18" charset="0"/>
                  </a:rPr>
                  <a:t> при </a:t>
                </a:r>
                <a14:m>
                  <m:oMath xmlns:m="http://schemas.openxmlformats.org/officeDocument/2006/math">
                    <m:sSub>
                      <m:sSubPr>
                        <m:ctrlPr>
                          <a:rPr lang="ru-RU" sz="1600" i="1">
                            <a:latin typeface="Cambria Math" panose="02040503050406030204" pitchFamily="18" charset="0"/>
                          </a:rPr>
                        </m:ctrlPr>
                      </m:sSubPr>
                      <m:e>
                        <m:r>
                          <a:rPr lang="en-US" sz="1600" i="1">
                            <a:latin typeface="Cambria Math" panose="02040503050406030204" pitchFamily="18" charset="0"/>
                          </a:rPr>
                          <m:t>𝐵</m:t>
                        </m:r>
                      </m:e>
                      <m:sub>
                        <m:r>
                          <a:rPr lang="ru-RU" sz="1600" i="1">
                            <a:latin typeface="Cambria Math" panose="02040503050406030204" pitchFamily="18" charset="0"/>
                          </a:rPr>
                          <m:t>32</m:t>
                        </m:r>
                      </m:sub>
                    </m:sSub>
                  </m:oMath>
                </a14:m>
                <a:r>
                  <a:rPr lang="ru-RU" sz="1600" dirty="0">
                    <a:latin typeface="Times New Roman" panose="02020603050405020304" pitchFamily="18" charset="0"/>
                    <a:cs typeface="Times New Roman" panose="02020603050405020304" pitchFamily="18" charset="0"/>
                  </a:rPr>
                  <a:t>=0 </a:t>
                </a:r>
                <a:r>
                  <a:rPr lang="ru-RU" sz="1600" dirty="0" smtClean="0">
                    <a:latin typeface="Times New Roman" panose="02020603050405020304" pitchFamily="18" charset="0"/>
                    <a:cs typeface="Times New Roman" panose="02020603050405020304" pitchFamily="18" charset="0"/>
                  </a:rPr>
                  <a:t>и  </a:t>
                </a:r>
                <a14:m>
                  <m:oMath xmlns:m="http://schemas.openxmlformats.org/officeDocument/2006/math">
                    <m:sSub>
                      <m:sSubPr>
                        <m:ctrlPr>
                          <a:rPr lang="ru-RU" sz="1600" i="1">
                            <a:latin typeface="Cambria Math" panose="02040503050406030204" pitchFamily="18" charset="0"/>
                          </a:rPr>
                        </m:ctrlPr>
                      </m:sSubPr>
                      <m:e>
                        <m:r>
                          <a:rPr lang="en-US" sz="1600" i="1">
                            <a:latin typeface="Cambria Math" panose="02040503050406030204" pitchFamily="18" charset="0"/>
                          </a:rPr>
                          <m:t>𝐵</m:t>
                        </m:r>
                      </m:e>
                      <m:sub>
                        <m:r>
                          <a:rPr lang="ru-RU" sz="1600" i="1">
                            <a:latin typeface="Cambria Math" panose="02040503050406030204" pitchFamily="18" charset="0"/>
                          </a:rPr>
                          <m:t>32</m:t>
                        </m:r>
                      </m:sub>
                    </m:sSub>
                  </m:oMath>
                </a14:m>
                <a:r>
                  <a:rPr lang="ru-RU" sz="1600" dirty="0">
                    <a:latin typeface="Times New Roman" panose="02020603050405020304" pitchFamily="18" charset="0"/>
                    <a:cs typeface="Times New Roman" panose="02020603050405020304" pitchFamily="18" charset="0"/>
                  </a:rPr>
                  <a:t>=</a:t>
                </a:r>
                <a14:m>
                  <m:oMath xmlns:m="http://schemas.openxmlformats.org/officeDocument/2006/math">
                    <m:r>
                      <a:rPr lang="ru-RU" sz="1400" i="1">
                        <a:latin typeface="Cambria Math" panose="02040503050406030204" pitchFamily="18" charset="0"/>
                      </a:rPr>
                      <m:t>1,7∙</m:t>
                    </m:r>
                    <m:sSup>
                      <m:sSupPr>
                        <m:ctrlPr>
                          <a:rPr lang="ru-RU" sz="1400" i="1">
                            <a:latin typeface="Cambria Math" panose="02040503050406030204" pitchFamily="18" charset="0"/>
                          </a:rPr>
                        </m:ctrlPr>
                      </m:sSupPr>
                      <m:e>
                        <m:r>
                          <a:rPr lang="ru-RU" sz="1400" i="1">
                            <a:latin typeface="Cambria Math" panose="02040503050406030204" pitchFamily="18" charset="0"/>
                          </a:rPr>
                          <m:t>10</m:t>
                        </m:r>
                      </m:e>
                      <m:sup>
                        <m:r>
                          <a:rPr lang="ru-RU" sz="1400" i="1">
                            <a:latin typeface="Cambria Math" panose="02040503050406030204" pitchFamily="18" charset="0"/>
                          </a:rPr>
                          <m:t>8</m:t>
                        </m:r>
                      </m:sup>
                    </m:sSup>
                  </m:oMath>
                </a14:m>
                <a:endParaRPr lang="ru-RU" sz="1600" dirty="0">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695208" y="4465274"/>
                <a:ext cx="4740564" cy="338554"/>
              </a:xfrm>
              <a:prstGeom prst="rect">
                <a:avLst/>
              </a:prstGeom>
              <a:blipFill>
                <a:blip r:embed="rId6"/>
                <a:stretch>
                  <a:fillRect l="-643" t="-5357" b="-21429"/>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6354617" y="5015099"/>
                <a:ext cx="5421745" cy="1323439"/>
              </a:xfrm>
              <a:prstGeom prst="rect">
                <a:avLst/>
              </a:prstGeom>
              <a:noFill/>
            </p:spPr>
            <p:txBody>
              <a:bodyPr wrap="square" rtlCol="0">
                <a:spAutoFit/>
              </a:bodyPr>
              <a:lstStyle/>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Без учета дополнительного модуля деформации изгиба постоянны вдоль всего стержня: </a:t>
                </a:r>
                <a14:m>
                  <m:oMath xmlns:m="http://schemas.openxmlformats.org/officeDocument/2006/math">
                    <m:sSub>
                      <m:sSubPr>
                        <m:ctrlPr>
                          <a:rPr lang="ru-RU" sz="1600" i="1">
                            <a:latin typeface="Cambria Math" panose="02040503050406030204" pitchFamily="18" charset="0"/>
                            <a:cs typeface="Times New Roman" panose="02020603050405020304" pitchFamily="18" charset="0"/>
                          </a:rPr>
                        </m:ctrlPr>
                      </m:sSubPr>
                      <m:e>
                        <m:r>
                          <a:rPr lang="ru-RU" sz="1600" i="1">
                            <a:latin typeface="Cambria Math" panose="02040503050406030204" pitchFamily="18" charset="0"/>
                            <a:ea typeface="Cambria Math" panose="02040503050406030204" pitchFamily="18" charset="0"/>
                            <a:cs typeface="Times New Roman" panose="02020603050405020304" pitchFamily="18" charset="0"/>
                          </a:rPr>
                          <m:t>𝛷</m:t>
                        </m:r>
                      </m:e>
                      <m:sub>
                        <m:r>
                          <a:rPr lang="en-US" sz="1600" i="1">
                            <a:latin typeface="Cambria Math" panose="02040503050406030204" pitchFamily="18" charset="0"/>
                            <a:cs typeface="Times New Roman" panose="02020603050405020304" pitchFamily="18" charset="0"/>
                          </a:rPr>
                          <m:t>𝑏</m:t>
                        </m:r>
                      </m:sub>
                    </m:sSub>
                    <m:r>
                      <a:rPr lang="ru-RU" sz="1600" i="1">
                        <a:latin typeface="Cambria Math" panose="02040503050406030204" pitchFamily="18" charset="0"/>
                      </a:rPr>
                      <m:t>(</m:t>
                    </m:r>
                    <m:r>
                      <a:rPr lang="en-US" sz="1600" i="1">
                        <a:latin typeface="Cambria Math" panose="02040503050406030204" pitchFamily="18" charset="0"/>
                      </a:rPr>
                      <m:t>𝑠</m:t>
                    </m:r>
                    <m:r>
                      <a:rPr lang="ru-RU" sz="1600" i="1">
                        <a:latin typeface="Cambria Math" panose="02040503050406030204" pitchFamily="18" charset="0"/>
                      </a:rPr>
                      <m:t>)</m:t>
                    </m:r>
                  </m:oMath>
                </a14:m>
                <a:r>
                  <a:rPr lang="ru-RU" sz="1600" dirty="0" smtClean="0">
                    <a:latin typeface="Times New Roman" panose="02020603050405020304" pitchFamily="18" charset="0"/>
                    <a:cs typeface="Times New Roman" panose="02020603050405020304" pitchFamily="18" charset="0"/>
                  </a:rPr>
                  <a:t>=</a:t>
                </a:r>
                <a14:m>
                  <m:oMath xmlns:m="http://schemas.openxmlformats.org/officeDocument/2006/math">
                    <m:r>
                      <a:rPr lang="ru-RU" sz="1600" b="0" i="1" dirty="0" smtClean="0">
                        <a:latin typeface="Cambria Math" panose="02040503050406030204" pitchFamily="18" charset="0"/>
                        <a:cs typeface="Times New Roman" panose="02020603050405020304" pitchFamily="18" charset="0"/>
                      </a:rPr>
                      <m:t>−5,6</m:t>
                    </m:r>
                    <m:r>
                      <a:rPr lang="ru-RU" sz="1600" b="0" i="1" dirty="0"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ru-RU" sz="1600" b="0" i="1" dirty="0" smtClean="0">
                            <a:latin typeface="Cambria Math" panose="02040503050406030204" pitchFamily="18" charset="0"/>
                            <a:ea typeface="Cambria Math" panose="02040503050406030204" pitchFamily="18" charset="0"/>
                            <a:cs typeface="Times New Roman" panose="02020603050405020304" pitchFamily="18" charset="0"/>
                          </a:rPr>
                        </m:ctrlPr>
                      </m:sSupPr>
                      <m:e>
                        <m:r>
                          <a:rPr lang="ru-RU" sz="1600" b="0" i="1" dirty="0" smtClean="0">
                            <a:latin typeface="Cambria Math" panose="02040503050406030204" pitchFamily="18" charset="0"/>
                            <a:ea typeface="Cambria Math" panose="02040503050406030204" pitchFamily="18" charset="0"/>
                            <a:cs typeface="Times New Roman" panose="02020603050405020304" pitchFamily="18" charset="0"/>
                          </a:rPr>
                          <m:t>10</m:t>
                        </m:r>
                      </m:e>
                      <m:sup>
                        <m:r>
                          <a:rPr lang="ru-RU" sz="1600" b="0" i="1" dirty="0" smtClean="0">
                            <a:latin typeface="Cambria Math" panose="02040503050406030204" pitchFamily="18" charset="0"/>
                            <a:ea typeface="Cambria Math" panose="02040503050406030204" pitchFamily="18" charset="0"/>
                            <a:cs typeface="Times New Roman" panose="02020603050405020304" pitchFamily="18" charset="0"/>
                          </a:rPr>
                          <m:t>−3</m:t>
                        </m:r>
                      </m:sup>
                    </m:sSup>
                    <m:r>
                      <a:rPr lang="ru-RU" sz="1600" b="0" i="1" dirty="0" smtClean="0">
                        <a:latin typeface="Cambria Math" panose="02040503050406030204" pitchFamily="18" charset="0"/>
                        <a:ea typeface="Cambria Math" panose="02040503050406030204" pitchFamily="18" charset="0"/>
                        <a:cs typeface="Times New Roman" panose="02020603050405020304" pitchFamily="18" charset="0"/>
                      </a:rPr>
                      <m:t> </m:t>
                    </m:r>
                    <m:sSup>
                      <m:sSupPr>
                        <m:ctrlPr>
                          <a:rPr lang="ru-RU" sz="1600" b="0" i="1" dirty="0" smtClean="0">
                            <a:latin typeface="Cambria Math" panose="02040503050406030204" pitchFamily="18" charset="0"/>
                            <a:ea typeface="Cambria Math" panose="02040503050406030204" pitchFamily="18" charset="0"/>
                            <a:cs typeface="Times New Roman" panose="02020603050405020304" pitchFamily="18" charset="0"/>
                          </a:rPr>
                        </m:ctrlPr>
                      </m:sSupPr>
                      <m:e>
                        <m:r>
                          <a:rPr lang="ru-RU" sz="1600" b="0" i="1" dirty="0" smtClean="0">
                            <a:latin typeface="Cambria Math" panose="02040503050406030204" pitchFamily="18" charset="0"/>
                            <a:ea typeface="Cambria Math" panose="02040503050406030204" pitchFamily="18" charset="0"/>
                            <a:cs typeface="Times New Roman" panose="02020603050405020304" pitchFamily="18" charset="0"/>
                          </a:rPr>
                          <m:t>м</m:t>
                        </m:r>
                      </m:e>
                      <m:sup>
                        <m:r>
                          <a:rPr lang="ru-RU" sz="1600" b="0" i="1" dirty="0" smtClean="0">
                            <a:latin typeface="Cambria Math" panose="02040503050406030204" pitchFamily="18" charset="0"/>
                            <a:ea typeface="Cambria Math" panose="02040503050406030204" pitchFamily="18" charset="0"/>
                            <a:cs typeface="Times New Roman" panose="02020603050405020304" pitchFamily="18" charset="0"/>
                          </a:rPr>
                          <m:t>−1</m:t>
                        </m:r>
                      </m:sup>
                    </m:sSup>
                  </m:oMath>
                </a14:m>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Максимальное по модулю значение деформации изгиба  </a:t>
                </a:r>
                <a14:m>
                  <m:oMath xmlns:m="http://schemas.openxmlformats.org/officeDocument/2006/math">
                    <m:sSub>
                      <m:sSubPr>
                        <m:ctrlPr>
                          <a:rPr lang="ru-RU" sz="1600" i="1">
                            <a:latin typeface="Cambria Math" panose="02040503050406030204" pitchFamily="18" charset="0"/>
                            <a:cs typeface="Times New Roman" panose="02020603050405020304" pitchFamily="18" charset="0"/>
                          </a:rPr>
                        </m:ctrlPr>
                      </m:sSubPr>
                      <m:e>
                        <m:r>
                          <a:rPr lang="ru-RU" sz="1600" i="1">
                            <a:latin typeface="Cambria Math" panose="02040503050406030204" pitchFamily="18" charset="0"/>
                            <a:ea typeface="Cambria Math" panose="02040503050406030204" pitchFamily="18" charset="0"/>
                            <a:cs typeface="Times New Roman" panose="02020603050405020304" pitchFamily="18" charset="0"/>
                          </a:rPr>
                          <m:t>𝛷</m:t>
                        </m:r>
                      </m:e>
                      <m:sub>
                        <m:r>
                          <a:rPr lang="en-US" sz="1600" i="1">
                            <a:latin typeface="Cambria Math" panose="02040503050406030204" pitchFamily="18" charset="0"/>
                            <a:cs typeface="Times New Roman" panose="02020603050405020304" pitchFamily="18" charset="0"/>
                          </a:rPr>
                          <m:t>𝑏</m:t>
                        </m:r>
                      </m:sub>
                    </m:sSub>
                    <m:r>
                      <a:rPr lang="ru-RU" sz="1600" i="1">
                        <a:latin typeface="Cambria Math" panose="02040503050406030204" pitchFamily="18" charset="0"/>
                      </a:rPr>
                      <m:t>(</m:t>
                    </m:r>
                    <m:r>
                      <a:rPr lang="ru-RU" sz="1600" b="0" i="1" smtClean="0">
                        <a:latin typeface="Cambria Math" panose="02040503050406030204" pitchFamily="18" charset="0"/>
                      </a:rPr>
                      <m:t>0</m:t>
                    </m:r>
                    <m:r>
                      <a:rPr lang="ru-RU" sz="1600" i="1">
                        <a:latin typeface="Cambria Math" panose="02040503050406030204" pitchFamily="18" charset="0"/>
                      </a:rPr>
                      <m:t>)</m:t>
                    </m:r>
                  </m:oMath>
                </a14:m>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почти в </a:t>
                </a:r>
                <a:r>
                  <a:rPr lang="ru-RU" sz="1600" dirty="0" smtClean="0">
                    <a:latin typeface="Times New Roman" panose="02020603050405020304" pitchFamily="18" charset="0"/>
                    <a:cs typeface="Times New Roman" panose="02020603050405020304" pitchFamily="18" charset="0"/>
                  </a:rPr>
                  <a:t>2 раза больше деформации при </a:t>
                </a:r>
                <a14:m>
                  <m:oMath xmlns:m="http://schemas.openxmlformats.org/officeDocument/2006/math">
                    <m:sSub>
                      <m:sSubPr>
                        <m:ctrlPr>
                          <a:rPr lang="ru-RU" sz="1600" i="1">
                            <a:latin typeface="Cambria Math" panose="02040503050406030204" pitchFamily="18" charset="0"/>
                          </a:rPr>
                        </m:ctrlPr>
                      </m:sSubPr>
                      <m:e>
                        <m:r>
                          <a:rPr lang="en-US" sz="1600" i="1">
                            <a:latin typeface="Cambria Math" panose="02040503050406030204" pitchFamily="18" charset="0"/>
                          </a:rPr>
                          <m:t>𝐵</m:t>
                        </m:r>
                      </m:e>
                      <m:sub>
                        <m:r>
                          <a:rPr lang="ru-RU" sz="1600" i="1">
                            <a:latin typeface="Cambria Math" panose="02040503050406030204" pitchFamily="18" charset="0"/>
                          </a:rPr>
                          <m:t>32</m:t>
                        </m:r>
                      </m:sub>
                    </m:sSub>
                  </m:oMath>
                </a14:m>
                <a:r>
                  <a:rPr lang="ru-RU" sz="1600" dirty="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0.</a:t>
                </a:r>
                <a:endParaRPr lang="ru-RU" sz="1600" dirty="0">
                  <a:latin typeface="Times New Roman" panose="02020603050405020304" pitchFamily="18" charset="0"/>
                  <a:cs typeface="Times New Roman" panose="02020603050405020304" pitchFamily="18"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6354617" y="5015099"/>
                <a:ext cx="5421745" cy="1323439"/>
              </a:xfrm>
              <a:prstGeom prst="rect">
                <a:avLst/>
              </a:prstGeom>
              <a:blipFill>
                <a:blip r:embed="rId7"/>
                <a:stretch>
                  <a:fillRect l="-449" t="-1382" r="-562" b="-506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78691" y="5015099"/>
                <a:ext cx="4876799" cy="1569660"/>
              </a:xfrm>
              <a:prstGeom prst="rect">
                <a:avLst/>
              </a:prstGeom>
              <a:noFill/>
            </p:spPr>
            <p:txBody>
              <a:bodyPr wrap="square" rtlCol="0">
                <a:spAutoFit/>
              </a:bodyPr>
              <a:lstStyle/>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Без учета дополнительного модуля деформации растяжения нулевые </a:t>
                </a:r>
                <a14:m>
                  <m:oMath xmlns:m="http://schemas.openxmlformats.org/officeDocument/2006/math">
                    <m:sSub>
                      <m:sSubPr>
                        <m:ctrlPr>
                          <a:rPr lang="ru-RU" sz="1600" i="1">
                            <a:latin typeface="Cambria Math" panose="02040503050406030204" pitchFamily="18" charset="0"/>
                          </a:rPr>
                        </m:ctrlPr>
                      </m:sSubPr>
                      <m:e>
                        <m:r>
                          <a:rPr lang="ru-RU" sz="1600" i="1">
                            <a:latin typeface="Cambria Math" panose="02040503050406030204" pitchFamily="18" charset="0"/>
                          </a:rPr>
                          <m:t>𝜀</m:t>
                        </m:r>
                      </m:e>
                      <m:sub>
                        <m:r>
                          <a:rPr lang="en-US" sz="1600" i="1">
                            <a:latin typeface="Cambria Math" panose="02040503050406030204" pitchFamily="18" charset="0"/>
                          </a:rPr>
                          <m:t>𝑡</m:t>
                        </m:r>
                      </m:sub>
                    </m:sSub>
                    <m:r>
                      <a:rPr lang="ru-RU" sz="1600" i="1">
                        <a:latin typeface="Cambria Math" panose="02040503050406030204" pitchFamily="18" charset="0"/>
                      </a:rPr>
                      <m:t>(</m:t>
                    </m:r>
                    <m:r>
                      <a:rPr lang="en-US" sz="1600" i="1">
                        <a:latin typeface="Cambria Math" panose="02040503050406030204" pitchFamily="18" charset="0"/>
                      </a:rPr>
                      <m:t>𝑠</m:t>
                    </m:r>
                    <m:r>
                      <a:rPr lang="ru-RU" sz="1600" i="1">
                        <a:latin typeface="Cambria Math" panose="02040503050406030204" pitchFamily="18" charset="0"/>
                      </a:rPr>
                      <m:t>)</m:t>
                    </m:r>
                  </m:oMath>
                </a14:m>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=0.</a:t>
                </a:r>
              </a:p>
              <a:p>
                <a:endParaRPr lang="ru-RU"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Максимальное по модулю значение деформации растяжения </a:t>
                </a:r>
                <a14:m>
                  <m:oMath xmlns:m="http://schemas.openxmlformats.org/officeDocument/2006/math">
                    <m:sSub>
                      <m:sSubPr>
                        <m:ctrlPr>
                          <a:rPr lang="ru-RU" sz="1600" i="1">
                            <a:latin typeface="Cambria Math" panose="02040503050406030204" pitchFamily="18" charset="0"/>
                          </a:rPr>
                        </m:ctrlPr>
                      </m:sSubPr>
                      <m:e>
                        <m:r>
                          <a:rPr lang="ru-RU" sz="1600" i="1">
                            <a:latin typeface="Cambria Math" panose="02040503050406030204" pitchFamily="18" charset="0"/>
                          </a:rPr>
                          <m:t>𝜀</m:t>
                        </m:r>
                      </m:e>
                      <m:sub>
                        <m:r>
                          <a:rPr lang="en-US" sz="1600" i="1">
                            <a:latin typeface="Cambria Math" panose="02040503050406030204" pitchFamily="18" charset="0"/>
                          </a:rPr>
                          <m:t>𝑡</m:t>
                        </m:r>
                      </m:sub>
                    </m:sSub>
                    <m:r>
                      <a:rPr lang="ru-RU" sz="1600" i="1">
                        <a:latin typeface="Cambria Math" panose="02040503050406030204" pitchFamily="18" charset="0"/>
                      </a:rPr>
                      <m:t>(</m:t>
                    </m:r>
                    <m:r>
                      <a:rPr lang="ru-RU" sz="1600" b="0" i="1" smtClean="0">
                        <a:latin typeface="Cambria Math" panose="02040503050406030204" pitchFamily="18" charset="0"/>
                      </a:rPr>
                      <m:t>0</m:t>
                    </m:r>
                    <m:r>
                      <a:rPr lang="ru-RU" sz="1600" i="1">
                        <a:latin typeface="Cambria Math" panose="02040503050406030204" pitchFamily="18" charset="0"/>
                      </a:rPr>
                      <m:t>)</m:t>
                    </m:r>
                  </m:oMath>
                </a14:m>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на </a:t>
                </a:r>
                <a14:m>
                  <m:oMath xmlns:m="http://schemas.openxmlformats.org/officeDocument/2006/math">
                    <m:r>
                      <a:rPr lang="ru-RU" sz="1600" b="0" i="1" smtClean="0">
                        <a:latin typeface="Cambria Math" panose="02040503050406030204" pitchFamily="18" charset="0"/>
                      </a:rPr>
                      <m:t>5</m:t>
                    </m:r>
                    <m:r>
                      <a:rPr lang="ru-RU" sz="1600" b="0" i="1" smtClean="0">
                        <a:latin typeface="Cambria Math" panose="02040503050406030204" pitchFamily="18" charset="0"/>
                        <a:ea typeface="Cambria Math" panose="02040503050406030204" pitchFamily="18" charset="0"/>
                      </a:rPr>
                      <m:t>∙</m:t>
                    </m:r>
                    <m:sSup>
                      <m:sSupPr>
                        <m:ctrlPr>
                          <a:rPr lang="ru-RU" sz="1600" b="0" i="1" smtClean="0">
                            <a:latin typeface="Cambria Math" panose="02040503050406030204" pitchFamily="18" charset="0"/>
                            <a:ea typeface="Cambria Math" panose="02040503050406030204" pitchFamily="18" charset="0"/>
                          </a:rPr>
                        </m:ctrlPr>
                      </m:sSupPr>
                      <m:e>
                        <m:r>
                          <a:rPr lang="ru-RU" sz="1600" b="0" i="1" smtClean="0">
                            <a:latin typeface="Cambria Math" panose="02040503050406030204" pitchFamily="18" charset="0"/>
                            <a:ea typeface="Cambria Math" panose="02040503050406030204" pitchFamily="18" charset="0"/>
                          </a:rPr>
                          <m:t>10</m:t>
                        </m:r>
                      </m:e>
                      <m:sup>
                        <m:r>
                          <a:rPr lang="ru-RU" sz="1600" b="0" i="1" smtClean="0">
                            <a:latin typeface="Cambria Math" panose="02040503050406030204" pitchFamily="18" charset="0"/>
                            <a:ea typeface="Cambria Math" panose="02040503050406030204" pitchFamily="18" charset="0"/>
                          </a:rPr>
                          <m:t>−4</m:t>
                        </m:r>
                      </m:sup>
                    </m:sSup>
                  </m:oMath>
                </a14:m>
                <a:r>
                  <a:rPr lang="ru-RU" sz="1600" dirty="0" smtClean="0">
                    <a:latin typeface="Times New Roman" panose="02020603050405020304" pitchFamily="18" charset="0"/>
                    <a:cs typeface="Times New Roman" panose="02020603050405020304" pitchFamily="18" charset="0"/>
                  </a:rPr>
                  <a:t> больше деформаций при </a:t>
                </a:r>
                <a14:m>
                  <m:oMath xmlns:m="http://schemas.openxmlformats.org/officeDocument/2006/math">
                    <m:sSub>
                      <m:sSubPr>
                        <m:ctrlPr>
                          <a:rPr lang="ru-RU" sz="1600" i="1">
                            <a:latin typeface="Cambria Math" panose="02040503050406030204" pitchFamily="18" charset="0"/>
                          </a:rPr>
                        </m:ctrlPr>
                      </m:sSubPr>
                      <m:e>
                        <m:r>
                          <a:rPr lang="en-US" sz="1600" i="1">
                            <a:latin typeface="Cambria Math" panose="02040503050406030204" pitchFamily="18" charset="0"/>
                          </a:rPr>
                          <m:t>𝐵</m:t>
                        </m:r>
                      </m:e>
                      <m:sub>
                        <m:r>
                          <a:rPr lang="ru-RU" sz="1600" i="1">
                            <a:latin typeface="Cambria Math" panose="02040503050406030204" pitchFamily="18" charset="0"/>
                          </a:rPr>
                          <m:t>32</m:t>
                        </m:r>
                      </m:sub>
                    </m:sSub>
                  </m:oMath>
                </a14:m>
                <a:r>
                  <a:rPr lang="ru-RU" sz="1600" dirty="0">
                    <a:latin typeface="Times New Roman" panose="02020603050405020304" pitchFamily="18" charset="0"/>
                    <a:cs typeface="Times New Roman" panose="02020603050405020304" pitchFamily="18" charset="0"/>
                  </a:rPr>
                  <a:t>=0 </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78691" y="5015099"/>
                <a:ext cx="4876799" cy="1569660"/>
              </a:xfrm>
              <a:prstGeom prst="rect">
                <a:avLst/>
              </a:prstGeom>
              <a:blipFill>
                <a:blip r:embed="rId8"/>
                <a:stretch>
                  <a:fillRect l="-500" t="-1167" r="-750" b="-4280"/>
                </a:stretch>
              </a:blipFill>
            </p:spPr>
            <p:txBody>
              <a:bodyPr/>
              <a:lstStyle/>
              <a:p>
                <a:r>
                  <a:rPr lang="ru-RU">
                    <a:noFill/>
                  </a:rPr>
                  <a:t> </a:t>
                </a:r>
              </a:p>
            </p:txBody>
          </p:sp>
        </mc:Fallback>
      </mc:AlternateContent>
    </p:spTree>
    <p:extLst>
      <p:ext uri="{BB962C8B-B14F-4D97-AF65-F5344CB8AC3E}">
        <p14:creationId xmlns:p14="http://schemas.microsoft.com/office/powerpoint/2010/main" val="3617126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16911"/>
            <a:ext cx="10515600" cy="1057708"/>
          </a:xfrm>
        </p:spPr>
        <p:txBody>
          <a:bodyPr/>
          <a:lstStyle/>
          <a:p>
            <a:pPr algn="ctr"/>
            <a:r>
              <a:rPr lang="ru-RU" b="1" dirty="0">
                <a:latin typeface="Times New Roman" panose="02020603050405020304" pitchFamily="18" charset="0"/>
                <a:cs typeface="Times New Roman" panose="02020603050405020304" pitchFamily="18" charset="0"/>
              </a:rPr>
              <a:t>Выводы</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838199" y="1274619"/>
                <a:ext cx="10661073" cy="5446856"/>
              </a:xfrm>
            </p:spPr>
            <p:txBody>
              <a:bodyPr>
                <a:normAutofit fontScale="40000" lnSpcReduction="20000"/>
              </a:bodyPr>
              <a:lstStyle/>
              <a:p>
                <a:pPr>
                  <a:lnSpc>
                    <a:spcPct val="170000"/>
                  </a:lnSpc>
                </a:pPr>
                <a:r>
                  <a:rPr lang="ru-RU" sz="4500" dirty="0" smtClean="0">
                    <a:latin typeface="Times New Roman" panose="02020603050405020304" pitchFamily="18" charset="0"/>
                    <a:cs typeface="Times New Roman" panose="02020603050405020304" pitchFamily="18" charset="0"/>
                  </a:rPr>
                  <a:t>Метод вычисления модуля по </a:t>
                </a:r>
                <a14:m>
                  <m:oMath xmlns:m="http://schemas.openxmlformats.org/officeDocument/2006/math">
                    <m:sSub>
                      <m:sSubPr>
                        <m:ctrlPr>
                          <a:rPr lang="ru-RU" sz="4500" i="1">
                            <a:latin typeface="Cambria Math" panose="02040503050406030204" pitchFamily="18" charset="0"/>
                          </a:rPr>
                        </m:ctrlPr>
                      </m:sSubPr>
                      <m:e>
                        <m:r>
                          <a:rPr lang="en-US" sz="4500" i="1">
                            <a:latin typeface="Cambria Math" panose="02040503050406030204" pitchFamily="18" charset="0"/>
                          </a:rPr>
                          <m:t>𝑢</m:t>
                        </m:r>
                      </m:e>
                      <m:sub>
                        <m:r>
                          <a:rPr lang="en-US" sz="4500" i="1">
                            <a:latin typeface="Cambria Math" panose="02040503050406030204" pitchFamily="18" charset="0"/>
                          </a:rPr>
                          <m:t>𝑛</m:t>
                        </m:r>
                      </m:sub>
                    </m:sSub>
                  </m:oMath>
                </a14:m>
                <a:r>
                  <a:rPr lang="ru-RU" sz="4500" dirty="0" smtClean="0">
                    <a:latin typeface="Times New Roman" panose="02020603050405020304" pitchFamily="18" charset="0"/>
                    <a:cs typeface="Times New Roman" panose="02020603050405020304" pitchFamily="18" charset="0"/>
                  </a:rPr>
                  <a:t> дает наихудший результат с большими погрешностями</a:t>
                </a:r>
              </a:p>
              <a:p>
                <a:pPr>
                  <a:lnSpc>
                    <a:spcPct val="170000"/>
                  </a:lnSpc>
                </a:pPr>
                <a:r>
                  <a:rPr lang="ru-RU" sz="4500" dirty="0" smtClean="0">
                    <a:latin typeface="Times New Roman" panose="02020603050405020304" pitchFamily="18" charset="0"/>
                    <a:cs typeface="Times New Roman" panose="02020603050405020304" pitchFamily="18" charset="0"/>
                  </a:rPr>
                  <a:t>В результатах реализации методов вычисления по </a:t>
                </a:r>
                <a14:m>
                  <m:oMath xmlns:m="http://schemas.openxmlformats.org/officeDocument/2006/math">
                    <m:sSub>
                      <m:sSubPr>
                        <m:ctrlPr>
                          <a:rPr lang="ru-RU" sz="4500" i="1">
                            <a:latin typeface="Cambria Math" panose="02040503050406030204" pitchFamily="18" charset="0"/>
                          </a:rPr>
                        </m:ctrlPr>
                      </m:sSubPr>
                      <m:e>
                        <m:r>
                          <a:rPr lang="en-US" sz="4500" i="1">
                            <a:latin typeface="Cambria Math" panose="02040503050406030204" pitchFamily="18" charset="0"/>
                          </a:rPr>
                          <m:t>𝑢</m:t>
                        </m:r>
                      </m:e>
                      <m:sub>
                        <m:r>
                          <a:rPr lang="en-US" sz="4500" i="1">
                            <a:latin typeface="Cambria Math" panose="02040503050406030204" pitchFamily="18" charset="0"/>
                          </a:rPr>
                          <m:t>𝑡</m:t>
                        </m:r>
                      </m:sub>
                    </m:sSub>
                  </m:oMath>
                </a14:m>
                <a:r>
                  <a:rPr lang="ru-RU" sz="4500" dirty="0" smtClean="0">
                    <a:latin typeface="Times New Roman" panose="02020603050405020304" pitchFamily="18" charset="0"/>
                    <a:cs typeface="Times New Roman" panose="02020603050405020304" pitchFamily="18" charset="0"/>
                  </a:rPr>
                  <a:t> и по </a:t>
                </a:r>
                <a14:m>
                  <m:oMath xmlns:m="http://schemas.openxmlformats.org/officeDocument/2006/math">
                    <m:r>
                      <a:rPr lang="ru-RU" sz="4500" b="0" i="0" smtClean="0">
                        <a:latin typeface="Cambria Math" panose="02040503050406030204" pitchFamily="18" charset="0"/>
                      </a:rPr>
                      <m:t> </m:t>
                    </m:r>
                    <m:sSub>
                      <m:sSubPr>
                        <m:ctrlPr>
                          <a:rPr lang="ru-RU" sz="4500" i="1">
                            <a:latin typeface="Cambria Math" panose="02040503050406030204" pitchFamily="18" charset="0"/>
                          </a:rPr>
                        </m:ctrlPr>
                      </m:sSubPr>
                      <m:e>
                        <m:r>
                          <a:rPr lang="en-US" sz="4500" i="1">
                            <a:latin typeface="Cambria Math" panose="02040503050406030204" pitchFamily="18" charset="0"/>
                          </a:rPr>
                          <m:t>𝛹</m:t>
                        </m:r>
                      </m:e>
                      <m:sub>
                        <m:r>
                          <a:rPr lang="en-US" sz="4500" i="1">
                            <a:latin typeface="Cambria Math" panose="02040503050406030204" pitchFamily="18" charset="0"/>
                          </a:rPr>
                          <m:t>𝑏</m:t>
                        </m:r>
                      </m:sub>
                    </m:sSub>
                  </m:oMath>
                </a14:m>
                <a:r>
                  <a:rPr lang="ru-RU" sz="4500" dirty="0" smtClean="0">
                    <a:latin typeface="Times New Roman" panose="02020603050405020304" pitchFamily="18" charset="0"/>
                    <a:cs typeface="Times New Roman" panose="02020603050405020304" pitchFamily="18" charset="0"/>
                  </a:rPr>
                  <a:t> прослеживается зависимость от радиуса кривизны  </a:t>
                </a:r>
                <a14:m>
                  <m:oMath xmlns:m="http://schemas.openxmlformats.org/officeDocument/2006/math">
                    <m:sSub>
                      <m:sSubPr>
                        <m:ctrlPr>
                          <a:rPr lang="ru-RU" sz="4500" i="1">
                            <a:latin typeface="Cambria Math" panose="02040503050406030204" pitchFamily="18" charset="0"/>
                          </a:rPr>
                        </m:ctrlPr>
                      </m:sSubPr>
                      <m:e>
                        <m:r>
                          <a:rPr lang="en-US" sz="4500" i="1">
                            <a:latin typeface="Cambria Math" panose="02040503050406030204" pitchFamily="18" charset="0"/>
                          </a:rPr>
                          <m:t>𝑅</m:t>
                        </m:r>
                      </m:e>
                      <m:sub>
                        <m:r>
                          <a:rPr lang="ru-RU" sz="4500" i="1">
                            <a:latin typeface="Cambria Math" panose="02040503050406030204" pitchFamily="18" charset="0"/>
                          </a:rPr>
                          <m:t>𝑐</m:t>
                        </m:r>
                      </m:sub>
                    </m:sSub>
                  </m:oMath>
                </a14:m>
                <a:endParaRPr lang="ru-RU" sz="4500" dirty="0" smtClean="0">
                  <a:latin typeface="Times New Roman" panose="02020603050405020304" pitchFamily="18" charset="0"/>
                  <a:cs typeface="Times New Roman" panose="02020603050405020304" pitchFamily="18" charset="0"/>
                </a:endParaRPr>
              </a:p>
              <a:p>
                <a:pPr>
                  <a:lnSpc>
                    <a:spcPct val="170000"/>
                  </a:lnSpc>
                </a:pPr>
                <a:r>
                  <a:rPr lang="ru-RU" sz="4500" dirty="0" smtClean="0">
                    <a:latin typeface="Times New Roman" panose="02020603050405020304" pitchFamily="18" charset="0"/>
                    <a:cs typeface="Times New Roman" panose="02020603050405020304" pitchFamily="18" charset="0"/>
                  </a:rPr>
                  <a:t>Величины </a:t>
                </a:r>
                <a14:m>
                  <m:oMath xmlns:m="http://schemas.openxmlformats.org/officeDocument/2006/math">
                    <m:sSub>
                      <m:sSubPr>
                        <m:ctrlPr>
                          <a:rPr lang="ru-RU" sz="4500" i="1">
                            <a:latin typeface="Cambria Math" panose="02040503050406030204" pitchFamily="18" charset="0"/>
                          </a:rPr>
                        </m:ctrlPr>
                      </m:sSubPr>
                      <m:e>
                        <m:r>
                          <a:rPr lang="ru-RU" sz="4500" i="1">
                            <a:latin typeface="Cambria Math" panose="02040503050406030204" pitchFamily="18" charset="0"/>
                          </a:rPr>
                          <m:t>𝐵</m:t>
                        </m:r>
                      </m:e>
                      <m:sub>
                        <m:r>
                          <a:rPr lang="ru-RU" sz="4500" i="1">
                            <a:latin typeface="Cambria Math" panose="02040503050406030204" pitchFamily="18" charset="0"/>
                          </a:rPr>
                          <m:t>32</m:t>
                        </m:r>
                      </m:sub>
                    </m:sSub>
                    <m:r>
                      <a:rPr lang="ru-RU" sz="4500" i="1">
                        <a:latin typeface="Cambria Math" panose="02040503050406030204" pitchFamily="18" charset="0"/>
                      </a:rPr>
                      <m:t>/</m:t>
                    </m:r>
                    <m:sSub>
                      <m:sSubPr>
                        <m:ctrlPr>
                          <a:rPr lang="ru-RU" sz="4500" i="1">
                            <a:latin typeface="Cambria Math" panose="02040503050406030204" pitchFamily="18" charset="0"/>
                          </a:rPr>
                        </m:ctrlPr>
                      </m:sSubPr>
                      <m:e>
                        <m:r>
                          <a:rPr lang="en-US" sz="4500" i="1">
                            <a:latin typeface="Cambria Math" panose="02040503050406030204" pitchFamily="18" charset="0"/>
                          </a:rPr>
                          <m:t>𝑅</m:t>
                        </m:r>
                      </m:e>
                      <m:sub>
                        <m:r>
                          <a:rPr lang="ru-RU" sz="4500" i="1">
                            <a:latin typeface="Cambria Math" panose="02040503050406030204" pitchFamily="18" charset="0"/>
                          </a:rPr>
                          <m:t>𝑐</m:t>
                        </m:r>
                      </m:sub>
                    </m:sSub>
                  </m:oMath>
                </a14:m>
                <a:r>
                  <a:rPr lang="ru-RU" sz="4500" dirty="0">
                    <a:latin typeface="Times New Roman" panose="02020603050405020304" pitchFamily="18" charset="0"/>
                    <a:cs typeface="Times New Roman" panose="02020603050405020304" pitchFamily="18" charset="0"/>
                  </a:rPr>
                  <a:t> </a:t>
                </a:r>
                <a:r>
                  <a:rPr lang="ru-RU" sz="45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sz="4500" i="1" smtClean="0">
                            <a:latin typeface="Cambria Math" panose="02040503050406030204" pitchFamily="18" charset="0"/>
                            <a:cs typeface="Times New Roman" panose="02020603050405020304" pitchFamily="18" charset="0"/>
                          </a:rPr>
                        </m:ctrlPr>
                      </m:sSubPr>
                      <m:e>
                        <m:r>
                          <a:rPr lang="en-US" sz="4500" b="0" i="1" smtClean="0">
                            <a:latin typeface="Cambria Math" panose="02040503050406030204" pitchFamily="18" charset="0"/>
                            <a:cs typeface="Times New Roman" panose="02020603050405020304" pitchFamily="18" charset="0"/>
                          </a:rPr>
                          <m:t>𝐵</m:t>
                        </m:r>
                      </m:e>
                      <m:sub>
                        <m:r>
                          <a:rPr lang="en-US" sz="4500" b="0" i="1" smtClean="0">
                            <a:latin typeface="Cambria Math" panose="02040503050406030204" pitchFamily="18" charset="0"/>
                            <a:cs typeface="Times New Roman" panose="02020603050405020304" pitchFamily="18" charset="0"/>
                          </a:rPr>
                          <m:t>32</m:t>
                        </m:r>
                      </m:sub>
                    </m:sSub>
                    <m:r>
                      <a:rPr lang="en-US" sz="4500" b="0" i="0" dirty="0" smtClean="0">
                        <a:latin typeface="Cambria Math" panose="02040503050406030204" pitchFamily="18" charset="0"/>
                        <a:cs typeface="Times New Roman" panose="02020603050405020304" pitchFamily="18" charset="0"/>
                      </a:rPr>
                      <m:t>/</m:t>
                    </m:r>
                    <m:rad>
                      <m:radPr>
                        <m:degHide m:val="on"/>
                        <m:ctrlPr>
                          <a:rPr lang="en-US" sz="4500" i="1" dirty="0" smtClean="0">
                            <a:latin typeface="Cambria Math" panose="02040503050406030204" pitchFamily="18" charset="0"/>
                            <a:cs typeface="Times New Roman" panose="02020603050405020304" pitchFamily="18" charset="0"/>
                          </a:rPr>
                        </m:ctrlPr>
                      </m:radPr>
                      <m:deg/>
                      <m:e>
                        <m:sSub>
                          <m:sSubPr>
                            <m:ctrlPr>
                              <a:rPr lang="en-US" sz="4500" i="1" dirty="0" smtClean="0">
                                <a:latin typeface="Cambria Math" panose="02040503050406030204" pitchFamily="18" charset="0"/>
                                <a:cs typeface="Times New Roman" panose="02020603050405020304" pitchFamily="18" charset="0"/>
                              </a:rPr>
                            </m:ctrlPr>
                          </m:sSubPr>
                          <m:e>
                            <m:r>
                              <a:rPr lang="en-US" sz="4500" b="0" i="1" dirty="0" smtClean="0">
                                <a:latin typeface="Cambria Math" panose="02040503050406030204" pitchFamily="18" charset="0"/>
                                <a:cs typeface="Times New Roman" panose="02020603050405020304" pitchFamily="18" charset="0"/>
                              </a:rPr>
                              <m:t>𝑅</m:t>
                            </m:r>
                          </m:e>
                          <m:sub>
                            <m:r>
                              <a:rPr lang="en-US" sz="4500" b="0" i="1" dirty="0" smtClean="0">
                                <a:latin typeface="Cambria Math" panose="02040503050406030204" pitchFamily="18" charset="0"/>
                                <a:cs typeface="Times New Roman" panose="02020603050405020304" pitchFamily="18" charset="0"/>
                              </a:rPr>
                              <m:t>𝑐</m:t>
                            </m:r>
                          </m:sub>
                        </m:sSub>
                      </m:e>
                    </m:rad>
                  </m:oMath>
                </a14:m>
                <a:r>
                  <a:rPr lang="ru-RU" sz="4500" dirty="0" smtClean="0">
                    <a:latin typeface="Times New Roman" panose="02020603050405020304" pitchFamily="18" charset="0"/>
                    <a:cs typeface="Times New Roman" panose="02020603050405020304" pitchFamily="18" charset="0"/>
                  </a:rPr>
                  <a:t> </a:t>
                </a:r>
                <a:r>
                  <a:rPr lang="en-US" sz="4500" dirty="0" smtClean="0">
                    <a:latin typeface="Times New Roman" panose="02020603050405020304" pitchFamily="18" charset="0"/>
                    <a:cs typeface="Times New Roman" panose="02020603050405020304" pitchFamily="18" charset="0"/>
                  </a:rPr>
                  <a:t> </a:t>
                </a:r>
                <a:r>
                  <a:rPr lang="ru-RU" sz="4500" dirty="0" smtClean="0">
                    <a:latin typeface="Times New Roman" panose="02020603050405020304" pitchFamily="18" charset="0"/>
                    <a:cs typeface="Times New Roman" panose="02020603050405020304" pitchFamily="18" charset="0"/>
                  </a:rPr>
                  <a:t>, вычисленные методами </a:t>
                </a:r>
                <a:r>
                  <a:rPr lang="ru-RU" sz="4500" dirty="0">
                    <a:latin typeface="Times New Roman" panose="02020603050405020304" pitchFamily="18" charset="0"/>
                    <a:cs typeface="Times New Roman" panose="02020603050405020304" pitchFamily="18" charset="0"/>
                  </a:rPr>
                  <a:t>определения по </a:t>
                </a:r>
                <a14:m>
                  <m:oMath xmlns:m="http://schemas.openxmlformats.org/officeDocument/2006/math">
                    <m:sSub>
                      <m:sSubPr>
                        <m:ctrlPr>
                          <a:rPr lang="ru-RU" sz="4500" i="1">
                            <a:latin typeface="Cambria Math" panose="02040503050406030204" pitchFamily="18" charset="0"/>
                          </a:rPr>
                        </m:ctrlPr>
                      </m:sSubPr>
                      <m:e>
                        <m:r>
                          <a:rPr lang="en-US" sz="4500" i="1">
                            <a:latin typeface="Cambria Math" panose="02040503050406030204" pitchFamily="18" charset="0"/>
                          </a:rPr>
                          <m:t>𝛹</m:t>
                        </m:r>
                      </m:e>
                      <m:sub>
                        <m:r>
                          <a:rPr lang="en-US" sz="4500" i="1">
                            <a:latin typeface="Cambria Math" panose="02040503050406030204" pitchFamily="18" charset="0"/>
                          </a:rPr>
                          <m:t>𝑏</m:t>
                        </m:r>
                      </m:sub>
                    </m:sSub>
                  </m:oMath>
                </a14:m>
                <a:r>
                  <a:rPr lang="ru-RU" sz="4500" dirty="0" smtClean="0">
                    <a:latin typeface="Times New Roman" panose="02020603050405020304" pitchFamily="18" charset="0"/>
                    <a:cs typeface="Times New Roman" panose="02020603050405020304" pitchFamily="18" charset="0"/>
                  </a:rPr>
                  <a:t> и по  </a:t>
                </a:r>
                <a14:m>
                  <m:oMath xmlns:m="http://schemas.openxmlformats.org/officeDocument/2006/math">
                    <m:sSub>
                      <m:sSubPr>
                        <m:ctrlPr>
                          <a:rPr lang="ru-RU" sz="4500" i="1">
                            <a:latin typeface="Cambria Math" panose="02040503050406030204" pitchFamily="18" charset="0"/>
                          </a:rPr>
                        </m:ctrlPr>
                      </m:sSubPr>
                      <m:e>
                        <m:r>
                          <a:rPr lang="en-US" sz="4500" i="1">
                            <a:latin typeface="Cambria Math" panose="02040503050406030204" pitchFamily="18" charset="0"/>
                          </a:rPr>
                          <m:t>𝑢</m:t>
                        </m:r>
                      </m:e>
                      <m:sub>
                        <m:r>
                          <a:rPr lang="en-US" sz="4500" i="1">
                            <a:latin typeface="Cambria Math" panose="02040503050406030204" pitchFamily="18" charset="0"/>
                          </a:rPr>
                          <m:t>𝑡</m:t>
                        </m:r>
                      </m:sub>
                    </m:sSub>
                  </m:oMath>
                </a14:m>
                <a:r>
                  <a:rPr lang="ru-RU" sz="4500" dirty="0" smtClean="0">
                    <a:latin typeface="Times New Roman" panose="02020603050405020304" pitchFamily="18" charset="0"/>
                    <a:cs typeface="Times New Roman" panose="02020603050405020304" pitchFamily="18" charset="0"/>
                  </a:rPr>
                  <a:t>, </a:t>
                </a:r>
                <a:r>
                  <a:rPr lang="ru-RU" sz="4500" dirty="0">
                    <a:latin typeface="Times New Roman" panose="02020603050405020304" pitchFamily="18" charset="0"/>
                    <a:cs typeface="Times New Roman" panose="02020603050405020304" pitchFamily="18" charset="0"/>
                  </a:rPr>
                  <a:t>меньше меняется от сечения к сечению, чем </a:t>
                </a:r>
                <a14:m>
                  <m:oMath xmlns:m="http://schemas.openxmlformats.org/officeDocument/2006/math">
                    <m:sSub>
                      <m:sSubPr>
                        <m:ctrlPr>
                          <a:rPr lang="ru-RU" sz="4500" i="1">
                            <a:latin typeface="Cambria Math" panose="02040503050406030204" pitchFamily="18" charset="0"/>
                          </a:rPr>
                        </m:ctrlPr>
                      </m:sSubPr>
                      <m:e>
                        <m:r>
                          <a:rPr lang="ru-RU" sz="4500" i="1">
                            <a:latin typeface="Cambria Math" panose="02040503050406030204" pitchFamily="18" charset="0"/>
                          </a:rPr>
                          <m:t>𝐵</m:t>
                        </m:r>
                      </m:e>
                      <m:sub>
                        <m:r>
                          <a:rPr lang="ru-RU" sz="4500" i="1">
                            <a:latin typeface="Cambria Math" panose="02040503050406030204" pitchFamily="18" charset="0"/>
                          </a:rPr>
                          <m:t>32</m:t>
                        </m:r>
                      </m:sub>
                    </m:sSub>
                  </m:oMath>
                </a14:m>
                <a:endParaRPr lang="ru-RU" sz="4500" dirty="0" smtClean="0">
                  <a:latin typeface="Times New Roman" panose="02020603050405020304" pitchFamily="18" charset="0"/>
                  <a:cs typeface="Times New Roman" panose="02020603050405020304" pitchFamily="18" charset="0"/>
                </a:endParaRPr>
              </a:p>
              <a:p>
                <a:pPr>
                  <a:lnSpc>
                    <a:spcPct val="170000"/>
                  </a:lnSpc>
                </a:pPr>
                <a:r>
                  <a:rPr lang="ru-RU" sz="4500" dirty="0" smtClean="0">
                    <a:latin typeface="Times New Roman" panose="02020603050405020304" pitchFamily="18" charset="0"/>
                    <a:cs typeface="Times New Roman" panose="02020603050405020304" pitchFamily="18" charset="0"/>
                  </a:rPr>
                  <a:t>Методы вычисления модуля по </a:t>
                </a:r>
                <a14:m>
                  <m:oMath xmlns:m="http://schemas.openxmlformats.org/officeDocument/2006/math">
                    <m:sSub>
                      <m:sSubPr>
                        <m:ctrlPr>
                          <a:rPr lang="ru-RU" sz="4500" i="1">
                            <a:latin typeface="Cambria Math" panose="02040503050406030204" pitchFamily="18" charset="0"/>
                          </a:rPr>
                        </m:ctrlPr>
                      </m:sSubPr>
                      <m:e>
                        <m:r>
                          <a:rPr lang="en-US" sz="4500" i="1">
                            <a:latin typeface="Cambria Math" panose="02040503050406030204" pitchFamily="18" charset="0"/>
                          </a:rPr>
                          <m:t>𝛹</m:t>
                        </m:r>
                      </m:e>
                      <m:sub>
                        <m:r>
                          <a:rPr lang="en-US" sz="4500" i="1">
                            <a:latin typeface="Cambria Math" panose="02040503050406030204" pitchFamily="18" charset="0"/>
                          </a:rPr>
                          <m:t>𝑏</m:t>
                        </m:r>
                      </m:sub>
                    </m:sSub>
                  </m:oMath>
                </a14:m>
                <a:r>
                  <a:rPr lang="ru-RU" sz="4500" dirty="0" smtClean="0">
                    <a:latin typeface="Times New Roman" panose="02020603050405020304" pitchFamily="18" charset="0"/>
                    <a:cs typeface="Times New Roman" panose="02020603050405020304" pitchFamily="18" charset="0"/>
                  </a:rPr>
                  <a:t> и </a:t>
                </a:r>
                <a:r>
                  <a:rPr lang="ru-RU" sz="4500" dirty="0">
                    <a:latin typeface="Times New Roman" panose="02020603050405020304" pitchFamily="18" charset="0"/>
                    <a:cs typeface="Times New Roman" panose="02020603050405020304" pitchFamily="18" charset="0"/>
                  </a:rPr>
                  <a:t>по  </a:t>
                </a:r>
                <a14:m>
                  <m:oMath xmlns:m="http://schemas.openxmlformats.org/officeDocument/2006/math">
                    <m:sSub>
                      <m:sSubPr>
                        <m:ctrlPr>
                          <a:rPr lang="ru-RU" sz="4500" i="1">
                            <a:latin typeface="Cambria Math" panose="02040503050406030204" pitchFamily="18" charset="0"/>
                          </a:rPr>
                        </m:ctrlPr>
                      </m:sSubPr>
                      <m:e>
                        <m:r>
                          <a:rPr lang="en-US" sz="4500" i="1">
                            <a:latin typeface="Cambria Math" panose="02040503050406030204" pitchFamily="18" charset="0"/>
                          </a:rPr>
                          <m:t>𝑢</m:t>
                        </m:r>
                      </m:e>
                      <m:sub>
                        <m:r>
                          <a:rPr lang="en-US" sz="4500" i="1">
                            <a:latin typeface="Cambria Math" panose="02040503050406030204" pitchFamily="18" charset="0"/>
                          </a:rPr>
                          <m:t>𝑡</m:t>
                        </m:r>
                      </m:sub>
                    </m:sSub>
                  </m:oMath>
                </a14:m>
                <a:r>
                  <a:rPr lang="ru-RU" sz="4500" dirty="0" smtClean="0">
                    <a:latin typeface="Times New Roman" panose="02020603050405020304" pitchFamily="18" charset="0"/>
                    <a:cs typeface="Times New Roman" panose="02020603050405020304" pitchFamily="18" charset="0"/>
                  </a:rPr>
                  <a:t> характеризуются практически одинаковыми погрешностями, но так как величины </a:t>
                </a:r>
                <a14:m>
                  <m:oMath xmlns:m="http://schemas.openxmlformats.org/officeDocument/2006/math">
                    <m:sSub>
                      <m:sSubPr>
                        <m:ctrlPr>
                          <a:rPr lang="ru-RU" sz="4500" i="1">
                            <a:latin typeface="Cambria Math" panose="02040503050406030204" pitchFamily="18" charset="0"/>
                          </a:rPr>
                        </m:ctrlPr>
                      </m:sSubPr>
                      <m:e>
                        <m:r>
                          <a:rPr lang="ru-RU" sz="4500" i="1">
                            <a:latin typeface="Cambria Math" panose="02040503050406030204" pitchFamily="18" charset="0"/>
                          </a:rPr>
                          <m:t>𝐵</m:t>
                        </m:r>
                      </m:e>
                      <m:sub>
                        <m:r>
                          <a:rPr lang="ru-RU" sz="4500" i="1">
                            <a:latin typeface="Cambria Math" panose="02040503050406030204" pitchFamily="18" charset="0"/>
                          </a:rPr>
                          <m:t>32</m:t>
                        </m:r>
                      </m:sub>
                    </m:sSub>
                    <m:r>
                      <a:rPr lang="ru-RU" sz="4500" i="1">
                        <a:latin typeface="Cambria Math" panose="02040503050406030204" pitchFamily="18" charset="0"/>
                      </a:rPr>
                      <m:t>/</m:t>
                    </m:r>
                    <m:sSub>
                      <m:sSubPr>
                        <m:ctrlPr>
                          <a:rPr lang="ru-RU" sz="4500" i="1">
                            <a:latin typeface="Cambria Math" panose="02040503050406030204" pitchFamily="18" charset="0"/>
                          </a:rPr>
                        </m:ctrlPr>
                      </m:sSubPr>
                      <m:e>
                        <m:r>
                          <a:rPr lang="en-US" sz="4500" i="1">
                            <a:latin typeface="Cambria Math" panose="02040503050406030204" pitchFamily="18" charset="0"/>
                          </a:rPr>
                          <m:t>𝑅</m:t>
                        </m:r>
                      </m:e>
                      <m:sub>
                        <m:r>
                          <a:rPr lang="ru-RU" sz="4500" i="1">
                            <a:latin typeface="Cambria Math" panose="02040503050406030204" pitchFamily="18" charset="0"/>
                          </a:rPr>
                          <m:t>𝑐</m:t>
                        </m:r>
                      </m:sub>
                    </m:sSub>
                  </m:oMath>
                </a14:m>
                <a:r>
                  <a:rPr lang="ru-RU" sz="4500"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ru-RU" sz="4500" i="1">
                            <a:latin typeface="Cambria Math" panose="02040503050406030204" pitchFamily="18" charset="0"/>
                            <a:cs typeface="Times New Roman" panose="02020603050405020304" pitchFamily="18" charset="0"/>
                          </a:rPr>
                        </m:ctrlPr>
                      </m:sSubPr>
                      <m:e>
                        <m:r>
                          <a:rPr lang="en-US" sz="4500" i="1">
                            <a:latin typeface="Cambria Math" panose="02040503050406030204" pitchFamily="18" charset="0"/>
                            <a:cs typeface="Times New Roman" panose="02020603050405020304" pitchFamily="18" charset="0"/>
                          </a:rPr>
                          <m:t>𝐵</m:t>
                        </m:r>
                      </m:e>
                      <m:sub>
                        <m:r>
                          <a:rPr lang="en-US" sz="4500" i="1">
                            <a:latin typeface="Cambria Math" panose="02040503050406030204" pitchFamily="18" charset="0"/>
                            <a:cs typeface="Times New Roman" panose="02020603050405020304" pitchFamily="18" charset="0"/>
                          </a:rPr>
                          <m:t>32</m:t>
                        </m:r>
                      </m:sub>
                    </m:sSub>
                    <m:r>
                      <a:rPr lang="en-US" sz="4500" dirty="0">
                        <a:latin typeface="Cambria Math" panose="02040503050406030204" pitchFamily="18" charset="0"/>
                        <a:cs typeface="Times New Roman" panose="02020603050405020304" pitchFamily="18" charset="0"/>
                      </a:rPr>
                      <m:t>/</m:t>
                    </m:r>
                    <m:rad>
                      <m:radPr>
                        <m:degHide m:val="on"/>
                        <m:ctrlPr>
                          <a:rPr lang="en-US" sz="4500" i="1" dirty="0">
                            <a:latin typeface="Cambria Math" panose="02040503050406030204" pitchFamily="18" charset="0"/>
                            <a:cs typeface="Times New Roman" panose="02020603050405020304" pitchFamily="18" charset="0"/>
                          </a:rPr>
                        </m:ctrlPr>
                      </m:radPr>
                      <m:deg/>
                      <m:e>
                        <m:sSub>
                          <m:sSubPr>
                            <m:ctrlPr>
                              <a:rPr lang="en-US" sz="4500" i="1" dirty="0">
                                <a:latin typeface="Cambria Math" panose="02040503050406030204" pitchFamily="18" charset="0"/>
                                <a:cs typeface="Times New Roman" panose="02020603050405020304" pitchFamily="18" charset="0"/>
                              </a:rPr>
                            </m:ctrlPr>
                          </m:sSubPr>
                          <m:e>
                            <m:r>
                              <a:rPr lang="en-US" sz="4500" i="1" dirty="0">
                                <a:latin typeface="Cambria Math" panose="02040503050406030204" pitchFamily="18" charset="0"/>
                                <a:cs typeface="Times New Roman" panose="02020603050405020304" pitchFamily="18" charset="0"/>
                              </a:rPr>
                              <m:t>𝑅</m:t>
                            </m:r>
                          </m:e>
                          <m:sub>
                            <m:r>
                              <a:rPr lang="en-US" sz="4500" i="1" dirty="0">
                                <a:latin typeface="Cambria Math" panose="02040503050406030204" pitchFamily="18" charset="0"/>
                                <a:cs typeface="Times New Roman" panose="02020603050405020304" pitchFamily="18" charset="0"/>
                              </a:rPr>
                              <m:t>𝑐</m:t>
                            </m:r>
                          </m:sub>
                        </m:sSub>
                      </m:e>
                    </m:rad>
                  </m:oMath>
                </a14:m>
                <a:r>
                  <a:rPr lang="ru-RU" sz="4500" dirty="0" smtClean="0">
                    <a:latin typeface="Times New Roman" panose="02020603050405020304" pitchFamily="18" charset="0"/>
                    <a:cs typeface="Times New Roman" panose="02020603050405020304" pitchFamily="18" charset="0"/>
                  </a:rPr>
                  <a:t>, определенные по </a:t>
                </a:r>
                <a14:m>
                  <m:oMath xmlns:m="http://schemas.openxmlformats.org/officeDocument/2006/math">
                    <m:sSub>
                      <m:sSubPr>
                        <m:ctrlPr>
                          <a:rPr lang="ru-RU" sz="4500" i="1">
                            <a:latin typeface="Cambria Math" panose="02040503050406030204" pitchFamily="18" charset="0"/>
                          </a:rPr>
                        </m:ctrlPr>
                      </m:sSubPr>
                      <m:e>
                        <m:r>
                          <a:rPr lang="en-US" sz="4500" i="1">
                            <a:latin typeface="Cambria Math" panose="02040503050406030204" pitchFamily="18" charset="0"/>
                          </a:rPr>
                          <m:t>𝛹</m:t>
                        </m:r>
                      </m:e>
                      <m:sub>
                        <m:r>
                          <a:rPr lang="en-US" sz="4500" i="1">
                            <a:latin typeface="Cambria Math" panose="02040503050406030204" pitchFamily="18" charset="0"/>
                          </a:rPr>
                          <m:t>𝑏</m:t>
                        </m:r>
                      </m:sub>
                    </m:sSub>
                  </m:oMath>
                </a14:m>
                <a:r>
                  <a:rPr lang="ru-RU" sz="4500" dirty="0" smtClean="0">
                    <a:latin typeface="Times New Roman" panose="02020603050405020304" pitchFamily="18" charset="0"/>
                    <a:cs typeface="Times New Roman" panose="02020603050405020304" pitchFamily="18" charset="0"/>
                  </a:rPr>
                  <a:t>, близки по значению к ранее полученным выводам (результатам рассмотрения стержня в форме кольца), способ вычисления модуля по поворотам сечения является наилучшим.</a:t>
                </a:r>
              </a:p>
              <a:p>
                <a:pPr>
                  <a:lnSpc>
                    <a:spcPct val="170000"/>
                  </a:lnSpc>
                </a:pPr>
                <a:r>
                  <a:rPr lang="ru-RU" sz="4500" dirty="0" smtClean="0">
                    <a:latin typeface="Times New Roman" panose="02020603050405020304" pitchFamily="18" charset="0"/>
                    <a:cs typeface="Times New Roman" panose="02020603050405020304" pitchFamily="18" charset="0"/>
                  </a:rPr>
                  <a:t>Дополнительный модуль упругости </a:t>
                </a:r>
                <a14:m>
                  <m:oMath xmlns:m="http://schemas.openxmlformats.org/officeDocument/2006/math">
                    <m:sSub>
                      <m:sSubPr>
                        <m:ctrlPr>
                          <a:rPr lang="ru-RU" sz="4500" i="1">
                            <a:latin typeface="Cambria Math" panose="02040503050406030204" pitchFamily="18" charset="0"/>
                          </a:rPr>
                        </m:ctrlPr>
                      </m:sSubPr>
                      <m:e>
                        <m:r>
                          <a:rPr lang="ru-RU" sz="4500" i="1">
                            <a:latin typeface="Cambria Math" panose="02040503050406030204" pitchFamily="18" charset="0"/>
                          </a:rPr>
                          <m:t>𝐵</m:t>
                        </m:r>
                      </m:e>
                      <m:sub>
                        <m:r>
                          <a:rPr lang="ru-RU" sz="4500" i="1">
                            <a:latin typeface="Cambria Math" panose="02040503050406030204" pitchFamily="18" charset="0"/>
                          </a:rPr>
                          <m:t>32</m:t>
                        </m:r>
                      </m:sub>
                    </m:sSub>
                  </m:oMath>
                </a14:m>
                <a:r>
                  <a:rPr lang="ru-RU" sz="4500" dirty="0" smtClean="0">
                    <a:latin typeface="Times New Roman" panose="02020603050405020304" pitchFamily="18" charset="0"/>
                    <a:cs typeface="Times New Roman" panose="02020603050405020304" pitchFamily="18" charset="0"/>
                  </a:rPr>
                  <a:t> практически не влияет на перемещения сечений стержня, однако оказывает существенное влияние на деформации.</a:t>
                </a:r>
                <a:endParaRPr lang="ru-RU" sz="4500" dirty="0">
                  <a:latin typeface="Times New Roman" panose="02020603050405020304" pitchFamily="18" charset="0"/>
                  <a:cs typeface="Times New Roman" panose="02020603050405020304" pitchFamily="18" charset="0"/>
                </a:endParaRPr>
              </a:p>
              <a:p>
                <a:pPr>
                  <a:lnSpc>
                    <a:spcPct val="170000"/>
                  </a:lnSpc>
                </a:pPr>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838199" y="1274619"/>
                <a:ext cx="10661073" cy="5446856"/>
              </a:xfrm>
              <a:blipFill>
                <a:blip r:embed="rId2"/>
                <a:stretch>
                  <a:fillRect l="-343" r="-515"/>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p:txBody>
          <a:bodyPr/>
          <a:lstStyle/>
          <a:p>
            <a:fld id="{D5CEE922-EF63-43B0-B822-7662393238B7}" type="slidenum">
              <a:rPr lang="ru-RU" smtClean="0"/>
              <a:t>19</a:t>
            </a:fld>
            <a:endParaRPr lang="ru-RU"/>
          </a:p>
        </p:txBody>
      </p:sp>
    </p:spTree>
    <p:extLst>
      <p:ext uri="{BB962C8B-B14F-4D97-AF65-F5344CB8AC3E}">
        <p14:creationId xmlns:p14="http://schemas.microsoft.com/office/powerpoint/2010/main" val="2614678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441325"/>
            <a:ext cx="9601200" cy="852854"/>
          </a:xfrm>
        </p:spPr>
        <p:txBody>
          <a:bodyPr/>
          <a:lstStyle/>
          <a:p>
            <a:pPr algn="ctr"/>
            <a:r>
              <a:rPr lang="ru-RU" b="1" dirty="0" smtClean="0">
                <a:latin typeface="Times New Roman" panose="02020603050405020304" pitchFamily="18" charset="0"/>
                <a:cs typeface="Times New Roman" panose="02020603050405020304" pitchFamily="18" charset="0"/>
              </a:rPr>
              <a:t>Цель работы</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71600" y="1538654"/>
            <a:ext cx="10339754" cy="4328746"/>
          </a:xfrm>
        </p:spPr>
        <p:txBody>
          <a:bodyPr>
            <a:normAutofit/>
          </a:bodyPr>
          <a:lstStyle/>
          <a:p>
            <a:pPr marL="0" indent="0" algn="just">
              <a:lnSpc>
                <a:spcPct val="100000"/>
              </a:lnSpc>
              <a:buNone/>
            </a:pPr>
            <a:r>
              <a:rPr lang="ru-RU" sz="3200" dirty="0" smtClean="0">
                <a:latin typeface="Times New Roman" panose="02020603050405020304" pitchFamily="18" charset="0"/>
                <a:cs typeface="Times New Roman" panose="02020603050405020304" pitchFamily="18" charset="0"/>
              </a:rPr>
              <a:t>-Определить наиболее эффективный метод расчета дополнительного модуля упругости криволинейного стержня путем рассмотрения статического изгиба стержня в форме плоской спирали </a:t>
            </a:r>
          </a:p>
          <a:p>
            <a:pPr marL="0" indent="0" algn="just">
              <a:lnSpc>
                <a:spcPct val="100000"/>
              </a:lnSpc>
              <a:buNone/>
            </a:pPr>
            <a:endParaRPr lang="ru-RU" sz="3200"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ru-RU" sz="3200" dirty="0" smtClean="0">
                <a:latin typeface="Times New Roman" panose="02020603050405020304" pitchFamily="18" charset="0"/>
                <a:cs typeface="Times New Roman" panose="02020603050405020304" pitchFamily="18" charset="0"/>
              </a:rPr>
              <a:t>- Исследовать влияние найденного модуля на общее решение поставленной задачи теории стержней</a:t>
            </a:r>
          </a:p>
        </p:txBody>
      </p:sp>
      <p:sp>
        <p:nvSpPr>
          <p:cNvPr id="4" name="Номер слайда 3"/>
          <p:cNvSpPr>
            <a:spLocks noGrp="1"/>
          </p:cNvSpPr>
          <p:nvPr>
            <p:ph type="sldNum" sz="quarter" idx="12"/>
          </p:nvPr>
        </p:nvSpPr>
        <p:spPr/>
        <p:txBody>
          <a:bodyPr/>
          <a:lstStyle/>
          <a:p>
            <a:fld id="{D5CEE922-EF63-43B0-B822-7662393238B7}" type="slidenum">
              <a:rPr lang="ru-RU" smtClean="0"/>
              <a:t>2</a:t>
            </a:fld>
            <a:endParaRPr lang="ru-RU"/>
          </a:p>
        </p:txBody>
      </p:sp>
    </p:spTree>
    <p:extLst>
      <p:ext uri="{BB962C8B-B14F-4D97-AF65-F5344CB8AC3E}">
        <p14:creationId xmlns:p14="http://schemas.microsoft.com/office/powerpoint/2010/main" val="2612868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lgn="ctr">
              <a:buNone/>
            </a:pPr>
            <a:r>
              <a:rPr lang="ru-RU" sz="6600" b="1" dirty="0" smtClean="0">
                <a:latin typeface="Times New Roman" panose="02020603050405020304" pitchFamily="18" charset="0"/>
                <a:cs typeface="Times New Roman" panose="02020603050405020304" pitchFamily="18" charset="0"/>
              </a:rPr>
              <a:t>Спасибо </a:t>
            </a:r>
            <a:r>
              <a:rPr lang="ru-RU" sz="6600" b="1" smtClean="0">
                <a:latin typeface="Times New Roman" panose="02020603050405020304" pitchFamily="18" charset="0"/>
                <a:cs typeface="Times New Roman" panose="02020603050405020304" pitchFamily="18" charset="0"/>
              </a:rPr>
              <a:t>за внимание!</a:t>
            </a:r>
            <a:endParaRPr lang="ru-RU" sz="6600"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D5CEE922-EF63-43B0-B822-7662393238B7}" type="slidenum">
              <a:rPr lang="ru-RU" smtClean="0"/>
              <a:t>20</a:t>
            </a:fld>
            <a:endParaRPr lang="ru-RU"/>
          </a:p>
        </p:txBody>
      </p:sp>
    </p:spTree>
    <p:extLst>
      <p:ext uri="{BB962C8B-B14F-4D97-AF65-F5344CB8AC3E}">
        <p14:creationId xmlns:p14="http://schemas.microsoft.com/office/powerpoint/2010/main" val="2310857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1938" y="76970"/>
            <a:ext cx="9601200" cy="1485900"/>
          </a:xfrm>
        </p:spPr>
        <p:txBody>
          <a:bodyPr/>
          <a:lstStyle/>
          <a:p>
            <a:pPr algn="ctr"/>
            <a:r>
              <a:rPr lang="ru-RU" b="1" dirty="0" smtClean="0">
                <a:latin typeface="Times New Roman" panose="02020603050405020304" pitchFamily="18" charset="0"/>
                <a:cs typeface="Times New Roman" panose="02020603050405020304" pitchFamily="18" charset="0"/>
              </a:rPr>
              <a:t>Актуальность работы</a:t>
            </a:r>
            <a:endParaRPr lang="ru-RU" b="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1371600" y="1301262"/>
            <a:ext cx="10339754" cy="2074984"/>
          </a:xfrm>
        </p:spPr>
        <p:txBody>
          <a:bodyPr>
            <a:normAutofit fontScale="77500" lnSpcReduction="20000"/>
          </a:bodyPr>
          <a:lstStyle/>
          <a:p>
            <a:pPr marL="0" indent="0">
              <a:lnSpc>
                <a:spcPct val="120000"/>
              </a:lnSpc>
              <a:buNone/>
            </a:pPr>
            <a:r>
              <a:rPr lang="ru-RU" sz="2600" dirty="0" smtClean="0">
                <a:latin typeface="Times New Roman" panose="02020603050405020304" pitchFamily="18" charset="0"/>
                <a:cs typeface="Times New Roman" panose="02020603050405020304" pitchFamily="18" charset="0"/>
              </a:rPr>
              <a:t> </a:t>
            </a:r>
            <a:r>
              <a:rPr lang="ru-RU" sz="2600" dirty="0" smtClean="0">
                <a:latin typeface="Times New Roman" panose="02020603050405020304" pitchFamily="18" charset="0"/>
                <a:cs typeface="Times New Roman" panose="02020603050405020304" pitchFamily="18" charset="0"/>
              </a:rPr>
              <a:t>Криволинейные </a:t>
            </a:r>
            <a:r>
              <a:rPr lang="ru-RU" sz="2600" dirty="0">
                <a:latin typeface="Times New Roman" panose="02020603050405020304" pitchFamily="18" charset="0"/>
                <a:cs typeface="Times New Roman" panose="02020603050405020304" pitchFamily="18" charset="0"/>
              </a:rPr>
              <a:t>стержни широко используются в различных отраслях промышленности (примеры представлены на рис.1-3). Если рассматривать криволинейный стержень при решении задач, необходимо учитывать несколько дополнительных упругих модулей. Опытов по определению этих модулей практически не проводилось, поэтому вопрос об исследовании дополнительных упругих модулей криволинейных стержней является актуальным на сегодняшний </a:t>
            </a:r>
            <a:r>
              <a:rPr lang="ru-RU" sz="2600" dirty="0" smtClean="0">
                <a:latin typeface="Times New Roman" panose="02020603050405020304" pitchFamily="18" charset="0"/>
                <a:cs typeface="Times New Roman" panose="02020603050405020304" pitchFamily="18" charset="0"/>
              </a:rPr>
              <a:t>день.</a:t>
            </a:r>
          </a:p>
          <a:p>
            <a:pPr marL="0" indent="0">
              <a:lnSpc>
                <a:spcPct val="120000"/>
              </a:lnSpc>
              <a:buNone/>
            </a:pPr>
            <a:endParaRPr lang="ru-RU" sz="2600" dirty="0" smtClean="0">
              <a:latin typeface="Times New Roman" panose="02020603050405020304" pitchFamily="18" charset="0"/>
              <a:cs typeface="Times New Roman" panose="02020603050405020304" pitchFamily="18" charset="0"/>
            </a:endParaRPr>
          </a:p>
          <a:p>
            <a:pPr marL="0" indent="0">
              <a:buNone/>
            </a:pPr>
            <a:endParaRPr lang="ru-RU" dirty="0" smtClean="0"/>
          </a:p>
        </p:txBody>
      </p:sp>
      <p:pic>
        <p:nvPicPr>
          <p:cNvPr id="1030" name="Picture 6" descr="Пружины плоские (спиральные/ленточные) купить в Донецк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954" y="3693299"/>
            <a:ext cx="2997643" cy="20591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52954" y="5811715"/>
            <a:ext cx="3212550"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Рис.1 Спиральная пружина</a:t>
            </a:r>
            <a:endParaRPr lang="ru-RU"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3"/>
          <a:stretch>
            <a:fillRect/>
          </a:stretch>
        </p:blipFill>
        <p:spPr>
          <a:xfrm>
            <a:off x="5069916" y="3693299"/>
            <a:ext cx="2851526" cy="2133893"/>
          </a:xfrm>
          <a:prstGeom prst="rect">
            <a:avLst/>
          </a:prstGeom>
        </p:spPr>
      </p:pic>
      <p:sp>
        <p:nvSpPr>
          <p:cNvPr id="11" name="TextBox 10"/>
          <p:cNvSpPr txBox="1"/>
          <p:nvPr/>
        </p:nvSpPr>
        <p:spPr>
          <a:xfrm>
            <a:off x="5069917" y="5857852"/>
            <a:ext cx="2851525" cy="646331"/>
          </a:xfrm>
          <a:prstGeom prst="rect">
            <a:avLst/>
          </a:prstGeom>
          <a:noFill/>
        </p:spPr>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Рис.2 Наземные детали конструкции</a:t>
            </a:r>
            <a:endParaRPr lang="ru-RU" dirty="0">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4"/>
          <a:stretch>
            <a:fillRect/>
          </a:stretch>
        </p:blipFill>
        <p:spPr>
          <a:xfrm>
            <a:off x="8398229" y="3688821"/>
            <a:ext cx="3077491" cy="2063635"/>
          </a:xfrm>
          <a:prstGeom prst="rect">
            <a:avLst/>
          </a:prstGeom>
        </p:spPr>
      </p:pic>
      <p:sp>
        <p:nvSpPr>
          <p:cNvPr id="14" name="TextBox 13"/>
          <p:cNvSpPr txBox="1"/>
          <p:nvPr/>
        </p:nvSpPr>
        <p:spPr>
          <a:xfrm>
            <a:off x="8445379" y="5811715"/>
            <a:ext cx="3265975"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Рис.3 Надземный трубопровод</a:t>
            </a:r>
            <a:endParaRPr lang="ru-RU"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D5CEE922-EF63-43B0-B822-7662393238B7}" type="slidenum">
              <a:rPr lang="ru-RU" smtClean="0"/>
              <a:t>3</a:t>
            </a:fld>
            <a:endParaRPr lang="ru-RU"/>
          </a:p>
        </p:txBody>
      </p:sp>
    </p:spTree>
    <p:extLst>
      <p:ext uri="{BB962C8B-B14F-4D97-AF65-F5344CB8AC3E}">
        <p14:creationId xmlns:p14="http://schemas.microsoft.com/office/powerpoint/2010/main" val="2997156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81517"/>
            <a:ext cx="10515600" cy="1325563"/>
          </a:xfrm>
        </p:spPr>
        <p:txBody>
          <a:bodyPr/>
          <a:lstStyle/>
          <a:p>
            <a:pPr algn="ctr"/>
            <a:r>
              <a:rPr lang="ru-RU" b="1" dirty="0" smtClean="0">
                <a:latin typeface="Times New Roman" panose="02020603050405020304" pitchFamily="18" charset="0"/>
                <a:cs typeface="Times New Roman" panose="02020603050405020304" pitchFamily="18" charset="0"/>
              </a:rPr>
              <a:t>Общая теория</a:t>
            </a:r>
            <a:endParaRPr lang="ru-RU"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7224529" y="1244046"/>
                <a:ext cx="4902815" cy="2284245"/>
              </a:xfrm>
            </p:spPr>
            <p:txBody>
              <a:bodyPr>
                <a:normAutofit fontScale="77500" lnSpcReduction="20000"/>
              </a:bodyPr>
              <a:lstStyle/>
              <a:p>
                <a:pPr marL="0" indent="0">
                  <a:buNone/>
                </a:pPr>
                <a:r>
                  <a:rPr lang="ru-RU" dirty="0" smtClean="0"/>
                  <a:t>                </a:t>
                </a:r>
              </a:p>
              <a:p>
                <a:pPr marL="0" indent="0">
                  <a:buNone/>
                </a:pPr>
                <a:r>
                  <a:rPr lang="en-US" dirty="0" smtClean="0"/>
                  <a:t>-</a:t>
                </a:r>
                <a:r>
                  <a:rPr lang="ru-RU" dirty="0" smtClean="0"/>
                  <a:t> </a:t>
                </a:r>
                <a:r>
                  <a:rPr lang="ru-RU" dirty="0" smtClean="0">
                    <a:latin typeface="Times New Roman" panose="02020603050405020304" pitchFamily="18" charset="0"/>
                    <a:cs typeface="Times New Roman" panose="02020603050405020304" pitchFamily="18" charset="0"/>
                  </a:rPr>
                  <a:t>уравнение кривой в полярных координатах</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0</m:t>
                        </m:r>
                      </m:sub>
                    </m:sSub>
                  </m:oMath>
                </a14:m>
                <a:r>
                  <a:rPr lang="en-US" dirty="0" smtClean="0">
                    <a:latin typeface="Times New Roman" panose="02020603050405020304" pitchFamily="18" charset="0"/>
                    <a:cs typeface="Times New Roman" panose="02020603050405020304" pitchFamily="18" charset="0"/>
                  </a:rPr>
                  <a:t>=0,5 </a:t>
                </a:r>
                <a:r>
                  <a:rPr lang="ru-RU" dirty="0" smtClean="0">
                    <a:latin typeface="Times New Roman" panose="02020603050405020304" pitchFamily="18" charset="0"/>
                    <a:cs typeface="Times New Roman" panose="02020603050405020304" pitchFamily="18" charset="0"/>
                  </a:rPr>
                  <a:t>м</a:t>
                </a: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cs typeface="Times New Roman" panose="02020603050405020304" pitchFamily="18" charset="0"/>
                        </a:rPr>
                        <m:t>𝑘</m:t>
                      </m:r>
                      <m:r>
                        <a:rPr lang="en-US" b="0" i="1" smtClean="0">
                          <a:latin typeface="Cambria Math" panose="02040503050406030204" pitchFamily="18" charset="0"/>
                          <a:cs typeface="Times New Roman" panose="02020603050405020304" pitchFamily="18" charset="0"/>
                        </a:rPr>
                        <m:t>=0,1 </m:t>
                      </m:r>
                    </m:oMath>
                  </m:oMathPara>
                </a14:m>
                <a:endParaRPr lang="en-US" dirty="0" smtClean="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a:rPr lang="ru-RU" i="1" smtClean="0">
                          <a:latin typeface="Cambria Math" panose="02040503050406030204" pitchFamily="18" charset="0"/>
                          <a:ea typeface="Cambria Math" panose="02040503050406030204" pitchFamily="18" charset="0"/>
                          <a:cs typeface="Times New Roman" panose="02020603050405020304" pitchFamily="18" charset="0"/>
                        </a:rPr>
                        <m:t>𝜃</m:t>
                      </m:r>
                      <m:r>
                        <a:rPr lang="ru-RU" i="1" smtClean="0">
                          <a:latin typeface="Cambria Math" panose="02040503050406030204" pitchFamily="18" charset="0"/>
                          <a:ea typeface="Cambria Math" panose="02040503050406030204" pitchFamily="18" charset="0"/>
                          <a:cs typeface="Times New Roman" panose="02020603050405020304" pitchFamily="18" charset="0"/>
                        </a:rPr>
                        <m:t>∈[0, 6</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ru-R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a=0,2 </a:t>
                </a:r>
                <a:r>
                  <a:rPr lang="ru-RU" dirty="0" smtClean="0">
                    <a:latin typeface="Times New Roman" panose="02020603050405020304" pitchFamily="18" charset="0"/>
                    <a:cs typeface="Times New Roman" panose="02020603050405020304" pitchFamily="18" charset="0"/>
                  </a:rPr>
                  <a:t>м</a:t>
                </a:r>
                <a:endParaRPr lang="ru-RU" dirty="0">
                  <a:latin typeface="Times New Roman" panose="02020603050405020304" pitchFamily="18" charset="0"/>
                  <a:cs typeface="Times New Roman" panose="02020603050405020304" pitchFamily="18"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7224529" y="1244046"/>
                <a:ext cx="4902815" cy="2284245"/>
              </a:xfrm>
              <a:blipFill>
                <a:blip r:embed="rId2"/>
                <a:stretch>
                  <a:fillRect l="-1617" b="-4267"/>
                </a:stretch>
              </a:blipFill>
            </p:spPr>
            <p:txBody>
              <a:bodyPr/>
              <a:lstStyle/>
              <a:p>
                <a:r>
                  <a:rPr lang="ru-RU">
                    <a:noFill/>
                  </a:rPr>
                  <a:t> </a:t>
                </a:r>
              </a:p>
            </p:txBody>
          </p:sp>
        </mc:Fallback>
      </mc:AlternateContent>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861" y="1557747"/>
            <a:ext cx="5182323" cy="4639322"/>
          </a:xfrm>
          <a:prstGeom prst="rect">
            <a:avLst/>
          </a:prstGeom>
        </p:spPr>
      </p:pic>
      <p:sp>
        <p:nvSpPr>
          <p:cNvPr id="5" name="TextBox 4"/>
          <p:cNvSpPr txBox="1"/>
          <p:nvPr/>
        </p:nvSpPr>
        <p:spPr>
          <a:xfrm>
            <a:off x="2657293" y="6357225"/>
            <a:ext cx="4081458" cy="369332"/>
          </a:xfrm>
          <a:prstGeom prst="rect">
            <a:avLst/>
          </a:prstGeom>
          <a:noFill/>
        </p:spPr>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Рис.4 Логарифмическая спираль</a:t>
            </a:r>
            <a:endParaRPr lang="ru-RU"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9115" y="3440213"/>
            <a:ext cx="2955206" cy="2915699"/>
          </a:xfrm>
          <a:prstGeom prst="rect">
            <a:avLst/>
          </a:prstGeom>
        </p:spPr>
      </p:pic>
      <p:sp>
        <p:nvSpPr>
          <p:cNvPr id="7" name="TextBox 6"/>
          <p:cNvSpPr txBox="1"/>
          <p:nvPr/>
        </p:nvSpPr>
        <p:spPr>
          <a:xfrm>
            <a:off x="7869115" y="6357225"/>
            <a:ext cx="2584939"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Рис.5 Сечение стержня</a:t>
            </a:r>
            <a:endParaRPr lang="ru-RU" dirty="0">
              <a:latin typeface="Times New Roman" panose="02020603050405020304" pitchFamily="18" charset="0"/>
              <a:cs typeface="Times New Roman" panose="02020603050405020304" pitchFamily="18" charset="0"/>
            </a:endParaRPr>
          </a:p>
        </p:txBody>
      </p:sp>
      <p:sp>
        <p:nvSpPr>
          <p:cNvPr id="8" name="Номер слайда 7"/>
          <p:cNvSpPr>
            <a:spLocks noGrp="1"/>
          </p:cNvSpPr>
          <p:nvPr>
            <p:ph type="sldNum" sz="quarter" idx="12"/>
          </p:nvPr>
        </p:nvSpPr>
        <p:spPr/>
        <p:txBody>
          <a:bodyPr/>
          <a:lstStyle/>
          <a:p>
            <a:fld id="{D5CEE922-EF63-43B0-B822-7662393238B7}" type="slidenum">
              <a:rPr lang="ru-RU" smtClean="0"/>
              <a:t>4</a:t>
            </a:fld>
            <a:endParaRPr lang="ru-RU"/>
          </a:p>
        </p:txBody>
      </p:sp>
      <mc:AlternateContent xmlns:mc="http://schemas.openxmlformats.org/markup-compatibility/2006" xmlns:a14="http://schemas.microsoft.com/office/drawing/2010/main">
        <mc:Choice Requires="a14">
          <p:graphicFrame>
            <p:nvGraphicFramePr>
              <p:cNvPr id="9" name="Таблица 8"/>
              <p:cNvGraphicFramePr>
                <a:graphicFrameLocks noGrp="1"/>
              </p:cNvGraphicFramePr>
              <p:nvPr>
                <p:extLst>
                  <p:ext uri="{D42A27DB-BD31-4B8C-83A1-F6EECF244321}">
                    <p14:modId xmlns:p14="http://schemas.microsoft.com/office/powerpoint/2010/main" val="917380528"/>
                  </p:ext>
                </p:extLst>
              </p:nvPr>
            </p:nvGraphicFramePr>
            <p:xfrm>
              <a:off x="7289184" y="1071015"/>
              <a:ext cx="4176683" cy="525590"/>
            </p:xfrm>
            <a:graphic>
              <a:graphicData uri="http://schemas.openxmlformats.org/drawingml/2006/table">
                <a:tbl>
                  <a:tblPr firstRow="1" firstCol="1" bandRow="1">
                    <a:tableStyleId>{2D5ABB26-0587-4C30-8999-92F81FD0307C}</a:tableStyleId>
                  </a:tblPr>
                  <a:tblGrid>
                    <a:gridCol w="3286452">
                      <a:extLst>
                        <a:ext uri="{9D8B030D-6E8A-4147-A177-3AD203B41FA5}">
                          <a16:colId xmlns:a16="http://schemas.microsoft.com/office/drawing/2014/main" val="399853651"/>
                        </a:ext>
                      </a:extLst>
                    </a:gridCol>
                    <a:gridCol w="890231">
                      <a:extLst>
                        <a:ext uri="{9D8B030D-6E8A-4147-A177-3AD203B41FA5}">
                          <a16:colId xmlns:a16="http://schemas.microsoft.com/office/drawing/2014/main" val="817093447"/>
                        </a:ext>
                      </a:extLst>
                    </a:gridCol>
                  </a:tblGrid>
                  <a:tr h="0">
                    <a:tc>
                      <a:txBody>
                        <a:bodyPr/>
                        <a:lstStyle/>
                        <a:p>
                          <a:pPr algn="ctr">
                            <a:lnSpc>
                              <a:spcPct val="150000"/>
                            </a:lnSpc>
                            <a:spcAft>
                              <a:spcPts val="0"/>
                            </a:spcAft>
                          </a:pPr>
                          <a14:m>
                            <m:oMathPara xmlns:m="http://schemas.openxmlformats.org/officeDocument/2006/math">
                              <m:oMathParaPr>
                                <m:jc m:val="left"/>
                              </m:oMathParaPr>
                              <m:oMath xmlns:m="http://schemas.openxmlformats.org/officeDocument/2006/math">
                                <m:bar>
                                  <m:barPr>
                                    <m:ctrlPr>
                                      <a:rPr lang="ru-RU" sz="1800" i="1">
                                        <a:effectLst/>
                                        <a:latin typeface="Cambria Math" panose="02040503050406030204" pitchFamily="18" charset="0"/>
                                      </a:rPr>
                                    </m:ctrlPr>
                                  </m:barPr>
                                  <m:e>
                                    <m:r>
                                      <a:rPr lang="en-US" sz="1800">
                                        <a:effectLst/>
                                        <a:latin typeface="Cambria Math" panose="02040503050406030204" pitchFamily="18" charset="0"/>
                                      </a:rPr>
                                      <m:t>𝑅</m:t>
                                    </m:r>
                                  </m:e>
                                </m:bar>
                                <m:r>
                                  <a:rPr lang="ru-RU" sz="1800">
                                    <a:effectLst/>
                                    <a:latin typeface="Cambria Math" panose="02040503050406030204" pitchFamily="18" charset="0"/>
                                  </a:rPr>
                                  <m:t>=</m:t>
                                </m:r>
                                <m:sSub>
                                  <m:sSubPr>
                                    <m:ctrlPr>
                                      <a:rPr lang="ru-RU" sz="1800" i="1">
                                        <a:effectLst/>
                                        <a:latin typeface="Cambria Math" panose="02040503050406030204" pitchFamily="18" charset="0"/>
                                      </a:rPr>
                                    </m:ctrlPr>
                                  </m:sSubPr>
                                  <m:e>
                                    <m:r>
                                      <a:rPr lang="ru-RU" sz="1800">
                                        <a:effectLst/>
                                        <a:latin typeface="Cambria Math" panose="02040503050406030204" pitchFamily="18" charset="0"/>
                                      </a:rPr>
                                      <m:t>𝑅</m:t>
                                    </m:r>
                                  </m:e>
                                  <m:sub>
                                    <m:r>
                                      <a:rPr lang="ru-RU" sz="1800">
                                        <a:effectLst/>
                                        <a:latin typeface="Cambria Math" panose="02040503050406030204" pitchFamily="18" charset="0"/>
                                      </a:rPr>
                                      <m:t>0</m:t>
                                    </m:r>
                                  </m:sub>
                                </m:sSub>
                                <m:sSup>
                                  <m:sSupPr>
                                    <m:ctrlPr>
                                      <a:rPr lang="ru-RU" sz="1800" i="1">
                                        <a:effectLst/>
                                        <a:latin typeface="Cambria Math" panose="02040503050406030204" pitchFamily="18" charset="0"/>
                                      </a:rPr>
                                    </m:ctrlPr>
                                  </m:sSupPr>
                                  <m:e>
                                    <m:r>
                                      <a:rPr lang="ru-RU" sz="1800">
                                        <a:effectLst/>
                                        <a:latin typeface="Cambria Math" panose="02040503050406030204" pitchFamily="18" charset="0"/>
                                      </a:rPr>
                                      <m:t>𝑒</m:t>
                                    </m:r>
                                  </m:e>
                                  <m:sup>
                                    <m:r>
                                      <a:rPr lang="ru-RU" sz="1800">
                                        <a:effectLst/>
                                        <a:latin typeface="Cambria Math" panose="02040503050406030204" pitchFamily="18" charset="0"/>
                                      </a:rPr>
                                      <m:t>𝑘</m:t>
                                    </m:r>
                                    <m:r>
                                      <a:rPr lang="ru-RU" sz="1800">
                                        <a:effectLst/>
                                        <a:latin typeface="Cambria Math" panose="02040503050406030204" pitchFamily="18" charset="0"/>
                                      </a:rPr>
                                      <m:t>𝜃</m:t>
                                    </m:r>
                                  </m:sup>
                                </m:sSup>
                                <m:bar>
                                  <m:barPr>
                                    <m:ctrlPr>
                                      <a:rPr lang="ru-RU" sz="1800" i="1">
                                        <a:effectLst/>
                                        <a:latin typeface="Cambria Math" panose="02040503050406030204" pitchFamily="18" charset="0"/>
                                      </a:rPr>
                                    </m:ctrlPr>
                                  </m:barPr>
                                  <m:e>
                                    <m:sSub>
                                      <m:sSubPr>
                                        <m:ctrlPr>
                                          <a:rPr lang="ru-RU" sz="1800" i="1">
                                            <a:effectLst/>
                                            <a:latin typeface="Cambria Math" panose="02040503050406030204" pitchFamily="18" charset="0"/>
                                          </a:rPr>
                                        </m:ctrlPr>
                                      </m:sSubPr>
                                      <m:e>
                                        <m:r>
                                          <a:rPr lang="ru-RU" sz="1800">
                                            <a:effectLst/>
                                            <a:latin typeface="Cambria Math" panose="02040503050406030204" pitchFamily="18" charset="0"/>
                                          </a:rPr>
                                          <m:t>𝑒</m:t>
                                        </m:r>
                                      </m:e>
                                      <m:sub>
                                        <m:r>
                                          <a:rPr lang="ru-RU" sz="1800">
                                            <a:effectLst/>
                                            <a:latin typeface="Cambria Math" panose="02040503050406030204" pitchFamily="18" charset="0"/>
                                          </a:rPr>
                                          <m:t>𝑅</m:t>
                                        </m:r>
                                      </m:sub>
                                    </m:sSub>
                                  </m:e>
                                </m:bar>
                              </m:oMath>
                            </m:oMathPara>
                          </a14:m>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1800" dirty="0">
                              <a:effectLst/>
                              <a:latin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cs typeface="Times New Roman" panose="02020603050405020304" pitchFamily="18" charset="0"/>
                            </a:rPr>
                            <a:t>1)</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886827445"/>
                      </a:ext>
                    </a:extLst>
                  </a:tr>
                </a:tbl>
              </a:graphicData>
            </a:graphic>
          </p:graphicFrame>
        </mc:Choice>
        <mc:Fallback xmlns="">
          <p:graphicFrame>
            <p:nvGraphicFramePr>
              <p:cNvPr id="9" name="Таблица 8"/>
              <p:cNvGraphicFramePr>
                <a:graphicFrameLocks noGrp="1"/>
              </p:cNvGraphicFramePr>
              <p:nvPr>
                <p:extLst>
                  <p:ext uri="{D42A27DB-BD31-4B8C-83A1-F6EECF244321}">
                    <p14:modId xmlns:p14="http://schemas.microsoft.com/office/powerpoint/2010/main" val="917380528"/>
                  </p:ext>
                </p:extLst>
              </p:nvPr>
            </p:nvGraphicFramePr>
            <p:xfrm>
              <a:off x="7289184" y="1071015"/>
              <a:ext cx="4176683" cy="522859"/>
            </p:xfrm>
            <a:graphic>
              <a:graphicData uri="http://schemas.openxmlformats.org/drawingml/2006/table">
                <a:tbl>
                  <a:tblPr firstRow="1" firstCol="1" bandRow="1">
                    <a:tableStyleId>{2D5ABB26-0587-4C30-8999-92F81FD0307C}</a:tableStyleId>
                  </a:tblPr>
                  <a:tblGrid>
                    <a:gridCol w="3286452">
                      <a:extLst>
                        <a:ext uri="{9D8B030D-6E8A-4147-A177-3AD203B41FA5}">
                          <a16:colId xmlns:a16="http://schemas.microsoft.com/office/drawing/2014/main" val="399853651"/>
                        </a:ext>
                      </a:extLst>
                    </a:gridCol>
                    <a:gridCol w="890231">
                      <a:extLst>
                        <a:ext uri="{9D8B030D-6E8A-4147-A177-3AD203B41FA5}">
                          <a16:colId xmlns:a16="http://schemas.microsoft.com/office/drawing/2014/main" val="817093447"/>
                        </a:ext>
                      </a:extLst>
                    </a:gridCol>
                  </a:tblGrid>
                  <a:tr h="522859">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r="-27037" b="-6897"/>
                          </a:stretch>
                        </a:blipFill>
                      </a:tcPr>
                    </a:tc>
                    <a:tc>
                      <a:txBody>
                        <a:bodyPr/>
                        <a:lstStyle/>
                        <a:p>
                          <a:pPr algn="l">
                            <a:lnSpc>
                              <a:spcPct val="150000"/>
                            </a:lnSpc>
                            <a:spcAft>
                              <a:spcPts val="0"/>
                            </a:spcAft>
                          </a:pPr>
                          <a:r>
                            <a:rPr lang="en-US" sz="1800" dirty="0">
                              <a:effectLst/>
                              <a:latin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cs typeface="Times New Roman" panose="02020603050405020304" pitchFamily="18" charset="0"/>
                            </a:rPr>
                            <a:t>1)</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886827445"/>
                      </a:ext>
                    </a:extLst>
                  </a:tr>
                </a:tbl>
              </a:graphicData>
            </a:graphic>
          </p:graphicFrame>
        </mc:Fallback>
      </mc:AlternateContent>
    </p:spTree>
    <p:extLst>
      <p:ext uri="{BB962C8B-B14F-4D97-AF65-F5344CB8AC3E}">
        <p14:creationId xmlns:p14="http://schemas.microsoft.com/office/powerpoint/2010/main" val="2813742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0696" y="671690"/>
            <a:ext cx="9601200" cy="818251"/>
          </a:xfrm>
        </p:spPr>
        <p:txBody>
          <a:bodyPr/>
          <a:lstStyle/>
          <a:p>
            <a:pPr algn="ctr"/>
            <a:r>
              <a:rPr lang="ru-RU" b="1" dirty="0" smtClean="0">
                <a:latin typeface="Times New Roman" panose="02020603050405020304" pitchFamily="18" charset="0"/>
                <a:cs typeface="Times New Roman" panose="02020603050405020304" pitchFamily="18" charset="0"/>
              </a:rPr>
              <a:t>Постановка задачи теории стержней</a:t>
            </a:r>
            <a:endParaRPr lang="ru-RU" b="1" dirty="0">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2057400"/>
            <a:ext cx="4977447" cy="3581400"/>
          </a:xfrm>
        </p:spPr>
      </p:pic>
      <mc:AlternateContent xmlns:mc="http://schemas.openxmlformats.org/markup-compatibility/2006" xmlns:a14="http://schemas.microsoft.com/office/drawing/2010/main">
        <mc:Choice Requires="a14">
          <p:sp>
            <p:nvSpPr>
              <p:cNvPr id="7" name="Прямоугольник 6"/>
              <p:cNvSpPr/>
              <p:nvPr/>
            </p:nvSpPr>
            <p:spPr>
              <a:xfrm>
                <a:off x="7444511" y="3848100"/>
                <a:ext cx="2366289" cy="369332"/>
              </a:xfrm>
              <a:prstGeom prst="rect">
                <a:avLst/>
              </a:prstGeom>
            </p:spPr>
            <p:txBody>
              <a:bodyPr wrap="none">
                <a:spAutoFit/>
              </a:bodyPr>
              <a:lstStyle/>
              <a:p>
                <a14:m>
                  <m:oMath xmlns:m="http://schemas.openxmlformats.org/officeDocument/2006/math">
                    <m:sSub>
                      <m:sSubPr>
                        <m:ctrlPr>
                          <a:rPr lang="ru-RU"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ru-RU" i="1">
                            <a:latin typeface="Cambria Math" panose="02040503050406030204" pitchFamily="18" charset="0"/>
                            <a:ea typeface="Times New Roman" panose="02020603050405020304" pitchFamily="18" charset="0"/>
                            <a:cs typeface="Times New Roman" panose="02020603050405020304" pitchFamily="18" charset="0"/>
                          </a:rPr>
                          <m:t>М</m:t>
                        </m:r>
                      </m:e>
                      <m:sub>
                        <m:r>
                          <a:rPr lang="ru-RU" i="1">
                            <a:latin typeface="Cambria Math" panose="02040503050406030204" pitchFamily="18" charset="0"/>
                            <a:ea typeface="Times New Roman" panose="02020603050405020304" pitchFamily="18" charset="0"/>
                            <a:cs typeface="Times New Roman" panose="02020603050405020304" pitchFamily="18" charset="0"/>
                          </a:rPr>
                          <m:t>0</m:t>
                        </m:r>
                      </m:sub>
                    </m:sSub>
                    <m:r>
                      <a:rPr lang="ru-RU" i="1">
                        <a:latin typeface="Cambria Math" panose="02040503050406030204" pitchFamily="18" charset="0"/>
                        <a:ea typeface="Times New Roman" panose="02020603050405020304" pitchFamily="18" charset="0"/>
                        <a:cs typeface="Times New Roman" panose="02020603050405020304" pitchFamily="18" charset="0"/>
                      </a:rPr>
                      <m:t>=−150 000 Н∙м</m:t>
                    </m:r>
                  </m:oMath>
                </a14:m>
                <a:r>
                  <a:rPr lang="ru-RU" dirty="0">
                    <a:latin typeface="Times New Roman" panose="02020603050405020304" pitchFamily="18" charset="0"/>
                    <a:ea typeface="Times New Roman" panose="02020603050405020304" pitchFamily="18" charset="0"/>
                  </a:rPr>
                  <a:t> </a:t>
                </a:r>
                <a:endParaRPr lang="ru-RU" dirty="0"/>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7444511" y="3848100"/>
                <a:ext cx="2366289" cy="369332"/>
              </a:xfrm>
              <a:prstGeom prst="rect">
                <a:avLst/>
              </a:prstGeom>
              <a:blipFill>
                <a:blip r:embed="rId3"/>
                <a:stretch>
                  <a:fillRect/>
                </a:stretch>
              </a:blipFill>
            </p:spPr>
            <p:txBody>
              <a:bodyPr/>
              <a:lstStyle/>
              <a:p>
                <a:r>
                  <a:rPr lang="ru-RU">
                    <a:noFill/>
                  </a:rPr>
                  <a:t> </a:t>
                </a:r>
              </a:p>
            </p:txBody>
          </p:sp>
        </mc:Fallback>
      </mc:AlternateContent>
      <p:sp>
        <p:nvSpPr>
          <p:cNvPr id="13" name="TextBox 12"/>
          <p:cNvSpPr txBox="1"/>
          <p:nvPr/>
        </p:nvSpPr>
        <p:spPr>
          <a:xfrm>
            <a:off x="2326065" y="5741908"/>
            <a:ext cx="3525715"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Рис. </a:t>
            </a:r>
            <a:r>
              <a:rPr lang="en-US" dirty="0" smtClean="0">
                <a:latin typeface="Times New Roman" panose="02020603050405020304" pitchFamily="18" charset="0"/>
                <a:cs typeface="Times New Roman" panose="02020603050405020304" pitchFamily="18" charset="0"/>
              </a:rPr>
              <a:t>6</a:t>
            </a:r>
            <a:r>
              <a:rPr lang="ru-RU" dirty="0" smtClean="0">
                <a:latin typeface="Times New Roman" panose="02020603050405020304" pitchFamily="18" charset="0"/>
                <a:cs typeface="Times New Roman" panose="02020603050405020304" pitchFamily="18" charset="0"/>
              </a:rPr>
              <a:t> Граничные условия</a:t>
            </a:r>
            <a:endParaRPr lang="ru-R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p:cNvSpPr txBox="1"/>
              <p:nvPr/>
            </p:nvSpPr>
            <p:spPr>
              <a:xfrm>
                <a:off x="7444511" y="4164768"/>
                <a:ext cx="4158762" cy="1235788"/>
              </a:xfrm>
              <a:prstGeom prst="rect">
                <a:avLst/>
              </a:prstGeom>
              <a:noFill/>
            </p:spPr>
            <p:txBody>
              <a:bodyPr wrap="square" rtlCol="0">
                <a:spAutoFit/>
              </a:bodyPr>
              <a:lstStyle/>
              <a:p>
                <a14:m>
                  <m:oMath xmlns:m="http://schemas.openxmlformats.org/officeDocument/2006/math">
                    <m:bar>
                      <m:barPr>
                        <m:ctrlPr>
                          <a:rPr lang="ru-RU" i="1" smtClean="0">
                            <a:latin typeface="Cambria Math" panose="02040503050406030204" pitchFamily="18" charset="0"/>
                          </a:rPr>
                        </m:ctrlPr>
                      </m:barPr>
                      <m:e>
                        <m:r>
                          <a:rPr lang="ru-RU" i="1">
                            <a:latin typeface="Cambria Math" panose="02040503050406030204" pitchFamily="18" charset="0"/>
                          </a:rPr>
                          <m:t>𝑢</m:t>
                        </m:r>
                      </m:e>
                    </m:bar>
                  </m:oMath>
                </a14:m>
                <a:r>
                  <a:rPr lang="ru-RU" dirty="0" smtClean="0">
                    <a:latin typeface="Times New Roman" panose="02020603050405020304" pitchFamily="18" charset="0"/>
                    <a:cs typeface="Times New Roman" panose="02020603050405020304" pitchFamily="18" charset="0"/>
                  </a:rPr>
                  <a:t>- вектор перемещений, </a:t>
                </a:r>
              </a:p>
              <a:p>
                <a14:m>
                  <m:oMath xmlns:m="http://schemas.openxmlformats.org/officeDocument/2006/math">
                    <m:bar>
                      <m:barPr>
                        <m:ctrlPr>
                          <a:rPr lang="ru-RU" i="1">
                            <a:latin typeface="Cambria Math" panose="02040503050406030204" pitchFamily="18" charset="0"/>
                          </a:rPr>
                        </m:ctrlPr>
                      </m:barPr>
                      <m:e>
                        <m:r>
                          <a:rPr lang="ru-RU" i="1">
                            <a:latin typeface="Cambria Math" panose="02040503050406030204" pitchFamily="18" charset="0"/>
                          </a:rPr>
                          <m:t>𝑇</m:t>
                        </m:r>
                      </m:e>
                    </m:bar>
                  </m:oMath>
                </a14:m>
                <a:r>
                  <a:rPr lang="ru-RU" dirty="0" smtClean="0">
                    <a:latin typeface="Times New Roman" panose="02020603050405020304" pitchFamily="18" charset="0"/>
                    <a:cs typeface="Times New Roman" panose="02020603050405020304" pitchFamily="18" charset="0"/>
                  </a:rPr>
                  <a:t> - вектор силы в сечении,</a:t>
                </a:r>
              </a:p>
              <a:p>
                <a14:m>
                  <m:oMath xmlns:m="http://schemas.openxmlformats.org/officeDocument/2006/math">
                    <m:bar>
                      <m:barPr>
                        <m:ctrlPr>
                          <a:rPr lang="ru-RU" i="1">
                            <a:latin typeface="Cambria Math" panose="02040503050406030204" pitchFamily="18" charset="0"/>
                          </a:rPr>
                        </m:ctrlPr>
                      </m:barPr>
                      <m:e>
                        <m:r>
                          <a:rPr lang="ru-RU" i="1">
                            <a:latin typeface="Cambria Math" panose="02040503050406030204" pitchFamily="18" charset="0"/>
                          </a:rPr>
                          <m:t>𝛹</m:t>
                        </m:r>
                      </m:e>
                    </m:bar>
                  </m:oMath>
                </a14:m>
                <a:r>
                  <a:rPr lang="ru-RU" dirty="0" smtClean="0">
                    <a:latin typeface="Times New Roman" panose="02020603050405020304" pitchFamily="18" charset="0"/>
                    <a:cs typeface="Times New Roman" panose="02020603050405020304" pitchFamily="18" charset="0"/>
                  </a:rPr>
                  <a:t> - вектор поворота сечения, </a:t>
                </a:r>
                <a:endParaRPr lang="ru-RU" i="1" dirty="0" smtClean="0">
                  <a:latin typeface="Cambria Math" panose="02040503050406030204" pitchFamily="18" charset="0"/>
                </a:endParaRPr>
              </a:p>
              <a:p>
                <a14:m>
                  <m:oMath xmlns:m="http://schemas.openxmlformats.org/officeDocument/2006/math">
                    <m:bar>
                      <m:barPr>
                        <m:ctrlPr>
                          <a:rPr lang="ru-RU" i="1">
                            <a:latin typeface="Cambria Math" panose="02040503050406030204" pitchFamily="18" charset="0"/>
                          </a:rPr>
                        </m:ctrlPr>
                      </m:barPr>
                      <m:e>
                        <m:r>
                          <a:rPr lang="ru-RU" i="1">
                            <a:latin typeface="Cambria Math" panose="02040503050406030204" pitchFamily="18" charset="0"/>
                          </a:rPr>
                          <m:t>𝑀</m:t>
                        </m:r>
                      </m:e>
                    </m:bar>
                  </m:oMath>
                </a14:m>
                <a:r>
                  <a:rPr lang="ru-RU" dirty="0" smtClean="0">
                    <a:latin typeface="Times New Roman" panose="02020603050405020304" pitchFamily="18" charset="0"/>
                    <a:cs typeface="Times New Roman" panose="02020603050405020304" pitchFamily="18" charset="0"/>
                  </a:rPr>
                  <a:t> - вектор момента в сечении </a:t>
                </a:r>
                <a:endParaRPr lang="ru-RU" dirty="0">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444511" y="4164768"/>
                <a:ext cx="4158762" cy="1235788"/>
              </a:xfrm>
              <a:prstGeom prst="rect">
                <a:avLst/>
              </a:prstGeom>
              <a:blipFill>
                <a:blip r:embed="rId8"/>
                <a:stretch>
                  <a:fillRect t="-2463" b="-6897"/>
                </a:stretch>
              </a:blipFill>
            </p:spPr>
            <p:txBody>
              <a:bodyPr/>
              <a:lstStyle/>
              <a:p>
                <a:r>
                  <a:rPr lang="ru-RU">
                    <a:noFill/>
                  </a:rPr>
                  <a:t> </a:t>
                </a:r>
              </a:p>
            </p:txBody>
          </p:sp>
        </mc:Fallback>
      </mc:AlternateContent>
      <p:sp>
        <p:nvSpPr>
          <p:cNvPr id="3" name="Номер слайда 2"/>
          <p:cNvSpPr>
            <a:spLocks noGrp="1"/>
          </p:cNvSpPr>
          <p:nvPr>
            <p:ph type="sldNum" sz="quarter" idx="12"/>
          </p:nvPr>
        </p:nvSpPr>
        <p:spPr/>
        <p:txBody>
          <a:bodyPr/>
          <a:lstStyle/>
          <a:p>
            <a:fld id="{D5CEE922-EF63-43B0-B822-7662393238B7}" type="slidenum">
              <a:rPr lang="ru-RU" smtClean="0"/>
              <a:t>5</a:t>
            </a:fld>
            <a:endParaRPr lang="ru-RU"/>
          </a:p>
        </p:txBody>
      </p:sp>
      <mc:AlternateContent xmlns:mc="http://schemas.openxmlformats.org/markup-compatibility/2006" xmlns:a14="http://schemas.microsoft.com/office/drawing/2010/main">
        <mc:Choice Requires="a14">
          <p:graphicFrame>
            <p:nvGraphicFramePr>
              <p:cNvPr id="5" name="Таблица 4"/>
              <p:cNvGraphicFramePr>
                <a:graphicFrameLocks noGrp="1"/>
              </p:cNvGraphicFramePr>
              <p:nvPr>
                <p:extLst>
                  <p:ext uri="{D42A27DB-BD31-4B8C-83A1-F6EECF244321}">
                    <p14:modId xmlns:p14="http://schemas.microsoft.com/office/powerpoint/2010/main" val="3907723286"/>
                  </p:ext>
                </p:extLst>
              </p:nvPr>
            </p:nvGraphicFramePr>
            <p:xfrm>
              <a:off x="7444511" y="1947282"/>
              <a:ext cx="4176683" cy="430848"/>
            </p:xfrm>
            <a:graphic>
              <a:graphicData uri="http://schemas.openxmlformats.org/drawingml/2006/table">
                <a:tbl>
                  <a:tblPr firstRow="1" firstCol="1" bandRow="1">
                    <a:tableStyleId>{2D5ABB26-0587-4C30-8999-92F81FD0307C}</a:tableStyleId>
                  </a:tblPr>
                  <a:tblGrid>
                    <a:gridCol w="3286452">
                      <a:extLst>
                        <a:ext uri="{9D8B030D-6E8A-4147-A177-3AD203B41FA5}">
                          <a16:colId xmlns:a16="http://schemas.microsoft.com/office/drawing/2014/main" val="2053475706"/>
                        </a:ext>
                      </a:extLst>
                    </a:gridCol>
                    <a:gridCol w="890231">
                      <a:extLst>
                        <a:ext uri="{9D8B030D-6E8A-4147-A177-3AD203B41FA5}">
                          <a16:colId xmlns:a16="http://schemas.microsoft.com/office/drawing/2014/main" val="3657863346"/>
                        </a:ext>
                      </a:extLst>
                    </a:gridCol>
                  </a:tblGrid>
                  <a:tr h="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bar>
                                  <m:barPr>
                                    <m:ctrlPr>
                                      <a:rPr lang="ru-RU" i="1" smtClean="0">
                                        <a:latin typeface="Cambria Math" panose="02040503050406030204" pitchFamily="18" charset="0"/>
                                      </a:rPr>
                                    </m:ctrlPr>
                                  </m:barPr>
                                  <m:e>
                                    <m:r>
                                      <a:rPr lang="ru-RU" i="1">
                                        <a:latin typeface="Cambria Math" panose="02040503050406030204" pitchFamily="18" charset="0"/>
                                      </a:rPr>
                                      <m:t>𝑢</m:t>
                                    </m:r>
                                  </m:e>
                                </m:bar>
                                <m:sSub>
                                  <m:sSubPr>
                                    <m:ctrlPr>
                                      <a:rPr lang="ru-RU" i="1">
                                        <a:latin typeface="Cambria Math" panose="02040503050406030204" pitchFamily="18" charset="0"/>
                                      </a:rPr>
                                    </m:ctrlPr>
                                  </m:sSubPr>
                                  <m:e>
                                    <m:r>
                                      <a:rPr lang="ru-RU" i="0">
                                        <a:latin typeface="Cambria Math" panose="02040503050406030204" pitchFamily="18" charset="0"/>
                                      </a:rPr>
                                      <m:t>|</m:t>
                                    </m:r>
                                  </m:e>
                                  <m:sub>
                                    <m:r>
                                      <a:rPr lang="ru-RU" i="1">
                                        <a:latin typeface="Cambria Math" panose="02040503050406030204" pitchFamily="18" charset="0"/>
                                      </a:rPr>
                                      <m:t>𝑠</m:t>
                                    </m:r>
                                    <m:r>
                                      <a:rPr lang="ru-RU" i="0">
                                        <a:latin typeface="Cambria Math" panose="02040503050406030204" pitchFamily="18" charset="0"/>
                                      </a:rPr>
                                      <m:t>=0</m:t>
                                    </m:r>
                                  </m:sub>
                                </m:sSub>
                                <m:r>
                                  <a:rPr lang="ru-RU" i="0">
                                    <a:latin typeface="Cambria Math" panose="02040503050406030204" pitchFamily="18" charset="0"/>
                                  </a:rPr>
                                  <m:t>=0</m:t>
                                </m:r>
                              </m:oMath>
                            </m:oMathPara>
                          </a14:m>
                          <a:endParaRPr lang="ru-RU"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(2)</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3927468203"/>
                      </a:ext>
                    </a:extLst>
                  </a:tr>
                </a:tbl>
              </a:graphicData>
            </a:graphic>
          </p:graphicFrame>
        </mc:Choice>
        <mc:Fallback xmlns="">
          <p:graphicFrame>
            <p:nvGraphicFramePr>
              <p:cNvPr id="5" name="Таблица 4"/>
              <p:cNvGraphicFramePr>
                <a:graphicFrameLocks noGrp="1"/>
              </p:cNvGraphicFramePr>
              <p:nvPr>
                <p:extLst>
                  <p:ext uri="{D42A27DB-BD31-4B8C-83A1-F6EECF244321}">
                    <p14:modId xmlns:p14="http://schemas.microsoft.com/office/powerpoint/2010/main" val="3907723286"/>
                  </p:ext>
                </p:extLst>
              </p:nvPr>
            </p:nvGraphicFramePr>
            <p:xfrm>
              <a:off x="7444511" y="1947282"/>
              <a:ext cx="4176683" cy="430848"/>
            </p:xfrm>
            <a:graphic>
              <a:graphicData uri="http://schemas.openxmlformats.org/drawingml/2006/table">
                <a:tbl>
                  <a:tblPr firstRow="1" firstCol="1" bandRow="1">
                    <a:tableStyleId>{2D5ABB26-0587-4C30-8999-92F81FD0307C}</a:tableStyleId>
                  </a:tblPr>
                  <a:tblGrid>
                    <a:gridCol w="3286452">
                      <a:extLst>
                        <a:ext uri="{9D8B030D-6E8A-4147-A177-3AD203B41FA5}">
                          <a16:colId xmlns:a16="http://schemas.microsoft.com/office/drawing/2014/main" val="2053475706"/>
                        </a:ext>
                      </a:extLst>
                    </a:gridCol>
                    <a:gridCol w="890231">
                      <a:extLst>
                        <a:ext uri="{9D8B030D-6E8A-4147-A177-3AD203B41FA5}">
                          <a16:colId xmlns:a16="http://schemas.microsoft.com/office/drawing/2014/main" val="3657863346"/>
                        </a:ext>
                      </a:extLst>
                    </a:gridCol>
                  </a:tblGrid>
                  <a:tr h="430848">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9"/>
                          <a:stretch>
                            <a:fillRect r="-27037" b="-25000"/>
                          </a:stretch>
                        </a:blipFill>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(2)</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39274682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5" name="Таблица 14"/>
              <p:cNvGraphicFramePr>
                <a:graphicFrameLocks noGrp="1"/>
              </p:cNvGraphicFramePr>
              <p:nvPr>
                <p:extLst>
                  <p:ext uri="{D42A27DB-BD31-4B8C-83A1-F6EECF244321}">
                    <p14:modId xmlns:p14="http://schemas.microsoft.com/office/powerpoint/2010/main" val="2684706786"/>
                  </p:ext>
                </p:extLst>
              </p:nvPr>
            </p:nvGraphicFramePr>
            <p:xfrm>
              <a:off x="7481454" y="2478170"/>
              <a:ext cx="4168402" cy="411480"/>
            </p:xfrm>
            <a:graphic>
              <a:graphicData uri="http://schemas.openxmlformats.org/drawingml/2006/table">
                <a:tbl>
                  <a:tblPr firstRow="1" firstCol="1" bandRow="1">
                    <a:tableStyleId>{2D5ABB26-0587-4C30-8999-92F81FD0307C}</a:tableStyleId>
                  </a:tblPr>
                  <a:tblGrid>
                    <a:gridCol w="3278171">
                      <a:extLst>
                        <a:ext uri="{9D8B030D-6E8A-4147-A177-3AD203B41FA5}">
                          <a16:colId xmlns:a16="http://schemas.microsoft.com/office/drawing/2014/main" val="3043944424"/>
                        </a:ext>
                      </a:extLst>
                    </a:gridCol>
                    <a:gridCol w="890231">
                      <a:extLst>
                        <a:ext uri="{9D8B030D-6E8A-4147-A177-3AD203B41FA5}">
                          <a16:colId xmlns:a16="http://schemas.microsoft.com/office/drawing/2014/main" val="1544982612"/>
                        </a:ext>
                      </a:extLst>
                    </a:gridCol>
                  </a:tblGrid>
                  <a:tr h="0">
                    <a:tc>
                      <a:txBody>
                        <a:bodyPr/>
                        <a:lstStyle/>
                        <a:p>
                          <a:pPr/>
                          <a14:m>
                            <m:oMathPara xmlns:m="http://schemas.openxmlformats.org/officeDocument/2006/math">
                              <m:oMathParaPr>
                                <m:jc m:val="left"/>
                              </m:oMathParaPr>
                              <m:oMath xmlns:m="http://schemas.openxmlformats.org/officeDocument/2006/math">
                                <m:bar>
                                  <m:barPr>
                                    <m:ctrlPr>
                                      <a:rPr lang="ru-RU" i="1" smtClean="0">
                                        <a:latin typeface="Cambria Math" panose="02040503050406030204" pitchFamily="18" charset="0"/>
                                      </a:rPr>
                                    </m:ctrlPr>
                                  </m:barPr>
                                  <m:e>
                                    <m:r>
                                      <a:rPr lang="ru-RU" i="1">
                                        <a:latin typeface="Cambria Math" panose="02040503050406030204" pitchFamily="18" charset="0"/>
                                      </a:rPr>
                                      <m:t>𝑇</m:t>
                                    </m:r>
                                  </m:e>
                                </m:bar>
                                <m:sSub>
                                  <m:sSubPr>
                                    <m:ctrlPr>
                                      <a:rPr lang="ru-RU" i="1">
                                        <a:latin typeface="Cambria Math" panose="02040503050406030204" pitchFamily="18" charset="0"/>
                                      </a:rPr>
                                    </m:ctrlPr>
                                  </m:sSubPr>
                                  <m:e>
                                    <m:r>
                                      <a:rPr lang="ru-RU" i="0">
                                        <a:latin typeface="Cambria Math" panose="02040503050406030204" pitchFamily="18" charset="0"/>
                                      </a:rPr>
                                      <m:t>|</m:t>
                                    </m:r>
                                  </m:e>
                                  <m:sub>
                                    <m:r>
                                      <a:rPr lang="ru-RU" i="1">
                                        <a:latin typeface="Cambria Math" panose="02040503050406030204" pitchFamily="18" charset="0"/>
                                      </a:rPr>
                                      <m:t>𝑠</m:t>
                                    </m:r>
                                    <m:r>
                                      <a:rPr lang="ru-RU" i="0">
                                        <a:latin typeface="Cambria Math" panose="02040503050406030204" pitchFamily="18" charset="0"/>
                                      </a:rPr>
                                      <m:t>=</m:t>
                                    </m:r>
                                    <m:r>
                                      <a:rPr lang="ru-RU" i="1">
                                        <a:latin typeface="Cambria Math" panose="02040503050406030204" pitchFamily="18" charset="0"/>
                                      </a:rPr>
                                      <m:t>𝑙</m:t>
                                    </m:r>
                                  </m:sub>
                                </m:sSub>
                                <m:r>
                                  <a:rPr lang="ru-RU" i="0">
                                    <a:latin typeface="Cambria Math" panose="02040503050406030204" pitchFamily="18" charset="0"/>
                                  </a:rPr>
                                  <m:t>=0</m:t>
                                </m:r>
                              </m:oMath>
                            </m:oMathPara>
                          </a14:m>
                          <a:endParaRPr lang="ru-RU"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(3)</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969333845"/>
                      </a:ext>
                    </a:extLst>
                  </a:tr>
                </a:tbl>
              </a:graphicData>
            </a:graphic>
          </p:graphicFrame>
        </mc:Choice>
        <mc:Fallback xmlns="">
          <p:graphicFrame>
            <p:nvGraphicFramePr>
              <p:cNvPr id="15" name="Таблица 14"/>
              <p:cNvGraphicFramePr>
                <a:graphicFrameLocks noGrp="1"/>
              </p:cNvGraphicFramePr>
              <p:nvPr>
                <p:extLst>
                  <p:ext uri="{D42A27DB-BD31-4B8C-83A1-F6EECF244321}">
                    <p14:modId xmlns:p14="http://schemas.microsoft.com/office/powerpoint/2010/main" val="2684706786"/>
                  </p:ext>
                </p:extLst>
              </p:nvPr>
            </p:nvGraphicFramePr>
            <p:xfrm>
              <a:off x="7481454" y="2478170"/>
              <a:ext cx="4168402" cy="362204"/>
            </p:xfrm>
            <a:graphic>
              <a:graphicData uri="http://schemas.openxmlformats.org/drawingml/2006/table">
                <a:tbl>
                  <a:tblPr firstRow="1" firstCol="1" bandRow="1">
                    <a:tableStyleId>{2D5ABB26-0587-4C30-8999-92F81FD0307C}</a:tableStyleId>
                  </a:tblPr>
                  <a:tblGrid>
                    <a:gridCol w="3278171">
                      <a:extLst>
                        <a:ext uri="{9D8B030D-6E8A-4147-A177-3AD203B41FA5}">
                          <a16:colId xmlns:a16="http://schemas.microsoft.com/office/drawing/2014/main" val="3043944424"/>
                        </a:ext>
                      </a:extLst>
                    </a:gridCol>
                    <a:gridCol w="890231">
                      <a:extLst>
                        <a:ext uri="{9D8B030D-6E8A-4147-A177-3AD203B41FA5}">
                          <a16:colId xmlns:a16="http://schemas.microsoft.com/office/drawing/2014/main" val="1544982612"/>
                        </a:ext>
                      </a:extLst>
                    </a:gridCol>
                  </a:tblGrid>
                  <a:tr h="362204">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0"/>
                          <a:stretch>
                            <a:fillRect r="-27087" b="-40000"/>
                          </a:stretch>
                        </a:blipFill>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(3)</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96933384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6" name="Таблица 15"/>
              <p:cNvGraphicFramePr>
                <a:graphicFrameLocks noGrp="1"/>
              </p:cNvGraphicFramePr>
              <p:nvPr>
                <p:extLst>
                  <p:ext uri="{D42A27DB-BD31-4B8C-83A1-F6EECF244321}">
                    <p14:modId xmlns:p14="http://schemas.microsoft.com/office/powerpoint/2010/main" val="13520599"/>
                  </p:ext>
                </p:extLst>
              </p:nvPr>
            </p:nvGraphicFramePr>
            <p:xfrm>
              <a:off x="7473174" y="2946090"/>
              <a:ext cx="4176683" cy="411480"/>
            </p:xfrm>
            <a:graphic>
              <a:graphicData uri="http://schemas.openxmlformats.org/drawingml/2006/table">
                <a:tbl>
                  <a:tblPr firstRow="1" firstCol="1" bandRow="1">
                    <a:tableStyleId>{2D5ABB26-0587-4C30-8999-92F81FD0307C}</a:tableStyleId>
                  </a:tblPr>
                  <a:tblGrid>
                    <a:gridCol w="3286452">
                      <a:extLst>
                        <a:ext uri="{9D8B030D-6E8A-4147-A177-3AD203B41FA5}">
                          <a16:colId xmlns:a16="http://schemas.microsoft.com/office/drawing/2014/main" val="3996089234"/>
                        </a:ext>
                      </a:extLst>
                    </a:gridCol>
                    <a:gridCol w="890231">
                      <a:extLst>
                        <a:ext uri="{9D8B030D-6E8A-4147-A177-3AD203B41FA5}">
                          <a16:colId xmlns:a16="http://schemas.microsoft.com/office/drawing/2014/main" val="3465021657"/>
                        </a:ext>
                      </a:extLst>
                    </a:gridCol>
                  </a:tblGrid>
                  <a:tr h="0">
                    <a:tc>
                      <a:txBody>
                        <a:bodyPr/>
                        <a:lstStyle/>
                        <a:p>
                          <a:pPr/>
                          <a14:m>
                            <m:oMathPara xmlns:m="http://schemas.openxmlformats.org/officeDocument/2006/math">
                              <m:oMathParaPr>
                                <m:jc m:val="left"/>
                              </m:oMathParaPr>
                              <m:oMath xmlns:m="http://schemas.openxmlformats.org/officeDocument/2006/math">
                                <m:bar>
                                  <m:barPr>
                                    <m:ctrlPr>
                                      <a:rPr lang="ru-RU" i="1" smtClean="0">
                                        <a:latin typeface="Cambria Math" panose="02040503050406030204" pitchFamily="18" charset="0"/>
                                      </a:rPr>
                                    </m:ctrlPr>
                                  </m:barPr>
                                  <m:e>
                                    <m:r>
                                      <a:rPr lang="ru-RU" i="1">
                                        <a:latin typeface="Cambria Math" panose="02040503050406030204" pitchFamily="18" charset="0"/>
                                      </a:rPr>
                                      <m:t>𝛹</m:t>
                                    </m:r>
                                  </m:e>
                                </m:bar>
                                <m:sSub>
                                  <m:sSubPr>
                                    <m:ctrlPr>
                                      <a:rPr lang="ru-RU" i="1">
                                        <a:latin typeface="Cambria Math" panose="02040503050406030204" pitchFamily="18" charset="0"/>
                                      </a:rPr>
                                    </m:ctrlPr>
                                  </m:sSubPr>
                                  <m:e>
                                    <m:r>
                                      <a:rPr lang="ru-RU" i="0">
                                        <a:latin typeface="Cambria Math" panose="02040503050406030204" pitchFamily="18" charset="0"/>
                                      </a:rPr>
                                      <m:t>|</m:t>
                                    </m:r>
                                  </m:e>
                                  <m:sub>
                                    <m:r>
                                      <a:rPr lang="ru-RU" i="1">
                                        <a:latin typeface="Cambria Math" panose="02040503050406030204" pitchFamily="18" charset="0"/>
                                      </a:rPr>
                                      <m:t>𝑠</m:t>
                                    </m:r>
                                    <m:r>
                                      <a:rPr lang="ru-RU" i="0">
                                        <a:latin typeface="Cambria Math" panose="02040503050406030204" pitchFamily="18" charset="0"/>
                                      </a:rPr>
                                      <m:t>=0</m:t>
                                    </m:r>
                                  </m:sub>
                                </m:sSub>
                                <m:r>
                                  <a:rPr lang="ru-RU" i="0">
                                    <a:latin typeface="Cambria Math" panose="02040503050406030204" pitchFamily="18" charset="0"/>
                                  </a:rPr>
                                  <m:t>=0</m:t>
                                </m:r>
                              </m:oMath>
                            </m:oMathPara>
                          </a14:m>
                          <a:endParaRPr lang="ru-RU"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(4)</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3698916696"/>
                      </a:ext>
                    </a:extLst>
                  </a:tr>
                </a:tbl>
              </a:graphicData>
            </a:graphic>
          </p:graphicFrame>
        </mc:Choice>
        <mc:Fallback xmlns="">
          <p:graphicFrame>
            <p:nvGraphicFramePr>
              <p:cNvPr id="16" name="Таблица 15"/>
              <p:cNvGraphicFramePr>
                <a:graphicFrameLocks noGrp="1"/>
              </p:cNvGraphicFramePr>
              <p:nvPr>
                <p:extLst>
                  <p:ext uri="{D42A27DB-BD31-4B8C-83A1-F6EECF244321}">
                    <p14:modId xmlns:p14="http://schemas.microsoft.com/office/powerpoint/2010/main" val="13520599"/>
                  </p:ext>
                </p:extLst>
              </p:nvPr>
            </p:nvGraphicFramePr>
            <p:xfrm>
              <a:off x="7473174" y="2946090"/>
              <a:ext cx="4176683" cy="411480"/>
            </p:xfrm>
            <a:graphic>
              <a:graphicData uri="http://schemas.openxmlformats.org/drawingml/2006/table">
                <a:tbl>
                  <a:tblPr firstRow="1" firstCol="1" bandRow="1">
                    <a:tableStyleId>{2D5ABB26-0587-4C30-8999-92F81FD0307C}</a:tableStyleId>
                  </a:tblPr>
                  <a:tblGrid>
                    <a:gridCol w="3286452">
                      <a:extLst>
                        <a:ext uri="{9D8B030D-6E8A-4147-A177-3AD203B41FA5}">
                          <a16:colId xmlns:a16="http://schemas.microsoft.com/office/drawing/2014/main" val="3996089234"/>
                        </a:ext>
                      </a:extLst>
                    </a:gridCol>
                    <a:gridCol w="890231">
                      <a:extLst>
                        <a:ext uri="{9D8B030D-6E8A-4147-A177-3AD203B41FA5}">
                          <a16:colId xmlns:a16="http://schemas.microsoft.com/office/drawing/2014/main" val="3465021657"/>
                        </a:ext>
                      </a:extLst>
                    </a:gridCol>
                  </a:tblGrid>
                  <a:tr h="411480">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1"/>
                          <a:stretch>
                            <a:fillRect r="-26987" b="-23529"/>
                          </a:stretch>
                        </a:blipFill>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(4)</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369891669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8" name="Таблица 17"/>
              <p:cNvGraphicFramePr>
                <a:graphicFrameLocks noGrp="1"/>
              </p:cNvGraphicFramePr>
              <p:nvPr>
                <p:extLst>
                  <p:ext uri="{D42A27DB-BD31-4B8C-83A1-F6EECF244321}">
                    <p14:modId xmlns:p14="http://schemas.microsoft.com/office/powerpoint/2010/main" val="3362754166"/>
                  </p:ext>
                </p:extLst>
              </p:nvPr>
            </p:nvGraphicFramePr>
            <p:xfrm>
              <a:off x="7473174" y="3385856"/>
              <a:ext cx="4176683" cy="411480"/>
            </p:xfrm>
            <a:graphic>
              <a:graphicData uri="http://schemas.openxmlformats.org/drawingml/2006/table">
                <a:tbl>
                  <a:tblPr firstRow="1" firstCol="1" bandRow="1">
                    <a:tableStyleId>{2D5ABB26-0587-4C30-8999-92F81FD0307C}</a:tableStyleId>
                  </a:tblPr>
                  <a:tblGrid>
                    <a:gridCol w="3286452">
                      <a:extLst>
                        <a:ext uri="{9D8B030D-6E8A-4147-A177-3AD203B41FA5}">
                          <a16:colId xmlns:a16="http://schemas.microsoft.com/office/drawing/2014/main" val="1394832175"/>
                        </a:ext>
                      </a:extLst>
                    </a:gridCol>
                    <a:gridCol w="890231">
                      <a:extLst>
                        <a:ext uri="{9D8B030D-6E8A-4147-A177-3AD203B41FA5}">
                          <a16:colId xmlns:a16="http://schemas.microsoft.com/office/drawing/2014/main" val="1335484388"/>
                        </a:ext>
                      </a:extLst>
                    </a:gridCol>
                  </a:tblGrid>
                  <a:tr h="0">
                    <a:tc>
                      <a:txBody>
                        <a:bodyPr/>
                        <a:lstStyle/>
                        <a:p>
                          <a:pPr/>
                          <a14:m>
                            <m:oMathPara xmlns:m="http://schemas.openxmlformats.org/officeDocument/2006/math">
                              <m:oMathParaPr>
                                <m:jc m:val="left"/>
                              </m:oMathParaPr>
                              <m:oMath xmlns:m="http://schemas.openxmlformats.org/officeDocument/2006/math">
                                <m:bar>
                                  <m:barPr>
                                    <m:ctrlPr>
                                      <a:rPr lang="ru-RU" i="1" smtClean="0">
                                        <a:latin typeface="Cambria Math" panose="02040503050406030204" pitchFamily="18" charset="0"/>
                                      </a:rPr>
                                    </m:ctrlPr>
                                  </m:barPr>
                                  <m:e>
                                    <m:r>
                                      <a:rPr lang="ru-RU" i="1">
                                        <a:latin typeface="Cambria Math" panose="02040503050406030204" pitchFamily="18" charset="0"/>
                                      </a:rPr>
                                      <m:t>𝑀</m:t>
                                    </m:r>
                                  </m:e>
                                </m:bar>
                                <m:sSub>
                                  <m:sSubPr>
                                    <m:ctrlPr>
                                      <a:rPr lang="ru-RU" i="1">
                                        <a:latin typeface="Cambria Math" panose="02040503050406030204" pitchFamily="18" charset="0"/>
                                      </a:rPr>
                                    </m:ctrlPr>
                                  </m:sSubPr>
                                  <m:e>
                                    <m:r>
                                      <a:rPr lang="ru-RU" i="0">
                                        <a:latin typeface="Cambria Math" panose="02040503050406030204" pitchFamily="18" charset="0"/>
                                      </a:rPr>
                                      <m:t>|</m:t>
                                    </m:r>
                                  </m:e>
                                  <m:sub>
                                    <m:r>
                                      <a:rPr lang="ru-RU" i="1">
                                        <a:latin typeface="Cambria Math" panose="02040503050406030204" pitchFamily="18" charset="0"/>
                                      </a:rPr>
                                      <m:t>𝑠</m:t>
                                    </m:r>
                                    <m:r>
                                      <a:rPr lang="ru-RU" i="0">
                                        <a:latin typeface="Cambria Math" panose="02040503050406030204" pitchFamily="18" charset="0"/>
                                      </a:rPr>
                                      <m:t>=</m:t>
                                    </m:r>
                                    <m:r>
                                      <a:rPr lang="ru-RU" i="1">
                                        <a:latin typeface="Cambria Math" panose="02040503050406030204" pitchFamily="18" charset="0"/>
                                      </a:rPr>
                                      <m:t>𝑙</m:t>
                                    </m:r>
                                  </m:sub>
                                </m:sSub>
                                <m:r>
                                  <a:rPr lang="ru-RU" i="0">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𝑀</m:t>
                                    </m:r>
                                  </m:e>
                                  <m:sub>
                                    <m:r>
                                      <a:rPr lang="ru-RU" i="0">
                                        <a:latin typeface="Cambria Math" panose="02040503050406030204" pitchFamily="18" charset="0"/>
                                      </a:rPr>
                                      <m:t>0</m:t>
                                    </m:r>
                                  </m:sub>
                                </m:sSub>
                                <m:bar>
                                  <m:barPr>
                                    <m:ctrlPr>
                                      <a:rPr lang="ru-RU" i="1">
                                        <a:latin typeface="Cambria Math" panose="02040503050406030204" pitchFamily="18" charset="0"/>
                                      </a:rPr>
                                    </m:ctrlPr>
                                  </m:barPr>
                                  <m:e>
                                    <m:r>
                                      <a:rPr lang="ru-RU" i="1">
                                        <a:latin typeface="Cambria Math" panose="02040503050406030204" pitchFamily="18" charset="0"/>
                                      </a:rPr>
                                      <m:t>𝑏</m:t>
                                    </m:r>
                                  </m:e>
                                </m:bar>
                              </m:oMath>
                            </m:oMathPara>
                          </a14:m>
                          <a:endParaRPr lang="ru-RU"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(5)</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1364052414"/>
                      </a:ext>
                    </a:extLst>
                  </a:tr>
                </a:tbl>
              </a:graphicData>
            </a:graphic>
          </p:graphicFrame>
        </mc:Choice>
        <mc:Fallback xmlns="">
          <p:graphicFrame>
            <p:nvGraphicFramePr>
              <p:cNvPr id="18" name="Таблица 17"/>
              <p:cNvGraphicFramePr>
                <a:graphicFrameLocks noGrp="1"/>
              </p:cNvGraphicFramePr>
              <p:nvPr>
                <p:extLst>
                  <p:ext uri="{D42A27DB-BD31-4B8C-83A1-F6EECF244321}">
                    <p14:modId xmlns:p14="http://schemas.microsoft.com/office/powerpoint/2010/main" val="3362754166"/>
                  </p:ext>
                </p:extLst>
              </p:nvPr>
            </p:nvGraphicFramePr>
            <p:xfrm>
              <a:off x="7473174" y="3385856"/>
              <a:ext cx="4176683" cy="362204"/>
            </p:xfrm>
            <a:graphic>
              <a:graphicData uri="http://schemas.openxmlformats.org/drawingml/2006/table">
                <a:tbl>
                  <a:tblPr firstRow="1" firstCol="1" bandRow="1">
                    <a:tableStyleId>{2D5ABB26-0587-4C30-8999-92F81FD0307C}</a:tableStyleId>
                  </a:tblPr>
                  <a:tblGrid>
                    <a:gridCol w="3286452">
                      <a:extLst>
                        <a:ext uri="{9D8B030D-6E8A-4147-A177-3AD203B41FA5}">
                          <a16:colId xmlns:a16="http://schemas.microsoft.com/office/drawing/2014/main" val="1394832175"/>
                        </a:ext>
                      </a:extLst>
                    </a:gridCol>
                    <a:gridCol w="890231">
                      <a:extLst>
                        <a:ext uri="{9D8B030D-6E8A-4147-A177-3AD203B41FA5}">
                          <a16:colId xmlns:a16="http://schemas.microsoft.com/office/drawing/2014/main" val="1335484388"/>
                        </a:ext>
                      </a:extLst>
                    </a:gridCol>
                  </a:tblGrid>
                  <a:tr h="362204">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2"/>
                          <a:stretch>
                            <a:fillRect r="-26987" b="-40000"/>
                          </a:stretch>
                        </a:blipFill>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(5)</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1364052414"/>
                      </a:ext>
                    </a:extLst>
                  </a:tr>
                </a:tbl>
              </a:graphicData>
            </a:graphic>
          </p:graphicFrame>
        </mc:Fallback>
      </mc:AlternateContent>
    </p:spTree>
    <p:extLst>
      <p:ext uri="{BB962C8B-B14F-4D97-AF65-F5344CB8AC3E}">
        <p14:creationId xmlns:p14="http://schemas.microsoft.com/office/powerpoint/2010/main" val="1079244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1288"/>
            <a:ext cx="10515600" cy="1325563"/>
          </a:xfrm>
        </p:spPr>
        <p:txBody>
          <a:bodyPr/>
          <a:lstStyle/>
          <a:p>
            <a:r>
              <a:rPr lang="ru-RU" b="1" dirty="0">
                <a:latin typeface="Times New Roman" panose="02020603050405020304" pitchFamily="18" charset="0"/>
                <a:cs typeface="Times New Roman" panose="02020603050405020304" pitchFamily="18" charset="0"/>
              </a:rPr>
              <a:t>Основные уравнения теории стержней</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838200" y="1376850"/>
                <a:ext cx="10515600" cy="5481150"/>
              </a:xfrm>
            </p:spPr>
            <p:txBody>
              <a:bodyPr>
                <a:normAutofit fontScale="77500" lnSpcReduction="20000"/>
              </a:bodyPr>
              <a:lstStyle/>
              <a:p>
                <a:pPr marL="0" indent="0">
                  <a:buNone/>
                </a:pPr>
                <a:r>
                  <a:rPr lang="ru-RU" dirty="0" smtClean="0">
                    <a:latin typeface="Times New Roman" panose="02020603050405020304" pitchFamily="18" charset="0"/>
                    <a:cs typeface="Times New Roman" panose="02020603050405020304" pitchFamily="18" charset="0"/>
                  </a:rPr>
                  <a:t>Уравнения равновесия</a:t>
                </a:r>
                <a:r>
                  <a:rPr lang="ru-RU" dirty="0"/>
                  <a:t>:</a:t>
                </a:r>
                <a:r>
                  <a:rPr lang="en-US" dirty="0"/>
                  <a:t>  </a:t>
                </a:r>
                <a:r>
                  <a:rPr lang="en-US" dirty="0" smtClean="0"/>
                  <a:t>                                       </a:t>
                </a:r>
                <a:r>
                  <a:rPr lang="ru-RU" dirty="0" smtClean="0">
                    <a:latin typeface="Times New Roman" panose="02020603050405020304" pitchFamily="18" charset="0"/>
                    <a:cs typeface="Times New Roman" panose="02020603050405020304" pitchFamily="18" charset="0"/>
                  </a:rPr>
                  <a:t>Граничные </a:t>
                </a:r>
                <a:r>
                  <a:rPr lang="ru-RU" dirty="0">
                    <a:latin typeface="Times New Roman" panose="02020603050405020304" pitchFamily="18" charset="0"/>
                    <a:cs typeface="Times New Roman" panose="02020603050405020304" pitchFamily="18" charset="0"/>
                  </a:rPr>
                  <a:t>условия:</a:t>
                </a:r>
              </a:p>
              <a:p>
                <a:pPr marL="0" indent="0">
                  <a:buNone/>
                </a:pPr>
                <a:endParaRPr lang="en-US" i="1" dirty="0" smtClean="0">
                  <a:latin typeface="Cambria Math" panose="020405030504060302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Соотношения </a:t>
                </a:r>
                <a:r>
                  <a:rPr lang="ru-RU" dirty="0">
                    <a:latin typeface="Times New Roman" panose="02020603050405020304" pitchFamily="18" charset="0"/>
                    <a:cs typeface="Times New Roman" panose="02020603050405020304" pitchFamily="18" charset="0"/>
                  </a:rPr>
                  <a:t>упругости</a:t>
                </a:r>
                <a:r>
                  <a:rPr lang="ru-RU" dirty="0" smtClean="0"/>
                  <a:t>:</a:t>
                </a:r>
                <a:endParaRPr lang="en-US" i="1" dirty="0" smtClean="0">
                  <a:latin typeface="Cambria Math" panose="02040503050406030204" pitchFamily="18" charset="0"/>
                </a:endParaRPr>
              </a:p>
              <a:p>
                <a:pPr marL="0" indent="0">
                  <a:buNone/>
                </a:pPr>
                <a:endParaRPr lang="en-US" dirty="0" smtClean="0"/>
              </a:p>
              <a:p>
                <a:pPr marL="0" indent="0">
                  <a:buNone/>
                </a:pPr>
                <a:endParaRPr lang="en-US" dirty="0"/>
              </a:p>
              <a:p>
                <a:pPr marL="0" indent="0">
                  <a:buNone/>
                </a:pPr>
                <a:endParaRPr lang="en-US" i="1" dirty="0" smtClean="0">
                  <a:latin typeface="Cambria Math" panose="02040503050406030204" pitchFamily="18" charset="0"/>
                </a:endParaRPr>
              </a:p>
              <a:p>
                <a:pPr marL="0" indent="0">
                  <a:buNone/>
                </a:pPr>
                <a:endParaRPr lang="ru-RU" i="1" dirty="0" smtClean="0">
                  <a:latin typeface="Cambria Math" panose="02040503050406030204" pitchFamily="18" charset="0"/>
                </a:endParaRPr>
              </a:p>
              <a:p>
                <a:pPr marL="0" indent="0">
                  <a:buNone/>
                </a:pPr>
                <a14:m>
                  <m:oMath xmlns:m="http://schemas.openxmlformats.org/officeDocument/2006/math">
                    <m:bar>
                      <m:barPr>
                        <m:ctrlPr>
                          <a:rPr lang="ru-RU" i="1">
                            <a:latin typeface="Cambria Math" panose="02040503050406030204" pitchFamily="18" charset="0"/>
                          </a:rPr>
                        </m:ctrlPr>
                      </m:barPr>
                      <m:e>
                        <m:r>
                          <a:rPr lang="en-US" i="1">
                            <a:latin typeface="Cambria Math" panose="02040503050406030204" pitchFamily="18" charset="0"/>
                          </a:rPr>
                          <m:t>𝑇</m:t>
                        </m:r>
                      </m:e>
                    </m:bar>
                  </m:oMath>
                </a14:m>
                <a:r>
                  <a:rPr lang="en-US" dirty="0"/>
                  <a:t>- </a:t>
                </a:r>
                <a:r>
                  <a:rPr lang="ru-RU" dirty="0">
                    <a:latin typeface="Times New Roman" panose="02020603050405020304" pitchFamily="18" charset="0"/>
                    <a:cs typeface="Times New Roman" panose="02020603050405020304" pitchFamily="18" charset="0"/>
                  </a:rPr>
                  <a:t>вектор силы в сечении</a:t>
                </a:r>
                <a:r>
                  <a:rPr lang="ru-RU" dirty="0"/>
                  <a:t>,</a:t>
                </a:r>
                <a14:m>
                  <m:oMath xmlns:m="http://schemas.openxmlformats.org/officeDocument/2006/math">
                    <m:r>
                      <a:rPr lang="ru-RU">
                        <a:latin typeface="Cambria Math" panose="02040503050406030204" pitchFamily="18" charset="0"/>
                      </a:rPr>
                      <m:t>       </m:t>
                    </m:r>
                    <m:bar>
                      <m:barPr>
                        <m:ctrlPr>
                          <a:rPr lang="ru-RU" i="1">
                            <a:latin typeface="Cambria Math" panose="02040503050406030204" pitchFamily="18" charset="0"/>
                          </a:rPr>
                        </m:ctrlPr>
                      </m:barPr>
                      <m:e>
                        <m:r>
                          <a:rPr lang="en-US" i="1">
                            <a:latin typeface="Cambria Math" panose="02040503050406030204" pitchFamily="18" charset="0"/>
                          </a:rPr>
                          <m:t>𝑀</m:t>
                        </m:r>
                      </m:e>
                    </m:bar>
                    <m:r>
                      <a:rPr lang="ru-RU" i="1">
                        <a:latin typeface="Cambria Math" panose="02040503050406030204" pitchFamily="18" charset="0"/>
                      </a:rPr>
                      <m:t>−вектор моментов</m:t>
                    </m:r>
                    <m:r>
                      <a:rPr lang="ru-RU">
                        <a:latin typeface="Cambria Math" panose="02040503050406030204" pitchFamily="18" charset="0"/>
                      </a:rPr>
                      <m:t>,    </m:t>
                    </m:r>
                    <m:bar>
                      <m:barPr>
                        <m:ctrlPr>
                          <a:rPr lang="ru-RU" i="1">
                            <a:latin typeface="Cambria Math" panose="02040503050406030204" pitchFamily="18" charset="0"/>
                          </a:rPr>
                        </m:ctrlPr>
                      </m:barPr>
                      <m:e>
                        <m:r>
                          <a:rPr lang="ru-RU" i="1">
                            <a:latin typeface="Cambria Math" panose="02040503050406030204" pitchFamily="18" charset="0"/>
                          </a:rPr>
                          <m:t>𝜀</m:t>
                        </m:r>
                      </m:e>
                    </m:bar>
                    <m:r>
                      <a:rPr lang="en-US" b="0" i="1" smtClean="0">
                        <a:latin typeface="Cambria Math" panose="02040503050406030204" pitchFamily="18" charset="0"/>
                      </a:rPr>
                      <m:t>−</m:t>
                    </m:r>
                    <m:r>
                      <a:rPr lang="ru-RU" i="1">
                        <a:latin typeface="Cambria Math" panose="02040503050406030204" pitchFamily="18" charset="0"/>
                      </a:rPr>
                      <m:t>вектор деформаций</m:t>
                    </m:r>
                  </m:oMath>
                </a14:m>
                <a:endParaRPr lang="ru-RU"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bar>
                      <m:barPr>
                        <m:ctrlPr>
                          <a:rPr lang="en-US" i="1">
                            <a:latin typeface="Cambria Math" panose="02040503050406030204" pitchFamily="18" charset="0"/>
                          </a:rPr>
                        </m:ctrlPr>
                      </m:barPr>
                      <m:e>
                        <m:r>
                          <a:rPr lang="en-US" i="1">
                            <a:latin typeface="Cambria Math" panose="02040503050406030204" pitchFamily="18" charset="0"/>
                          </a:rPr>
                          <m:t>𝑢</m:t>
                        </m:r>
                      </m:e>
                    </m:bar>
                  </m:oMath>
                </a14:m>
                <a:r>
                  <a:rPr lang="ru-RU" dirty="0"/>
                  <a:t>- </a:t>
                </a:r>
                <a:r>
                  <a:rPr lang="ru-RU" dirty="0">
                    <a:latin typeface="Times New Roman" panose="02020603050405020304" pitchFamily="18" charset="0"/>
                    <a:cs typeface="Times New Roman" panose="02020603050405020304" pitchFamily="18" charset="0"/>
                  </a:rPr>
                  <a:t>вектор перемещений</a:t>
                </a:r>
                <a:r>
                  <a:rPr lang="ru-RU" dirty="0"/>
                  <a:t>, </a:t>
                </a:r>
                <a14:m>
                  <m:oMath xmlns:m="http://schemas.openxmlformats.org/officeDocument/2006/math">
                    <m:bar>
                      <m:barPr>
                        <m:ctrlPr>
                          <a:rPr lang="en-US" i="1">
                            <a:latin typeface="Cambria Math" panose="02040503050406030204" pitchFamily="18" charset="0"/>
                            <a:ea typeface="Cambria Math" panose="02040503050406030204" pitchFamily="18" charset="0"/>
                          </a:rPr>
                        </m:ctrlPr>
                      </m:barPr>
                      <m:e>
                        <m:r>
                          <a:rPr lang="en-US" i="1">
                            <a:latin typeface="Cambria Math" panose="02040503050406030204" pitchFamily="18" charset="0"/>
                            <a:ea typeface="Cambria Math" panose="02040503050406030204" pitchFamily="18" charset="0"/>
                          </a:rPr>
                          <m:t>𝛹</m:t>
                        </m:r>
                      </m:e>
                    </m:bar>
                  </m:oMath>
                </a14:m>
                <a:r>
                  <a:rPr lang="ru-RU" dirty="0"/>
                  <a:t> -</a:t>
                </a:r>
                <a:r>
                  <a:rPr lang="ru-RU" dirty="0">
                    <a:latin typeface="Times New Roman" panose="02020603050405020304" pitchFamily="18" charset="0"/>
                    <a:cs typeface="Times New Roman" panose="02020603050405020304" pitchFamily="18" charset="0"/>
                  </a:rPr>
                  <a:t>вектор поворотов</a:t>
                </a:r>
                <a:r>
                  <a:rPr lang="ru-RU" dirty="0"/>
                  <a:t>; </a:t>
                </a:r>
                <a14:m>
                  <m:oMath xmlns:m="http://schemas.openxmlformats.org/officeDocument/2006/math">
                    <m:bar>
                      <m:barPr>
                        <m:ctrlPr>
                          <a:rPr lang="en-US" i="1">
                            <a:latin typeface="Cambria Math" panose="02040503050406030204" pitchFamily="18" charset="0"/>
                          </a:rPr>
                        </m:ctrlPr>
                      </m:barPr>
                      <m:e>
                        <m:bar>
                          <m:barPr>
                            <m:ctrlPr>
                              <a:rPr lang="en-US" i="1">
                                <a:latin typeface="Cambria Math" panose="02040503050406030204" pitchFamily="18" charset="0"/>
                              </a:rPr>
                            </m:ctrlPr>
                          </m:barPr>
                          <m:e>
                            <m:r>
                              <a:rPr lang="en-US" i="1">
                                <a:latin typeface="Cambria Math" panose="02040503050406030204" pitchFamily="18" charset="0"/>
                              </a:rPr>
                              <m:t>𝐴</m:t>
                            </m:r>
                          </m:e>
                        </m:bar>
                      </m:e>
                    </m:bar>
                    <m:r>
                      <a:rPr lang="ru-RU">
                        <a:latin typeface="Cambria Math" panose="02040503050406030204" pitchFamily="18" charset="0"/>
                      </a:rPr>
                      <m:t>,</m:t>
                    </m:r>
                  </m:oMath>
                </a14:m>
                <a:r>
                  <a:rPr lang="en-US" dirty="0"/>
                  <a:t> </a:t>
                </a:r>
                <a14:m>
                  <m:oMath xmlns:m="http://schemas.openxmlformats.org/officeDocument/2006/math">
                    <m:bar>
                      <m:barPr>
                        <m:ctrlPr>
                          <a:rPr lang="en-US" i="1">
                            <a:latin typeface="Cambria Math" panose="02040503050406030204" pitchFamily="18" charset="0"/>
                          </a:rPr>
                        </m:ctrlPr>
                      </m:barPr>
                      <m:e>
                        <m:bar>
                          <m:barPr>
                            <m:ctrlPr>
                              <a:rPr lang="en-US" i="1">
                                <a:latin typeface="Cambria Math" panose="02040503050406030204" pitchFamily="18" charset="0"/>
                              </a:rPr>
                            </m:ctrlPr>
                          </m:barPr>
                          <m:e>
                            <m:r>
                              <a:rPr lang="en-US" i="1">
                                <a:latin typeface="Cambria Math" panose="02040503050406030204" pitchFamily="18" charset="0"/>
                              </a:rPr>
                              <m:t>𝐵</m:t>
                            </m:r>
                          </m:e>
                        </m:bar>
                      </m:e>
                    </m:bar>
                    <m:r>
                      <a:rPr lang="ru-RU" i="1">
                        <a:latin typeface="Cambria Math" panose="02040503050406030204" pitchFamily="18" charset="0"/>
                      </a:rPr>
                      <m:t>,</m:t>
                    </m:r>
                  </m:oMath>
                </a14:m>
                <a:r>
                  <a:rPr lang="ru-RU" dirty="0"/>
                  <a:t> </a:t>
                </a:r>
                <a14:m>
                  <m:oMath xmlns:m="http://schemas.openxmlformats.org/officeDocument/2006/math">
                    <m:bar>
                      <m:barPr>
                        <m:ctrlPr>
                          <a:rPr lang="en-US" i="1">
                            <a:latin typeface="Cambria Math" panose="02040503050406030204" pitchFamily="18" charset="0"/>
                          </a:rPr>
                        </m:ctrlPr>
                      </m:barPr>
                      <m:e>
                        <m:bar>
                          <m:barPr>
                            <m:ctrlPr>
                              <a:rPr lang="en-US" i="1">
                                <a:latin typeface="Cambria Math" panose="02040503050406030204" pitchFamily="18" charset="0"/>
                              </a:rPr>
                            </m:ctrlPr>
                          </m:barPr>
                          <m:e>
                            <m:r>
                              <a:rPr lang="en-US" i="1">
                                <a:latin typeface="Cambria Math" panose="02040503050406030204" pitchFamily="18" charset="0"/>
                              </a:rPr>
                              <m:t>𝐶</m:t>
                            </m:r>
                          </m:e>
                        </m:bar>
                      </m:e>
                    </m:bar>
                  </m:oMath>
                </a14:m>
                <a:r>
                  <a:rPr lang="ru-RU" dirty="0"/>
                  <a:t>- </a:t>
                </a:r>
                <a:r>
                  <a:rPr lang="ru-RU" dirty="0">
                    <a:latin typeface="Times New Roman" panose="02020603050405020304" pitchFamily="18" charset="0"/>
                    <a:cs typeface="Times New Roman" panose="02020603050405020304" pitchFamily="18" charset="0"/>
                  </a:rPr>
                  <a:t>тензоры </a:t>
                </a:r>
                <a:r>
                  <a:rPr lang="ru-RU" dirty="0" smtClean="0">
                    <a:latin typeface="Times New Roman" panose="02020603050405020304" pitchFamily="18" charset="0"/>
                    <a:cs typeface="Times New Roman" panose="02020603050405020304" pitchFamily="18" charset="0"/>
                  </a:rPr>
                  <a:t>жесткости:</a:t>
                </a:r>
              </a:p>
              <a:p>
                <a:pPr marL="0" indent="0" algn="ctr">
                  <a:buNone/>
                </a:pPr>
                <a:r>
                  <a:rPr lang="ru-RU" dirty="0" smtClean="0"/>
                  <a:t>     </a:t>
                </a:r>
                <a:endParaRPr lang="ru-RU" dirty="0" smtClean="0">
                  <a:latin typeface="Times New Roman" panose="02020603050405020304" pitchFamily="18" charset="0"/>
                  <a:cs typeface="Times New Roman" panose="02020603050405020304" pitchFamily="18" charset="0"/>
                </a:endParaRPr>
              </a:p>
              <a:p>
                <a:pPr marL="0" indent="0" algn="ctr">
                  <a:buNone/>
                </a:pPr>
                <a:endParaRPr lang="ru-RU" dirty="0" smtClean="0"/>
              </a:p>
              <a:p>
                <a:pPr marL="0" indent="0" algn="ctr">
                  <a:buNone/>
                </a:pPr>
                <a:r>
                  <a:rPr lang="ru-RU" dirty="0" smtClean="0"/>
                  <a:t>    </a:t>
                </a:r>
                <a:endParaRPr lang="ru-RU" i="1" dirty="0" smtClean="0"/>
              </a:p>
              <a:p>
                <a:pPr marL="0" indent="0" algn="r">
                  <a:buNone/>
                </a:pPr>
                <a:endParaRPr lang="ru-RU" dirty="0" smtClean="0">
                  <a:latin typeface="Times New Roman" panose="02020603050405020304" pitchFamily="18" charset="0"/>
                  <a:cs typeface="Times New Roman" panose="02020603050405020304" pitchFamily="18" charset="0"/>
                </a:endParaRPr>
              </a:p>
              <a:p>
                <a:pPr marL="0" indent="0" algn="r">
                  <a:buNone/>
                </a:pPr>
                <a:endParaRPr lang="ru-RU" dirty="0" smtClean="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838200" y="1376850"/>
                <a:ext cx="10515600" cy="5481150"/>
              </a:xfrm>
              <a:blipFill>
                <a:blip r:embed="rId3"/>
                <a:stretch>
                  <a:fillRect l="-754" t="-2447"/>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p:txBody>
          <a:bodyPr/>
          <a:lstStyle/>
          <a:p>
            <a:fld id="{D5CEE922-EF63-43B0-B822-7662393238B7}" type="slidenum">
              <a:rPr lang="ru-RU" smtClean="0"/>
              <a:t>6</a:t>
            </a:fld>
            <a:endParaRPr lang="ru-RU"/>
          </a:p>
        </p:txBody>
      </p:sp>
      <mc:AlternateContent xmlns:mc="http://schemas.openxmlformats.org/markup-compatibility/2006" xmlns:a14="http://schemas.microsoft.com/office/drawing/2010/main">
        <mc:Choice Requires="a14">
          <p:graphicFrame>
            <p:nvGraphicFramePr>
              <p:cNvPr id="7" name="Таблица 6"/>
              <p:cNvGraphicFramePr>
                <a:graphicFrameLocks noGrp="1"/>
              </p:cNvGraphicFramePr>
              <p:nvPr>
                <p:extLst>
                  <p:ext uri="{D42A27DB-BD31-4B8C-83A1-F6EECF244321}">
                    <p14:modId xmlns:p14="http://schemas.microsoft.com/office/powerpoint/2010/main" val="2648890053"/>
                  </p:ext>
                </p:extLst>
              </p:nvPr>
            </p:nvGraphicFramePr>
            <p:xfrm>
              <a:off x="838200" y="1660268"/>
              <a:ext cx="4176683" cy="475679"/>
            </p:xfrm>
            <a:graphic>
              <a:graphicData uri="http://schemas.openxmlformats.org/drawingml/2006/table">
                <a:tbl>
                  <a:tblPr firstRow="1" firstCol="1" bandRow="1">
                    <a:tableStyleId>{2D5ABB26-0587-4C30-8999-92F81FD0307C}</a:tableStyleId>
                  </a:tblPr>
                  <a:tblGrid>
                    <a:gridCol w="2071255">
                      <a:extLst>
                        <a:ext uri="{9D8B030D-6E8A-4147-A177-3AD203B41FA5}">
                          <a16:colId xmlns:a16="http://schemas.microsoft.com/office/drawing/2014/main" val="3836560639"/>
                        </a:ext>
                      </a:extLst>
                    </a:gridCol>
                    <a:gridCol w="2105428">
                      <a:extLst>
                        <a:ext uri="{9D8B030D-6E8A-4147-A177-3AD203B41FA5}">
                          <a16:colId xmlns:a16="http://schemas.microsoft.com/office/drawing/2014/main" val="1757339394"/>
                        </a:ext>
                      </a:extLst>
                    </a:gridCol>
                  </a:tblGrid>
                  <a:tr h="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bar>
                                  <m:barPr>
                                    <m:ctrlPr>
                                      <a:rPr lang="ru-RU" sz="2000" i="1" smtClean="0">
                                        <a:latin typeface="Cambria Math" panose="02040503050406030204" pitchFamily="18" charset="0"/>
                                      </a:rPr>
                                    </m:ctrlPr>
                                  </m:barPr>
                                  <m:e>
                                    <m:r>
                                      <a:rPr lang="en-US" sz="2000" i="1">
                                        <a:latin typeface="Cambria Math" panose="02040503050406030204" pitchFamily="18" charset="0"/>
                                      </a:rPr>
                                      <m:t>𝑇</m:t>
                                    </m:r>
                                  </m:e>
                                </m:bar>
                                <m:r>
                                  <a:rPr lang="en-US" sz="2000" i="1">
                                    <a:latin typeface="Cambria Math" panose="02040503050406030204" pitchFamily="18" charset="0"/>
                                  </a:rPr>
                                  <m:t>′=0</m:t>
                                </m:r>
                              </m:oMath>
                            </m:oMathPara>
                          </a14:m>
                          <a:endParaRPr lang="ru-RU" sz="20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2000" dirty="0" smtClean="0">
                              <a:effectLst/>
                              <a:latin typeface="Times New Roman" panose="02020603050405020304" pitchFamily="18" charset="0"/>
                              <a:cs typeface="Times New Roman" panose="02020603050405020304" pitchFamily="18" charset="0"/>
                            </a:rPr>
                            <a:t>(6)</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1687786577"/>
                      </a:ext>
                    </a:extLst>
                  </a:tr>
                </a:tbl>
              </a:graphicData>
            </a:graphic>
          </p:graphicFrame>
        </mc:Choice>
        <mc:Fallback xmlns="">
          <p:graphicFrame>
            <p:nvGraphicFramePr>
              <p:cNvPr id="7" name="Таблица 6"/>
              <p:cNvGraphicFramePr>
                <a:graphicFrameLocks noGrp="1"/>
              </p:cNvGraphicFramePr>
              <p:nvPr>
                <p:extLst>
                  <p:ext uri="{D42A27DB-BD31-4B8C-83A1-F6EECF244321}">
                    <p14:modId xmlns:p14="http://schemas.microsoft.com/office/powerpoint/2010/main" val="2648890053"/>
                  </p:ext>
                </p:extLst>
              </p:nvPr>
            </p:nvGraphicFramePr>
            <p:xfrm>
              <a:off x="838200" y="1660268"/>
              <a:ext cx="4176683" cy="475679"/>
            </p:xfrm>
            <a:graphic>
              <a:graphicData uri="http://schemas.openxmlformats.org/drawingml/2006/table">
                <a:tbl>
                  <a:tblPr firstRow="1" firstCol="1" bandRow="1">
                    <a:tableStyleId>{2D5ABB26-0587-4C30-8999-92F81FD0307C}</a:tableStyleId>
                  </a:tblPr>
                  <a:tblGrid>
                    <a:gridCol w="2071255">
                      <a:extLst>
                        <a:ext uri="{9D8B030D-6E8A-4147-A177-3AD203B41FA5}">
                          <a16:colId xmlns:a16="http://schemas.microsoft.com/office/drawing/2014/main" val="3836560639"/>
                        </a:ext>
                      </a:extLst>
                    </a:gridCol>
                    <a:gridCol w="2105428">
                      <a:extLst>
                        <a:ext uri="{9D8B030D-6E8A-4147-A177-3AD203B41FA5}">
                          <a16:colId xmlns:a16="http://schemas.microsoft.com/office/drawing/2014/main" val="1757339394"/>
                        </a:ext>
                      </a:extLst>
                    </a:gridCol>
                  </a:tblGrid>
                  <a:tr h="475679">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r="-101765" b="-24051"/>
                          </a:stretch>
                        </a:blipFill>
                      </a:tcPr>
                    </a:tc>
                    <a:tc>
                      <a:txBody>
                        <a:bodyPr/>
                        <a:lstStyle/>
                        <a:p>
                          <a:pPr algn="l">
                            <a:lnSpc>
                              <a:spcPct val="150000"/>
                            </a:lnSpc>
                            <a:spcAft>
                              <a:spcPts val="0"/>
                            </a:spcAft>
                          </a:pPr>
                          <a:r>
                            <a:rPr lang="en-US" sz="2000" dirty="0" smtClean="0">
                              <a:effectLst/>
                              <a:latin typeface="Times New Roman" panose="02020603050405020304" pitchFamily="18" charset="0"/>
                              <a:cs typeface="Times New Roman" panose="02020603050405020304" pitchFamily="18" charset="0"/>
                            </a:rPr>
                            <a:t>(6)</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16877865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Таблица 8"/>
              <p:cNvGraphicFramePr>
                <a:graphicFrameLocks noGrp="1"/>
              </p:cNvGraphicFramePr>
              <p:nvPr>
                <p:extLst>
                  <p:ext uri="{D42A27DB-BD31-4B8C-83A1-F6EECF244321}">
                    <p14:modId xmlns:p14="http://schemas.microsoft.com/office/powerpoint/2010/main" val="366887483"/>
                  </p:ext>
                </p:extLst>
              </p:nvPr>
            </p:nvGraphicFramePr>
            <p:xfrm>
              <a:off x="838199" y="2135947"/>
              <a:ext cx="4176683" cy="478663"/>
            </p:xfrm>
            <a:graphic>
              <a:graphicData uri="http://schemas.openxmlformats.org/drawingml/2006/table">
                <a:tbl>
                  <a:tblPr firstRow="1" firstCol="1" bandRow="1">
                    <a:tableStyleId>{2D5ABB26-0587-4C30-8999-92F81FD0307C}</a:tableStyleId>
                  </a:tblPr>
                  <a:tblGrid>
                    <a:gridCol w="2071255">
                      <a:extLst>
                        <a:ext uri="{9D8B030D-6E8A-4147-A177-3AD203B41FA5}">
                          <a16:colId xmlns:a16="http://schemas.microsoft.com/office/drawing/2014/main" val="3856275843"/>
                        </a:ext>
                      </a:extLst>
                    </a:gridCol>
                    <a:gridCol w="2105428">
                      <a:extLst>
                        <a:ext uri="{9D8B030D-6E8A-4147-A177-3AD203B41FA5}">
                          <a16:colId xmlns:a16="http://schemas.microsoft.com/office/drawing/2014/main" val="1846113874"/>
                        </a:ext>
                      </a:extLst>
                    </a:gridCol>
                  </a:tblGrid>
                  <a:tr h="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US" sz="2000" i="1" smtClean="0">
                                        <a:latin typeface="Cambria Math" panose="02040503050406030204" pitchFamily="18" charset="0"/>
                                      </a:rPr>
                                    </m:ctrlPr>
                                  </m:sSupPr>
                                  <m:e>
                                    <m:bar>
                                      <m:barPr>
                                        <m:ctrlPr>
                                          <a:rPr lang="ru-RU" sz="2000" i="1">
                                            <a:latin typeface="Cambria Math" panose="02040503050406030204" pitchFamily="18" charset="0"/>
                                          </a:rPr>
                                        </m:ctrlPr>
                                      </m:barPr>
                                      <m:e>
                                        <m:r>
                                          <a:rPr lang="en-US" sz="2000" i="1">
                                            <a:latin typeface="Cambria Math" panose="02040503050406030204" pitchFamily="18" charset="0"/>
                                          </a:rPr>
                                          <m:t>𝑀</m:t>
                                        </m:r>
                                      </m:e>
                                    </m:bar>
                                  </m:e>
                                  <m:sup>
                                    <m:r>
                                      <a:rPr lang="en-US" sz="2000" i="1">
                                        <a:latin typeface="Cambria Math" panose="02040503050406030204" pitchFamily="18" charset="0"/>
                                      </a:rPr>
                                      <m:t>′</m:t>
                                    </m:r>
                                  </m:sup>
                                </m:sSup>
                                <m:r>
                                  <a:rPr lang="en-US" sz="2000" i="1">
                                    <a:latin typeface="Cambria Math" panose="02040503050406030204" pitchFamily="18" charset="0"/>
                                  </a:rPr>
                                  <m:t>+</m:t>
                                </m:r>
                                <m:bar>
                                  <m:barPr>
                                    <m:ctrlPr>
                                      <a:rPr lang="en-US" sz="2000" i="1">
                                        <a:latin typeface="Cambria Math" panose="02040503050406030204" pitchFamily="18" charset="0"/>
                                      </a:rPr>
                                    </m:ctrlPr>
                                  </m:barPr>
                                  <m:e>
                                    <m:r>
                                      <a:rPr lang="en-US" sz="2000" i="1">
                                        <a:latin typeface="Cambria Math" panose="02040503050406030204" pitchFamily="18" charset="0"/>
                                      </a:rPr>
                                      <m:t>𝑡</m:t>
                                    </m:r>
                                  </m:e>
                                </m:bar>
                                <m:r>
                                  <a:rPr lang="en-US" sz="2000" i="1">
                                    <a:latin typeface="Cambria Math" panose="02040503050406030204" pitchFamily="18" charset="0"/>
                                    <a:ea typeface="Cambria Math" panose="02040503050406030204" pitchFamily="18" charset="0"/>
                                  </a:rPr>
                                  <m:t>×</m:t>
                                </m:r>
                                <m:bar>
                                  <m:barPr>
                                    <m:ctrlPr>
                                      <a:rPr lang="en-US" sz="2000" i="1">
                                        <a:latin typeface="Cambria Math" panose="02040503050406030204" pitchFamily="18" charset="0"/>
                                        <a:ea typeface="Cambria Math" panose="02040503050406030204" pitchFamily="18" charset="0"/>
                                      </a:rPr>
                                    </m:ctrlPr>
                                  </m:barPr>
                                  <m:e>
                                    <m:r>
                                      <a:rPr lang="en-US" sz="2000" i="1">
                                        <a:latin typeface="Cambria Math" panose="02040503050406030204" pitchFamily="18" charset="0"/>
                                        <a:ea typeface="Cambria Math" panose="02040503050406030204" pitchFamily="18" charset="0"/>
                                      </a:rPr>
                                      <m:t>𝑇</m:t>
                                    </m:r>
                                  </m:e>
                                </m:bar>
                                <m:r>
                                  <a:rPr lang="en-US" sz="2000" i="1">
                                    <a:latin typeface="Cambria Math" panose="02040503050406030204" pitchFamily="18" charset="0"/>
                                    <a:ea typeface="Cambria Math" panose="02040503050406030204" pitchFamily="18" charset="0"/>
                                  </a:rPr>
                                  <m:t>=0</m:t>
                                </m:r>
                              </m:oMath>
                            </m:oMathPara>
                          </a14:m>
                          <a:endParaRPr lang="ru-RU" sz="20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2000" dirty="0" smtClean="0">
                              <a:effectLst/>
                              <a:latin typeface="Times New Roman" panose="02020603050405020304" pitchFamily="18" charset="0"/>
                              <a:cs typeface="Times New Roman" panose="02020603050405020304" pitchFamily="18" charset="0"/>
                            </a:rPr>
                            <a:t>(7)</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3144630390"/>
                      </a:ext>
                    </a:extLst>
                  </a:tr>
                </a:tbl>
              </a:graphicData>
            </a:graphic>
          </p:graphicFrame>
        </mc:Choice>
        <mc:Fallback xmlns="">
          <p:graphicFrame>
            <p:nvGraphicFramePr>
              <p:cNvPr id="9" name="Таблица 8"/>
              <p:cNvGraphicFramePr>
                <a:graphicFrameLocks noGrp="1"/>
              </p:cNvGraphicFramePr>
              <p:nvPr>
                <p:extLst>
                  <p:ext uri="{D42A27DB-BD31-4B8C-83A1-F6EECF244321}">
                    <p14:modId xmlns:p14="http://schemas.microsoft.com/office/powerpoint/2010/main" val="366887483"/>
                  </p:ext>
                </p:extLst>
              </p:nvPr>
            </p:nvGraphicFramePr>
            <p:xfrm>
              <a:off x="838199" y="2135947"/>
              <a:ext cx="4176683" cy="478663"/>
            </p:xfrm>
            <a:graphic>
              <a:graphicData uri="http://schemas.openxmlformats.org/drawingml/2006/table">
                <a:tbl>
                  <a:tblPr firstRow="1" firstCol="1" bandRow="1">
                    <a:tableStyleId>{2D5ABB26-0587-4C30-8999-92F81FD0307C}</a:tableStyleId>
                  </a:tblPr>
                  <a:tblGrid>
                    <a:gridCol w="2071255">
                      <a:extLst>
                        <a:ext uri="{9D8B030D-6E8A-4147-A177-3AD203B41FA5}">
                          <a16:colId xmlns:a16="http://schemas.microsoft.com/office/drawing/2014/main" val="3856275843"/>
                        </a:ext>
                      </a:extLst>
                    </a:gridCol>
                    <a:gridCol w="2105428">
                      <a:extLst>
                        <a:ext uri="{9D8B030D-6E8A-4147-A177-3AD203B41FA5}">
                          <a16:colId xmlns:a16="http://schemas.microsoft.com/office/drawing/2014/main" val="1846113874"/>
                        </a:ext>
                      </a:extLst>
                    </a:gridCol>
                  </a:tblGrid>
                  <a:tr h="478663">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r="-101765" b="-24051"/>
                          </a:stretch>
                        </a:blipFill>
                      </a:tcPr>
                    </a:tc>
                    <a:tc>
                      <a:txBody>
                        <a:bodyPr/>
                        <a:lstStyle/>
                        <a:p>
                          <a:pPr algn="l">
                            <a:lnSpc>
                              <a:spcPct val="150000"/>
                            </a:lnSpc>
                            <a:spcAft>
                              <a:spcPts val="0"/>
                            </a:spcAft>
                          </a:pPr>
                          <a:r>
                            <a:rPr lang="en-US" sz="2000" dirty="0" smtClean="0">
                              <a:effectLst/>
                              <a:latin typeface="Times New Roman" panose="02020603050405020304" pitchFamily="18" charset="0"/>
                              <a:cs typeface="Times New Roman" panose="02020603050405020304" pitchFamily="18" charset="0"/>
                            </a:rPr>
                            <a:t>(7)</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314463039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Таблица 9"/>
              <p:cNvGraphicFramePr>
                <a:graphicFrameLocks noGrp="1"/>
              </p:cNvGraphicFramePr>
              <p:nvPr>
                <p:extLst>
                  <p:ext uri="{D42A27DB-BD31-4B8C-83A1-F6EECF244321}">
                    <p14:modId xmlns:p14="http://schemas.microsoft.com/office/powerpoint/2010/main" val="3308665735"/>
                  </p:ext>
                </p:extLst>
              </p:nvPr>
            </p:nvGraphicFramePr>
            <p:xfrm>
              <a:off x="838197" y="2979993"/>
              <a:ext cx="4176683" cy="589407"/>
            </p:xfrm>
            <a:graphic>
              <a:graphicData uri="http://schemas.openxmlformats.org/drawingml/2006/table">
                <a:tbl>
                  <a:tblPr firstRow="1" firstCol="1" bandRow="1">
                    <a:tableStyleId>{2D5ABB26-0587-4C30-8999-92F81FD0307C}</a:tableStyleId>
                  </a:tblPr>
                  <a:tblGrid>
                    <a:gridCol w="2071255">
                      <a:extLst>
                        <a:ext uri="{9D8B030D-6E8A-4147-A177-3AD203B41FA5}">
                          <a16:colId xmlns:a16="http://schemas.microsoft.com/office/drawing/2014/main" val="2036835192"/>
                        </a:ext>
                      </a:extLst>
                    </a:gridCol>
                    <a:gridCol w="2105428">
                      <a:extLst>
                        <a:ext uri="{9D8B030D-6E8A-4147-A177-3AD203B41FA5}">
                          <a16:colId xmlns:a16="http://schemas.microsoft.com/office/drawing/2014/main" val="2962728742"/>
                        </a:ext>
                      </a:extLst>
                    </a:gridCol>
                  </a:tblGrid>
                  <a:tr h="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bar>
                                  <m:barPr>
                                    <m:ctrlPr>
                                      <a:rPr lang="ru-RU" sz="2000" i="1" smtClean="0">
                                        <a:latin typeface="Cambria Math" panose="02040503050406030204" pitchFamily="18" charset="0"/>
                                      </a:rPr>
                                    </m:ctrlPr>
                                  </m:barPr>
                                  <m:e>
                                    <m:r>
                                      <a:rPr lang="en-US" sz="2000" i="1">
                                        <a:latin typeface="Cambria Math" panose="02040503050406030204" pitchFamily="18" charset="0"/>
                                      </a:rPr>
                                      <m:t>𝑇</m:t>
                                    </m:r>
                                  </m:e>
                                </m:bar>
                                <m:r>
                                  <a:rPr lang="en-US" sz="2000" i="1">
                                    <a:latin typeface="Cambria Math" panose="02040503050406030204" pitchFamily="18" charset="0"/>
                                  </a:rPr>
                                  <m:t>=</m:t>
                                </m:r>
                                <m:bar>
                                  <m:barPr>
                                    <m:ctrlPr>
                                      <a:rPr lang="en-US" sz="2000" i="1">
                                        <a:latin typeface="Cambria Math" panose="02040503050406030204" pitchFamily="18" charset="0"/>
                                      </a:rPr>
                                    </m:ctrlPr>
                                  </m:barPr>
                                  <m:e>
                                    <m:bar>
                                      <m:barPr>
                                        <m:ctrlPr>
                                          <a:rPr lang="en-US" sz="2000" i="1">
                                            <a:latin typeface="Cambria Math" panose="02040503050406030204" pitchFamily="18" charset="0"/>
                                          </a:rPr>
                                        </m:ctrlPr>
                                      </m:barPr>
                                      <m:e>
                                        <m:r>
                                          <a:rPr lang="en-US" sz="2000" i="1">
                                            <a:latin typeface="Cambria Math" panose="02040503050406030204" pitchFamily="18" charset="0"/>
                                          </a:rPr>
                                          <m:t>𝐴</m:t>
                                        </m:r>
                                      </m:e>
                                    </m:bar>
                                  </m:e>
                                </m:bar>
                                <m:r>
                                  <a:rPr lang="en-US" sz="2000" i="1">
                                    <a:latin typeface="Cambria Math" panose="02040503050406030204" pitchFamily="18" charset="0"/>
                                    <a:ea typeface="Cambria Math" panose="02040503050406030204" pitchFamily="18" charset="0"/>
                                  </a:rPr>
                                  <m:t>∙</m:t>
                                </m:r>
                                <m:bar>
                                  <m:barPr>
                                    <m:ctrlPr>
                                      <a:rPr lang="en-US" sz="2000" i="1">
                                        <a:latin typeface="Cambria Math" panose="02040503050406030204" pitchFamily="18" charset="0"/>
                                        <a:ea typeface="Cambria Math" panose="02040503050406030204" pitchFamily="18" charset="0"/>
                                      </a:rPr>
                                    </m:ctrlPr>
                                  </m:barPr>
                                  <m:e>
                                    <m:r>
                                      <a:rPr lang="en-US" sz="2000" i="1">
                                        <a:latin typeface="Cambria Math" panose="02040503050406030204" pitchFamily="18" charset="0"/>
                                        <a:ea typeface="Cambria Math" panose="02040503050406030204" pitchFamily="18" charset="0"/>
                                      </a:rPr>
                                      <m:t>𝜀</m:t>
                                    </m:r>
                                  </m:e>
                                </m:bar>
                                <m:r>
                                  <a:rPr lang="en-US" sz="2000" i="1">
                                    <a:latin typeface="Cambria Math" panose="02040503050406030204" pitchFamily="18" charset="0"/>
                                    <a:ea typeface="Cambria Math" panose="02040503050406030204" pitchFamily="18" charset="0"/>
                                  </a:rPr>
                                  <m:t>+</m:t>
                                </m:r>
                                <m:bar>
                                  <m:barPr>
                                    <m:ctrlPr>
                                      <a:rPr lang="en-US" sz="2000" i="1">
                                        <a:latin typeface="Cambria Math" panose="02040503050406030204" pitchFamily="18" charset="0"/>
                                      </a:rPr>
                                    </m:ctrlPr>
                                  </m:barPr>
                                  <m:e>
                                    <m:bar>
                                      <m:barPr>
                                        <m:ctrlPr>
                                          <a:rPr lang="en-US" sz="2000" i="1">
                                            <a:latin typeface="Cambria Math" panose="02040503050406030204" pitchFamily="18" charset="0"/>
                                          </a:rPr>
                                        </m:ctrlPr>
                                      </m:barPr>
                                      <m:e>
                                        <m:r>
                                          <a:rPr lang="en-US" sz="2000" i="1">
                                            <a:latin typeface="Cambria Math" panose="02040503050406030204" pitchFamily="18" charset="0"/>
                                          </a:rPr>
                                          <m:t>𝐵</m:t>
                                        </m:r>
                                      </m:e>
                                    </m:bar>
                                  </m:e>
                                </m:bar>
                                <m:r>
                                  <a:rPr lang="en-US" sz="2000" i="1">
                                    <a:latin typeface="Cambria Math" panose="02040503050406030204" pitchFamily="18" charset="0"/>
                                    <a:ea typeface="Cambria Math" panose="02040503050406030204" pitchFamily="18" charset="0"/>
                                  </a:rPr>
                                  <m:t>∙</m:t>
                                </m:r>
                                <m:bar>
                                  <m:barPr>
                                    <m:ctrlPr>
                                      <a:rPr lang="en-US" sz="2000" i="1">
                                        <a:latin typeface="Cambria Math" panose="02040503050406030204" pitchFamily="18" charset="0"/>
                                        <a:ea typeface="Cambria Math" panose="02040503050406030204" pitchFamily="18" charset="0"/>
                                      </a:rPr>
                                    </m:ctrlPr>
                                  </m:barPr>
                                  <m:e>
                                    <m:r>
                                      <m:rPr>
                                        <m:sty m:val="p"/>
                                      </m:rPr>
                                      <a:rPr lang="ru-RU" sz="2000" i="1">
                                        <a:latin typeface="Cambria Math" panose="02040503050406030204" pitchFamily="18" charset="0"/>
                                        <a:ea typeface="Cambria Math" panose="02040503050406030204" pitchFamily="18" charset="0"/>
                                      </a:rPr>
                                      <m:t>Φ</m:t>
                                    </m:r>
                                  </m:e>
                                </m:bar>
                              </m:oMath>
                            </m:oMathPara>
                          </a14:m>
                          <a:endParaRPr lang="ru-RU" sz="20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2000" dirty="0" smtClean="0">
                              <a:effectLst/>
                              <a:latin typeface="Times New Roman" panose="02020603050405020304" pitchFamily="18" charset="0"/>
                              <a:cs typeface="Times New Roman" panose="02020603050405020304" pitchFamily="18" charset="0"/>
                            </a:rPr>
                            <a:t>(8)</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2013528958"/>
                      </a:ext>
                    </a:extLst>
                  </a:tr>
                </a:tbl>
              </a:graphicData>
            </a:graphic>
          </p:graphicFrame>
        </mc:Choice>
        <mc:Fallback xmlns="">
          <p:graphicFrame>
            <p:nvGraphicFramePr>
              <p:cNvPr id="10" name="Таблица 9"/>
              <p:cNvGraphicFramePr>
                <a:graphicFrameLocks noGrp="1"/>
              </p:cNvGraphicFramePr>
              <p:nvPr>
                <p:extLst>
                  <p:ext uri="{D42A27DB-BD31-4B8C-83A1-F6EECF244321}">
                    <p14:modId xmlns:p14="http://schemas.microsoft.com/office/powerpoint/2010/main" val="3308665735"/>
                  </p:ext>
                </p:extLst>
              </p:nvPr>
            </p:nvGraphicFramePr>
            <p:xfrm>
              <a:off x="838197" y="2979993"/>
              <a:ext cx="4176683" cy="589407"/>
            </p:xfrm>
            <a:graphic>
              <a:graphicData uri="http://schemas.openxmlformats.org/drawingml/2006/table">
                <a:tbl>
                  <a:tblPr firstRow="1" firstCol="1" bandRow="1">
                    <a:tableStyleId>{2D5ABB26-0587-4C30-8999-92F81FD0307C}</a:tableStyleId>
                  </a:tblPr>
                  <a:tblGrid>
                    <a:gridCol w="2071255">
                      <a:extLst>
                        <a:ext uri="{9D8B030D-6E8A-4147-A177-3AD203B41FA5}">
                          <a16:colId xmlns:a16="http://schemas.microsoft.com/office/drawing/2014/main" val="2036835192"/>
                        </a:ext>
                      </a:extLst>
                    </a:gridCol>
                    <a:gridCol w="2105428">
                      <a:extLst>
                        <a:ext uri="{9D8B030D-6E8A-4147-A177-3AD203B41FA5}">
                          <a16:colId xmlns:a16="http://schemas.microsoft.com/office/drawing/2014/main" val="2962728742"/>
                        </a:ext>
                      </a:extLst>
                    </a:gridCol>
                  </a:tblGrid>
                  <a:tr h="589407">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r="-101765" b="-10204"/>
                          </a:stretch>
                        </a:blipFill>
                      </a:tcPr>
                    </a:tc>
                    <a:tc>
                      <a:txBody>
                        <a:bodyPr/>
                        <a:lstStyle/>
                        <a:p>
                          <a:pPr algn="l">
                            <a:lnSpc>
                              <a:spcPct val="150000"/>
                            </a:lnSpc>
                            <a:spcAft>
                              <a:spcPts val="0"/>
                            </a:spcAft>
                          </a:pPr>
                          <a:r>
                            <a:rPr lang="en-US" sz="2000" dirty="0" smtClean="0">
                              <a:effectLst/>
                              <a:latin typeface="Times New Roman" panose="02020603050405020304" pitchFamily="18" charset="0"/>
                              <a:cs typeface="Times New Roman" panose="02020603050405020304" pitchFamily="18" charset="0"/>
                            </a:rPr>
                            <a:t>(8)</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201352895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Таблица 10"/>
              <p:cNvGraphicFramePr>
                <a:graphicFrameLocks noGrp="1"/>
              </p:cNvGraphicFramePr>
              <p:nvPr>
                <p:extLst>
                  <p:ext uri="{D42A27DB-BD31-4B8C-83A1-F6EECF244321}">
                    <p14:modId xmlns:p14="http://schemas.microsoft.com/office/powerpoint/2010/main" val="3368936129"/>
                  </p:ext>
                </p:extLst>
              </p:nvPr>
            </p:nvGraphicFramePr>
            <p:xfrm>
              <a:off x="838196" y="3441650"/>
              <a:ext cx="4176683" cy="592455"/>
            </p:xfrm>
            <a:graphic>
              <a:graphicData uri="http://schemas.openxmlformats.org/drawingml/2006/table">
                <a:tbl>
                  <a:tblPr firstRow="1" firstCol="1" bandRow="1">
                    <a:tableStyleId>{2D5ABB26-0587-4C30-8999-92F81FD0307C}</a:tableStyleId>
                  </a:tblPr>
                  <a:tblGrid>
                    <a:gridCol w="2071255">
                      <a:extLst>
                        <a:ext uri="{9D8B030D-6E8A-4147-A177-3AD203B41FA5}">
                          <a16:colId xmlns:a16="http://schemas.microsoft.com/office/drawing/2014/main" val="1705457562"/>
                        </a:ext>
                      </a:extLst>
                    </a:gridCol>
                    <a:gridCol w="2105428">
                      <a:extLst>
                        <a:ext uri="{9D8B030D-6E8A-4147-A177-3AD203B41FA5}">
                          <a16:colId xmlns:a16="http://schemas.microsoft.com/office/drawing/2014/main" val="2057525405"/>
                        </a:ext>
                      </a:extLst>
                    </a:gridCol>
                  </a:tblGrid>
                  <a:tr h="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bar>
                                  <m:barPr>
                                    <m:ctrlPr>
                                      <a:rPr lang="ru-RU" sz="2000" i="1" smtClean="0">
                                        <a:latin typeface="Cambria Math" panose="02040503050406030204" pitchFamily="18" charset="0"/>
                                      </a:rPr>
                                    </m:ctrlPr>
                                  </m:barPr>
                                  <m:e>
                                    <m:r>
                                      <a:rPr lang="en-US" sz="2000" i="1">
                                        <a:latin typeface="Cambria Math" panose="02040503050406030204" pitchFamily="18" charset="0"/>
                                      </a:rPr>
                                      <m:t>𝑀</m:t>
                                    </m:r>
                                  </m:e>
                                </m:bar>
                                <m:r>
                                  <a:rPr lang="en-US" sz="2000" i="1">
                                    <a:latin typeface="Cambria Math" panose="02040503050406030204" pitchFamily="18" charset="0"/>
                                  </a:rPr>
                                  <m:t>=</m:t>
                                </m:r>
                                <m:bar>
                                  <m:barPr>
                                    <m:ctrlPr>
                                      <a:rPr lang="en-US" sz="2000" i="1">
                                        <a:latin typeface="Cambria Math" panose="02040503050406030204" pitchFamily="18" charset="0"/>
                                      </a:rPr>
                                    </m:ctrlPr>
                                  </m:barPr>
                                  <m:e>
                                    <m:r>
                                      <a:rPr lang="en-US" sz="2000" i="1">
                                        <a:latin typeface="Cambria Math" panose="02040503050406030204" pitchFamily="18" charset="0"/>
                                      </a:rPr>
                                      <m:t>𝜀</m:t>
                                    </m:r>
                                  </m:e>
                                </m:bar>
                                <m:r>
                                  <a:rPr lang="en-US" sz="2000" i="1">
                                    <a:latin typeface="Cambria Math" panose="02040503050406030204" pitchFamily="18" charset="0"/>
                                    <a:ea typeface="Cambria Math" panose="02040503050406030204" pitchFamily="18" charset="0"/>
                                  </a:rPr>
                                  <m:t>⋅</m:t>
                                </m:r>
                                <m:bar>
                                  <m:barPr>
                                    <m:ctrlPr>
                                      <a:rPr lang="en-US" sz="2000" i="1">
                                        <a:latin typeface="Cambria Math" panose="02040503050406030204" pitchFamily="18" charset="0"/>
                                      </a:rPr>
                                    </m:ctrlPr>
                                  </m:barPr>
                                  <m:e>
                                    <m:bar>
                                      <m:barPr>
                                        <m:ctrlPr>
                                          <a:rPr lang="en-US" sz="2000" i="1">
                                            <a:latin typeface="Cambria Math" panose="02040503050406030204" pitchFamily="18" charset="0"/>
                                          </a:rPr>
                                        </m:ctrlPr>
                                      </m:barPr>
                                      <m:e>
                                        <m:r>
                                          <a:rPr lang="en-US" sz="2000" i="1">
                                            <a:latin typeface="Cambria Math" panose="02040503050406030204" pitchFamily="18" charset="0"/>
                                          </a:rPr>
                                          <m:t>𝐵</m:t>
                                        </m:r>
                                      </m:e>
                                    </m:bar>
                                  </m:e>
                                </m:bar>
                                <m:r>
                                  <a:rPr lang="en-US" sz="2000" i="1">
                                    <a:latin typeface="Cambria Math" panose="02040503050406030204" pitchFamily="18" charset="0"/>
                                    <a:ea typeface="Cambria Math" panose="02040503050406030204" pitchFamily="18" charset="0"/>
                                  </a:rPr>
                                  <m:t>+</m:t>
                                </m:r>
                                <m:bar>
                                  <m:barPr>
                                    <m:ctrlPr>
                                      <a:rPr lang="en-US" sz="2000" i="1">
                                        <a:latin typeface="Cambria Math" panose="02040503050406030204" pitchFamily="18" charset="0"/>
                                      </a:rPr>
                                    </m:ctrlPr>
                                  </m:barPr>
                                  <m:e>
                                    <m:bar>
                                      <m:barPr>
                                        <m:ctrlPr>
                                          <a:rPr lang="en-US" sz="2000" i="1">
                                            <a:latin typeface="Cambria Math" panose="02040503050406030204" pitchFamily="18" charset="0"/>
                                          </a:rPr>
                                        </m:ctrlPr>
                                      </m:barPr>
                                      <m:e>
                                        <m:r>
                                          <a:rPr lang="en-US" sz="2000" i="1">
                                            <a:latin typeface="Cambria Math" panose="02040503050406030204" pitchFamily="18" charset="0"/>
                                          </a:rPr>
                                          <m:t>𝐶</m:t>
                                        </m:r>
                                      </m:e>
                                    </m:bar>
                                  </m:e>
                                </m:bar>
                                <m:r>
                                  <a:rPr lang="en-US" sz="2000" i="1">
                                    <a:latin typeface="Cambria Math" panose="02040503050406030204" pitchFamily="18" charset="0"/>
                                    <a:ea typeface="Cambria Math" panose="02040503050406030204" pitchFamily="18" charset="0"/>
                                  </a:rPr>
                                  <m:t>∙</m:t>
                                </m:r>
                                <m:bar>
                                  <m:barPr>
                                    <m:ctrlPr>
                                      <a:rPr lang="en-US" sz="2000" i="1">
                                        <a:latin typeface="Cambria Math" panose="02040503050406030204" pitchFamily="18" charset="0"/>
                                        <a:ea typeface="Cambria Math" panose="02040503050406030204" pitchFamily="18" charset="0"/>
                                      </a:rPr>
                                    </m:ctrlPr>
                                  </m:barPr>
                                  <m:e>
                                    <m:r>
                                      <m:rPr>
                                        <m:sty m:val="p"/>
                                      </m:rPr>
                                      <a:rPr lang="ru-RU" sz="2000" i="1">
                                        <a:latin typeface="Cambria Math" panose="02040503050406030204" pitchFamily="18" charset="0"/>
                                        <a:ea typeface="Cambria Math" panose="02040503050406030204" pitchFamily="18" charset="0"/>
                                      </a:rPr>
                                      <m:t>Φ</m:t>
                                    </m:r>
                                  </m:e>
                                </m:bar>
                              </m:oMath>
                            </m:oMathPara>
                          </a14:m>
                          <a:endParaRPr lang="ru-RU" sz="20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2000" dirty="0" smtClean="0">
                              <a:effectLst/>
                              <a:latin typeface="Times New Roman" panose="02020603050405020304" pitchFamily="18" charset="0"/>
                              <a:cs typeface="Times New Roman" panose="02020603050405020304" pitchFamily="18" charset="0"/>
                            </a:rPr>
                            <a:t>(9)</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1843334826"/>
                      </a:ext>
                    </a:extLst>
                  </a:tr>
                </a:tbl>
              </a:graphicData>
            </a:graphic>
          </p:graphicFrame>
        </mc:Choice>
        <mc:Fallback xmlns="">
          <p:graphicFrame>
            <p:nvGraphicFramePr>
              <p:cNvPr id="11" name="Таблица 10"/>
              <p:cNvGraphicFramePr>
                <a:graphicFrameLocks noGrp="1"/>
              </p:cNvGraphicFramePr>
              <p:nvPr>
                <p:extLst>
                  <p:ext uri="{D42A27DB-BD31-4B8C-83A1-F6EECF244321}">
                    <p14:modId xmlns:p14="http://schemas.microsoft.com/office/powerpoint/2010/main" val="3368936129"/>
                  </p:ext>
                </p:extLst>
              </p:nvPr>
            </p:nvGraphicFramePr>
            <p:xfrm>
              <a:off x="838196" y="3441650"/>
              <a:ext cx="4176683" cy="592455"/>
            </p:xfrm>
            <a:graphic>
              <a:graphicData uri="http://schemas.openxmlformats.org/drawingml/2006/table">
                <a:tbl>
                  <a:tblPr firstRow="1" firstCol="1" bandRow="1">
                    <a:tableStyleId>{2D5ABB26-0587-4C30-8999-92F81FD0307C}</a:tableStyleId>
                  </a:tblPr>
                  <a:tblGrid>
                    <a:gridCol w="2071255">
                      <a:extLst>
                        <a:ext uri="{9D8B030D-6E8A-4147-A177-3AD203B41FA5}">
                          <a16:colId xmlns:a16="http://schemas.microsoft.com/office/drawing/2014/main" val="1705457562"/>
                        </a:ext>
                      </a:extLst>
                    </a:gridCol>
                    <a:gridCol w="2105428">
                      <a:extLst>
                        <a:ext uri="{9D8B030D-6E8A-4147-A177-3AD203B41FA5}">
                          <a16:colId xmlns:a16="http://schemas.microsoft.com/office/drawing/2014/main" val="2057525405"/>
                        </a:ext>
                      </a:extLst>
                    </a:gridCol>
                  </a:tblGrid>
                  <a:tr h="592455">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r="-101765" b="-10204"/>
                          </a:stretch>
                        </a:blipFill>
                      </a:tcPr>
                    </a:tc>
                    <a:tc>
                      <a:txBody>
                        <a:bodyPr/>
                        <a:lstStyle/>
                        <a:p>
                          <a:pPr algn="l">
                            <a:lnSpc>
                              <a:spcPct val="150000"/>
                            </a:lnSpc>
                            <a:spcAft>
                              <a:spcPts val="0"/>
                            </a:spcAft>
                          </a:pPr>
                          <a:r>
                            <a:rPr lang="en-US" sz="2000" dirty="0" smtClean="0">
                              <a:effectLst/>
                              <a:latin typeface="Times New Roman" panose="02020603050405020304" pitchFamily="18" charset="0"/>
                              <a:cs typeface="Times New Roman" panose="02020603050405020304" pitchFamily="18" charset="0"/>
                            </a:rPr>
                            <a:t>(9)</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184333482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Таблица 11"/>
              <p:cNvGraphicFramePr>
                <a:graphicFrameLocks noGrp="1"/>
              </p:cNvGraphicFramePr>
              <p:nvPr>
                <p:extLst>
                  <p:ext uri="{D42A27DB-BD31-4B8C-83A1-F6EECF244321}">
                    <p14:modId xmlns:p14="http://schemas.microsoft.com/office/powerpoint/2010/main" val="3757323633"/>
                  </p:ext>
                </p:extLst>
              </p:nvPr>
            </p:nvGraphicFramePr>
            <p:xfrm>
              <a:off x="6253020" y="1705099"/>
              <a:ext cx="4176683" cy="430848"/>
            </p:xfrm>
            <a:graphic>
              <a:graphicData uri="http://schemas.openxmlformats.org/drawingml/2006/table">
                <a:tbl>
                  <a:tblPr firstRow="1" firstCol="1" bandRow="1">
                    <a:tableStyleId>{2D5ABB26-0587-4C30-8999-92F81FD0307C}</a:tableStyleId>
                  </a:tblPr>
                  <a:tblGrid>
                    <a:gridCol w="3286452">
                      <a:extLst>
                        <a:ext uri="{9D8B030D-6E8A-4147-A177-3AD203B41FA5}">
                          <a16:colId xmlns:a16="http://schemas.microsoft.com/office/drawing/2014/main" val="2053475706"/>
                        </a:ext>
                      </a:extLst>
                    </a:gridCol>
                    <a:gridCol w="890231">
                      <a:extLst>
                        <a:ext uri="{9D8B030D-6E8A-4147-A177-3AD203B41FA5}">
                          <a16:colId xmlns:a16="http://schemas.microsoft.com/office/drawing/2014/main" val="3657863346"/>
                        </a:ext>
                      </a:extLst>
                    </a:gridCol>
                  </a:tblGrid>
                  <a:tr h="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bar>
                                  <m:barPr>
                                    <m:ctrlPr>
                                      <a:rPr lang="ru-RU" i="1" smtClean="0">
                                        <a:latin typeface="Cambria Math" panose="02040503050406030204" pitchFamily="18" charset="0"/>
                                      </a:rPr>
                                    </m:ctrlPr>
                                  </m:barPr>
                                  <m:e>
                                    <m:r>
                                      <a:rPr lang="ru-RU" i="1">
                                        <a:latin typeface="Cambria Math" panose="02040503050406030204" pitchFamily="18" charset="0"/>
                                      </a:rPr>
                                      <m:t>𝑢</m:t>
                                    </m:r>
                                  </m:e>
                                </m:bar>
                                <m:sSub>
                                  <m:sSubPr>
                                    <m:ctrlPr>
                                      <a:rPr lang="ru-RU" i="1">
                                        <a:latin typeface="Cambria Math" panose="02040503050406030204" pitchFamily="18" charset="0"/>
                                      </a:rPr>
                                    </m:ctrlPr>
                                  </m:sSubPr>
                                  <m:e>
                                    <m:r>
                                      <a:rPr lang="ru-RU" i="0">
                                        <a:latin typeface="Cambria Math" panose="02040503050406030204" pitchFamily="18" charset="0"/>
                                      </a:rPr>
                                      <m:t>|</m:t>
                                    </m:r>
                                  </m:e>
                                  <m:sub>
                                    <m:r>
                                      <a:rPr lang="ru-RU" i="1">
                                        <a:latin typeface="Cambria Math" panose="02040503050406030204" pitchFamily="18" charset="0"/>
                                      </a:rPr>
                                      <m:t>𝑠</m:t>
                                    </m:r>
                                    <m:r>
                                      <a:rPr lang="ru-RU" i="0">
                                        <a:latin typeface="Cambria Math" panose="02040503050406030204" pitchFamily="18" charset="0"/>
                                      </a:rPr>
                                      <m:t>=0</m:t>
                                    </m:r>
                                  </m:sub>
                                </m:sSub>
                                <m:r>
                                  <a:rPr lang="ru-RU" i="0">
                                    <a:latin typeface="Cambria Math" panose="02040503050406030204" pitchFamily="18" charset="0"/>
                                  </a:rPr>
                                  <m:t>=0</m:t>
                                </m:r>
                              </m:oMath>
                            </m:oMathPara>
                          </a14:m>
                          <a:endParaRPr lang="ru-RU"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(2)</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3927468203"/>
                      </a:ext>
                    </a:extLst>
                  </a:tr>
                </a:tbl>
              </a:graphicData>
            </a:graphic>
          </p:graphicFrame>
        </mc:Choice>
        <mc:Fallback xmlns="">
          <p:graphicFrame>
            <p:nvGraphicFramePr>
              <p:cNvPr id="12" name="Таблица 11"/>
              <p:cNvGraphicFramePr>
                <a:graphicFrameLocks noGrp="1"/>
              </p:cNvGraphicFramePr>
              <p:nvPr>
                <p:extLst>
                  <p:ext uri="{D42A27DB-BD31-4B8C-83A1-F6EECF244321}">
                    <p14:modId xmlns:p14="http://schemas.microsoft.com/office/powerpoint/2010/main" val="3757323633"/>
                  </p:ext>
                </p:extLst>
              </p:nvPr>
            </p:nvGraphicFramePr>
            <p:xfrm>
              <a:off x="6253020" y="1705099"/>
              <a:ext cx="4176683" cy="430848"/>
            </p:xfrm>
            <a:graphic>
              <a:graphicData uri="http://schemas.openxmlformats.org/drawingml/2006/table">
                <a:tbl>
                  <a:tblPr firstRow="1" firstCol="1" bandRow="1">
                    <a:tableStyleId>{2D5ABB26-0587-4C30-8999-92F81FD0307C}</a:tableStyleId>
                  </a:tblPr>
                  <a:tblGrid>
                    <a:gridCol w="3286452">
                      <a:extLst>
                        <a:ext uri="{9D8B030D-6E8A-4147-A177-3AD203B41FA5}">
                          <a16:colId xmlns:a16="http://schemas.microsoft.com/office/drawing/2014/main" val="2053475706"/>
                        </a:ext>
                      </a:extLst>
                    </a:gridCol>
                    <a:gridCol w="890231">
                      <a:extLst>
                        <a:ext uri="{9D8B030D-6E8A-4147-A177-3AD203B41FA5}">
                          <a16:colId xmlns:a16="http://schemas.microsoft.com/office/drawing/2014/main" val="3657863346"/>
                        </a:ext>
                      </a:extLst>
                    </a:gridCol>
                  </a:tblGrid>
                  <a:tr h="430848">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8"/>
                          <a:stretch>
                            <a:fillRect r="-27037" b="-19444"/>
                          </a:stretch>
                        </a:blipFill>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(2)</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39274682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 name="Таблица 12"/>
              <p:cNvGraphicFramePr>
                <a:graphicFrameLocks noGrp="1"/>
              </p:cNvGraphicFramePr>
              <p:nvPr>
                <p:extLst>
                  <p:ext uri="{D42A27DB-BD31-4B8C-83A1-F6EECF244321}">
                    <p14:modId xmlns:p14="http://schemas.microsoft.com/office/powerpoint/2010/main" val="771702826"/>
                  </p:ext>
                </p:extLst>
              </p:nvPr>
            </p:nvGraphicFramePr>
            <p:xfrm>
              <a:off x="6289963" y="2235987"/>
              <a:ext cx="4168402" cy="411480"/>
            </p:xfrm>
            <a:graphic>
              <a:graphicData uri="http://schemas.openxmlformats.org/drawingml/2006/table">
                <a:tbl>
                  <a:tblPr firstRow="1" firstCol="1" bandRow="1">
                    <a:tableStyleId>{2D5ABB26-0587-4C30-8999-92F81FD0307C}</a:tableStyleId>
                  </a:tblPr>
                  <a:tblGrid>
                    <a:gridCol w="3278171">
                      <a:extLst>
                        <a:ext uri="{9D8B030D-6E8A-4147-A177-3AD203B41FA5}">
                          <a16:colId xmlns:a16="http://schemas.microsoft.com/office/drawing/2014/main" val="3043944424"/>
                        </a:ext>
                      </a:extLst>
                    </a:gridCol>
                    <a:gridCol w="890231">
                      <a:extLst>
                        <a:ext uri="{9D8B030D-6E8A-4147-A177-3AD203B41FA5}">
                          <a16:colId xmlns:a16="http://schemas.microsoft.com/office/drawing/2014/main" val="1544982612"/>
                        </a:ext>
                      </a:extLst>
                    </a:gridCol>
                  </a:tblGrid>
                  <a:tr h="0">
                    <a:tc>
                      <a:txBody>
                        <a:bodyPr/>
                        <a:lstStyle/>
                        <a:p>
                          <a:pPr/>
                          <a14:m>
                            <m:oMathPara xmlns:m="http://schemas.openxmlformats.org/officeDocument/2006/math">
                              <m:oMathParaPr>
                                <m:jc m:val="left"/>
                              </m:oMathParaPr>
                              <m:oMath xmlns:m="http://schemas.openxmlformats.org/officeDocument/2006/math">
                                <m:bar>
                                  <m:barPr>
                                    <m:ctrlPr>
                                      <a:rPr lang="ru-RU" i="1" smtClean="0">
                                        <a:latin typeface="Cambria Math" panose="02040503050406030204" pitchFamily="18" charset="0"/>
                                      </a:rPr>
                                    </m:ctrlPr>
                                  </m:barPr>
                                  <m:e>
                                    <m:r>
                                      <a:rPr lang="ru-RU" i="1">
                                        <a:latin typeface="Cambria Math" panose="02040503050406030204" pitchFamily="18" charset="0"/>
                                      </a:rPr>
                                      <m:t>𝑇</m:t>
                                    </m:r>
                                  </m:e>
                                </m:bar>
                                <m:sSub>
                                  <m:sSubPr>
                                    <m:ctrlPr>
                                      <a:rPr lang="ru-RU" i="1">
                                        <a:latin typeface="Cambria Math" panose="02040503050406030204" pitchFamily="18" charset="0"/>
                                      </a:rPr>
                                    </m:ctrlPr>
                                  </m:sSubPr>
                                  <m:e>
                                    <m:r>
                                      <a:rPr lang="ru-RU" i="0">
                                        <a:latin typeface="Cambria Math" panose="02040503050406030204" pitchFamily="18" charset="0"/>
                                      </a:rPr>
                                      <m:t>|</m:t>
                                    </m:r>
                                  </m:e>
                                  <m:sub>
                                    <m:r>
                                      <a:rPr lang="ru-RU" i="1">
                                        <a:latin typeface="Cambria Math" panose="02040503050406030204" pitchFamily="18" charset="0"/>
                                      </a:rPr>
                                      <m:t>𝑠</m:t>
                                    </m:r>
                                    <m:r>
                                      <a:rPr lang="ru-RU" i="0">
                                        <a:latin typeface="Cambria Math" panose="02040503050406030204" pitchFamily="18" charset="0"/>
                                      </a:rPr>
                                      <m:t>=</m:t>
                                    </m:r>
                                    <m:r>
                                      <a:rPr lang="ru-RU" i="1">
                                        <a:latin typeface="Cambria Math" panose="02040503050406030204" pitchFamily="18" charset="0"/>
                                      </a:rPr>
                                      <m:t>𝑙</m:t>
                                    </m:r>
                                  </m:sub>
                                </m:sSub>
                                <m:r>
                                  <a:rPr lang="ru-RU" i="0">
                                    <a:latin typeface="Cambria Math" panose="02040503050406030204" pitchFamily="18" charset="0"/>
                                  </a:rPr>
                                  <m:t>=0</m:t>
                                </m:r>
                              </m:oMath>
                            </m:oMathPara>
                          </a14:m>
                          <a:endParaRPr lang="ru-RU"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(3)</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969333845"/>
                      </a:ext>
                    </a:extLst>
                  </a:tr>
                </a:tbl>
              </a:graphicData>
            </a:graphic>
          </p:graphicFrame>
        </mc:Choice>
        <mc:Fallback xmlns="">
          <p:graphicFrame>
            <p:nvGraphicFramePr>
              <p:cNvPr id="13" name="Таблица 12"/>
              <p:cNvGraphicFramePr>
                <a:graphicFrameLocks noGrp="1"/>
              </p:cNvGraphicFramePr>
              <p:nvPr>
                <p:extLst>
                  <p:ext uri="{D42A27DB-BD31-4B8C-83A1-F6EECF244321}">
                    <p14:modId xmlns:p14="http://schemas.microsoft.com/office/powerpoint/2010/main" val="771702826"/>
                  </p:ext>
                </p:extLst>
              </p:nvPr>
            </p:nvGraphicFramePr>
            <p:xfrm>
              <a:off x="6289963" y="2235987"/>
              <a:ext cx="4168402" cy="411480"/>
            </p:xfrm>
            <a:graphic>
              <a:graphicData uri="http://schemas.openxmlformats.org/drawingml/2006/table">
                <a:tbl>
                  <a:tblPr firstRow="1" firstCol="1" bandRow="1">
                    <a:tableStyleId>{2D5ABB26-0587-4C30-8999-92F81FD0307C}</a:tableStyleId>
                  </a:tblPr>
                  <a:tblGrid>
                    <a:gridCol w="3278171">
                      <a:extLst>
                        <a:ext uri="{9D8B030D-6E8A-4147-A177-3AD203B41FA5}">
                          <a16:colId xmlns:a16="http://schemas.microsoft.com/office/drawing/2014/main" val="3043944424"/>
                        </a:ext>
                      </a:extLst>
                    </a:gridCol>
                    <a:gridCol w="890231">
                      <a:extLst>
                        <a:ext uri="{9D8B030D-6E8A-4147-A177-3AD203B41FA5}">
                          <a16:colId xmlns:a16="http://schemas.microsoft.com/office/drawing/2014/main" val="1544982612"/>
                        </a:ext>
                      </a:extLst>
                    </a:gridCol>
                  </a:tblGrid>
                  <a:tr h="411480">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9"/>
                          <a:stretch>
                            <a:fillRect r="-27087" b="-21739"/>
                          </a:stretch>
                        </a:blipFill>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(3)</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96933384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 name="Таблица 13"/>
              <p:cNvGraphicFramePr>
                <a:graphicFrameLocks noGrp="1"/>
              </p:cNvGraphicFramePr>
              <p:nvPr>
                <p:extLst>
                  <p:ext uri="{D42A27DB-BD31-4B8C-83A1-F6EECF244321}">
                    <p14:modId xmlns:p14="http://schemas.microsoft.com/office/powerpoint/2010/main" val="2833057723"/>
                  </p:ext>
                </p:extLst>
              </p:nvPr>
            </p:nvGraphicFramePr>
            <p:xfrm>
              <a:off x="6281683" y="2703907"/>
              <a:ext cx="4176683" cy="411480"/>
            </p:xfrm>
            <a:graphic>
              <a:graphicData uri="http://schemas.openxmlformats.org/drawingml/2006/table">
                <a:tbl>
                  <a:tblPr firstRow="1" firstCol="1" bandRow="1">
                    <a:tableStyleId>{2D5ABB26-0587-4C30-8999-92F81FD0307C}</a:tableStyleId>
                  </a:tblPr>
                  <a:tblGrid>
                    <a:gridCol w="3286452">
                      <a:extLst>
                        <a:ext uri="{9D8B030D-6E8A-4147-A177-3AD203B41FA5}">
                          <a16:colId xmlns:a16="http://schemas.microsoft.com/office/drawing/2014/main" val="3996089234"/>
                        </a:ext>
                      </a:extLst>
                    </a:gridCol>
                    <a:gridCol w="890231">
                      <a:extLst>
                        <a:ext uri="{9D8B030D-6E8A-4147-A177-3AD203B41FA5}">
                          <a16:colId xmlns:a16="http://schemas.microsoft.com/office/drawing/2014/main" val="3465021657"/>
                        </a:ext>
                      </a:extLst>
                    </a:gridCol>
                  </a:tblGrid>
                  <a:tr h="0">
                    <a:tc>
                      <a:txBody>
                        <a:bodyPr/>
                        <a:lstStyle/>
                        <a:p>
                          <a:pPr/>
                          <a14:m>
                            <m:oMathPara xmlns:m="http://schemas.openxmlformats.org/officeDocument/2006/math">
                              <m:oMathParaPr>
                                <m:jc m:val="left"/>
                              </m:oMathParaPr>
                              <m:oMath xmlns:m="http://schemas.openxmlformats.org/officeDocument/2006/math">
                                <m:bar>
                                  <m:barPr>
                                    <m:ctrlPr>
                                      <a:rPr lang="ru-RU" i="1" smtClean="0">
                                        <a:latin typeface="Cambria Math" panose="02040503050406030204" pitchFamily="18" charset="0"/>
                                      </a:rPr>
                                    </m:ctrlPr>
                                  </m:barPr>
                                  <m:e>
                                    <m:r>
                                      <a:rPr lang="ru-RU" i="1">
                                        <a:latin typeface="Cambria Math" panose="02040503050406030204" pitchFamily="18" charset="0"/>
                                      </a:rPr>
                                      <m:t>𝛹</m:t>
                                    </m:r>
                                  </m:e>
                                </m:bar>
                                <m:sSub>
                                  <m:sSubPr>
                                    <m:ctrlPr>
                                      <a:rPr lang="ru-RU" i="1">
                                        <a:latin typeface="Cambria Math" panose="02040503050406030204" pitchFamily="18" charset="0"/>
                                      </a:rPr>
                                    </m:ctrlPr>
                                  </m:sSubPr>
                                  <m:e>
                                    <m:r>
                                      <a:rPr lang="ru-RU" i="0">
                                        <a:latin typeface="Cambria Math" panose="02040503050406030204" pitchFamily="18" charset="0"/>
                                      </a:rPr>
                                      <m:t>|</m:t>
                                    </m:r>
                                  </m:e>
                                  <m:sub>
                                    <m:r>
                                      <a:rPr lang="ru-RU" i="1">
                                        <a:latin typeface="Cambria Math" panose="02040503050406030204" pitchFamily="18" charset="0"/>
                                      </a:rPr>
                                      <m:t>𝑠</m:t>
                                    </m:r>
                                    <m:r>
                                      <a:rPr lang="ru-RU" i="0">
                                        <a:latin typeface="Cambria Math" panose="02040503050406030204" pitchFamily="18" charset="0"/>
                                      </a:rPr>
                                      <m:t>=0</m:t>
                                    </m:r>
                                  </m:sub>
                                </m:sSub>
                                <m:r>
                                  <a:rPr lang="ru-RU" i="0">
                                    <a:latin typeface="Cambria Math" panose="02040503050406030204" pitchFamily="18" charset="0"/>
                                  </a:rPr>
                                  <m:t>=0</m:t>
                                </m:r>
                              </m:oMath>
                            </m:oMathPara>
                          </a14:m>
                          <a:endParaRPr lang="ru-RU"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(4)</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3698916696"/>
                      </a:ext>
                    </a:extLst>
                  </a:tr>
                </a:tbl>
              </a:graphicData>
            </a:graphic>
          </p:graphicFrame>
        </mc:Choice>
        <mc:Fallback xmlns="">
          <p:graphicFrame>
            <p:nvGraphicFramePr>
              <p:cNvPr id="14" name="Таблица 13"/>
              <p:cNvGraphicFramePr>
                <a:graphicFrameLocks noGrp="1"/>
              </p:cNvGraphicFramePr>
              <p:nvPr>
                <p:extLst>
                  <p:ext uri="{D42A27DB-BD31-4B8C-83A1-F6EECF244321}">
                    <p14:modId xmlns:p14="http://schemas.microsoft.com/office/powerpoint/2010/main" val="2833057723"/>
                  </p:ext>
                </p:extLst>
              </p:nvPr>
            </p:nvGraphicFramePr>
            <p:xfrm>
              <a:off x="6281683" y="2703907"/>
              <a:ext cx="4176683" cy="411480"/>
            </p:xfrm>
            <a:graphic>
              <a:graphicData uri="http://schemas.openxmlformats.org/drawingml/2006/table">
                <a:tbl>
                  <a:tblPr firstRow="1" firstCol="1" bandRow="1">
                    <a:tableStyleId>{2D5ABB26-0587-4C30-8999-92F81FD0307C}</a:tableStyleId>
                  </a:tblPr>
                  <a:tblGrid>
                    <a:gridCol w="3286452">
                      <a:extLst>
                        <a:ext uri="{9D8B030D-6E8A-4147-A177-3AD203B41FA5}">
                          <a16:colId xmlns:a16="http://schemas.microsoft.com/office/drawing/2014/main" val="3996089234"/>
                        </a:ext>
                      </a:extLst>
                    </a:gridCol>
                    <a:gridCol w="890231">
                      <a:extLst>
                        <a:ext uri="{9D8B030D-6E8A-4147-A177-3AD203B41FA5}">
                          <a16:colId xmlns:a16="http://schemas.microsoft.com/office/drawing/2014/main" val="3465021657"/>
                        </a:ext>
                      </a:extLst>
                    </a:gridCol>
                  </a:tblGrid>
                  <a:tr h="411480">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0"/>
                          <a:stretch>
                            <a:fillRect r="-27037" b="-21739"/>
                          </a:stretch>
                        </a:blipFill>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(4)</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369891669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5" name="Таблица 14"/>
              <p:cNvGraphicFramePr>
                <a:graphicFrameLocks noGrp="1"/>
              </p:cNvGraphicFramePr>
              <p:nvPr>
                <p:extLst>
                  <p:ext uri="{D42A27DB-BD31-4B8C-83A1-F6EECF244321}">
                    <p14:modId xmlns:p14="http://schemas.microsoft.com/office/powerpoint/2010/main" val="2329202615"/>
                  </p:ext>
                </p:extLst>
              </p:nvPr>
            </p:nvGraphicFramePr>
            <p:xfrm>
              <a:off x="6281683" y="3143673"/>
              <a:ext cx="4176683" cy="411480"/>
            </p:xfrm>
            <a:graphic>
              <a:graphicData uri="http://schemas.openxmlformats.org/drawingml/2006/table">
                <a:tbl>
                  <a:tblPr firstRow="1" firstCol="1" bandRow="1">
                    <a:tableStyleId>{2D5ABB26-0587-4C30-8999-92F81FD0307C}</a:tableStyleId>
                  </a:tblPr>
                  <a:tblGrid>
                    <a:gridCol w="3286452">
                      <a:extLst>
                        <a:ext uri="{9D8B030D-6E8A-4147-A177-3AD203B41FA5}">
                          <a16:colId xmlns:a16="http://schemas.microsoft.com/office/drawing/2014/main" val="1394832175"/>
                        </a:ext>
                      </a:extLst>
                    </a:gridCol>
                    <a:gridCol w="890231">
                      <a:extLst>
                        <a:ext uri="{9D8B030D-6E8A-4147-A177-3AD203B41FA5}">
                          <a16:colId xmlns:a16="http://schemas.microsoft.com/office/drawing/2014/main" val="1335484388"/>
                        </a:ext>
                      </a:extLst>
                    </a:gridCol>
                  </a:tblGrid>
                  <a:tr h="0">
                    <a:tc>
                      <a:txBody>
                        <a:bodyPr/>
                        <a:lstStyle/>
                        <a:p>
                          <a:pPr/>
                          <a14:m>
                            <m:oMathPara xmlns:m="http://schemas.openxmlformats.org/officeDocument/2006/math">
                              <m:oMathParaPr>
                                <m:jc m:val="left"/>
                              </m:oMathParaPr>
                              <m:oMath xmlns:m="http://schemas.openxmlformats.org/officeDocument/2006/math">
                                <m:bar>
                                  <m:barPr>
                                    <m:ctrlPr>
                                      <a:rPr lang="ru-RU" i="1" smtClean="0">
                                        <a:latin typeface="Cambria Math" panose="02040503050406030204" pitchFamily="18" charset="0"/>
                                      </a:rPr>
                                    </m:ctrlPr>
                                  </m:barPr>
                                  <m:e>
                                    <m:r>
                                      <a:rPr lang="ru-RU" i="1">
                                        <a:latin typeface="Cambria Math" panose="02040503050406030204" pitchFamily="18" charset="0"/>
                                      </a:rPr>
                                      <m:t>𝑀</m:t>
                                    </m:r>
                                  </m:e>
                                </m:bar>
                                <m:sSub>
                                  <m:sSubPr>
                                    <m:ctrlPr>
                                      <a:rPr lang="ru-RU" i="1">
                                        <a:latin typeface="Cambria Math" panose="02040503050406030204" pitchFamily="18" charset="0"/>
                                      </a:rPr>
                                    </m:ctrlPr>
                                  </m:sSubPr>
                                  <m:e>
                                    <m:r>
                                      <a:rPr lang="ru-RU" i="0">
                                        <a:latin typeface="Cambria Math" panose="02040503050406030204" pitchFamily="18" charset="0"/>
                                      </a:rPr>
                                      <m:t>|</m:t>
                                    </m:r>
                                  </m:e>
                                  <m:sub>
                                    <m:r>
                                      <a:rPr lang="ru-RU" i="1">
                                        <a:latin typeface="Cambria Math" panose="02040503050406030204" pitchFamily="18" charset="0"/>
                                      </a:rPr>
                                      <m:t>𝑠</m:t>
                                    </m:r>
                                    <m:r>
                                      <a:rPr lang="ru-RU" i="0">
                                        <a:latin typeface="Cambria Math" panose="02040503050406030204" pitchFamily="18" charset="0"/>
                                      </a:rPr>
                                      <m:t>=</m:t>
                                    </m:r>
                                    <m:r>
                                      <a:rPr lang="ru-RU" i="1">
                                        <a:latin typeface="Cambria Math" panose="02040503050406030204" pitchFamily="18" charset="0"/>
                                      </a:rPr>
                                      <m:t>𝑙</m:t>
                                    </m:r>
                                  </m:sub>
                                </m:sSub>
                                <m:r>
                                  <a:rPr lang="ru-RU" i="0">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𝑀</m:t>
                                    </m:r>
                                  </m:e>
                                  <m:sub>
                                    <m:r>
                                      <a:rPr lang="ru-RU" i="0">
                                        <a:latin typeface="Cambria Math" panose="02040503050406030204" pitchFamily="18" charset="0"/>
                                      </a:rPr>
                                      <m:t>0</m:t>
                                    </m:r>
                                  </m:sub>
                                </m:sSub>
                                <m:bar>
                                  <m:barPr>
                                    <m:ctrlPr>
                                      <a:rPr lang="ru-RU" i="1">
                                        <a:latin typeface="Cambria Math" panose="02040503050406030204" pitchFamily="18" charset="0"/>
                                      </a:rPr>
                                    </m:ctrlPr>
                                  </m:barPr>
                                  <m:e>
                                    <m:r>
                                      <a:rPr lang="ru-RU" i="1">
                                        <a:latin typeface="Cambria Math" panose="02040503050406030204" pitchFamily="18" charset="0"/>
                                      </a:rPr>
                                      <m:t>𝑏</m:t>
                                    </m:r>
                                  </m:e>
                                </m:bar>
                              </m:oMath>
                            </m:oMathPara>
                          </a14:m>
                          <a:endParaRPr lang="ru-RU"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(5)</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1364052414"/>
                      </a:ext>
                    </a:extLst>
                  </a:tr>
                </a:tbl>
              </a:graphicData>
            </a:graphic>
          </p:graphicFrame>
        </mc:Choice>
        <mc:Fallback xmlns="">
          <p:graphicFrame>
            <p:nvGraphicFramePr>
              <p:cNvPr id="15" name="Таблица 14"/>
              <p:cNvGraphicFramePr>
                <a:graphicFrameLocks noGrp="1"/>
              </p:cNvGraphicFramePr>
              <p:nvPr>
                <p:extLst>
                  <p:ext uri="{D42A27DB-BD31-4B8C-83A1-F6EECF244321}">
                    <p14:modId xmlns:p14="http://schemas.microsoft.com/office/powerpoint/2010/main" val="2329202615"/>
                  </p:ext>
                </p:extLst>
              </p:nvPr>
            </p:nvGraphicFramePr>
            <p:xfrm>
              <a:off x="6281683" y="3143673"/>
              <a:ext cx="4176683" cy="411480"/>
            </p:xfrm>
            <a:graphic>
              <a:graphicData uri="http://schemas.openxmlformats.org/drawingml/2006/table">
                <a:tbl>
                  <a:tblPr firstRow="1" firstCol="1" bandRow="1">
                    <a:tableStyleId>{2D5ABB26-0587-4C30-8999-92F81FD0307C}</a:tableStyleId>
                  </a:tblPr>
                  <a:tblGrid>
                    <a:gridCol w="3286452">
                      <a:extLst>
                        <a:ext uri="{9D8B030D-6E8A-4147-A177-3AD203B41FA5}">
                          <a16:colId xmlns:a16="http://schemas.microsoft.com/office/drawing/2014/main" val="1394832175"/>
                        </a:ext>
                      </a:extLst>
                    </a:gridCol>
                    <a:gridCol w="890231">
                      <a:extLst>
                        <a:ext uri="{9D8B030D-6E8A-4147-A177-3AD203B41FA5}">
                          <a16:colId xmlns:a16="http://schemas.microsoft.com/office/drawing/2014/main" val="1335484388"/>
                        </a:ext>
                      </a:extLst>
                    </a:gridCol>
                  </a:tblGrid>
                  <a:tr h="411480">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1"/>
                          <a:stretch>
                            <a:fillRect r="-27037" b="-21739"/>
                          </a:stretch>
                        </a:blipFill>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(5)</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136405241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0" name="Таблица 19"/>
              <p:cNvGraphicFramePr>
                <a:graphicFrameLocks noGrp="1"/>
              </p:cNvGraphicFramePr>
              <p:nvPr>
                <p:extLst>
                  <p:ext uri="{D42A27DB-BD31-4B8C-83A1-F6EECF244321}">
                    <p14:modId xmlns:p14="http://schemas.microsoft.com/office/powerpoint/2010/main" val="3195621305"/>
                  </p:ext>
                </p:extLst>
              </p:nvPr>
            </p:nvGraphicFramePr>
            <p:xfrm>
              <a:off x="6289963" y="3603257"/>
              <a:ext cx="4176683" cy="430848"/>
            </p:xfrm>
            <a:graphic>
              <a:graphicData uri="http://schemas.openxmlformats.org/drawingml/2006/table">
                <a:tbl>
                  <a:tblPr firstRow="1" firstCol="1" bandRow="1">
                    <a:tableStyleId>{2D5ABB26-0587-4C30-8999-92F81FD0307C}</a:tableStyleId>
                  </a:tblPr>
                  <a:tblGrid>
                    <a:gridCol w="3286452">
                      <a:extLst>
                        <a:ext uri="{9D8B030D-6E8A-4147-A177-3AD203B41FA5}">
                          <a16:colId xmlns:a16="http://schemas.microsoft.com/office/drawing/2014/main" val="3492240782"/>
                        </a:ext>
                      </a:extLst>
                    </a:gridCol>
                    <a:gridCol w="890231">
                      <a:extLst>
                        <a:ext uri="{9D8B030D-6E8A-4147-A177-3AD203B41FA5}">
                          <a16:colId xmlns:a16="http://schemas.microsoft.com/office/drawing/2014/main" val="2944701513"/>
                        </a:ext>
                      </a:extLst>
                    </a:gridCol>
                  </a:tblGrid>
                  <a:tr h="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bar>
                                  <m:barPr>
                                    <m:ctrlPr>
                                      <a:rPr lang="ru-RU" i="1" smtClean="0">
                                        <a:latin typeface="Cambria Math" panose="02040503050406030204" pitchFamily="18" charset="0"/>
                                      </a:rPr>
                                    </m:ctrlPr>
                                  </m:barPr>
                                  <m:e>
                                    <m:r>
                                      <a:rPr lang="ru-RU" i="1">
                                        <a:latin typeface="Cambria Math" panose="02040503050406030204" pitchFamily="18" charset="0"/>
                                      </a:rPr>
                                      <m:t>𝜀</m:t>
                                    </m:r>
                                  </m:e>
                                </m:bar>
                                <m:r>
                                  <a:rPr lang="en-US" i="1">
                                    <a:latin typeface="Cambria Math" panose="02040503050406030204" pitchFamily="18" charset="0"/>
                                  </a:rPr>
                                  <m:t>=</m:t>
                                </m:r>
                                <m:sSup>
                                  <m:sSupPr>
                                    <m:ctrlPr>
                                      <a:rPr lang="en-US" i="1">
                                        <a:latin typeface="Cambria Math" panose="02040503050406030204" pitchFamily="18" charset="0"/>
                                      </a:rPr>
                                    </m:ctrlPr>
                                  </m:sSupPr>
                                  <m:e>
                                    <m:bar>
                                      <m:barPr>
                                        <m:ctrlPr>
                                          <a:rPr lang="en-US" i="1">
                                            <a:latin typeface="Cambria Math" panose="02040503050406030204" pitchFamily="18" charset="0"/>
                                          </a:rPr>
                                        </m:ctrlPr>
                                      </m:barPr>
                                      <m:e>
                                        <m:r>
                                          <a:rPr lang="en-US" i="1">
                                            <a:latin typeface="Cambria Math" panose="02040503050406030204" pitchFamily="18" charset="0"/>
                                          </a:rPr>
                                          <m:t>𝑢</m:t>
                                        </m:r>
                                      </m:e>
                                    </m:bar>
                                  </m:e>
                                  <m:sup>
                                    <m:r>
                                      <a:rPr lang="en-US" i="1">
                                        <a:latin typeface="Cambria Math" panose="02040503050406030204" pitchFamily="18" charset="0"/>
                                      </a:rPr>
                                      <m:t>′</m:t>
                                    </m:r>
                                  </m:sup>
                                </m:sSup>
                                <m:r>
                                  <a:rPr lang="en-US" i="1">
                                    <a:latin typeface="Cambria Math" panose="02040503050406030204" pitchFamily="18" charset="0"/>
                                  </a:rPr>
                                  <m:t>+</m:t>
                                </m:r>
                                <m:bar>
                                  <m:barPr>
                                    <m:ctrlPr>
                                      <a:rPr lang="en-US" i="1">
                                        <a:latin typeface="Cambria Math" panose="02040503050406030204" pitchFamily="18" charset="0"/>
                                      </a:rPr>
                                    </m:ctrlPr>
                                  </m:barPr>
                                  <m:e>
                                    <m:r>
                                      <a:rPr lang="en-US" i="1">
                                        <a:latin typeface="Cambria Math" panose="02040503050406030204" pitchFamily="18" charset="0"/>
                                      </a:rPr>
                                      <m:t>𝑡</m:t>
                                    </m:r>
                                  </m:e>
                                </m:bar>
                                <m:r>
                                  <a:rPr lang="en-US" i="1">
                                    <a:latin typeface="Cambria Math" panose="02040503050406030204" pitchFamily="18" charset="0"/>
                                    <a:ea typeface="Cambria Math" panose="02040503050406030204" pitchFamily="18" charset="0"/>
                                  </a:rPr>
                                  <m:t>×</m:t>
                                </m:r>
                                <m:bar>
                                  <m:barPr>
                                    <m:ctrlPr>
                                      <a:rPr lang="en-US" i="1">
                                        <a:latin typeface="Cambria Math" panose="02040503050406030204" pitchFamily="18" charset="0"/>
                                        <a:ea typeface="Cambria Math" panose="02040503050406030204" pitchFamily="18" charset="0"/>
                                      </a:rPr>
                                    </m:ctrlPr>
                                  </m:barPr>
                                  <m:e>
                                    <m:r>
                                      <a:rPr lang="en-US" i="1">
                                        <a:latin typeface="Cambria Math" panose="02040503050406030204" pitchFamily="18" charset="0"/>
                                        <a:ea typeface="Cambria Math" panose="02040503050406030204" pitchFamily="18" charset="0"/>
                                      </a:rPr>
                                      <m:t>𝛹</m:t>
                                    </m:r>
                                  </m:e>
                                </m:bar>
                              </m:oMath>
                            </m:oMathPara>
                          </a14:m>
                          <a:endParaRPr lang="ru-RU"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a:t>
                          </a:r>
                          <a:r>
                            <a:rPr lang="ru-RU" sz="1800" dirty="0" smtClean="0">
                              <a:effectLst/>
                              <a:latin typeface="Times New Roman" panose="02020603050405020304" pitchFamily="18" charset="0"/>
                              <a:cs typeface="Times New Roman" panose="02020603050405020304" pitchFamily="18" charset="0"/>
                            </a:rPr>
                            <a:t>10</a:t>
                          </a:r>
                          <a:r>
                            <a:rPr lang="en-US" sz="1800" dirty="0" smtClean="0">
                              <a:effectLst/>
                              <a:latin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2178054982"/>
                      </a:ext>
                    </a:extLst>
                  </a:tr>
                </a:tbl>
              </a:graphicData>
            </a:graphic>
          </p:graphicFrame>
        </mc:Choice>
        <mc:Fallback xmlns="">
          <p:graphicFrame>
            <p:nvGraphicFramePr>
              <p:cNvPr id="20" name="Таблица 19"/>
              <p:cNvGraphicFramePr>
                <a:graphicFrameLocks noGrp="1"/>
              </p:cNvGraphicFramePr>
              <p:nvPr>
                <p:extLst>
                  <p:ext uri="{D42A27DB-BD31-4B8C-83A1-F6EECF244321}">
                    <p14:modId xmlns:p14="http://schemas.microsoft.com/office/powerpoint/2010/main" val="3195621305"/>
                  </p:ext>
                </p:extLst>
              </p:nvPr>
            </p:nvGraphicFramePr>
            <p:xfrm>
              <a:off x="6289963" y="3603257"/>
              <a:ext cx="4176683" cy="430848"/>
            </p:xfrm>
            <a:graphic>
              <a:graphicData uri="http://schemas.openxmlformats.org/drawingml/2006/table">
                <a:tbl>
                  <a:tblPr firstRow="1" firstCol="1" bandRow="1">
                    <a:tableStyleId>{2D5ABB26-0587-4C30-8999-92F81FD0307C}</a:tableStyleId>
                  </a:tblPr>
                  <a:tblGrid>
                    <a:gridCol w="3286452">
                      <a:extLst>
                        <a:ext uri="{9D8B030D-6E8A-4147-A177-3AD203B41FA5}">
                          <a16:colId xmlns:a16="http://schemas.microsoft.com/office/drawing/2014/main" val="3492240782"/>
                        </a:ext>
                      </a:extLst>
                    </a:gridCol>
                    <a:gridCol w="890231">
                      <a:extLst>
                        <a:ext uri="{9D8B030D-6E8A-4147-A177-3AD203B41FA5}">
                          <a16:colId xmlns:a16="http://schemas.microsoft.com/office/drawing/2014/main" val="2944701513"/>
                        </a:ext>
                      </a:extLst>
                    </a:gridCol>
                  </a:tblGrid>
                  <a:tr h="430848">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2"/>
                          <a:stretch>
                            <a:fillRect r="-27037" b="-25352"/>
                          </a:stretch>
                        </a:blipFill>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a:t>
                          </a:r>
                          <a:r>
                            <a:rPr lang="ru-RU" sz="1800" dirty="0" smtClean="0">
                              <a:effectLst/>
                              <a:latin typeface="Times New Roman" panose="02020603050405020304" pitchFamily="18" charset="0"/>
                              <a:cs typeface="Times New Roman" panose="02020603050405020304" pitchFamily="18" charset="0"/>
                            </a:rPr>
                            <a:t>10</a:t>
                          </a:r>
                          <a:r>
                            <a:rPr lang="en-US" sz="1800" dirty="0" smtClean="0">
                              <a:effectLst/>
                              <a:latin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217805498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1" name="Таблица 20"/>
              <p:cNvGraphicFramePr>
                <a:graphicFrameLocks noGrp="1"/>
              </p:cNvGraphicFramePr>
              <p:nvPr>
                <p:extLst>
                  <p:ext uri="{D42A27DB-BD31-4B8C-83A1-F6EECF244321}">
                    <p14:modId xmlns:p14="http://schemas.microsoft.com/office/powerpoint/2010/main" val="3825486824"/>
                  </p:ext>
                </p:extLst>
              </p:nvPr>
            </p:nvGraphicFramePr>
            <p:xfrm>
              <a:off x="6289963" y="4011595"/>
              <a:ext cx="4176683" cy="428181"/>
            </p:xfrm>
            <a:graphic>
              <a:graphicData uri="http://schemas.openxmlformats.org/drawingml/2006/table">
                <a:tbl>
                  <a:tblPr firstRow="1" firstCol="1" bandRow="1">
                    <a:tableStyleId>{2D5ABB26-0587-4C30-8999-92F81FD0307C}</a:tableStyleId>
                  </a:tblPr>
                  <a:tblGrid>
                    <a:gridCol w="3286452">
                      <a:extLst>
                        <a:ext uri="{9D8B030D-6E8A-4147-A177-3AD203B41FA5}">
                          <a16:colId xmlns:a16="http://schemas.microsoft.com/office/drawing/2014/main" val="2972515167"/>
                        </a:ext>
                      </a:extLst>
                    </a:gridCol>
                    <a:gridCol w="890231">
                      <a:extLst>
                        <a:ext uri="{9D8B030D-6E8A-4147-A177-3AD203B41FA5}">
                          <a16:colId xmlns:a16="http://schemas.microsoft.com/office/drawing/2014/main" val="2977621818"/>
                        </a:ext>
                      </a:extLst>
                    </a:gridCol>
                  </a:tblGrid>
                  <a:tr h="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bar>
                                  <m:barPr>
                                    <m:ctrlPr>
                                      <a:rPr lang="en-US" i="1" smtClean="0">
                                        <a:latin typeface="Cambria Math" panose="02040503050406030204" pitchFamily="18" charset="0"/>
                                        <a:ea typeface="Cambria Math" panose="02040503050406030204" pitchFamily="18" charset="0"/>
                                      </a:rPr>
                                    </m:ctrlPr>
                                  </m:barPr>
                                  <m:e>
                                    <m:r>
                                      <m:rPr>
                                        <m:sty m:val="p"/>
                                      </m:rPr>
                                      <a:rPr lang="ru-RU" i="1">
                                        <a:latin typeface="Cambria Math" panose="02040503050406030204" pitchFamily="18" charset="0"/>
                                        <a:ea typeface="Cambria Math" panose="02040503050406030204" pitchFamily="18" charset="0"/>
                                      </a:rPr>
                                      <m:t>Φ</m:t>
                                    </m:r>
                                  </m:e>
                                </m:bar>
                                <m:r>
                                  <a:rPr lang="en-US" i="1">
                                    <a:latin typeface="Cambria Math" panose="02040503050406030204" pitchFamily="18" charset="0"/>
                                    <a:ea typeface="Cambria Math" panose="02040503050406030204" pitchFamily="18" charset="0"/>
                                  </a:rPr>
                                  <m:t>=</m:t>
                                </m:r>
                                <m:bar>
                                  <m:barPr>
                                    <m:ctrlPr>
                                      <a:rPr lang="en-US" i="1">
                                        <a:latin typeface="Cambria Math" panose="02040503050406030204" pitchFamily="18" charset="0"/>
                                        <a:ea typeface="Cambria Math" panose="02040503050406030204" pitchFamily="18" charset="0"/>
                                      </a:rPr>
                                    </m:ctrlPr>
                                  </m:barPr>
                                  <m:e>
                                    <m:r>
                                      <a:rPr lang="en-US" i="1">
                                        <a:latin typeface="Cambria Math" panose="02040503050406030204" pitchFamily="18" charset="0"/>
                                        <a:ea typeface="Cambria Math" panose="02040503050406030204" pitchFamily="18" charset="0"/>
                                      </a:rPr>
                                      <m:t>𝛹</m:t>
                                    </m:r>
                                  </m:e>
                                </m:bar>
                                <m:r>
                                  <a:rPr lang="en-US">
                                    <a:latin typeface="Cambria Math" panose="02040503050406030204" pitchFamily="18" charset="0"/>
                                    <a:ea typeface="Cambria Math" panose="02040503050406030204" pitchFamily="18" charset="0"/>
                                  </a:rPr>
                                  <m:t>′</m:t>
                                </m:r>
                              </m:oMath>
                            </m:oMathPara>
                          </a14:m>
                          <a:endParaRPr lang="en-US"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a:t>
                          </a:r>
                          <a:r>
                            <a:rPr lang="ru-RU" sz="1800" dirty="0" smtClean="0">
                              <a:effectLst/>
                              <a:latin typeface="Times New Roman" panose="02020603050405020304" pitchFamily="18" charset="0"/>
                              <a:cs typeface="Times New Roman" panose="02020603050405020304" pitchFamily="18" charset="0"/>
                            </a:rPr>
                            <a:t>11</a:t>
                          </a:r>
                          <a:r>
                            <a:rPr lang="en-US" sz="1800" dirty="0" smtClean="0">
                              <a:effectLst/>
                              <a:latin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2687233629"/>
                      </a:ext>
                    </a:extLst>
                  </a:tr>
                </a:tbl>
              </a:graphicData>
            </a:graphic>
          </p:graphicFrame>
        </mc:Choice>
        <mc:Fallback xmlns="">
          <p:graphicFrame>
            <p:nvGraphicFramePr>
              <p:cNvPr id="21" name="Таблица 20"/>
              <p:cNvGraphicFramePr>
                <a:graphicFrameLocks noGrp="1"/>
              </p:cNvGraphicFramePr>
              <p:nvPr>
                <p:extLst>
                  <p:ext uri="{D42A27DB-BD31-4B8C-83A1-F6EECF244321}">
                    <p14:modId xmlns:p14="http://schemas.microsoft.com/office/powerpoint/2010/main" val="3825486824"/>
                  </p:ext>
                </p:extLst>
              </p:nvPr>
            </p:nvGraphicFramePr>
            <p:xfrm>
              <a:off x="6289963" y="4011595"/>
              <a:ext cx="4176683" cy="428181"/>
            </p:xfrm>
            <a:graphic>
              <a:graphicData uri="http://schemas.openxmlformats.org/drawingml/2006/table">
                <a:tbl>
                  <a:tblPr firstRow="1" firstCol="1" bandRow="1">
                    <a:tableStyleId>{2D5ABB26-0587-4C30-8999-92F81FD0307C}</a:tableStyleId>
                  </a:tblPr>
                  <a:tblGrid>
                    <a:gridCol w="3286452">
                      <a:extLst>
                        <a:ext uri="{9D8B030D-6E8A-4147-A177-3AD203B41FA5}">
                          <a16:colId xmlns:a16="http://schemas.microsoft.com/office/drawing/2014/main" val="2972515167"/>
                        </a:ext>
                      </a:extLst>
                    </a:gridCol>
                    <a:gridCol w="890231">
                      <a:extLst>
                        <a:ext uri="{9D8B030D-6E8A-4147-A177-3AD203B41FA5}">
                          <a16:colId xmlns:a16="http://schemas.microsoft.com/office/drawing/2014/main" val="2977621818"/>
                        </a:ext>
                      </a:extLst>
                    </a:gridCol>
                  </a:tblGrid>
                  <a:tr h="428181">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3"/>
                          <a:stretch>
                            <a:fillRect r="-27037" b="-25352"/>
                          </a:stretch>
                        </a:blipFill>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a:t>
                          </a:r>
                          <a:r>
                            <a:rPr lang="ru-RU" sz="1800" dirty="0" smtClean="0">
                              <a:effectLst/>
                              <a:latin typeface="Times New Roman" panose="02020603050405020304" pitchFamily="18" charset="0"/>
                              <a:cs typeface="Times New Roman" panose="02020603050405020304" pitchFamily="18" charset="0"/>
                            </a:rPr>
                            <a:t>11</a:t>
                          </a:r>
                          <a:r>
                            <a:rPr lang="en-US" sz="1800" dirty="0" smtClean="0">
                              <a:effectLst/>
                              <a:latin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268723362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2" name="Таблица 21"/>
              <p:cNvGraphicFramePr>
                <a:graphicFrameLocks noGrp="1"/>
              </p:cNvGraphicFramePr>
              <p:nvPr>
                <p:extLst>
                  <p:ext uri="{D42A27DB-BD31-4B8C-83A1-F6EECF244321}">
                    <p14:modId xmlns:p14="http://schemas.microsoft.com/office/powerpoint/2010/main" val="1497555251"/>
                  </p:ext>
                </p:extLst>
              </p:nvPr>
            </p:nvGraphicFramePr>
            <p:xfrm>
              <a:off x="4173446" y="5191270"/>
              <a:ext cx="9321799" cy="530479"/>
            </p:xfrm>
            <a:graphic>
              <a:graphicData uri="http://schemas.openxmlformats.org/drawingml/2006/table">
                <a:tbl>
                  <a:tblPr firstRow="1" firstCol="1" bandRow="1">
                    <a:tableStyleId>{2D5ABB26-0587-4C30-8999-92F81FD0307C}</a:tableStyleId>
                  </a:tblPr>
                  <a:tblGrid>
                    <a:gridCol w="5460081">
                      <a:extLst>
                        <a:ext uri="{9D8B030D-6E8A-4147-A177-3AD203B41FA5}">
                          <a16:colId xmlns:a16="http://schemas.microsoft.com/office/drawing/2014/main" val="3158181481"/>
                        </a:ext>
                      </a:extLst>
                    </a:gridCol>
                    <a:gridCol w="3861718">
                      <a:extLst>
                        <a:ext uri="{9D8B030D-6E8A-4147-A177-3AD203B41FA5}">
                          <a16:colId xmlns:a16="http://schemas.microsoft.com/office/drawing/2014/main" val="3894539751"/>
                        </a:ext>
                      </a:extLst>
                    </a:gridCol>
                  </a:tblGrid>
                  <a:tr h="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bar>
                                  <m:barPr>
                                    <m:ctrlPr>
                                      <a:rPr lang="ru-RU" sz="1800" i="1" smtClean="0">
                                        <a:latin typeface="Cambria Math" panose="02040503050406030204" pitchFamily="18" charset="0"/>
                                      </a:rPr>
                                    </m:ctrlPr>
                                  </m:barPr>
                                  <m:e>
                                    <m:bar>
                                      <m:barPr>
                                        <m:ctrlPr>
                                          <a:rPr lang="ru-RU" sz="1800" i="1">
                                            <a:latin typeface="Cambria Math" panose="02040503050406030204" pitchFamily="18" charset="0"/>
                                          </a:rPr>
                                        </m:ctrlPr>
                                      </m:barPr>
                                      <m:e>
                                        <m:r>
                                          <a:rPr lang="en-US" sz="1800" i="1">
                                            <a:latin typeface="Cambria Math" panose="02040503050406030204" pitchFamily="18" charset="0"/>
                                          </a:rPr>
                                          <m:t>𝐴</m:t>
                                        </m:r>
                                      </m:e>
                                    </m:bar>
                                  </m:e>
                                </m:bar>
                                <m:r>
                                  <a:rPr lang="ru-RU" sz="1800" i="1">
                                    <a:latin typeface="Cambria Math" panose="02040503050406030204" pitchFamily="18" charset="0"/>
                                  </a:rPr>
                                  <m:t>=</m:t>
                                </m:r>
                                <m:sSub>
                                  <m:sSubPr>
                                    <m:ctrlPr>
                                      <a:rPr lang="ru-RU" sz="1800" i="1">
                                        <a:latin typeface="Cambria Math" panose="02040503050406030204" pitchFamily="18" charset="0"/>
                                      </a:rPr>
                                    </m:ctrlPr>
                                  </m:sSubPr>
                                  <m:e>
                                    <m:r>
                                      <a:rPr lang="en-US" sz="1800" i="1">
                                        <a:latin typeface="Cambria Math" panose="02040503050406030204" pitchFamily="18" charset="0"/>
                                      </a:rPr>
                                      <m:t>𝐴</m:t>
                                    </m:r>
                                  </m:e>
                                  <m:sub>
                                    <m:r>
                                      <a:rPr lang="ru-RU" sz="1800" i="1">
                                        <a:latin typeface="Cambria Math" panose="02040503050406030204" pitchFamily="18" charset="0"/>
                                      </a:rPr>
                                      <m:t>1</m:t>
                                    </m:r>
                                  </m:sub>
                                </m:sSub>
                                <m:bar>
                                  <m:barPr>
                                    <m:ctrlPr>
                                      <a:rPr lang="ru-RU" sz="1800" i="1">
                                        <a:latin typeface="Cambria Math" panose="02040503050406030204" pitchFamily="18" charset="0"/>
                                      </a:rPr>
                                    </m:ctrlPr>
                                  </m:barPr>
                                  <m:e>
                                    <m:sSub>
                                      <m:sSubPr>
                                        <m:ctrlPr>
                                          <a:rPr lang="ru-RU" sz="1800" i="1">
                                            <a:latin typeface="Cambria Math" panose="02040503050406030204" pitchFamily="18" charset="0"/>
                                          </a:rPr>
                                        </m:ctrlPr>
                                      </m:sSubPr>
                                      <m:e>
                                        <m:r>
                                          <a:rPr lang="ru-RU" sz="1800" i="1">
                                            <a:latin typeface="Cambria Math" panose="02040503050406030204" pitchFamily="18" charset="0"/>
                                          </a:rPr>
                                          <m:t>𝑑</m:t>
                                        </m:r>
                                      </m:e>
                                      <m:sub>
                                        <m:r>
                                          <a:rPr lang="ru-RU" sz="1800" i="1">
                                            <a:latin typeface="Cambria Math" panose="02040503050406030204" pitchFamily="18" charset="0"/>
                                          </a:rPr>
                                          <m:t>1</m:t>
                                        </m:r>
                                      </m:sub>
                                    </m:sSub>
                                  </m:e>
                                </m:bar>
                                <m:r>
                                  <a:rPr lang="ru-RU" sz="1800" i="1">
                                    <a:latin typeface="Cambria Math" panose="02040503050406030204" pitchFamily="18" charset="0"/>
                                  </a:rPr>
                                  <m:t> </m:t>
                                </m:r>
                                <m:bar>
                                  <m:barPr>
                                    <m:ctrlPr>
                                      <a:rPr lang="ru-RU" sz="1800" i="1">
                                        <a:latin typeface="Cambria Math" panose="02040503050406030204" pitchFamily="18" charset="0"/>
                                      </a:rPr>
                                    </m:ctrlPr>
                                  </m:barPr>
                                  <m:e>
                                    <m:sSub>
                                      <m:sSubPr>
                                        <m:ctrlPr>
                                          <a:rPr lang="ru-RU" sz="1800" i="1">
                                            <a:latin typeface="Cambria Math" panose="02040503050406030204" pitchFamily="18" charset="0"/>
                                          </a:rPr>
                                        </m:ctrlPr>
                                      </m:sSubPr>
                                      <m:e>
                                        <m:r>
                                          <a:rPr lang="ru-RU" sz="1800" i="1">
                                            <a:latin typeface="Cambria Math" panose="02040503050406030204" pitchFamily="18" charset="0"/>
                                          </a:rPr>
                                          <m:t>𝑑</m:t>
                                        </m:r>
                                      </m:e>
                                      <m:sub>
                                        <m:r>
                                          <a:rPr lang="ru-RU" sz="1800" i="1">
                                            <a:latin typeface="Cambria Math" panose="02040503050406030204" pitchFamily="18" charset="0"/>
                                          </a:rPr>
                                          <m:t>1</m:t>
                                        </m:r>
                                      </m:sub>
                                    </m:sSub>
                                  </m:e>
                                </m:bar>
                                <m:r>
                                  <a:rPr lang="ru-RU" sz="1800" i="1">
                                    <a:latin typeface="Cambria Math" panose="02040503050406030204" pitchFamily="18" charset="0"/>
                                  </a:rPr>
                                  <m:t>+</m:t>
                                </m:r>
                                <m:sSub>
                                  <m:sSubPr>
                                    <m:ctrlPr>
                                      <a:rPr lang="ru-RU" sz="1800" i="1">
                                        <a:latin typeface="Cambria Math" panose="02040503050406030204" pitchFamily="18" charset="0"/>
                                      </a:rPr>
                                    </m:ctrlPr>
                                  </m:sSubPr>
                                  <m:e>
                                    <m:r>
                                      <a:rPr lang="en-US" sz="1800" i="1">
                                        <a:latin typeface="Cambria Math" panose="02040503050406030204" pitchFamily="18" charset="0"/>
                                      </a:rPr>
                                      <m:t>𝐴</m:t>
                                    </m:r>
                                  </m:e>
                                  <m:sub>
                                    <m:r>
                                      <a:rPr lang="ru-RU" sz="1800" i="1">
                                        <a:latin typeface="Cambria Math" panose="02040503050406030204" pitchFamily="18" charset="0"/>
                                      </a:rPr>
                                      <m:t>2</m:t>
                                    </m:r>
                                  </m:sub>
                                </m:sSub>
                                <m:bar>
                                  <m:barPr>
                                    <m:ctrlPr>
                                      <a:rPr lang="ru-RU" sz="1800" i="1">
                                        <a:latin typeface="Cambria Math" panose="02040503050406030204" pitchFamily="18" charset="0"/>
                                      </a:rPr>
                                    </m:ctrlPr>
                                  </m:barPr>
                                  <m:e>
                                    <m:sSub>
                                      <m:sSubPr>
                                        <m:ctrlPr>
                                          <a:rPr lang="ru-RU" sz="1800" i="1">
                                            <a:latin typeface="Cambria Math" panose="02040503050406030204" pitchFamily="18" charset="0"/>
                                          </a:rPr>
                                        </m:ctrlPr>
                                      </m:sSubPr>
                                      <m:e>
                                        <m:r>
                                          <a:rPr lang="ru-RU" sz="1800" i="1">
                                            <a:latin typeface="Cambria Math" panose="02040503050406030204" pitchFamily="18" charset="0"/>
                                          </a:rPr>
                                          <m:t>𝑑</m:t>
                                        </m:r>
                                      </m:e>
                                      <m:sub>
                                        <m:r>
                                          <a:rPr lang="ru-RU" sz="1800" i="1">
                                            <a:latin typeface="Cambria Math" panose="02040503050406030204" pitchFamily="18" charset="0"/>
                                          </a:rPr>
                                          <m:t>2</m:t>
                                        </m:r>
                                      </m:sub>
                                    </m:sSub>
                                  </m:e>
                                </m:bar>
                                <m:r>
                                  <a:rPr lang="ru-RU" sz="1800" i="1">
                                    <a:latin typeface="Cambria Math" panose="02040503050406030204" pitchFamily="18" charset="0"/>
                                  </a:rPr>
                                  <m:t> </m:t>
                                </m:r>
                                <m:bar>
                                  <m:barPr>
                                    <m:ctrlPr>
                                      <a:rPr lang="ru-RU" sz="1800" i="1">
                                        <a:latin typeface="Cambria Math" panose="02040503050406030204" pitchFamily="18" charset="0"/>
                                      </a:rPr>
                                    </m:ctrlPr>
                                  </m:barPr>
                                  <m:e>
                                    <m:sSub>
                                      <m:sSubPr>
                                        <m:ctrlPr>
                                          <a:rPr lang="ru-RU" sz="1800" i="1">
                                            <a:latin typeface="Cambria Math" panose="02040503050406030204" pitchFamily="18" charset="0"/>
                                          </a:rPr>
                                        </m:ctrlPr>
                                      </m:sSubPr>
                                      <m:e>
                                        <m:r>
                                          <a:rPr lang="ru-RU" sz="1800" i="1">
                                            <a:latin typeface="Cambria Math" panose="02040503050406030204" pitchFamily="18" charset="0"/>
                                          </a:rPr>
                                          <m:t>𝑑</m:t>
                                        </m:r>
                                      </m:e>
                                      <m:sub>
                                        <m:r>
                                          <a:rPr lang="ru-RU" sz="1800" i="1">
                                            <a:latin typeface="Cambria Math" panose="02040503050406030204" pitchFamily="18" charset="0"/>
                                          </a:rPr>
                                          <m:t>2</m:t>
                                        </m:r>
                                      </m:sub>
                                    </m:sSub>
                                  </m:e>
                                </m:bar>
                                <m:r>
                                  <a:rPr lang="ru-RU" sz="1800" i="1">
                                    <a:latin typeface="Cambria Math" panose="02040503050406030204" pitchFamily="18" charset="0"/>
                                  </a:rPr>
                                  <m:t>+</m:t>
                                </m:r>
                                <m:sSub>
                                  <m:sSubPr>
                                    <m:ctrlPr>
                                      <a:rPr lang="ru-RU" sz="1800" i="1">
                                        <a:latin typeface="Cambria Math" panose="02040503050406030204" pitchFamily="18" charset="0"/>
                                      </a:rPr>
                                    </m:ctrlPr>
                                  </m:sSubPr>
                                  <m:e>
                                    <m:r>
                                      <a:rPr lang="en-US" sz="1800" i="1">
                                        <a:latin typeface="Cambria Math" panose="02040503050406030204" pitchFamily="18" charset="0"/>
                                      </a:rPr>
                                      <m:t>𝐴</m:t>
                                    </m:r>
                                  </m:e>
                                  <m:sub>
                                    <m:r>
                                      <a:rPr lang="ru-RU" sz="1800" i="1">
                                        <a:latin typeface="Cambria Math" panose="02040503050406030204" pitchFamily="18" charset="0"/>
                                      </a:rPr>
                                      <m:t>3</m:t>
                                    </m:r>
                                  </m:sub>
                                </m:sSub>
                                <m:bar>
                                  <m:barPr>
                                    <m:ctrlPr>
                                      <a:rPr lang="ru-RU" sz="1800" i="1">
                                        <a:latin typeface="Cambria Math" panose="02040503050406030204" pitchFamily="18" charset="0"/>
                                      </a:rPr>
                                    </m:ctrlPr>
                                  </m:barPr>
                                  <m:e>
                                    <m:sSub>
                                      <m:sSubPr>
                                        <m:ctrlPr>
                                          <a:rPr lang="ru-RU" sz="1800" i="1">
                                            <a:latin typeface="Cambria Math" panose="02040503050406030204" pitchFamily="18" charset="0"/>
                                          </a:rPr>
                                        </m:ctrlPr>
                                      </m:sSubPr>
                                      <m:e>
                                        <m:r>
                                          <a:rPr lang="ru-RU" sz="1800" i="1">
                                            <a:latin typeface="Cambria Math" panose="02040503050406030204" pitchFamily="18" charset="0"/>
                                          </a:rPr>
                                          <m:t>𝑑</m:t>
                                        </m:r>
                                      </m:e>
                                      <m:sub>
                                        <m:r>
                                          <a:rPr lang="ru-RU" sz="1800" i="1">
                                            <a:latin typeface="Cambria Math" panose="02040503050406030204" pitchFamily="18" charset="0"/>
                                          </a:rPr>
                                          <m:t>3</m:t>
                                        </m:r>
                                      </m:sub>
                                    </m:sSub>
                                  </m:e>
                                </m:bar>
                                <m:r>
                                  <a:rPr lang="ru-RU" sz="1800" i="1">
                                    <a:latin typeface="Cambria Math" panose="02040503050406030204" pitchFamily="18" charset="0"/>
                                  </a:rPr>
                                  <m:t> </m:t>
                                </m:r>
                                <m:bar>
                                  <m:barPr>
                                    <m:ctrlPr>
                                      <a:rPr lang="ru-RU" sz="1800" i="1">
                                        <a:latin typeface="Cambria Math" panose="02040503050406030204" pitchFamily="18" charset="0"/>
                                      </a:rPr>
                                    </m:ctrlPr>
                                  </m:barPr>
                                  <m:e>
                                    <m:sSub>
                                      <m:sSubPr>
                                        <m:ctrlPr>
                                          <a:rPr lang="ru-RU" sz="1800" i="1">
                                            <a:latin typeface="Cambria Math" panose="02040503050406030204" pitchFamily="18" charset="0"/>
                                          </a:rPr>
                                        </m:ctrlPr>
                                      </m:sSubPr>
                                      <m:e>
                                        <m:r>
                                          <a:rPr lang="ru-RU" sz="1800" i="1">
                                            <a:latin typeface="Cambria Math" panose="02040503050406030204" pitchFamily="18" charset="0"/>
                                          </a:rPr>
                                          <m:t>𝑑</m:t>
                                        </m:r>
                                      </m:e>
                                      <m:sub>
                                        <m:r>
                                          <a:rPr lang="ru-RU" sz="1800" i="1">
                                            <a:latin typeface="Cambria Math" panose="02040503050406030204" pitchFamily="18" charset="0"/>
                                          </a:rPr>
                                          <m:t>3</m:t>
                                        </m:r>
                                      </m:sub>
                                    </m:sSub>
                                  </m:e>
                                </m:bar>
                              </m:oMath>
                            </m:oMathPara>
                          </a14:m>
                          <a:endParaRPr lang="ru-RU" sz="18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a:t>
                          </a:r>
                          <a:r>
                            <a:rPr lang="ru-RU" sz="1800" dirty="0" smtClean="0">
                              <a:effectLst/>
                              <a:latin typeface="Times New Roman" panose="02020603050405020304" pitchFamily="18" charset="0"/>
                              <a:cs typeface="Times New Roman" panose="02020603050405020304" pitchFamily="18" charset="0"/>
                            </a:rPr>
                            <a:t>12</a:t>
                          </a:r>
                          <a:r>
                            <a:rPr lang="en-US" sz="1800" dirty="0" smtClean="0">
                              <a:effectLst/>
                              <a:latin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3039599996"/>
                      </a:ext>
                    </a:extLst>
                  </a:tr>
                </a:tbl>
              </a:graphicData>
            </a:graphic>
          </p:graphicFrame>
        </mc:Choice>
        <mc:Fallback xmlns="">
          <p:graphicFrame>
            <p:nvGraphicFramePr>
              <p:cNvPr id="22" name="Таблица 21"/>
              <p:cNvGraphicFramePr>
                <a:graphicFrameLocks noGrp="1"/>
              </p:cNvGraphicFramePr>
              <p:nvPr>
                <p:extLst>
                  <p:ext uri="{D42A27DB-BD31-4B8C-83A1-F6EECF244321}">
                    <p14:modId xmlns:p14="http://schemas.microsoft.com/office/powerpoint/2010/main" val="1497555251"/>
                  </p:ext>
                </p:extLst>
              </p:nvPr>
            </p:nvGraphicFramePr>
            <p:xfrm>
              <a:off x="4173446" y="5191270"/>
              <a:ext cx="9321799" cy="530479"/>
            </p:xfrm>
            <a:graphic>
              <a:graphicData uri="http://schemas.openxmlformats.org/drawingml/2006/table">
                <a:tbl>
                  <a:tblPr firstRow="1" firstCol="1" bandRow="1">
                    <a:tableStyleId>{2D5ABB26-0587-4C30-8999-92F81FD0307C}</a:tableStyleId>
                  </a:tblPr>
                  <a:tblGrid>
                    <a:gridCol w="5460081">
                      <a:extLst>
                        <a:ext uri="{9D8B030D-6E8A-4147-A177-3AD203B41FA5}">
                          <a16:colId xmlns:a16="http://schemas.microsoft.com/office/drawing/2014/main" val="3158181481"/>
                        </a:ext>
                      </a:extLst>
                    </a:gridCol>
                    <a:gridCol w="3861718">
                      <a:extLst>
                        <a:ext uri="{9D8B030D-6E8A-4147-A177-3AD203B41FA5}">
                          <a16:colId xmlns:a16="http://schemas.microsoft.com/office/drawing/2014/main" val="3894539751"/>
                        </a:ext>
                      </a:extLst>
                    </a:gridCol>
                  </a:tblGrid>
                  <a:tr h="530479">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4"/>
                          <a:stretch>
                            <a:fillRect r="-70759" b="-6818"/>
                          </a:stretch>
                        </a:blipFill>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a:t>
                          </a:r>
                          <a:r>
                            <a:rPr lang="ru-RU" sz="1800" dirty="0" smtClean="0">
                              <a:effectLst/>
                              <a:latin typeface="Times New Roman" panose="02020603050405020304" pitchFamily="18" charset="0"/>
                              <a:cs typeface="Times New Roman" panose="02020603050405020304" pitchFamily="18" charset="0"/>
                            </a:rPr>
                            <a:t>12</a:t>
                          </a:r>
                          <a:r>
                            <a:rPr lang="en-US" sz="1800" dirty="0" smtClean="0">
                              <a:effectLst/>
                              <a:latin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303959999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3" name="Таблица 22"/>
              <p:cNvGraphicFramePr>
                <a:graphicFrameLocks noGrp="1"/>
              </p:cNvGraphicFramePr>
              <p:nvPr>
                <p:extLst>
                  <p:ext uri="{D42A27DB-BD31-4B8C-83A1-F6EECF244321}">
                    <p14:modId xmlns:p14="http://schemas.microsoft.com/office/powerpoint/2010/main" val="2744312451"/>
                  </p:ext>
                </p:extLst>
              </p:nvPr>
            </p:nvGraphicFramePr>
            <p:xfrm>
              <a:off x="4173446" y="5565758"/>
              <a:ext cx="9321799" cy="533146"/>
            </p:xfrm>
            <a:graphic>
              <a:graphicData uri="http://schemas.openxmlformats.org/drawingml/2006/table">
                <a:tbl>
                  <a:tblPr firstRow="1" firstCol="1" bandRow="1">
                    <a:tableStyleId>{2D5ABB26-0587-4C30-8999-92F81FD0307C}</a:tableStyleId>
                  </a:tblPr>
                  <a:tblGrid>
                    <a:gridCol w="5460081">
                      <a:extLst>
                        <a:ext uri="{9D8B030D-6E8A-4147-A177-3AD203B41FA5}">
                          <a16:colId xmlns:a16="http://schemas.microsoft.com/office/drawing/2014/main" val="4120099688"/>
                        </a:ext>
                      </a:extLst>
                    </a:gridCol>
                    <a:gridCol w="3861718">
                      <a:extLst>
                        <a:ext uri="{9D8B030D-6E8A-4147-A177-3AD203B41FA5}">
                          <a16:colId xmlns:a16="http://schemas.microsoft.com/office/drawing/2014/main" val="2936143413"/>
                        </a:ext>
                      </a:extLst>
                    </a:gridCol>
                  </a:tblGrid>
                  <a:tr h="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bar>
                                  <m:barPr>
                                    <m:ctrlPr>
                                      <a:rPr lang="ru-RU" i="1" smtClean="0">
                                        <a:latin typeface="Cambria Math" panose="02040503050406030204" pitchFamily="18" charset="0"/>
                                      </a:rPr>
                                    </m:ctrlPr>
                                  </m:barPr>
                                  <m:e>
                                    <m:bar>
                                      <m:barPr>
                                        <m:ctrlPr>
                                          <a:rPr lang="ru-RU" i="1">
                                            <a:latin typeface="Cambria Math" panose="02040503050406030204" pitchFamily="18" charset="0"/>
                                          </a:rPr>
                                        </m:ctrlPr>
                                      </m:barPr>
                                      <m:e>
                                        <m:r>
                                          <a:rPr lang="en-US" i="1">
                                            <a:latin typeface="Cambria Math" panose="02040503050406030204" pitchFamily="18" charset="0"/>
                                          </a:rPr>
                                          <m:t>𝐶</m:t>
                                        </m:r>
                                      </m:e>
                                    </m:bar>
                                  </m:e>
                                </m:bar>
                                <m:r>
                                  <a:rPr lang="ru-RU" i="1">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𝐶</m:t>
                                    </m:r>
                                  </m:e>
                                  <m:sub>
                                    <m:r>
                                      <a:rPr lang="ru-RU" i="1">
                                        <a:latin typeface="Cambria Math" panose="02040503050406030204" pitchFamily="18" charset="0"/>
                                      </a:rPr>
                                      <m:t>1</m:t>
                                    </m:r>
                                  </m:sub>
                                </m:sSub>
                                <m:bar>
                                  <m:barPr>
                                    <m:ctrlPr>
                                      <a:rPr lang="ru-RU" i="1">
                                        <a:latin typeface="Cambria Math" panose="02040503050406030204" pitchFamily="18" charset="0"/>
                                      </a:rPr>
                                    </m:ctrlPr>
                                  </m:barPr>
                                  <m:e>
                                    <m:sSub>
                                      <m:sSubPr>
                                        <m:ctrlPr>
                                          <a:rPr lang="ru-RU" i="1">
                                            <a:latin typeface="Cambria Math" panose="02040503050406030204" pitchFamily="18" charset="0"/>
                                          </a:rPr>
                                        </m:ctrlPr>
                                      </m:sSubPr>
                                      <m:e>
                                        <m:r>
                                          <a:rPr lang="ru-RU" i="1">
                                            <a:latin typeface="Cambria Math" panose="02040503050406030204" pitchFamily="18" charset="0"/>
                                          </a:rPr>
                                          <m:t>𝑑</m:t>
                                        </m:r>
                                      </m:e>
                                      <m:sub>
                                        <m:r>
                                          <a:rPr lang="ru-RU" i="1">
                                            <a:latin typeface="Cambria Math" panose="02040503050406030204" pitchFamily="18" charset="0"/>
                                          </a:rPr>
                                          <m:t>1</m:t>
                                        </m:r>
                                      </m:sub>
                                    </m:sSub>
                                  </m:e>
                                </m:bar>
                                <m:r>
                                  <a:rPr lang="ru-RU" i="1">
                                    <a:latin typeface="Cambria Math" panose="02040503050406030204" pitchFamily="18" charset="0"/>
                                  </a:rPr>
                                  <m:t> </m:t>
                                </m:r>
                                <m:bar>
                                  <m:barPr>
                                    <m:ctrlPr>
                                      <a:rPr lang="ru-RU" i="1">
                                        <a:latin typeface="Cambria Math" panose="02040503050406030204" pitchFamily="18" charset="0"/>
                                      </a:rPr>
                                    </m:ctrlPr>
                                  </m:barPr>
                                  <m:e>
                                    <m:sSub>
                                      <m:sSubPr>
                                        <m:ctrlPr>
                                          <a:rPr lang="ru-RU" i="1">
                                            <a:latin typeface="Cambria Math" panose="02040503050406030204" pitchFamily="18" charset="0"/>
                                          </a:rPr>
                                        </m:ctrlPr>
                                      </m:sSubPr>
                                      <m:e>
                                        <m:r>
                                          <a:rPr lang="ru-RU" i="1">
                                            <a:latin typeface="Cambria Math" panose="02040503050406030204" pitchFamily="18" charset="0"/>
                                          </a:rPr>
                                          <m:t>𝑑</m:t>
                                        </m:r>
                                      </m:e>
                                      <m:sub>
                                        <m:r>
                                          <a:rPr lang="ru-RU" i="1">
                                            <a:latin typeface="Cambria Math" panose="02040503050406030204" pitchFamily="18" charset="0"/>
                                          </a:rPr>
                                          <m:t>1</m:t>
                                        </m:r>
                                      </m:sub>
                                    </m:sSub>
                                  </m:e>
                                </m:bar>
                                <m:r>
                                  <a:rPr lang="ru-RU" i="1">
                                    <a:latin typeface="Cambria Math" panose="02040503050406030204" pitchFamily="18" charset="0"/>
                                  </a:rPr>
                                  <m:t>+</m:t>
                                </m:r>
                                <m:sSub>
                                  <m:sSubPr>
                                    <m:ctrlPr>
                                      <a:rPr lang="ru-RU" i="1">
                                        <a:latin typeface="Cambria Math" panose="02040503050406030204" pitchFamily="18" charset="0"/>
                                      </a:rPr>
                                    </m:ctrlPr>
                                  </m:sSubPr>
                                  <m:e>
                                    <m:r>
                                      <a:rPr lang="en-US" i="1">
                                        <a:latin typeface="Cambria Math" panose="02040503050406030204" pitchFamily="18" charset="0"/>
                                      </a:rPr>
                                      <m:t>𝐶</m:t>
                                    </m:r>
                                  </m:e>
                                  <m:sub>
                                    <m:r>
                                      <a:rPr lang="ru-RU" i="1">
                                        <a:latin typeface="Cambria Math" panose="02040503050406030204" pitchFamily="18" charset="0"/>
                                      </a:rPr>
                                      <m:t>2</m:t>
                                    </m:r>
                                  </m:sub>
                                </m:sSub>
                                <m:bar>
                                  <m:barPr>
                                    <m:ctrlPr>
                                      <a:rPr lang="ru-RU" i="1">
                                        <a:latin typeface="Cambria Math" panose="02040503050406030204" pitchFamily="18" charset="0"/>
                                      </a:rPr>
                                    </m:ctrlPr>
                                  </m:barPr>
                                  <m:e>
                                    <m:sSub>
                                      <m:sSubPr>
                                        <m:ctrlPr>
                                          <a:rPr lang="ru-RU" i="1">
                                            <a:latin typeface="Cambria Math" panose="02040503050406030204" pitchFamily="18" charset="0"/>
                                          </a:rPr>
                                        </m:ctrlPr>
                                      </m:sSubPr>
                                      <m:e>
                                        <m:r>
                                          <a:rPr lang="ru-RU" i="1">
                                            <a:latin typeface="Cambria Math" panose="02040503050406030204" pitchFamily="18" charset="0"/>
                                          </a:rPr>
                                          <m:t>𝑑</m:t>
                                        </m:r>
                                      </m:e>
                                      <m:sub>
                                        <m:r>
                                          <a:rPr lang="ru-RU" i="1">
                                            <a:latin typeface="Cambria Math" panose="02040503050406030204" pitchFamily="18" charset="0"/>
                                          </a:rPr>
                                          <m:t>2</m:t>
                                        </m:r>
                                      </m:sub>
                                    </m:sSub>
                                  </m:e>
                                </m:bar>
                                <m:r>
                                  <a:rPr lang="ru-RU" i="1">
                                    <a:latin typeface="Cambria Math" panose="02040503050406030204" pitchFamily="18" charset="0"/>
                                  </a:rPr>
                                  <m:t> </m:t>
                                </m:r>
                                <m:bar>
                                  <m:barPr>
                                    <m:ctrlPr>
                                      <a:rPr lang="ru-RU" i="1">
                                        <a:latin typeface="Cambria Math" panose="02040503050406030204" pitchFamily="18" charset="0"/>
                                      </a:rPr>
                                    </m:ctrlPr>
                                  </m:barPr>
                                  <m:e>
                                    <m:sSub>
                                      <m:sSubPr>
                                        <m:ctrlPr>
                                          <a:rPr lang="ru-RU" i="1">
                                            <a:latin typeface="Cambria Math" panose="02040503050406030204" pitchFamily="18" charset="0"/>
                                          </a:rPr>
                                        </m:ctrlPr>
                                      </m:sSubPr>
                                      <m:e>
                                        <m:r>
                                          <a:rPr lang="ru-RU" i="1">
                                            <a:latin typeface="Cambria Math" panose="02040503050406030204" pitchFamily="18" charset="0"/>
                                          </a:rPr>
                                          <m:t>𝑑</m:t>
                                        </m:r>
                                      </m:e>
                                      <m:sub>
                                        <m:r>
                                          <a:rPr lang="ru-RU" i="1">
                                            <a:latin typeface="Cambria Math" panose="02040503050406030204" pitchFamily="18" charset="0"/>
                                          </a:rPr>
                                          <m:t>2</m:t>
                                        </m:r>
                                      </m:sub>
                                    </m:sSub>
                                  </m:e>
                                </m:bar>
                                <m:r>
                                  <a:rPr lang="ru-RU" i="1">
                                    <a:latin typeface="Cambria Math" panose="02040503050406030204" pitchFamily="18" charset="0"/>
                                  </a:rPr>
                                  <m:t>+</m:t>
                                </m:r>
                                <m:sSub>
                                  <m:sSubPr>
                                    <m:ctrlPr>
                                      <a:rPr lang="ru-RU" i="1">
                                        <a:latin typeface="Cambria Math" panose="02040503050406030204" pitchFamily="18" charset="0"/>
                                      </a:rPr>
                                    </m:ctrlPr>
                                  </m:sSubPr>
                                  <m:e>
                                    <m:r>
                                      <a:rPr lang="en-US" i="1">
                                        <a:latin typeface="Cambria Math" panose="02040503050406030204" pitchFamily="18" charset="0"/>
                                      </a:rPr>
                                      <m:t>𝐶</m:t>
                                    </m:r>
                                  </m:e>
                                  <m:sub>
                                    <m:r>
                                      <a:rPr lang="ru-RU" i="1">
                                        <a:latin typeface="Cambria Math" panose="02040503050406030204" pitchFamily="18" charset="0"/>
                                      </a:rPr>
                                      <m:t>3</m:t>
                                    </m:r>
                                  </m:sub>
                                </m:sSub>
                                <m:bar>
                                  <m:barPr>
                                    <m:ctrlPr>
                                      <a:rPr lang="ru-RU" i="1">
                                        <a:latin typeface="Cambria Math" panose="02040503050406030204" pitchFamily="18" charset="0"/>
                                      </a:rPr>
                                    </m:ctrlPr>
                                  </m:barPr>
                                  <m:e>
                                    <m:sSub>
                                      <m:sSubPr>
                                        <m:ctrlPr>
                                          <a:rPr lang="ru-RU" i="1">
                                            <a:latin typeface="Cambria Math" panose="02040503050406030204" pitchFamily="18" charset="0"/>
                                          </a:rPr>
                                        </m:ctrlPr>
                                      </m:sSubPr>
                                      <m:e>
                                        <m:r>
                                          <a:rPr lang="ru-RU" i="1">
                                            <a:latin typeface="Cambria Math" panose="02040503050406030204" pitchFamily="18" charset="0"/>
                                          </a:rPr>
                                          <m:t>𝑑</m:t>
                                        </m:r>
                                      </m:e>
                                      <m:sub>
                                        <m:r>
                                          <a:rPr lang="ru-RU" i="1">
                                            <a:latin typeface="Cambria Math" panose="02040503050406030204" pitchFamily="18" charset="0"/>
                                          </a:rPr>
                                          <m:t>3</m:t>
                                        </m:r>
                                      </m:sub>
                                    </m:sSub>
                                  </m:e>
                                </m:bar>
                                <m:r>
                                  <a:rPr lang="ru-RU" i="1">
                                    <a:latin typeface="Cambria Math" panose="02040503050406030204" pitchFamily="18" charset="0"/>
                                  </a:rPr>
                                  <m:t> </m:t>
                                </m:r>
                                <m:bar>
                                  <m:barPr>
                                    <m:ctrlPr>
                                      <a:rPr lang="ru-RU" i="1">
                                        <a:latin typeface="Cambria Math" panose="02040503050406030204" pitchFamily="18" charset="0"/>
                                      </a:rPr>
                                    </m:ctrlPr>
                                  </m:barPr>
                                  <m:e>
                                    <m:sSub>
                                      <m:sSubPr>
                                        <m:ctrlPr>
                                          <a:rPr lang="ru-RU" i="1">
                                            <a:latin typeface="Cambria Math" panose="02040503050406030204" pitchFamily="18" charset="0"/>
                                          </a:rPr>
                                        </m:ctrlPr>
                                      </m:sSubPr>
                                      <m:e>
                                        <m:r>
                                          <a:rPr lang="ru-RU" i="1">
                                            <a:latin typeface="Cambria Math" panose="02040503050406030204" pitchFamily="18" charset="0"/>
                                          </a:rPr>
                                          <m:t>𝑑</m:t>
                                        </m:r>
                                      </m:e>
                                      <m:sub>
                                        <m:r>
                                          <a:rPr lang="ru-RU" i="1">
                                            <a:latin typeface="Cambria Math" panose="02040503050406030204" pitchFamily="18" charset="0"/>
                                          </a:rPr>
                                          <m:t>3</m:t>
                                        </m:r>
                                      </m:sub>
                                    </m:sSub>
                                  </m:e>
                                </m:bar>
                              </m:oMath>
                            </m:oMathPara>
                          </a14:m>
                          <a:endParaRPr lang="ru-RU" sz="18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a:t>
                          </a:r>
                          <a:r>
                            <a:rPr lang="ru-RU" sz="1800" dirty="0" smtClean="0">
                              <a:effectLst/>
                              <a:latin typeface="Times New Roman" panose="02020603050405020304" pitchFamily="18" charset="0"/>
                              <a:cs typeface="Times New Roman" panose="02020603050405020304" pitchFamily="18" charset="0"/>
                            </a:rPr>
                            <a:t>13</a:t>
                          </a:r>
                          <a:r>
                            <a:rPr lang="en-US" sz="1800" dirty="0" smtClean="0">
                              <a:effectLst/>
                              <a:latin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2455847927"/>
                      </a:ext>
                    </a:extLst>
                  </a:tr>
                </a:tbl>
              </a:graphicData>
            </a:graphic>
          </p:graphicFrame>
        </mc:Choice>
        <mc:Fallback xmlns="">
          <p:graphicFrame>
            <p:nvGraphicFramePr>
              <p:cNvPr id="23" name="Таблица 22"/>
              <p:cNvGraphicFramePr>
                <a:graphicFrameLocks noGrp="1"/>
              </p:cNvGraphicFramePr>
              <p:nvPr>
                <p:extLst>
                  <p:ext uri="{D42A27DB-BD31-4B8C-83A1-F6EECF244321}">
                    <p14:modId xmlns:p14="http://schemas.microsoft.com/office/powerpoint/2010/main" val="2744312451"/>
                  </p:ext>
                </p:extLst>
              </p:nvPr>
            </p:nvGraphicFramePr>
            <p:xfrm>
              <a:off x="4173446" y="5565758"/>
              <a:ext cx="9321799" cy="533146"/>
            </p:xfrm>
            <a:graphic>
              <a:graphicData uri="http://schemas.openxmlformats.org/drawingml/2006/table">
                <a:tbl>
                  <a:tblPr firstRow="1" firstCol="1" bandRow="1">
                    <a:tableStyleId>{2D5ABB26-0587-4C30-8999-92F81FD0307C}</a:tableStyleId>
                  </a:tblPr>
                  <a:tblGrid>
                    <a:gridCol w="5460081">
                      <a:extLst>
                        <a:ext uri="{9D8B030D-6E8A-4147-A177-3AD203B41FA5}">
                          <a16:colId xmlns:a16="http://schemas.microsoft.com/office/drawing/2014/main" val="4120099688"/>
                        </a:ext>
                      </a:extLst>
                    </a:gridCol>
                    <a:gridCol w="3861718">
                      <a:extLst>
                        <a:ext uri="{9D8B030D-6E8A-4147-A177-3AD203B41FA5}">
                          <a16:colId xmlns:a16="http://schemas.microsoft.com/office/drawing/2014/main" val="2936143413"/>
                        </a:ext>
                      </a:extLst>
                    </a:gridCol>
                  </a:tblGrid>
                  <a:tr h="533146">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5"/>
                          <a:stretch>
                            <a:fillRect r="-70759" b="-11364"/>
                          </a:stretch>
                        </a:blipFill>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a:t>
                          </a:r>
                          <a:r>
                            <a:rPr lang="ru-RU" sz="1800" dirty="0" smtClean="0">
                              <a:effectLst/>
                              <a:latin typeface="Times New Roman" panose="02020603050405020304" pitchFamily="18" charset="0"/>
                              <a:cs typeface="Times New Roman" panose="02020603050405020304" pitchFamily="18" charset="0"/>
                            </a:rPr>
                            <a:t>13</a:t>
                          </a:r>
                          <a:r>
                            <a:rPr lang="en-US" sz="1800" dirty="0" smtClean="0">
                              <a:effectLst/>
                              <a:latin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245584792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4" name="Таблица 23"/>
              <p:cNvGraphicFramePr>
                <a:graphicFrameLocks noGrp="1"/>
              </p:cNvGraphicFramePr>
              <p:nvPr>
                <p:extLst>
                  <p:ext uri="{D42A27DB-BD31-4B8C-83A1-F6EECF244321}">
                    <p14:modId xmlns:p14="http://schemas.microsoft.com/office/powerpoint/2010/main" val="3349270996"/>
                  </p:ext>
                </p:extLst>
              </p:nvPr>
            </p:nvGraphicFramePr>
            <p:xfrm>
              <a:off x="4173446" y="5950366"/>
              <a:ext cx="9321799" cy="635508"/>
            </p:xfrm>
            <a:graphic>
              <a:graphicData uri="http://schemas.openxmlformats.org/drawingml/2006/table">
                <a:tbl>
                  <a:tblPr firstRow="1" firstCol="1" bandRow="1">
                    <a:tableStyleId>{2D5ABB26-0587-4C30-8999-92F81FD0307C}</a:tableStyleId>
                  </a:tblPr>
                  <a:tblGrid>
                    <a:gridCol w="5460081">
                      <a:extLst>
                        <a:ext uri="{9D8B030D-6E8A-4147-A177-3AD203B41FA5}">
                          <a16:colId xmlns:a16="http://schemas.microsoft.com/office/drawing/2014/main" val="798262077"/>
                        </a:ext>
                      </a:extLst>
                    </a:gridCol>
                    <a:gridCol w="3861718">
                      <a:extLst>
                        <a:ext uri="{9D8B030D-6E8A-4147-A177-3AD203B41FA5}">
                          <a16:colId xmlns:a16="http://schemas.microsoft.com/office/drawing/2014/main" val="2104920791"/>
                        </a:ext>
                      </a:extLst>
                    </a:gridCol>
                  </a:tblGrid>
                  <a:tr h="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bar>
                                  <m:barPr>
                                    <m:ctrlPr>
                                      <a:rPr lang="ru-RU" i="1" smtClean="0">
                                        <a:latin typeface="Cambria Math" panose="02040503050406030204" pitchFamily="18" charset="0"/>
                                      </a:rPr>
                                    </m:ctrlPr>
                                  </m:barPr>
                                  <m:e>
                                    <m:bar>
                                      <m:barPr>
                                        <m:ctrlPr>
                                          <a:rPr lang="ru-RU" i="1">
                                            <a:latin typeface="Cambria Math" panose="02040503050406030204" pitchFamily="18" charset="0"/>
                                          </a:rPr>
                                        </m:ctrlPr>
                                      </m:barPr>
                                      <m:e>
                                        <m:r>
                                          <a:rPr lang="en-US" i="1">
                                            <a:latin typeface="Cambria Math" panose="02040503050406030204" pitchFamily="18" charset="0"/>
                                          </a:rPr>
                                          <m:t>𝐵</m:t>
                                        </m:r>
                                      </m:e>
                                    </m:bar>
                                  </m:e>
                                </m:bar>
                                <m:r>
                                  <a:rPr lang="ru-RU" i="1">
                                    <a:latin typeface="Cambria Math" panose="02040503050406030204" pitchFamily="18" charset="0"/>
                                  </a:rPr>
                                  <m:t>=</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panose="02040503050406030204" pitchFamily="18" charset="0"/>
                                          </a:rPr>
                                          <m:t>𝐵</m:t>
                                        </m:r>
                                      </m:e>
                                      <m:sub>
                                        <m:r>
                                          <a:rPr lang="ru-RU" i="1">
                                            <a:latin typeface="Cambria Math" panose="02040503050406030204" pitchFamily="18" charset="0"/>
                                          </a:rPr>
                                          <m:t>23</m:t>
                                        </m:r>
                                      </m:sub>
                                    </m:sSub>
                                    <m:bar>
                                      <m:barPr>
                                        <m:ctrlPr>
                                          <a:rPr lang="ru-RU" i="1">
                                            <a:latin typeface="Cambria Math" panose="02040503050406030204" pitchFamily="18" charset="0"/>
                                          </a:rPr>
                                        </m:ctrlPr>
                                      </m:barPr>
                                      <m:e>
                                        <m:sSub>
                                          <m:sSubPr>
                                            <m:ctrlPr>
                                              <a:rPr lang="ru-RU" i="1">
                                                <a:latin typeface="Cambria Math" panose="02040503050406030204" pitchFamily="18" charset="0"/>
                                              </a:rPr>
                                            </m:ctrlPr>
                                          </m:sSubPr>
                                          <m:e>
                                            <m:r>
                                              <a:rPr lang="ru-RU" i="1">
                                                <a:latin typeface="Cambria Math" panose="02040503050406030204" pitchFamily="18" charset="0"/>
                                              </a:rPr>
                                              <m:t>𝑑</m:t>
                                            </m:r>
                                          </m:e>
                                          <m:sub>
                                            <m:r>
                                              <a:rPr lang="ru-RU" i="1">
                                                <a:latin typeface="Cambria Math" panose="02040503050406030204" pitchFamily="18" charset="0"/>
                                              </a:rPr>
                                              <m:t>2</m:t>
                                            </m:r>
                                          </m:sub>
                                        </m:sSub>
                                      </m:e>
                                    </m:bar>
                                    <m:r>
                                      <a:rPr lang="ru-RU" i="1">
                                        <a:latin typeface="Cambria Math" panose="02040503050406030204" pitchFamily="18" charset="0"/>
                                      </a:rPr>
                                      <m:t> </m:t>
                                    </m:r>
                                    <m:bar>
                                      <m:barPr>
                                        <m:ctrlPr>
                                          <a:rPr lang="ru-RU" i="1">
                                            <a:latin typeface="Cambria Math" panose="02040503050406030204" pitchFamily="18" charset="0"/>
                                          </a:rPr>
                                        </m:ctrlPr>
                                      </m:barPr>
                                      <m:e>
                                        <m:sSub>
                                          <m:sSubPr>
                                            <m:ctrlPr>
                                              <a:rPr lang="ru-RU" i="1">
                                                <a:latin typeface="Cambria Math" panose="02040503050406030204" pitchFamily="18" charset="0"/>
                                              </a:rPr>
                                            </m:ctrlPr>
                                          </m:sSubPr>
                                          <m:e>
                                            <m:r>
                                              <a:rPr lang="ru-RU" i="1">
                                                <a:latin typeface="Cambria Math" panose="02040503050406030204" pitchFamily="18" charset="0"/>
                                              </a:rPr>
                                              <m:t>𝑑</m:t>
                                            </m:r>
                                          </m:e>
                                          <m:sub>
                                            <m:r>
                                              <a:rPr lang="ru-RU" i="1">
                                                <a:latin typeface="Cambria Math" panose="02040503050406030204" pitchFamily="18" charset="0"/>
                                              </a:rPr>
                                              <m:t>3</m:t>
                                            </m:r>
                                          </m:sub>
                                        </m:sSub>
                                      </m:e>
                                    </m:bar>
                                    <m:r>
                                      <a:rPr lang="ru-RU" i="1">
                                        <a:latin typeface="Cambria Math" panose="02040503050406030204" pitchFamily="18" charset="0"/>
                                      </a:rPr>
                                      <m:t>+</m:t>
                                    </m:r>
                                    <m:sSub>
                                      <m:sSubPr>
                                        <m:ctrlPr>
                                          <a:rPr lang="ru-RU" i="1">
                                            <a:latin typeface="Cambria Math" panose="02040503050406030204" pitchFamily="18" charset="0"/>
                                          </a:rPr>
                                        </m:ctrlPr>
                                      </m:sSubPr>
                                      <m:e>
                                        <m:r>
                                          <a:rPr lang="en-US" i="1">
                                            <a:latin typeface="Cambria Math" panose="02040503050406030204" pitchFamily="18" charset="0"/>
                                          </a:rPr>
                                          <m:t>𝐵</m:t>
                                        </m:r>
                                      </m:e>
                                      <m:sub>
                                        <m:r>
                                          <a:rPr lang="ru-RU" i="1">
                                            <a:latin typeface="Cambria Math" panose="02040503050406030204" pitchFamily="18" charset="0"/>
                                          </a:rPr>
                                          <m:t>32</m:t>
                                        </m:r>
                                      </m:sub>
                                    </m:sSub>
                                    <m:bar>
                                      <m:barPr>
                                        <m:ctrlPr>
                                          <a:rPr lang="ru-RU" i="1">
                                            <a:latin typeface="Cambria Math" panose="02040503050406030204" pitchFamily="18" charset="0"/>
                                          </a:rPr>
                                        </m:ctrlPr>
                                      </m:barPr>
                                      <m:e>
                                        <m:sSub>
                                          <m:sSubPr>
                                            <m:ctrlPr>
                                              <a:rPr lang="ru-RU" i="1">
                                                <a:latin typeface="Cambria Math" panose="02040503050406030204" pitchFamily="18" charset="0"/>
                                              </a:rPr>
                                            </m:ctrlPr>
                                          </m:sSubPr>
                                          <m:e>
                                            <m:r>
                                              <a:rPr lang="ru-RU" i="1">
                                                <a:latin typeface="Cambria Math" panose="02040503050406030204" pitchFamily="18" charset="0"/>
                                              </a:rPr>
                                              <m:t>𝑑</m:t>
                                            </m:r>
                                          </m:e>
                                          <m:sub>
                                            <m:r>
                                              <a:rPr lang="ru-RU" i="1">
                                                <a:latin typeface="Cambria Math" panose="02040503050406030204" pitchFamily="18" charset="0"/>
                                              </a:rPr>
                                              <m:t>3</m:t>
                                            </m:r>
                                          </m:sub>
                                        </m:sSub>
                                      </m:e>
                                    </m:bar>
                                    <m:r>
                                      <a:rPr lang="ru-RU" i="1">
                                        <a:latin typeface="Cambria Math" panose="02040503050406030204" pitchFamily="18" charset="0"/>
                                      </a:rPr>
                                      <m:t> </m:t>
                                    </m:r>
                                    <m:bar>
                                      <m:barPr>
                                        <m:ctrlPr>
                                          <a:rPr lang="ru-RU" i="1">
                                            <a:latin typeface="Cambria Math" panose="02040503050406030204" pitchFamily="18" charset="0"/>
                                          </a:rPr>
                                        </m:ctrlPr>
                                      </m:barPr>
                                      <m:e>
                                        <m:sSub>
                                          <m:sSubPr>
                                            <m:ctrlPr>
                                              <a:rPr lang="ru-RU" i="1">
                                                <a:latin typeface="Cambria Math" panose="02040503050406030204" pitchFamily="18" charset="0"/>
                                              </a:rPr>
                                            </m:ctrlPr>
                                          </m:sSubPr>
                                          <m:e>
                                            <m:r>
                                              <a:rPr lang="ru-RU" i="1">
                                                <a:latin typeface="Cambria Math" panose="02040503050406030204" pitchFamily="18" charset="0"/>
                                              </a:rPr>
                                              <m:t>𝑑</m:t>
                                            </m:r>
                                          </m:e>
                                          <m:sub>
                                            <m:r>
                                              <a:rPr lang="ru-RU" i="1">
                                                <a:latin typeface="Cambria Math" panose="02040503050406030204" pitchFamily="18" charset="0"/>
                                              </a:rPr>
                                              <m:t>2</m:t>
                                            </m:r>
                                          </m:sub>
                                        </m:sSub>
                                      </m:e>
                                    </m:bar>
                                  </m:e>
                                </m:d>
                                <m:r>
                                  <a:rPr lang="ru-RU" b="0" i="1" smtClean="0">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𝑅</m:t>
                                    </m:r>
                                  </m:e>
                                  <m:sub>
                                    <m:r>
                                      <a:rPr lang="ru-RU" i="1">
                                        <a:latin typeface="Cambria Math" panose="02040503050406030204" pitchFamily="18" charset="0"/>
                                      </a:rPr>
                                      <m:t>𝑐</m:t>
                                    </m:r>
                                  </m:sub>
                                </m:sSub>
                              </m:oMath>
                            </m:oMathPara>
                          </a14:m>
                          <a:endParaRPr lang="ru-RU" sz="18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a:t>
                          </a:r>
                          <a:r>
                            <a:rPr lang="ru-RU" sz="1800" dirty="0" smtClean="0">
                              <a:effectLst/>
                              <a:latin typeface="Times New Roman" panose="02020603050405020304" pitchFamily="18" charset="0"/>
                              <a:cs typeface="Times New Roman" panose="02020603050405020304" pitchFamily="18" charset="0"/>
                            </a:rPr>
                            <a:t>14</a:t>
                          </a:r>
                          <a:r>
                            <a:rPr lang="en-US" sz="1800" dirty="0" smtClean="0">
                              <a:effectLst/>
                              <a:latin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1268367609"/>
                      </a:ext>
                    </a:extLst>
                  </a:tr>
                </a:tbl>
              </a:graphicData>
            </a:graphic>
          </p:graphicFrame>
        </mc:Choice>
        <mc:Fallback xmlns="">
          <p:graphicFrame>
            <p:nvGraphicFramePr>
              <p:cNvPr id="24" name="Таблица 23"/>
              <p:cNvGraphicFramePr>
                <a:graphicFrameLocks noGrp="1"/>
              </p:cNvGraphicFramePr>
              <p:nvPr>
                <p:extLst>
                  <p:ext uri="{D42A27DB-BD31-4B8C-83A1-F6EECF244321}">
                    <p14:modId xmlns:p14="http://schemas.microsoft.com/office/powerpoint/2010/main" val="3349270996"/>
                  </p:ext>
                </p:extLst>
              </p:nvPr>
            </p:nvGraphicFramePr>
            <p:xfrm>
              <a:off x="4173446" y="5950366"/>
              <a:ext cx="9321799" cy="635508"/>
            </p:xfrm>
            <a:graphic>
              <a:graphicData uri="http://schemas.openxmlformats.org/drawingml/2006/table">
                <a:tbl>
                  <a:tblPr firstRow="1" firstCol="1" bandRow="1">
                    <a:tableStyleId>{2D5ABB26-0587-4C30-8999-92F81FD0307C}</a:tableStyleId>
                  </a:tblPr>
                  <a:tblGrid>
                    <a:gridCol w="5460081">
                      <a:extLst>
                        <a:ext uri="{9D8B030D-6E8A-4147-A177-3AD203B41FA5}">
                          <a16:colId xmlns:a16="http://schemas.microsoft.com/office/drawing/2014/main" val="798262077"/>
                        </a:ext>
                      </a:extLst>
                    </a:gridCol>
                    <a:gridCol w="3861718">
                      <a:extLst>
                        <a:ext uri="{9D8B030D-6E8A-4147-A177-3AD203B41FA5}">
                          <a16:colId xmlns:a16="http://schemas.microsoft.com/office/drawing/2014/main" val="2104920791"/>
                        </a:ext>
                      </a:extLst>
                    </a:gridCol>
                  </a:tblGrid>
                  <a:tr h="635508">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6"/>
                          <a:stretch>
                            <a:fillRect r="-70759" b="-952"/>
                          </a:stretch>
                        </a:blipFill>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a:t>
                          </a:r>
                          <a:r>
                            <a:rPr lang="ru-RU" sz="1800" dirty="0" smtClean="0">
                              <a:effectLst/>
                              <a:latin typeface="Times New Roman" panose="02020603050405020304" pitchFamily="18" charset="0"/>
                              <a:cs typeface="Times New Roman" panose="02020603050405020304" pitchFamily="18" charset="0"/>
                            </a:rPr>
                            <a:t>14</a:t>
                          </a:r>
                          <a:r>
                            <a:rPr lang="en-US" sz="1800" dirty="0" smtClean="0">
                              <a:effectLst/>
                              <a:latin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1268367609"/>
                      </a:ext>
                    </a:extLst>
                  </a:tr>
                </a:tbl>
              </a:graphicData>
            </a:graphic>
          </p:graphicFrame>
        </mc:Fallback>
      </mc:AlternateContent>
    </p:spTree>
    <p:extLst>
      <p:ext uri="{BB962C8B-B14F-4D97-AF65-F5344CB8AC3E}">
        <p14:creationId xmlns:p14="http://schemas.microsoft.com/office/powerpoint/2010/main" val="3676232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325316"/>
            <a:ext cx="9601200" cy="1072662"/>
          </a:xfrm>
        </p:spPr>
        <p:txBody>
          <a:bodyPr>
            <a:noAutofit/>
          </a:bodyPr>
          <a:lstStyle/>
          <a:p>
            <a:pPr algn="ctr"/>
            <a:r>
              <a:rPr lang="ru-RU" sz="4000" b="1" dirty="0" smtClean="0">
                <a:latin typeface="Times New Roman" panose="02020603050405020304" pitchFamily="18" charset="0"/>
                <a:cs typeface="Times New Roman" panose="02020603050405020304" pitchFamily="18" charset="0"/>
              </a:rPr>
              <a:t>Уравнения, описывающие изгиб стержня</a:t>
            </a:r>
            <a:endParaRPr lang="ru-RU" sz="40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461818" y="1521069"/>
                <a:ext cx="10616490" cy="4346331"/>
              </a:xfrm>
            </p:spPr>
            <p:txBody>
              <a:bodyPr>
                <a:normAutofit fontScale="92500"/>
              </a:bodyPr>
              <a:lstStyle/>
              <a:p>
                <a:pPr marL="0" indent="0" algn="r">
                  <a:buNone/>
                </a:pPr>
                <a:r>
                  <a:rPr lang="ru-RU" sz="2600" dirty="0" smtClean="0">
                    <a:latin typeface="Times New Roman" panose="02020603050405020304" pitchFamily="18" charset="0"/>
                    <a:cs typeface="Times New Roman" panose="02020603050405020304" pitchFamily="18" charset="0"/>
                  </a:rPr>
                  <a:t>Граничные условия</a:t>
                </a:r>
                <a:r>
                  <a:rPr lang="ru-RU" sz="2600" dirty="0" smtClean="0"/>
                  <a:t>:</a:t>
                </a:r>
              </a:p>
              <a:p>
                <a:pPr marL="0" indent="0" algn="r">
                  <a:buNone/>
                </a:pPr>
                <a:r>
                  <a:rPr lang="ru-RU" sz="1900" dirty="0"/>
                  <a:t> </a:t>
                </a:r>
                <a:r>
                  <a:rPr lang="ru-RU" sz="1900" dirty="0" smtClean="0"/>
                  <a:t> </a:t>
                </a:r>
                <a:endParaRPr lang="ru-RU" sz="1900" dirty="0" smtClean="0">
                  <a:latin typeface="Cambria Math" panose="02040503050406030204" pitchFamily="18" charset="0"/>
                  <a:ea typeface="Cambria Math" panose="02040503050406030204" pitchFamily="18" charset="0"/>
                </a:endParaRPr>
              </a:p>
              <a:p>
                <a:pPr marL="0" indent="0" algn="r">
                  <a:buNone/>
                </a:pPr>
                <a:endParaRPr lang="ru-RU" sz="1900" dirty="0"/>
              </a:p>
              <a:p>
                <a:pPr marL="0" indent="0" algn="r">
                  <a:buNone/>
                </a:pPr>
                <a:endParaRPr lang="ru-RU" sz="1200" dirty="0" smtClean="0"/>
              </a:p>
              <a:p>
                <a:pPr marL="0" indent="0">
                  <a:buNone/>
                </a:pPr>
                <a:r>
                  <a:rPr lang="ru-RU" sz="2600" dirty="0" smtClean="0"/>
                  <a:t>                                                                                                                     </a:t>
                </a:r>
              </a:p>
              <a:p>
                <a:pPr marL="0" indent="0">
                  <a:lnSpc>
                    <a:spcPct val="110000"/>
                  </a:lnSpc>
                  <a:buNone/>
                </a:pPr>
                <a:endParaRPr lang="ru-RU" sz="2600" i="1" dirty="0" smtClean="0">
                  <a:latin typeface="Cambria Math" panose="02040503050406030204" pitchFamily="18" charset="0"/>
                </a:endParaRPr>
              </a:p>
              <a:p>
                <a:pPr marL="0" indent="0">
                  <a:lnSpc>
                    <a:spcPct val="110000"/>
                  </a:lnSpc>
                  <a:buNone/>
                </a:pPr>
                <a:endParaRPr lang="ru-RU" sz="2600" i="1" dirty="0" smtClean="0">
                  <a:latin typeface="Cambria Math" panose="02040503050406030204" pitchFamily="18" charset="0"/>
                </a:endParaRPr>
              </a:p>
              <a:p>
                <a:pPr marL="0" indent="0">
                  <a:lnSpc>
                    <a:spcPct val="110000"/>
                  </a:lnSpc>
                  <a:buNone/>
                </a:pPr>
                <a14:m>
                  <m:oMath xmlns:m="http://schemas.openxmlformats.org/officeDocument/2006/math">
                    <m:sSub>
                      <m:sSubPr>
                        <m:ctrlPr>
                          <a:rPr lang="ru-RU" sz="2600" i="1" smtClean="0">
                            <a:latin typeface="Cambria Math" panose="02040503050406030204" pitchFamily="18" charset="0"/>
                          </a:rPr>
                        </m:ctrlPr>
                      </m:sSubPr>
                      <m:e>
                        <m:r>
                          <a:rPr lang="en-US" sz="2600">
                            <a:latin typeface="Cambria Math" panose="02040503050406030204" pitchFamily="18" charset="0"/>
                          </a:rPr>
                          <m:t>𝐴</m:t>
                        </m:r>
                      </m:e>
                      <m:sub>
                        <m:r>
                          <a:rPr lang="ru-RU" sz="2600">
                            <a:latin typeface="Cambria Math" panose="02040503050406030204" pitchFamily="18" charset="0"/>
                          </a:rPr>
                          <m:t>3</m:t>
                        </m:r>
                      </m:sub>
                    </m:sSub>
                  </m:oMath>
                </a14:m>
                <a:r>
                  <a:rPr lang="ru-RU" sz="2600" dirty="0" smtClean="0">
                    <a:latin typeface="Times New Roman" panose="02020603050405020304" pitchFamily="18" charset="0"/>
                    <a:cs typeface="Times New Roman" panose="02020603050405020304" pitchFamily="18" charset="0"/>
                  </a:rPr>
                  <a:t>- жесткость на растяжение, </a:t>
                </a:r>
                <a14:m>
                  <m:oMath xmlns:m="http://schemas.openxmlformats.org/officeDocument/2006/math">
                    <m:sSub>
                      <m:sSubPr>
                        <m:ctrlPr>
                          <a:rPr lang="ru-RU" sz="2600" i="1">
                            <a:latin typeface="Cambria Math" panose="02040503050406030204" pitchFamily="18" charset="0"/>
                          </a:rPr>
                        </m:ctrlPr>
                      </m:sSubPr>
                      <m:e>
                        <m:r>
                          <a:rPr lang="en-US" sz="2600">
                            <a:latin typeface="Cambria Math" panose="02040503050406030204" pitchFamily="18" charset="0"/>
                          </a:rPr>
                          <m:t>𝐶</m:t>
                        </m:r>
                      </m:e>
                      <m:sub>
                        <m:r>
                          <a:rPr lang="ru-RU" sz="2600">
                            <a:latin typeface="Cambria Math" panose="02040503050406030204" pitchFamily="18" charset="0"/>
                          </a:rPr>
                          <m:t>2</m:t>
                        </m:r>
                      </m:sub>
                    </m:sSub>
                  </m:oMath>
                </a14:m>
                <a:r>
                  <a:rPr lang="ru-RU" sz="2600" dirty="0" smtClean="0">
                    <a:latin typeface="Times New Roman" panose="02020603050405020304" pitchFamily="18" charset="0"/>
                    <a:cs typeface="Times New Roman" panose="02020603050405020304" pitchFamily="18" charset="0"/>
                  </a:rPr>
                  <a:t> - жесткость на изгиб, </a:t>
                </a:r>
                <a14:m>
                  <m:oMath xmlns:m="http://schemas.openxmlformats.org/officeDocument/2006/math">
                    <m:sSub>
                      <m:sSubPr>
                        <m:ctrlPr>
                          <a:rPr lang="ru-RU" sz="2600" i="1">
                            <a:latin typeface="Cambria Math" panose="02040503050406030204" pitchFamily="18" charset="0"/>
                          </a:rPr>
                        </m:ctrlPr>
                      </m:sSubPr>
                      <m:e>
                        <m:r>
                          <a:rPr lang="en-US" sz="2600">
                            <a:latin typeface="Cambria Math" panose="02040503050406030204" pitchFamily="18" charset="0"/>
                          </a:rPr>
                          <m:t>𝑅</m:t>
                        </m:r>
                      </m:e>
                      <m:sub>
                        <m:r>
                          <a:rPr lang="en-US" sz="2600">
                            <a:latin typeface="Cambria Math" panose="02040503050406030204" pitchFamily="18" charset="0"/>
                          </a:rPr>
                          <m:t>𝑐</m:t>
                        </m:r>
                      </m:sub>
                    </m:sSub>
                  </m:oMath>
                </a14:m>
                <a:r>
                  <a:rPr lang="ru-RU" sz="2600" dirty="0" smtClean="0">
                    <a:latin typeface="Times New Roman" panose="02020603050405020304" pitchFamily="18" charset="0"/>
                    <a:cs typeface="Times New Roman" panose="02020603050405020304" pitchFamily="18" charset="0"/>
                  </a:rPr>
                  <a:t> - радиус кривизны стержня, </a:t>
                </a:r>
                <a14:m>
                  <m:oMath xmlns:m="http://schemas.openxmlformats.org/officeDocument/2006/math">
                    <m:sSub>
                      <m:sSubPr>
                        <m:ctrlPr>
                          <a:rPr lang="ru-RU" sz="2600" i="1">
                            <a:latin typeface="Cambria Math" panose="02040503050406030204" pitchFamily="18" charset="0"/>
                          </a:rPr>
                        </m:ctrlPr>
                      </m:sSubPr>
                      <m:e>
                        <m:r>
                          <a:rPr lang="en-US" sz="2600">
                            <a:latin typeface="Cambria Math" panose="02040503050406030204" pitchFamily="18" charset="0"/>
                          </a:rPr>
                          <m:t>𝑢</m:t>
                        </m:r>
                      </m:e>
                      <m:sub>
                        <m:r>
                          <a:rPr lang="en-US" sz="2600">
                            <a:latin typeface="Cambria Math" panose="02040503050406030204" pitchFamily="18" charset="0"/>
                          </a:rPr>
                          <m:t>𝑡</m:t>
                        </m:r>
                      </m:sub>
                    </m:sSub>
                  </m:oMath>
                </a14:m>
                <a:r>
                  <a:rPr lang="en-US" sz="2600" dirty="0" smtClean="0">
                    <a:latin typeface="Times New Roman" panose="02020603050405020304" pitchFamily="18" charset="0"/>
                    <a:cs typeface="Times New Roman" panose="02020603050405020304" pitchFamily="18" charset="0"/>
                  </a:rPr>
                  <a:t> </a:t>
                </a:r>
                <a:r>
                  <a:rPr lang="ru-RU" sz="2600" dirty="0" smtClean="0">
                    <a:latin typeface="Times New Roman" panose="02020603050405020304" pitchFamily="18" charset="0"/>
                    <a:cs typeface="Times New Roman" panose="02020603050405020304" pitchFamily="18" charset="0"/>
                  </a:rPr>
                  <a:t>и </a:t>
                </a:r>
                <a14:m>
                  <m:oMath xmlns:m="http://schemas.openxmlformats.org/officeDocument/2006/math">
                    <m:sSub>
                      <m:sSubPr>
                        <m:ctrlPr>
                          <a:rPr lang="ru-RU" sz="2600" i="1">
                            <a:latin typeface="Cambria Math" panose="02040503050406030204" pitchFamily="18" charset="0"/>
                          </a:rPr>
                        </m:ctrlPr>
                      </m:sSubPr>
                      <m:e>
                        <m:r>
                          <a:rPr lang="en-US" sz="2600">
                            <a:latin typeface="Cambria Math" panose="02040503050406030204" pitchFamily="18" charset="0"/>
                          </a:rPr>
                          <m:t>𝑢</m:t>
                        </m:r>
                      </m:e>
                      <m:sub>
                        <m:r>
                          <a:rPr lang="en-US" sz="2600">
                            <a:latin typeface="Cambria Math" panose="02040503050406030204" pitchFamily="18" charset="0"/>
                          </a:rPr>
                          <m:t>𝑛</m:t>
                        </m:r>
                      </m:sub>
                    </m:sSub>
                  </m:oMath>
                </a14:m>
                <a:r>
                  <a:rPr lang="ru-RU" sz="2600" dirty="0" smtClean="0">
                    <a:latin typeface="Times New Roman" panose="02020603050405020304" pitchFamily="18" charset="0"/>
                    <a:cs typeface="Times New Roman" panose="02020603050405020304" pitchFamily="18" charset="0"/>
                  </a:rPr>
                  <a:t> - перемещения сечения вдоль векторов  </a:t>
                </a:r>
                <a14:m>
                  <m:oMath xmlns:m="http://schemas.openxmlformats.org/officeDocument/2006/math">
                    <m:bar>
                      <m:barPr>
                        <m:ctrlPr>
                          <a:rPr lang="ru-RU" sz="2600" i="1" smtClean="0">
                            <a:latin typeface="Cambria Math" panose="02040503050406030204" pitchFamily="18" charset="0"/>
                          </a:rPr>
                        </m:ctrlPr>
                      </m:barPr>
                      <m:e>
                        <m:r>
                          <a:rPr lang="en-US" sz="2600" b="0" i="1" smtClean="0">
                            <a:latin typeface="Cambria Math" panose="02040503050406030204" pitchFamily="18" charset="0"/>
                          </a:rPr>
                          <m:t>𝑡</m:t>
                        </m:r>
                      </m:e>
                    </m:bar>
                  </m:oMath>
                </a14:m>
                <a:r>
                  <a:rPr lang="ru-RU" sz="2600" dirty="0" smtClean="0">
                    <a:latin typeface="Times New Roman" panose="02020603050405020304" pitchFamily="18" charset="0"/>
                    <a:cs typeface="Times New Roman" panose="02020603050405020304" pitchFamily="18" charset="0"/>
                  </a:rPr>
                  <a:t> и </a:t>
                </a:r>
                <a14:m>
                  <m:oMath xmlns:m="http://schemas.openxmlformats.org/officeDocument/2006/math">
                    <m:bar>
                      <m:barPr>
                        <m:ctrlPr>
                          <a:rPr lang="ru-RU" sz="2600" i="1" smtClean="0">
                            <a:latin typeface="Cambria Math" panose="02040503050406030204" pitchFamily="18" charset="0"/>
                          </a:rPr>
                        </m:ctrlPr>
                      </m:barPr>
                      <m:e>
                        <m:r>
                          <a:rPr lang="en-US" sz="2600" b="0" i="1" smtClean="0">
                            <a:latin typeface="Cambria Math" panose="02040503050406030204" pitchFamily="18" charset="0"/>
                          </a:rPr>
                          <m:t>𝑛</m:t>
                        </m:r>
                      </m:e>
                    </m:bar>
                  </m:oMath>
                </a14:m>
                <a:r>
                  <a:rPr lang="ru-RU" sz="2600" dirty="0" smtClean="0">
                    <a:latin typeface="Times New Roman" panose="02020603050405020304" pitchFamily="18" charset="0"/>
                    <a:cs typeface="Times New Roman" panose="02020603050405020304" pitchFamily="18" charset="0"/>
                  </a:rPr>
                  <a:t> соответственно, </a:t>
                </a:r>
                <a14:m>
                  <m:oMath xmlns:m="http://schemas.openxmlformats.org/officeDocument/2006/math">
                    <m:sSub>
                      <m:sSubPr>
                        <m:ctrlPr>
                          <a:rPr lang="ru-RU" sz="2600" i="1">
                            <a:latin typeface="Cambria Math" panose="02040503050406030204" pitchFamily="18" charset="0"/>
                          </a:rPr>
                        </m:ctrlPr>
                      </m:sSubPr>
                      <m:e>
                        <m:r>
                          <a:rPr lang="el-GR" sz="2600">
                            <a:latin typeface="Cambria Math" panose="02040503050406030204" pitchFamily="18" charset="0"/>
                          </a:rPr>
                          <m:t>𝛷</m:t>
                        </m:r>
                      </m:e>
                      <m:sub>
                        <m:r>
                          <a:rPr lang="en-US" sz="2600">
                            <a:latin typeface="Cambria Math" panose="02040503050406030204" pitchFamily="18" charset="0"/>
                          </a:rPr>
                          <m:t>𝑏</m:t>
                        </m:r>
                      </m:sub>
                    </m:sSub>
                  </m:oMath>
                </a14:m>
                <a:r>
                  <a:rPr lang="ru-RU" sz="2600" dirty="0" smtClean="0">
                    <a:latin typeface="Times New Roman" panose="02020603050405020304" pitchFamily="18" charset="0"/>
                    <a:cs typeface="Times New Roman" panose="02020603050405020304" pitchFamily="18" charset="0"/>
                  </a:rPr>
                  <a:t> - угловая деформация вокруг оси </a:t>
                </a:r>
                <a14:m>
                  <m:oMath xmlns:m="http://schemas.openxmlformats.org/officeDocument/2006/math">
                    <m:bar>
                      <m:barPr>
                        <m:ctrlPr>
                          <a:rPr lang="ru-RU" sz="2600" i="1" smtClean="0">
                            <a:latin typeface="Cambria Math" panose="02040503050406030204" pitchFamily="18" charset="0"/>
                          </a:rPr>
                        </m:ctrlPr>
                      </m:barPr>
                      <m:e>
                        <m:r>
                          <a:rPr lang="en-US" sz="2600" b="0" i="1" smtClean="0">
                            <a:latin typeface="Cambria Math" panose="02040503050406030204" pitchFamily="18" charset="0"/>
                          </a:rPr>
                          <m:t>𝑏</m:t>
                        </m:r>
                      </m:e>
                    </m:bar>
                  </m:oMath>
                </a14:m>
                <a:r>
                  <a:rPr lang="ru-RU" sz="2600" dirty="0" smtClean="0">
                    <a:latin typeface="Times New Roman" panose="02020603050405020304" pitchFamily="18" charset="0"/>
                    <a:cs typeface="Times New Roman" panose="02020603050405020304" pitchFamily="18" charset="0"/>
                  </a:rPr>
                  <a:t> , </a:t>
                </a:r>
                <a14:m>
                  <m:oMath xmlns:m="http://schemas.openxmlformats.org/officeDocument/2006/math">
                    <m:sSub>
                      <m:sSubPr>
                        <m:ctrlPr>
                          <a:rPr lang="ru-RU" i="1">
                            <a:latin typeface="Cambria Math" panose="02040503050406030204" pitchFamily="18" charset="0"/>
                          </a:rPr>
                        </m:ctrlPr>
                      </m:sSubPr>
                      <m:e>
                        <m:r>
                          <a:rPr lang="en-US">
                            <a:latin typeface="Cambria Math" panose="02040503050406030204" pitchFamily="18" charset="0"/>
                          </a:rPr>
                          <m:t>𝐵</m:t>
                        </m:r>
                      </m:e>
                      <m:sub>
                        <m:r>
                          <a:rPr lang="ru-RU">
                            <a:latin typeface="Cambria Math" panose="02040503050406030204" pitchFamily="18" charset="0"/>
                          </a:rPr>
                          <m:t>32</m:t>
                        </m:r>
                      </m:sub>
                    </m:sSub>
                  </m:oMath>
                </a14:m>
                <a:r>
                  <a:rPr lang="ru-RU" sz="2600" dirty="0" smtClean="0">
                    <a:latin typeface="Times New Roman" panose="02020603050405020304" pitchFamily="18" charset="0"/>
                    <a:cs typeface="Times New Roman" panose="02020603050405020304" pitchFamily="18" charset="0"/>
                  </a:rPr>
                  <a:t> - искомый модуль</a:t>
                </a:r>
                <a:endParaRPr lang="ru-RU" sz="2600" dirty="0">
                  <a:latin typeface="Times New Roman" panose="02020603050405020304" pitchFamily="18" charset="0"/>
                  <a:cs typeface="Times New Roman" panose="02020603050405020304" pitchFamily="18"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461818" y="1521069"/>
                <a:ext cx="10616490" cy="4346331"/>
              </a:xfrm>
              <a:blipFill>
                <a:blip r:embed="rId2"/>
                <a:stretch>
                  <a:fillRect l="-919" t="-2104" r="-862" b="-2244"/>
                </a:stretch>
              </a:blipFill>
            </p:spPr>
            <p:txBody>
              <a:bodyPr/>
              <a:lstStyle/>
              <a:p>
                <a:r>
                  <a:rPr lang="ru-RU">
                    <a:noFill/>
                  </a:rPr>
                  <a:t> </a:t>
                </a:r>
              </a:p>
            </p:txBody>
          </p:sp>
        </mc:Fallback>
      </mc:AlternateContent>
      <p:graphicFrame>
        <p:nvGraphicFramePr>
          <p:cNvPr id="4" name="Таблица 3"/>
          <p:cNvGraphicFramePr>
            <a:graphicFrameLocks noGrp="1"/>
          </p:cNvGraphicFramePr>
          <p:nvPr>
            <p:extLst>
              <p:ext uri="{D42A27DB-BD31-4B8C-83A1-F6EECF244321}">
                <p14:modId xmlns:p14="http://schemas.microsoft.com/office/powerpoint/2010/main" val="4063774055"/>
              </p:ext>
            </p:extLst>
          </p:nvPr>
        </p:nvGraphicFramePr>
        <p:xfrm>
          <a:off x="967153" y="1521069"/>
          <a:ext cx="5917222" cy="2211659"/>
        </p:xfrm>
        <a:graphic>
          <a:graphicData uri="http://schemas.openxmlformats.org/drawingml/2006/table">
            <a:tbl>
              <a:tblPr firstRow="1" firstCol="1" bandRow="1">
                <a:tableStyleId>{5C22544A-7EE6-4342-B048-85BDC9FD1C3A}</a:tableStyleId>
              </a:tblPr>
              <a:tblGrid>
                <a:gridCol w="5754662">
                  <a:extLst>
                    <a:ext uri="{9D8B030D-6E8A-4147-A177-3AD203B41FA5}">
                      <a16:colId xmlns:a16="http://schemas.microsoft.com/office/drawing/2014/main" val="370615488"/>
                    </a:ext>
                  </a:extLst>
                </a:gridCol>
                <a:gridCol w="162560">
                  <a:extLst>
                    <a:ext uri="{9D8B030D-6E8A-4147-A177-3AD203B41FA5}">
                      <a16:colId xmlns:a16="http://schemas.microsoft.com/office/drawing/2014/main" val="2818503940"/>
                    </a:ext>
                  </a:extLst>
                </a:gridCol>
              </a:tblGrid>
              <a:tr h="644551">
                <a:tc>
                  <a:txBody>
                    <a:bodyPr/>
                    <a:lstStyle/>
                    <a:p>
                      <a:pPr>
                        <a:lnSpc>
                          <a:spcPct val="150000"/>
                        </a:lnSpc>
                        <a:spcAft>
                          <a:spcPts val="0"/>
                        </a:spcAft>
                      </a:pP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558300157"/>
                  </a:ext>
                </a:extLst>
              </a:tr>
              <a:tr h="783554">
                <a:tc>
                  <a:txBody>
                    <a:bodyPr/>
                    <a:lstStyle/>
                    <a:p>
                      <a:pPr>
                        <a:lnSpc>
                          <a:spcPct val="150000"/>
                        </a:lnSpc>
                        <a:spcAft>
                          <a:spcPts val="0"/>
                        </a:spcAft>
                      </a:pP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89323460"/>
                  </a:ext>
                </a:extLst>
              </a:tr>
              <a:tr h="783554">
                <a:tc>
                  <a:txBody>
                    <a:bodyPr/>
                    <a:lstStyle/>
                    <a:p>
                      <a:pPr>
                        <a:lnSpc>
                          <a:spcPct val="150000"/>
                        </a:lnSpc>
                        <a:spcAft>
                          <a:spcPts val="0"/>
                        </a:spcAft>
                      </a:pP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984814111"/>
                  </a:ext>
                </a:extLst>
              </a:tr>
            </a:tbl>
          </a:graphicData>
        </a:graphic>
      </p:graphicFrame>
      <p:sp>
        <p:nvSpPr>
          <p:cNvPr id="5" name="Номер слайда 4"/>
          <p:cNvSpPr>
            <a:spLocks noGrp="1"/>
          </p:cNvSpPr>
          <p:nvPr>
            <p:ph type="sldNum" sz="quarter" idx="12"/>
          </p:nvPr>
        </p:nvSpPr>
        <p:spPr/>
        <p:txBody>
          <a:bodyPr/>
          <a:lstStyle/>
          <a:p>
            <a:fld id="{D5CEE922-EF63-43B0-B822-7662393238B7}" type="slidenum">
              <a:rPr lang="ru-RU" smtClean="0"/>
              <a:t>7</a:t>
            </a:fld>
            <a:endParaRPr lang="ru-RU"/>
          </a:p>
        </p:txBody>
      </p:sp>
      <mc:AlternateContent xmlns:mc="http://schemas.openxmlformats.org/markup-compatibility/2006" xmlns:a14="http://schemas.microsoft.com/office/drawing/2010/main">
        <mc:Choice Requires="a14">
          <p:graphicFrame>
            <p:nvGraphicFramePr>
              <p:cNvPr id="6" name="Таблица 5"/>
              <p:cNvGraphicFramePr>
                <a:graphicFrameLocks noGrp="1"/>
              </p:cNvGraphicFramePr>
              <p:nvPr>
                <p:extLst>
                  <p:ext uri="{D42A27DB-BD31-4B8C-83A1-F6EECF244321}">
                    <p14:modId xmlns:p14="http://schemas.microsoft.com/office/powerpoint/2010/main" val="4155725788"/>
                  </p:ext>
                </p:extLst>
              </p:nvPr>
            </p:nvGraphicFramePr>
            <p:xfrm>
              <a:off x="634998" y="1451634"/>
              <a:ext cx="7135090" cy="823659"/>
            </p:xfrm>
            <a:graphic>
              <a:graphicData uri="http://schemas.openxmlformats.org/drawingml/2006/table">
                <a:tbl>
                  <a:tblPr firstRow="1" firstCol="1" bandRow="1">
                    <a:tableStyleId>{2D5ABB26-0587-4C30-8999-92F81FD0307C}</a:tableStyleId>
                  </a:tblPr>
                  <a:tblGrid>
                    <a:gridCol w="4805220">
                      <a:extLst>
                        <a:ext uri="{9D8B030D-6E8A-4147-A177-3AD203B41FA5}">
                          <a16:colId xmlns:a16="http://schemas.microsoft.com/office/drawing/2014/main" val="3119284102"/>
                        </a:ext>
                      </a:extLst>
                    </a:gridCol>
                    <a:gridCol w="2329870">
                      <a:extLst>
                        <a:ext uri="{9D8B030D-6E8A-4147-A177-3AD203B41FA5}">
                          <a16:colId xmlns:a16="http://schemas.microsoft.com/office/drawing/2014/main" val="4111470167"/>
                        </a:ext>
                      </a:extLst>
                    </a:gridCol>
                  </a:tblGrid>
                  <a:tr h="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ru-RU" sz="1600" i="1" smtClean="0">
                                        <a:solidFill>
                                          <a:schemeClr val="tx1"/>
                                        </a:solidFill>
                                        <a:effectLst/>
                                        <a:latin typeface="Cambria Math" panose="02040503050406030204" pitchFamily="18" charset="0"/>
                                      </a:rPr>
                                    </m:ctrlPr>
                                  </m:sSupPr>
                                  <m:e>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𝛹</m:t>
                                        </m:r>
                                      </m:e>
                                      <m:sub>
                                        <m:r>
                                          <a:rPr lang="en-US" sz="1600">
                                            <a:solidFill>
                                              <a:schemeClr val="tx1"/>
                                            </a:solidFill>
                                            <a:effectLst/>
                                            <a:latin typeface="Cambria Math" panose="02040503050406030204" pitchFamily="18" charset="0"/>
                                          </a:rPr>
                                          <m:t>𝑏</m:t>
                                        </m:r>
                                      </m:sub>
                                    </m:sSub>
                                  </m:e>
                                  <m:sup>
                                    <m:r>
                                      <a:rPr lang="ru-RU" sz="1600">
                                        <a:solidFill>
                                          <a:schemeClr val="tx1"/>
                                        </a:solidFill>
                                        <a:effectLst/>
                                        <a:latin typeface="Cambria Math" panose="02040503050406030204" pitchFamily="18" charset="0"/>
                                      </a:rPr>
                                      <m:t>′</m:t>
                                    </m:r>
                                  </m:sup>
                                </m:sSup>
                                <m:d>
                                  <m:dPr>
                                    <m:ctrlPr>
                                      <a:rPr lang="ru-RU" sz="1600" i="1">
                                        <a:solidFill>
                                          <a:schemeClr val="tx1"/>
                                        </a:solidFill>
                                        <a:effectLst/>
                                        <a:latin typeface="Cambria Math" panose="02040503050406030204" pitchFamily="18" charset="0"/>
                                      </a:rPr>
                                    </m:ctrlPr>
                                  </m:dPr>
                                  <m:e>
                                    <m:r>
                                      <a:rPr lang="en-US" sz="1600">
                                        <a:solidFill>
                                          <a:schemeClr val="tx1"/>
                                        </a:solidFill>
                                        <a:effectLst/>
                                        <a:latin typeface="Cambria Math" panose="02040503050406030204" pitchFamily="18" charset="0"/>
                                      </a:rPr>
                                      <m:t>𝑠</m:t>
                                    </m:r>
                                  </m:e>
                                </m:d>
                                <m:r>
                                  <a:rPr lang="ru-RU" sz="1600">
                                    <a:solidFill>
                                      <a:schemeClr val="tx1"/>
                                    </a:solidFill>
                                    <a:effectLst/>
                                    <a:latin typeface="Cambria Math" panose="02040503050406030204" pitchFamily="18" charset="0"/>
                                  </a:rPr>
                                  <m:t>=</m:t>
                                </m:r>
                                <m:f>
                                  <m:fPr>
                                    <m:ctrlPr>
                                      <a:rPr lang="ru-RU" sz="1600" i="1">
                                        <a:solidFill>
                                          <a:schemeClr val="tx1"/>
                                        </a:solidFill>
                                        <a:effectLst/>
                                        <a:latin typeface="Cambria Math" panose="02040503050406030204" pitchFamily="18" charset="0"/>
                                      </a:rPr>
                                    </m:ctrlPr>
                                  </m:fPr>
                                  <m:num>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𝑀</m:t>
                                        </m:r>
                                      </m:e>
                                      <m:sub>
                                        <m:r>
                                          <a:rPr lang="ru-RU" sz="1600">
                                            <a:solidFill>
                                              <a:schemeClr val="tx1"/>
                                            </a:solidFill>
                                            <a:effectLst/>
                                            <a:latin typeface="Cambria Math" panose="02040503050406030204" pitchFamily="18" charset="0"/>
                                          </a:rPr>
                                          <m:t>0</m:t>
                                        </m:r>
                                      </m:sub>
                                    </m:sSub>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𝐴</m:t>
                                        </m:r>
                                      </m:e>
                                      <m:sub>
                                        <m:r>
                                          <a:rPr lang="ru-RU" sz="1600">
                                            <a:solidFill>
                                              <a:schemeClr val="tx1"/>
                                            </a:solidFill>
                                            <a:effectLst/>
                                            <a:latin typeface="Cambria Math" panose="02040503050406030204" pitchFamily="18" charset="0"/>
                                          </a:rPr>
                                          <m:t>3</m:t>
                                        </m:r>
                                      </m:sub>
                                    </m:sSub>
                                    <m:sSubSup>
                                      <m:sSubSupPr>
                                        <m:ctrlPr>
                                          <a:rPr lang="ru-RU" sz="1600" i="1">
                                            <a:solidFill>
                                              <a:schemeClr val="tx1"/>
                                            </a:solidFill>
                                            <a:effectLst/>
                                            <a:latin typeface="Cambria Math" panose="02040503050406030204" pitchFamily="18" charset="0"/>
                                          </a:rPr>
                                        </m:ctrlPr>
                                      </m:sSubSupPr>
                                      <m:e>
                                        <m:r>
                                          <a:rPr lang="en-US" sz="1600">
                                            <a:solidFill>
                                              <a:schemeClr val="tx1"/>
                                            </a:solidFill>
                                            <a:effectLst/>
                                            <a:latin typeface="Cambria Math" panose="02040503050406030204" pitchFamily="18" charset="0"/>
                                          </a:rPr>
                                          <m:t>𝑅</m:t>
                                        </m:r>
                                      </m:e>
                                      <m:sub>
                                        <m:r>
                                          <a:rPr lang="en-US" sz="1600">
                                            <a:solidFill>
                                              <a:schemeClr val="tx1"/>
                                            </a:solidFill>
                                            <a:effectLst/>
                                            <a:latin typeface="Cambria Math" panose="02040503050406030204" pitchFamily="18" charset="0"/>
                                          </a:rPr>
                                          <m:t>𝑐</m:t>
                                        </m:r>
                                      </m:sub>
                                      <m:sup>
                                        <m:r>
                                          <a:rPr lang="ru-RU" sz="1600">
                                            <a:solidFill>
                                              <a:schemeClr val="tx1"/>
                                            </a:solidFill>
                                            <a:effectLst/>
                                            <a:latin typeface="Cambria Math" panose="02040503050406030204" pitchFamily="18" charset="0"/>
                                          </a:rPr>
                                          <m:t>2</m:t>
                                        </m:r>
                                      </m:sup>
                                    </m:sSubSup>
                                    <m:r>
                                      <a:rPr lang="ru-RU" sz="1600">
                                        <a:solidFill>
                                          <a:schemeClr val="tx1"/>
                                        </a:solidFill>
                                        <a:effectLst/>
                                        <a:latin typeface="Cambria Math" panose="02040503050406030204" pitchFamily="18" charset="0"/>
                                      </a:rPr>
                                      <m:t>(</m:t>
                                    </m:r>
                                    <m:r>
                                      <a:rPr lang="en-US" sz="1600">
                                        <a:solidFill>
                                          <a:schemeClr val="tx1"/>
                                        </a:solidFill>
                                        <a:effectLst/>
                                        <a:latin typeface="Cambria Math" panose="02040503050406030204" pitchFamily="18" charset="0"/>
                                      </a:rPr>
                                      <m:t>𝑠</m:t>
                                    </m:r>
                                    <m:r>
                                      <a:rPr lang="ru-RU" sz="1600">
                                        <a:solidFill>
                                          <a:schemeClr val="tx1"/>
                                        </a:solidFill>
                                        <a:effectLst/>
                                        <a:latin typeface="Cambria Math" panose="02040503050406030204" pitchFamily="18" charset="0"/>
                                      </a:rPr>
                                      <m:t>)</m:t>
                                    </m:r>
                                  </m:num>
                                  <m:den>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𝐶</m:t>
                                        </m:r>
                                      </m:e>
                                      <m:sub>
                                        <m:r>
                                          <a:rPr lang="ru-RU" sz="1600">
                                            <a:solidFill>
                                              <a:schemeClr val="tx1"/>
                                            </a:solidFill>
                                            <a:effectLst/>
                                            <a:latin typeface="Cambria Math" panose="02040503050406030204" pitchFamily="18" charset="0"/>
                                          </a:rPr>
                                          <m:t>2</m:t>
                                        </m:r>
                                      </m:sub>
                                    </m:sSub>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𝐴</m:t>
                                        </m:r>
                                      </m:e>
                                      <m:sub>
                                        <m:r>
                                          <a:rPr lang="ru-RU" sz="1600">
                                            <a:solidFill>
                                              <a:schemeClr val="tx1"/>
                                            </a:solidFill>
                                            <a:effectLst/>
                                            <a:latin typeface="Cambria Math" panose="02040503050406030204" pitchFamily="18" charset="0"/>
                                          </a:rPr>
                                          <m:t>3</m:t>
                                        </m:r>
                                      </m:sub>
                                    </m:sSub>
                                    <m:sSubSup>
                                      <m:sSubSupPr>
                                        <m:ctrlPr>
                                          <a:rPr lang="ru-RU" sz="1600" i="1">
                                            <a:solidFill>
                                              <a:schemeClr val="tx1"/>
                                            </a:solidFill>
                                            <a:effectLst/>
                                            <a:latin typeface="Cambria Math" panose="02040503050406030204" pitchFamily="18" charset="0"/>
                                          </a:rPr>
                                        </m:ctrlPr>
                                      </m:sSubSupPr>
                                      <m:e>
                                        <m:r>
                                          <a:rPr lang="en-US" sz="1600">
                                            <a:solidFill>
                                              <a:schemeClr val="tx1"/>
                                            </a:solidFill>
                                            <a:effectLst/>
                                            <a:latin typeface="Cambria Math" panose="02040503050406030204" pitchFamily="18" charset="0"/>
                                          </a:rPr>
                                          <m:t>𝑅</m:t>
                                        </m:r>
                                      </m:e>
                                      <m:sub>
                                        <m:r>
                                          <a:rPr lang="en-US" sz="1600">
                                            <a:solidFill>
                                              <a:schemeClr val="tx1"/>
                                            </a:solidFill>
                                            <a:effectLst/>
                                            <a:latin typeface="Cambria Math" panose="02040503050406030204" pitchFamily="18" charset="0"/>
                                          </a:rPr>
                                          <m:t>𝑐</m:t>
                                        </m:r>
                                      </m:sub>
                                      <m:sup>
                                        <m:r>
                                          <a:rPr lang="ru-RU" sz="1600">
                                            <a:solidFill>
                                              <a:schemeClr val="tx1"/>
                                            </a:solidFill>
                                            <a:effectLst/>
                                            <a:latin typeface="Cambria Math" panose="02040503050406030204" pitchFamily="18" charset="0"/>
                                          </a:rPr>
                                          <m:t>2</m:t>
                                        </m:r>
                                      </m:sup>
                                    </m:sSubSup>
                                    <m:d>
                                      <m:dPr>
                                        <m:ctrlPr>
                                          <a:rPr lang="ru-RU" sz="1600" i="1">
                                            <a:solidFill>
                                              <a:schemeClr val="tx1"/>
                                            </a:solidFill>
                                            <a:effectLst/>
                                            <a:latin typeface="Cambria Math" panose="02040503050406030204" pitchFamily="18" charset="0"/>
                                          </a:rPr>
                                        </m:ctrlPr>
                                      </m:dPr>
                                      <m:e>
                                        <m:r>
                                          <a:rPr lang="en-US" sz="1600">
                                            <a:solidFill>
                                              <a:schemeClr val="tx1"/>
                                            </a:solidFill>
                                            <a:effectLst/>
                                            <a:latin typeface="Cambria Math" panose="02040503050406030204" pitchFamily="18" charset="0"/>
                                          </a:rPr>
                                          <m:t>𝑠</m:t>
                                        </m:r>
                                      </m:e>
                                    </m:d>
                                    <m:r>
                                      <a:rPr lang="ru-RU" sz="1600">
                                        <a:solidFill>
                                          <a:schemeClr val="tx1"/>
                                        </a:solidFill>
                                        <a:effectLst/>
                                        <a:latin typeface="Cambria Math" panose="02040503050406030204" pitchFamily="18" charset="0"/>
                                      </a:rPr>
                                      <m:t>−</m:t>
                                    </m:r>
                                    <m:sSubSup>
                                      <m:sSubSupPr>
                                        <m:ctrlPr>
                                          <a:rPr lang="ru-RU" sz="1600" i="1">
                                            <a:solidFill>
                                              <a:schemeClr val="tx1"/>
                                            </a:solidFill>
                                            <a:effectLst/>
                                            <a:latin typeface="Cambria Math" panose="02040503050406030204" pitchFamily="18" charset="0"/>
                                          </a:rPr>
                                        </m:ctrlPr>
                                      </m:sSubSupPr>
                                      <m:e>
                                        <m:r>
                                          <a:rPr lang="en-US" sz="1600">
                                            <a:solidFill>
                                              <a:schemeClr val="tx1"/>
                                            </a:solidFill>
                                            <a:effectLst/>
                                            <a:latin typeface="Cambria Math" panose="02040503050406030204" pitchFamily="18" charset="0"/>
                                          </a:rPr>
                                          <m:t>𝐵</m:t>
                                        </m:r>
                                      </m:e>
                                      <m:sub>
                                        <m:r>
                                          <a:rPr lang="en-US" sz="1600">
                                            <a:solidFill>
                                              <a:schemeClr val="tx1"/>
                                            </a:solidFill>
                                            <a:effectLst/>
                                            <a:latin typeface="Cambria Math" panose="02040503050406030204" pitchFamily="18" charset="0"/>
                                          </a:rPr>
                                          <m:t>32</m:t>
                                        </m:r>
                                      </m:sub>
                                      <m:sup>
                                        <m:r>
                                          <a:rPr lang="en-US" sz="1600">
                                            <a:solidFill>
                                              <a:schemeClr val="tx1"/>
                                            </a:solidFill>
                                            <a:effectLst/>
                                            <a:latin typeface="Cambria Math" panose="02040503050406030204" pitchFamily="18" charset="0"/>
                                          </a:rPr>
                                          <m:t>2</m:t>
                                        </m:r>
                                      </m:sup>
                                    </m:sSubSup>
                                  </m:den>
                                </m:f>
                              </m:oMath>
                            </m:oMathPara>
                          </a14:m>
                          <a:endParaRPr lang="ru-RU" sz="20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1600" dirty="0" smtClean="0">
                              <a:effectLst/>
                              <a:latin typeface="Times New Roman" panose="02020603050405020304" pitchFamily="18" charset="0"/>
                              <a:cs typeface="Times New Roman" panose="02020603050405020304" pitchFamily="18" charset="0"/>
                            </a:rPr>
                            <a:t>(</a:t>
                          </a:r>
                          <a:r>
                            <a:rPr lang="ru-RU" sz="1600" dirty="0" smtClean="0">
                              <a:effectLst/>
                              <a:latin typeface="Times New Roman" panose="02020603050405020304" pitchFamily="18" charset="0"/>
                              <a:cs typeface="Times New Roman" panose="02020603050405020304" pitchFamily="18" charset="0"/>
                            </a:rPr>
                            <a:t>15</a:t>
                          </a:r>
                          <a:r>
                            <a:rPr lang="en-US" sz="1600" dirty="0" smtClean="0">
                              <a:effectLst/>
                              <a:latin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2442552973"/>
                      </a:ext>
                    </a:extLst>
                  </a:tr>
                </a:tbl>
              </a:graphicData>
            </a:graphic>
          </p:graphicFrame>
        </mc:Choice>
        <mc:Fallback xmlns="">
          <p:graphicFrame>
            <p:nvGraphicFramePr>
              <p:cNvPr id="6" name="Таблица 5"/>
              <p:cNvGraphicFramePr>
                <a:graphicFrameLocks noGrp="1"/>
              </p:cNvGraphicFramePr>
              <p:nvPr>
                <p:extLst>
                  <p:ext uri="{D42A27DB-BD31-4B8C-83A1-F6EECF244321}">
                    <p14:modId xmlns:p14="http://schemas.microsoft.com/office/powerpoint/2010/main" val="4155725788"/>
                  </p:ext>
                </p:extLst>
              </p:nvPr>
            </p:nvGraphicFramePr>
            <p:xfrm>
              <a:off x="634998" y="1451634"/>
              <a:ext cx="7135090" cy="823659"/>
            </p:xfrm>
            <a:graphic>
              <a:graphicData uri="http://schemas.openxmlformats.org/drawingml/2006/table">
                <a:tbl>
                  <a:tblPr firstRow="1" firstCol="1" bandRow="1">
                    <a:tableStyleId>{2D5ABB26-0587-4C30-8999-92F81FD0307C}</a:tableStyleId>
                  </a:tblPr>
                  <a:tblGrid>
                    <a:gridCol w="4805220">
                      <a:extLst>
                        <a:ext uri="{9D8B030D-6E8A-4147-A177-3AD203B41FA5}">
                          <a16:colId xmlns:a16="http://schemas.microsoft.com/office/drawing/2014/main" val="3119284102"/>
                        </a:ext>
                      </a:extLst>
                    </a:gridCol>
                    <a:gridCol w="2329870">
                      <a:extLst>
                        <a:ext uri="{9D8B030D-6E8A-4147-A177-3AD203B41FA5}">
                          <a16:colId xmlns:a16="http://schemas.microsoft.com/office/drawing/2014/main" val="4111470167"/>
                        </a:ext>
                      </a:extLst>
                    </a:gridCol>
                  </a:tblGrid>
                  <a:tr h="823659">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r="-48416"/>
                          </a:stretch>
                        </a:blipFill>
                      </a:tcPr>
                    </a:tc>
                    <a:tc>
                      <a:txBody>
                        <a:bodyPr/>
                        <a:lstStyle/>
                        <a:p>
                          <a:pPr algn="l">
                            <a:lnSpc>
                              <a:spcPct val="150000"/>
                            </a:lnSpc>
                            <a:spcAft>
                              <a:spcPts val="0"/>
                            </a:spcAft>
                          </a:pPr>
                          <a:r>
                            <a:rPr lang="en-US" sz="1600" dirty="0" smtClean="0">
                              <a:effectLst/>
                              <a:latin typeface="Times New Roman" panose="02020603050405020304" pitchFamily="18" charset="0"/>
                              <a:cs typeface="Times New Roman" panose="02020603050405020304" pitchFamily="18" charset="0"/>
                            </a:rPr>
                            <a:t>(</a:t>
                          </a:r>
                          <a:r>
                            <a:rPr lang="ru-RU" sz="1600" dirty="0" smtClean="0">
                              <a:effectLst/>
                              <a:latin typeface="Times New Roman" panose="02020603050405020304" pitchFamily="18" charset="0"/>
                              <a:cs typeface="Times New Roman" panose="02020603050405020304" pitchFamily="18" charset="0"/>
                            </a:rPr>
                            <a:t>15</a:t>
                          </a:r>
                          <a:r>
                            <a:rPr lang="en-US" sz="1600" dirty="0" smtClean="0">
                              <a:effectLst/>
                              <a:latin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244255297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Таблица 6"/>
              <p:cNvGraphicFramePr>
                <a:graphicFrameLocks noGrp="1"/>
              </p:cNvGraphicFramePr>
              <p:nvPr>
                <p:extLst>
                  <p:ext uri="{D42A27DB-BD31-4B8C-83A1-F6EECF244321}">
                    <p14:modId xmlns:p14="http://schemas.microsoft.com/office/powerpoint/2010/main" val="3710631511"/>
                  </p:ext>
                </p:extLst>
              </p:nvPr>
            </p:nvGraphicFramePr>
            <p:xfrm>
              <a:off x="634999" y="2229038"/>
              <a:ext cx="7135089" cy="795719"/>
            </p:xfrm>
            <a:graphic>
              <a:graphicData uri="http://schemas.openxmlformats.org/drawingml/2006/table">
                <a:tbl>
                  <a:tblPr firstRow="1" firstCol="1" bandRow="1">
                    <a:tableStyleId>{2D5ABB26-0587-4C30-8999-92F81FD0307C}</a:tableStyleId>
                  </a:tblPr>
                  <a:tblGrid>
                    <a:gridCol w="4795983">
                      <a:extLst>
                        <a:ext uri="{9D8B030D-6E8A-4147-A177-3AD203B41FA5}">
                          <a16:colId xmlns:a16="http://schemas.microsoft.com/office/drawing/2014/main" val="2644040538"/>
                        </a:ext>
                      </a:extLst>
                    </a:gridCol>
                    <a:gridCol w="2339106">
                      <a:extLst>
                        <a:ext uri="{9D8B030D-6E8A-4147-A177-3AD203B41FA5}">
                          <a16:colId xmlns:a16="http://schemas.microsoft.com/office/drawing/2014/main" val="3314527011"/>
                        </a:ext>
                      </a:extLst>
                    </a:gridCol>
                  </a:tblGrid>
                  <a:tr h="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lang="ru-RU" sz="1600" i="1" smtClean="0">
                                        <a:solidFill>
                                          <a:schemeClr val="tx1"/>
                                        </a:solidFill>
                                        <a:effectLst/>
                                        <a:latin typeface="Cambria Math" panose="02040503050406030204" pitchFamily="18" charset="0"/>
                                      </a:rPr>
                                    </m:ctrlPr>
                                  </m:fPr>
                                  <m:num>
                                    <m:sSup>
                                      <m:sSupPr>
                                        <m:ctrlPr>
                                          <a:rPr lang="ru-RU" sz="1600" i="1">
                                            <a:solidFill>
                                              <a:schemeClr val="tx1"/>
                                            </a:solidFill>
                                            <a:effectLst/>
                                            <a:latin typeface="Cambria Math" panose="02040503050406030204" pitchFamily="18" charset="0"/>
                                          </a:rPr>
                                        </m:ctrlPr>
                                      </m:sSupPr>
                                      <m:e>
                                        <m:r>
                                          <a:rPr lang="en-US" sz="1600">
                                            <a:solidFill>
                                              <a:schemeClr val="tx1"/>
                                            </a:solidFill>
                                            <a:effectLst/>
                                            <a:latin typeface="Cambria Math" panose="02040503050406030204" pitchFamily="18" charset="0"/>
                                          </a:rPr>
                                          <m:t>𝑑</m:t>
                                        </m:r>
                                      </m:e>
                                      <m:sup>
                                        <m:r>
                                          <a:rPr lang="ru-RU" sz="1600">
                                            <a:solidFill>
                                              <a:schemeClr val="tx1"/>
                                            </a:solidFill>
                                            <a:effectLst/>
                                            <a:latin typeface="Cambria Math" panose="02040503050406030204" pitchFamily="18" charset="0"/>
                                          </a:rPr>
                                          <m:t>2</m:t>
                                        </m:r>
                                      </m:sup>
                                    </m:sSup>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𝑢</m:t>
                                        </m:r>
                                      </m:e>
                                      <m:sub>
                                        <m:r>
                                          <a:rPr lang="en-US" sz="1600">
                                            <a:solidFill>
                                              <a:schemeClr val="tx1"/>
                                            </a:solidFill>
                                            <a:effectLst/>
                                            <a:latin typeface="Cambria Math" panose="02040503050406030204" pitchFamily="18" charset="0"/>
                                          </a:rPr>
                                          <m:t>𝑡</m:t>
                                        </m:r>
                                      </m:sub>
                                    </m:sSub>
                                  </m:num>
                                  <m:den>
                                    <m:r>
                                      <a:rPr lang="en-US" sz="1600">
                                        <a:solidFill>
                                          <a:schemeClr val="tx1"/>
                                        </a:solidFill>
                                        <a:effectLst/>
                                        <a:latin typeface="Cambria Math" panose="02040503050406030204" pitchFamily="18" charset="0"/>
                                      </a:rPr>
                                      <m:t>𝑑</m:t>
                                    </m:r>
                                    <m:sSup>
                                      <m:sSupPr>
                                        <m:ctrlPr>
                                          <a:rPr lang="ru-RU" sz="1600" i="1">
                                            <a:solidFill>
                                              <a:schemeClr val="tx1"/>
                                            </a:solidFill>
                                            <a:effectLst/>
                                            <a:latin typeface="Cambria Math" panose="02040503050406030204" pitchFamily="18" charset="0"/>
                                          </a:rPr>
                                        </m:ctrlPr>
                                      </m:sSupPr>
                                      <m:e>
                                        <m:r>
                                          <a:rPr lang="en-US" sz="1600">
                                            <a:solidFill>
                                              <a:schemeClr val="tx1"/>
                                            </a:solidFill>
                                            <a:effectLst/>
                                            <a:latin typeface="Cambria Math" panose="02040503050406030204" pitchFamily="18" charset="0"/>
                                          </a:rPr>
                                          <m:t>𝜃</m:t>
                                        </m:r>
                                      </m:e>
                                      <m:sup>
                                        <m:r>
                                          <a:rPr lang="ru-RU" sz="1600">
                                            <a:solidFill>
                                              <a:schemeClr val="tx1"/>
                                            </a:solidFill>
                                            <a:effectLst/>
                                            <a:latin typeface="Cambria Math" panose="02040503050406030204" pitchFamily="18" charset="0"/>
                                          </a:rPr>
                                          <m:t>2</m:t>
                                        </m:r>
                                      </m:sup>
                                    </m:sSup>
                                  </m:den>
                                </m:f>
                                <m:r>
                                  <a:rPr lang="ru-RU" sz="1600">
                                    <a:solidFill>
                                      <a:schemeClr val="tx1"/>
                                    </a:solidFill>
                                    <a:effectLst/>
                                    <a:latin typeface="Cambria Math" panose="02040503050406030204" pitchFamily="18" charset="0"/>
                                  </a:rPr>
                                  <m:t>+</m:t>
                                </m:r>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𝑢</m:t>
                                    </m:r>
                                  </m:e>
                                  <m:sub>
                                    <m:r>
                                      <a:rPr lang="en-US" sz="1600">
                                        <a:solidFill>
                                          <a:schemeClr val="tx1"/>
                                        </a:solidFill>
                                        <a:effectLst/>
                                        <a:latin typeface="Cambria Math" panose="02040503050406030204" pitchFamily="18" charset="0"/>
                                      </a:rPr>
                                      <m:t>𝑡</m:t>
                                    </m:r>
                                  </m:sub>
                                </m:sSub>
                                <m:r>
                                  <a:rPr lang="ru-RU" sz="1600">
                                    <a:solidFill>
                                      <a:schemeClr val="tx1"/>
                                    </a:solidFill>
                                    <a:effectLst/>
                                    <a:latin typeface="Cambria Math" panose="02040503050406030204" pitchFamily="18" charset="0"/>
                                  </a:rPr>
                                  <m:t>=</m:t>
                                </m:r>
                                <m:f>
                                  <m:fPr>
                                    <m:ctrlPr>
                                      <a:rPr lang="ru-RU" sz="1600" i="1">
                                        <a:solidFill>
                                          <a:schemeClr val="tx1"/>
                                        </a:solidFill>
                                        <a:effectLst/>
                                        <a:latin typeface="Cambria Math" panose="02040503050406030204" pitchFamily="18" charset="0"/>
                                      </a:rPr>
                                    </m:ctrlPr>
                                  </m:fPr>
                                  <m:num>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𝐵</m:t>
                                        </m:r>
                                      </m:e>
                                      <m:sub>
                                        <m:r>
                                          <a:rPr lang="ru-RU" sz="1600">
                                            <a:solidFill>
                                              <a:schemeClr val="tx1"/>
                                            </a:solidFill>
                                            <a:effectLst/>
                                            <a:latin typeface="Cambria Math" panose="02040503050406030204" pitchFamily="18" charset="0"/>
                                          </a:rPr>
                                          <m:t>32</m:t>
                                        </m:r>
                                      </m:sub>
                                    </m:sSub>
                                  </m:num>
                                  <m:den>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𝐴</m:t>
                                        </m:r>
                                      </m:e>
                                      <m:sub>
                                        <m:r>
                                          <a:rPr lang="ru-RU" sz="1600">
                                            <a:solidFill>
                                              <a:schemeClr val="tx1"/>
                                            </a:solidFill>
                                            <a:effectLst/>
                                            <a:latin typeface="Cambria Math" panose="02040503050406030204" pitchFamily="18" charset="0"/>
                                          </a:rPr>
                                          <m:t>3</m:t>
                                        </m:r>
                                      </m:sub>
                                    </m:sSub>
                                  </m:den>
                                </m:f>
                                <m:f>
                                  <m:fPr>
                                    <m:ctrlPr>
                                      <a:rPr lang="ru-RU" sz="1600" i="1">
                                        <a:solidFill>
                                          <a:schemeClr val="tx1"/>
                                        </a:solidFill>
                                        <a:effectLst/>
                                        <a:latin typeface="Cambria Math" panose="02040503050406030204" pitchFamily="18" charset="0"/>
                                      </a:rPr>
                                    </m:ctrlPr>
                                  </m:fPr>
                                  <m:num>
                                    <m:r>
                                      <a:rPr lang="en-US" sz="1600">
                                        <a:solidFill>
                                          <a:schemeClr val="tx1"/>
                                        </a:solidFill>
                                        <a:effectLst/>
                                        <a:latin typeface="Cambria Math" panose="02040503050406030204" pitchFamily="18" charset="0"/>
                                      </a:rPr>
                                      <m:t>𝑑</m:t>
                                    </m:r>
                                    <m:sSub>
                                      <m:sSubPr>
                                        <m:ctrlPr>
                                          <a:rPr lang="ru-RU" sz="1600" i="1">
                                            <a:solidFill>
                                              <a:schemeClr val="tx1"/>
                                            </a:solidFill>
                                            <a:effectLst/>
                                            <a:latin typeface="Cambria Math" panose="02040503050406030204" pitchFamily="18" charset="0"/>
                                          </a:rPr>
                                        </m:ctrlPr>
                                      </m:sSubPr>
                                      <m:e>
                                        <m:r>
                                          <a:rPr lang="el-GR" sz="1600">
                                            <a:solidFill>
                                              <a:schemeClr val="tx1"/>
                                            </a:solidFill>
                                            <a:effectLst/>
                                            <a:latin typeface="Cambria Math" panose="02040503050406030204" pitchFamily="18" charset="0"/>
                                          </a:rPr>
                                          <m:t>𝛷</m:t>
                                        </m:r>
                                      </m:e>
                                      <m:sub>
                                        <m:r>
                                          <a:rPr lang="en-US" sz="1600">
                                            <a:solidFill>
                                              <a:schemeClr val="tx1"/>
                                            </a:solidFill>
                                            <a:effectLst/>
                                            <a:latin typeface="Cambria Math" panose="02040503050406030204" pitchFamily="18" charset="0"/>
                                          </a:rPr>
                                          <m:t>𝑏</m:t>
                                        </m:r>
                                      </m:sub>
                                    </m:sSub>
                                    <m:r>
                                      <a:rPr lang="ru-RU" sz="1600">
                                        <a:solidFill>
                                          <a:schemeClr val="tx1"/>
                                        </a:solidFill>
                                        <a:effectLst/>
                                        <a:latin typeface="Cambria Math" panose="02040503050406030204" pitchFamily="18" charset="0"/>
                                      </a:rPr>
                                      <m:t>(</m:t>
                                    </m:r>
                                    <m:r>
                                      <a:rPr lang="en-US" sz="1600">
                                        <a:solidFill>
                                          <a:schemeClr val="tx1"/>
                                        </a:solidFill>
                                        <a:effectLst/>
                                        <a:latin typeface="Cambria Math" panose="02040503050406030204" pitchFamily="18" charset="0"/>
                                      </a:rPr>
                                      <m:t>𝜃</m:t>
                                    </m:r>
                                    <m:r>
                                      <a:rPr lang="ru-RU" sz="1600">
                                        <a:solidFill>
                                          <a:schemeClr val="tx1"/>
                                        </a:solidFill>
                                        <a:effectLst/>
                                        <a:latin typeface="Cambria Math" panose="02040503050406030204" pitchFamily="18" charset="0"/>
                                      </a:rPr>
                                      <m:t>)</m:t>
                                    </m:r>
                                  </m:num>
                                  <m:den>
                                    <m:r>
                                      <a:rPr lang="en-US" sz="1600">
                                        <a:solidFill>
                                          <a:schemeClr val="tx1"/>
                                        </a:solidFill>
                                        <a:effectLst/>
                                        <a:latin typeface="Cambria Math" panose="02040503050406030204" pitchFamily="18" charset="0"/>
                                      </a:rPr>
                                      <m:t>𝑑</m:t>
                                    </m:r>
                                    <m:r>
                                      <a:rPr lang="en-US" sz="1600">
                                        <a:solidFill>
                                          <a:schemeClr val="tx1"/>
                                        </a:solidFill>
                                        <a:effectLst/>
                                        <a:latin typeface="Cambria Math" panose="02040503050406030204" pitchFamily="18" charset="0"/>
                                      </a:rPr>
                                      <m:t>𝜃</m:t>
                                    </m:r>
                                  </m:den>
                                </m:f>
                                <m:r>
                                  <a:rPr lang="ru-RU" sz="1600">
                                    <a:solidFill>
                                      <a:schemeClr val="tx1"/>
                                    </a:solidFill>
                                    <a:effectLst/>
                                    <a:latin typeface="Cambria Math" panose="02040503050406030204" pitchFamily="18" charset="0"/>
                                  </a:rPr>
                                  <m:t>−</m:t>
                                </m:r>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𝑅</m:t>
                                    </m:r>
                                  </m:e>
                                  <m:sub>
                                    <m:r>
                                      <a:rPr lang="en-US" sz="1600">
                                        <a:solidFill>
                                          <a:schemeClr val="tx1"/>
                                        </a:solidFill>
                                        <a:effectLst/>
                                        <a:latin typeface="Cambria Math" panose="02040503050406030204" pitchFamily="18" charset="0"/>
                                      </a:rPr>
                                      <m:t>𝑐</m:t>
                                    </m:r>
                                  </m:sub>
                                </m:sSub>
                                <m:d>
                                  <m:dPr>
                                    <m:ctrlPr>
                                      <a:rPr lang="ru-RU" sz="1600" i="1">
                                        <a:solidFill>
                                          <a:schemeClr val="tx1"/>
                                        </a:solidFill>
                                        <a:effectLst/>
                                        <a:latin typeface="Cambria Math" panose="02040503050406030204" pitchFamily="18" charset="0"/>
                                      </a:rPr>
                                    </m:ctrlPr>
                                  </m:dPr>
                                  <m:e>
                                    <m:r>
                                      <a:rPr lang="en-US" sz="1600">
                                        <a:solidFill>
                                          <a:schemeClr val="tx1"/>
                                        </a:solidFill>
                                        <a:effectLst/>
                                        <a:latin typeface="Cambria Math" panose="02040503050406030204" pitchFamily="18" charset="0"/>
                                      </a:rPr>
                                      <m:t>𝜃</m:t>
                                    </m:r>
                                  </m:e>
                                </m:d>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𝛹</m:t>
                                    </m:r>
                                  </m:e>
                                  <m:sub>
                                    <m:r>
                                      <a:rPr lang="en-US" sz="1600">
                                        <a:solidFill>
                                          <a:schemeClr val="tx1"/>
                                        </a:solidFill>
                                        <a:effectLst/>
                                        <a:latin typeface="Cambria Math" panose="02040503050406030204" pitchFamily="18" charset="0"/>
                                      </a:rPr>
                                      <m:t>𝑏</m:t>
                                    </m:r>
                                  </m:sub>
                                </m:sSub>
                                <m:d>
                                  <m:dPr>
                                    <m:ctrlPr>
                                      <a:rPr lang="ru-RU" sz="1600" i="1">
                                        <a:solidFill>
                                          <a:schemeClr val="tx1"/>
                                        </a:solidFill>
                                        <a:effectLst/>
                                        <a:latin typeface="Cambria Math" panose="02040503050406030204" pitchFamily="18" charset="0"/>
                                      </a:rPr>
                                    </m:ctrlPr>
                                  </m:dPr>
                                  <m:e>
                                    <m:r>
                                      <a:rPr lang="en-US" sz="1600">
                                        <a:solidFill>
                                          <a:schemeClr val="tx1"/>
                                        </a:solidFill>
                                        <a:effectLst/>
                                        <a:latin typeface="Cambria Math" panose="02040503050406030204" pitchFamily="18" charset="0"/>
                                      </a:rPr>
                                      <m:t>𝜃</m:t>
                                    </m:r>
                                  </m:e>
                                </m:d>
                              </m:oMath>
                            </m:oMathPara>
                          </a14:m>
                          <a:endParaRPr lang="ru-RU" sz="20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1600" dirty="0" smtClean="0">
                              <a:effectLst/>
                              <a:latin typeface="Times New Roman" panose="02020603050405020304" pitchFamily="18" charset="0"/>
                              <a:cs typeface="Times New Roman" panose="02020603050405020304" pitchFamily="18" charset="0"/>
                            </a:rPr>
                            <a:t>(</a:t>
                          </a:r>
                          <a:r>
                            <a:rPr lang="ru-RU" sz="1600" dirty="0" smtClean="0">
                              <a:effectLst/>
                              <a:latin typeface="Times New Roman" panose="02020603050405020304" pitchFamily="18" charset="0"/>
                              <a:cs typeface="Times New Roman" panose="02020603050405020304" pitchFamily="18" charset="0"/>
                            </a:rPr>
                            <a:t>16</a:t>
                          </a:r>
                          <a:r>
                            <a:rPr lang="en-US" sz="1600" dirty="0" smtClean="0">
                              <a:effectLst/>
                              <a:latin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187597955"/>
                      </a:ext>
                    </a:extLst>
                  </a:tr>
                </a:tbl>
              </a:graphicData>
            </a:graphic>
          </p:graphicFrame>
        </mc:Choice>
        <mc:Fallback xmlns="">
          <p:graphicFrame>
            <p:nvGraphicFramePr>
              <p:cNvPr id="7" name="Таблица 6"/>
              <p:cNvGraphicFramePr>
                <a:graphicFrameLocks noGrp="1"/>
              </p:cNvGraphicFramePr>
              <p:nvPr>
                <p:extLst>
                  <p:ext uri="{D42A27DB-BD31-4B8C-83A1-F6EECF244321}">
                    <p14:modId xmlns:p14="http://schemas.microsoft.com/office/powerpoint/2010/main" val="3710631511"/>
                  </p:ext>
                </p:extLst>
              </p:nvPr>
            </p:nvGraphicFramePr>
            <p:xfrm>
              <a:off x="634999" y="2229038"/>
              <a:ext cx="7135089" cy="795719"/>
            </p:xfrm>
            <a:graphic>
              <a:graphicData uri="http://schemas.openxmlformats.org/drawingml/2006/table">
                <a:tbl>
                  <a:tblPr firstRow="1" firstCol="1" bandRow="1">
                    <a:tableStyleId>{2D5ABB26-0587-4C30-8999-92F81FD0307C}</a:tableStyleId>
                  </a:tblPr>
                  <a:tblGrid>
                    <a:gridCol w="4795983">
                      <a:extLst>
                        <a:ext uri="{9D8B030D-6E8A-4147-A177-3AD203B41FA5}">
                          <a16:colId xmlns:a16="http://schemas.microsoft.com/office/drawing/2014/main" val="2644040538"/>
                        </a:ext>
                      </a:extLst>
                    </a:gridCol>
                    <a:gridCol w="2339106">
                      <a:extLst>
                        <a:ext uri="{9D8B030D-6E8A-4147-A177-3AD203B41FA5}">
                          <a16:colId xmlns:a16="http://schemas.microsoft.com/office/drawing/2014/main" val="3314527011"/>
                        </a:ext>
                      </a:extLst>
                    </a:gridCol>
                  </a:tblGrid>
                  <a:tr h="795719">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r="-48793"/>
                          </a:stretch>
                        </a:blipFill>
                      </a:tcPr>
                    </a:tc>
                    <a:tc>
                      <a:txBody>
                        <a:bodyPr/>
                        <a:lstStyle/>
                        <a:p>
                          <a:pPr algn="l">
                            <a:lnSpc>
                              <a:spcPct val="150000"/>
                            </a:lnSpc>
                            <a:spcAft>
                              <a:spcPts val="0"/>
                            </a:spcAft>
                          </a:pPr>
                          <a:r>
                            <a:rPr lang="en-US" sz="1600" dirty="0" smtClean="0">
                              <a:effectLst/>
                              <a:latin typeface="Times New Roman" panose="02020603050405020304" pitchFamily="18" charset="0"/>
                              <a:cs typeface="Times New Roman" panose="02020603050405020304" pitchFamily="18" charset="0"/>
                            </a:rPr>
                            <a:t>(</a:t>
                          </a:r>
                          <a:r>
                            <a:rPr lang="ru-RU" sz="1600" dirty="0" smtClean="0">
                              <a:effectLst/>
                              <a:latin typeface="Times New Roman" panose="02020603050405020304" pitchFamily="18" charset="0"/>
                              <a:cs typeface="Times New Roman" panose="02020603050405020304" pitchFamily="18" charset="0"/>
                            </a:rPr>
                            <a:t>16</a:t>
                          </a:r>
                          <a:r>
                            <a:rPr lang="en-US" sz="1600" dirty="0" smtClean="0">
                              <a:effectLst/>
                              <a:latin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18759795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Таблица 7"/>
              <p:cNvGraphicFramePr>
                <a:graphicFrameLocks noGrp="1"/>
              </p:cNvGraphicFramePr>
              <p:nvPr>
                <p:extLst>
                  <p:ext uri="{D42A27DB-BD31-4B8C-83A1-F6EECF244321}">
                    <p14:modId xmlns:p14="http://schemas.microsoft.com/office/powerpoint/2010/main" val="2977189866"/>
                  </p:ext>
                </p:extLst>
              </p:nvPr>
            </p:nvGraphicFramePr>
            <p:xfrm>
              <a:off x="635000" y="2983264"/>
              <a:ext cx="7135089" cy="795719"/>
            </p:xfrm>
            <a:graphic>
              <a:graphicData uri="http://schemas.openxmlformats.org/drawingml/2006/table">
                <a:tbl>
                  <a:tblPr firstRow="1" firstCol="1" bandRow="1">
                    <a:tableStyleId>{2D5ABB26-0587-4C30-8999-92F81FD0307C}</a:tableStyleId>
                  </a:tblPr>
                  <a:tblGrid>
                    <a:gridCol w="4805218">
                      <a:extLst>
                        <a:ext uri="{9D8B030D-6E8A-4147-A177-3AD203B41FA5}">
                          <a16:colId xmlns:a16="http://schemas.microsoft.com/office/drawing/2014/main" val="650646567"/>
                        </a:ext>
                      </a:extLst>
                    </a:gridCol>
                    <a:gridCol w="2329871">
                      <a:extLst>
                        <a:ext uri="{9D8B030D-6E8A-4147-A177-3AD203B41FA5}">
                          <a16:colId xmlns:a16="http://schemas.microsoft.com/office/drawing/2014/main" val="3587956272"/>
                        </a:ext>
                      </a:extLst>
                    </a:gridCol>
                  </a:tblGrid>
                  <a:tr h="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lang="ru-RU" sz="1600" i="1" smtClean="0">
                                        <a:solidFill>
                                          <a:schemeClr val="tx1"/>
                                        </a:solidFill>
                                        <a:effectLst/>
                                        <a:latin typeface="Cambria Math" panose="02040503050406030204" pitchFamily="18" charset="0"/>
                                      </a:rPr>
                                    </m:ctrlPr>
                                  </m:fPr>
                                  <m:num>
                                    <m:sSup>
                                      <m:sSupPr>
                                        <m:ctrlPr>
                                          <a:rPr lang="ru-RU" sz="1600" i="1">
                                            <a:solidFill>
                                              <a:schemeClr val="tx1"/>
                                            </a:solidFill>
                                            <a:effectLst/>
                                            <a:latin typeface="Cambria Math" panose="02040503050406030204" pitchFamily="18" charset="0"/>
                                          </a:rPr>
                                        </m:ctrlPr>
                                      </m:sSupPr>
                                      <m:e>
                                        <m:r>
                                          <a:rPr lang="en-US" sz="1600">
                                            <a:solidFill>
                                              <a:schemeClr val="tx1"/>
                                            </a:solidFill>
                                            <a:effectLst/>
                                            <a:latin typeface="Cambria Math" panose="02040503050406030204" pitchFamily="18" charset="0"/>
                                          </a:rPr>
                                          <m:t>𝑑</m:t>
                                        </m:r>
                                      </m:e>
                                      <m:sup>
                                        <m:r>
                                          <a:rPr lang="ru-RU" sz="1600">
                                            <a:solidFill>
                                              <a:schemeClr val="tx1"/>
                                            </a:solidFill>
                                            <a:effectLst/>
                                            <a:latin typeface="Cambria Math" panose="02040503050406030204" pitchFamily="18" charset="0"/>
                                          </a:rPr>
                                          <m:t>2</m:t>
                                        </m:r>
                                      </m:sup>
                                    </m:sSup>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𝑢</m:t>
                                        </m:r>
                                      </m:e>
                                      <m:sub>
                                        <m:r>
                                          <a:rPr lang="en-US" sz="1600">
                                            <a:solidFill>
                                              <a:schemeClr val="tx1"/>
                                            </a:solidFill>
                                            <a:effectLst/>
                                            <a:latin typeface="Cambria Math" panose="02040503050406030204" pitchFamily="18" charset="0"/>
                                          </a:rPr>
                                          <m:t>𝑛</m:t>
                                        </m:r>
                                      </m:sub>
                                    </m:sSub>
                                  </m:num>
                                  <m:den>
                                    <m:r>
                                      <a:rPr lang="en-US" sz="1600">
                                        <a:solidFill>
                                          <a:schemeClr val="tx1"/>
                                        </a:solidFill>
                                        <a:effectLst/>
                                        <a:latin typeface="Cambria Math" panose="02040503050406030204" pitchFamily="18" charset="0"/>
                                      </a:rPr>
                                      <m:t>𝑑</m:t>
                                    </m:r>
                                    <m:sSup>
                                      <m:sSupPr>
                                        <m:ctrlPr>
                                          <a:rPr lang="ru-RU" sz="1600" i="1">
                                            <a:solidFill>
                                              <a:schemeClr val="tx1"/>
                                            </a:solidFill>
                                            <a:effectLst/>
                                            <a:latin typeface="Cambria Math" panose="02040503050406030204" pitchFamily="18" charset="0"/>
                                          </a:rPr>
                                        </m:ctrlPr>
                                      </m:sSupPr>
                                      <m:e>
                                        <m:r>
                                          <a:rPr lang="en-US" sz="1600">
                                            <a:solidFill>
                                              <a:schemeClr val="tx1"/>
                                            </a:solidFill>
                                            <a:effectLst/>
                                            <a:latin typeface="Cambria Math" panose="02040503050406030204" pitchFamily="18" charset="0"/>
                                          </a:rPr>
                                          <m:t>𝜃</m:t>
                                        </m:r>
                                      </m:e>
                                      <m:sup>
                                        <m:r>
                                          <a:rPr lang="ru-RU" sz="1600">
                                            <a:solidFill>
                                              <a:schemeClr val="tx1"/>
                                            </a:solidFill>
                                            <a:effectLst/>
                                            <a:latin typeface="Cambria Math" panose="02040503050406030204" pitchFamily="18" charset="0"/>
                                          </a:rPr>
                                          <m:t>2</m:t>
                                        </m:r>
                                      </m:sup>
                                    </m:sSup>
                                  </m:den>
                                </m:f>
                                <m:r>
                                  <a:rPr lang="ru-RU" sz="1600">
                                    <a:solidFill>
                                      <a:schemeClr val="tx1"/>
                                    </a:solidFill>
                                    <a:effectLst/>
                                    <a:latin typeface="Cambria Math" panose="02040503050406030204" pitchFamily="18" charset="0"/>
                                  </a:rPr>
                                  <m:t>+</m:t>
                                </m:r>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𝑢</m:t>
                                    </m:r>
                                  </m:e>
                                  <m:sub>
                                    <m:r>
                                      <a:rPr lang="en-US" sz="1600">
                                        <a:solidFill>
                                          <a:schemeClr val="tx1"/>
                                        </a:solidFill>
                                        <a:effectLst/>
                                        <a:latin typeface="Cambria Math" panose="02040503050406030204" pitchFamily="18" charset="0"/>
                                      </a:rPr>
                                      <m:t>𝑛</m:t>
                                    </m:r>
                                  </m:sub>
                                </m:sSub>
                                <m:r>
                                  <a:rPr lang="ru-RU" sz="1600">
                                    <a:solidFill>
                                      <a:schemeClr val="tx1"/>
                                    </a:solidFill>
                                    <a:effectLst/>
                                    <a:latin typeface="Cambria Math" panose="02040503050406030204" pitchFamily="18" charset="0"/>
                                  </a:rPr>
                                  <m:t>=−</m:t>
                                </m:r>
                                <m:r>
                                  <a:rPr lang="en-US" sz="1600">
                                    <a:solidFill>
                                      <a:schemeClr val="tx1"/>
                                    </a:solidFill>
                                    <a:effectLst/>
                                    <a:latin typeface="Cambria Math" panose="02040503050406030204" pitchFamily="18" charset="0"/>
                                  </a:rPr>
                                  <m:t>𝑘</m:t>
                                </m:r>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𝑅</m:t>
                                    </m:r>
                                  </m:e>
                                  <m:sub>
                                    <m:r>
                                      <a:rPr lang="en-US" sz="1600">
                                        <a:solidFill>
                                          <a:schemeClr val="tx1"/>
                                        </a:solidFill>
                                        <a:effectLst/>
                                        <a:latin typeface="Cambria Math" panose="02040503050406030204" pitchFamily="18" charset="0"/>
                                      </a:rPr>
                                      <m:t>𝑐</m:t>
                                    </m:r>
                                  </m:sub>
                                </m:sSub>
                                <m:d>
                                  <m:dPr>
                                    <m:ctrlPr>
                                      <a:rPr lang="ru-RU" sz="1600" i="1">
                                        <a:solidFill>
                                          <a:schemeClr val="tx1"/>
                                        </a:solidFill>
                                        <a:effectLst/>
                                        <a:latin typeface="Cambria Math" panose="02040503050406030204" pitchFamily="18" charset="0"/>
                                      </a:rPr>
                                    </m:ctrlPr>
                                  </m:dPr>
                                  <m:e>
                                    <m:r>
                                      <a:rPr lang="en-US" sz="1600">
                                        <a:solidFill>
                                          <a:schemeClr val="tx1"/>
                                        </a:solidFill>
                                        <a:effectLst/>
                                        <a:latin typeface="Cambria Math" panose="02040503050406030204" pitchFamily="18" charset="0"/>
                                      </a:rPr>
                                      <m:t>𝜃</m:t>
                                    </m:r>
                                  </m:e>
                                </m:d>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𝛹</m:t>
                                    </m:r>
                                  </m:e>
                                  <m:sub>
                                    <m:r>
                                      <a:rPr lang="en-US" sz="1600">
                                        <a:solidFill>
                                          <a:schemeClr val="tx1"/>
                                        </a:solidFill>
                                        <a:effectLst/>
                                        <a:latin typeface="Cambria Math" panose="02040503050406030204" pitchFamily="18" charset="0"/>
                                      </a:rPr>
                                      <m:t>𝑏</m:t>
                                    </m:r>
                                  </m:sub>
                                </m:sSub>
                                <m:d>
                                  <m:dPr>
                                    <m:ctrlPr>
                                      <a:rPr lang="ru-RU" sz="1600" i="1">
                                        <a:solidFill>
                                          <a:schemeClr val="tx1"/>
                                        </a:solidFill>
                                        <a:effectLst/>
                                        <a:latin typeface="Cambria Math" panose="02040503050406030204" pitchFamily="18" charset="0"/>
                                      </a:rPr>
                                    </m:ctrlPr>
                                  </m:dPr>
                                  <m:e>
                                    <m:r>
                                      <a:rPr lang="en-US" sz="1600">
                                        <a:solidFill>
                                          <a:schemeClr val="tx1"/>
                                        </a:solidFill>
                                        <a:effectLst/>
                                        <a:latin typeface="Cambria Math" panose="02040503050406030204" pitchFamily="18" charset="0"/>
                                      </a:rPr>
                                      <m:t>𝜃</m:t>
                                    </m:r>
                                  </m:e>
                                </m:d>
                                <m:r>
                                  <a:rPr lang="ru-RU" sz="1600">
                                    <a:solidFill>
                                      <a:schemeClr val="tx1"/>
                                    </a:solidFill>
                                    <a:effectLst/>
                                    <a:latin typeface="Cambria Math" panose="02040503050406030204" pitchFamily="18" charset="0"/>
                                  </a:rPr>
                                  <m:t>+(</m:t>
                                </m:r>
                                <m:sSubSup>
                                  <m:sSubSupPr>
                                    <m:ctrlPr>
                                      <a:rPr lang="ru-RU" sz="1600" i="1">
                                        <a:solidFill>
                                          <a:schemeClr val="tx1"/>
                                        </a:solidFill>
                                        <a:effectLst/>
                                        <a:latin typeface="Cambria Math" panose="02040503050406030204" pitchFamily="18" charset="0"/>
                                      </a:rPr>
                                    </m:ctrlPr>
                                  </m:sSubSupPr>
                                  <m:e>
                                    <m:r>
                                      <a:rPr lang="en-US" sz="1600">
                                        <a:solidFill>
                                          <a:schemeClr val="tx1"/>
                                        </a:solidFill>
                                        <a:effectLst/>
                                        <a:latin typeface="Cambria Math" panose="02040503050406030204" pitchFamily="18" charset="0"/>
                                      </a:rPr>
                                      <m:t>𝑅</m:t>
                                    </m:r>
                                  </m:e>
                                  <m:sub>
                                    <m:r>
                                      <a:rPr lang="en-US" sz="1600">
                                        <a:solidFill>
                                          <a:schemeClr val="tx1"/>
                                        </a:solidFill>
                                        <a:effectLst/>
                                        <a:latin typeface="Cambria Math" panose="02040503050406030204" pitchFamily="18" charset="0"/>
                                      </a:rPr>
                                      <m:t>𝑐</m:t>
                                    </m:r>
                                  </m:sub>
                                  <m:sup>
                                    <m:r>
                                      <a:rPr lang="ru-RU" sz="1600">
                                        <a:solidFill>
                                          <a:schemeClr val="tx1"/>
                                        </a:solidFill>
                                        <a:effectLst/>
                                        <a:latin typeface="Cambria Math" panose="02040503050406030204" pitchFamily="18" charset="0"/>
                                      </a:rPr>
                                      <m:t>2</m:t>
                                    </m:r>
                                  </m:sup>
                                </m:sSubSup>
                                <m:d>
                                  <m:dPr>
                                    <m:ctrlPr>
                                      <a:rPr lang="ru-RU" sz="1600" i="1">
                                        <a:solidFill>
                                          <a:schemeClr val="tx1"/>
                                        </a:solidFill>
                                        <a:effectLst/>
                                        <a:latin typeface="Cambria Math" panose="02040503050406030204" pitchFamily="18" charset="0"/>
                                      </a:rPr>
                                    </m:ctrlPr>
                                  </m:dPr>
                                  <m:e>
                                    <m:r>
                                      <a:rPr lang="en-US" sz="1600">
                                        <a:solidFill>
                                          <a:schemeClr val="tx1"/>
                                        </a:solidFill>
                                        <a:effectLst/>
                                        <a:latin typeface="Cambria Math" panose="02040503050406030204" pitchFamily="18" charset="0"/>
                                      </a:rPr>
                                      <m:t>𝜃</m:t>
                                    </m:r>
                                  </m:e>
                                </m:d>
                                <m:r>
                                  <a:rPr lang="ru-RU" sz="1600">
                                    <a:solidFill>
                                      <a:schemeClr val="tx1"/>
                                    </a:solidFill>
                                    <a:effectLst/>
                                    <a:latin typeface="Cambria Math" panose="02040503050406030204" pitchFamily="18" charset="0"/>
                                  </a:rPr>
                                  <m:t>−</m:t>
                                </m:r>
                                <m:f>
                                  <m:fPr>
                                    <m:ctrlPr>
                                      <a:rPr lang="ru-RU" sz="1600" i="1">
                                        <a:solidFill>
                                          <a:schemeClr val="tx1"/>
                                        </a:solidFill>
                                        <a:effectLst/>
                                        <a:latin typeface="Cambria Math" panose="02040503050406030204" pitchFamily="18" charset="0"/>
                                      </a:rPr>
                                    </m:ctrlPr>
                                  </m:fPr>
                                  <m:num>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𝐵</m:t>
                                        </m:r>
                                      </m:e>
                                      <m:sub>
                                        <m:r>
                                          <a:rPr lang="ru-RU" sz="1600">
                                            <a:solidFill>
                                              <a:schemeClr val="tx1"/>
                                            </a:solidFill>
                                            <a:effectLst/>
                                            <a:latin typeface="Cambria Math" panose="02040503050406030204" pitchFamily="18" charset="0"/>
                                          </a:rPr>
                                          <m:t>32</m:t>
                                        </m:r>
                                      </m:sub>
                                    </m:sSub>
                                  </m:num>
                                  <m:den>
                                    <m:sSub>
                                      <m:sSubPr>
                                        <m:ctrlPr>
                                          <a:rPr lang="ru-RU"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𝐴</m:t>
                                        </m:r>
                                      </m:e>
                                      <m:sub>
                                        <m:r>
                                          <a:rPr lang="ru-RU" sz="1600">
                                            <a:solidFill>
                                              <a:schemeClr val="tx1"/>
                                            </a:solidFill>
                                            <a:effectLst/>
                                            <a:latin typeface="Cambria Math" panose="02040503050406030204" pitchFamily="18" charset="0"/>
                                          </a:rPr>
                                          <m:t>3</m:t>
                                        </m:r>
                                      </m:sub>
                                    </m:sSub>
                                  </m:den>
                                </m:f>
                                <m:r>
                                  <a:rPr lang="ru-RU" sz="1600">
                                    <a:solidFill>
                                      <a:schemeClr val="tx1"/>
                                    </a:solidFill>
                                    <a:effectLst/>
                                    <a:latin typeface="Cambria Math" panose="02040503050406030204" pitchFamily="18" charset="0"/>
                                  </a:rPr>
                                  <m:t>)</m:t>
                                </m:r>
                                <m:sSub>
                                  <m:sSubPr>
                                    <m:ctrlPr>
                                      <a:rPr lang="ru-RU" sz="1600" i="1">
                                        <a:solidFill>
                                          <a:schemeClr val="tx1"/>
                                        </a:solidFill>
                                        <a:effectLst/>
                                        <a:latin typeface="Cambria Math" panose="02040503050406030204" pitchFamily="18" charset="0"/>
                                      </a:rPr>
                                    </m:ctrlPr>
                                  </m:sSubPr>
                                  <m:e>
                                    <m:r>
                                      <a:rPr lang="el-GR" sz="1600">
                                        <a:solidFill>
                                          <a:schemeClr val="tx1"/>
                                        </a:solidFill>
                                        <a:effectLst/>
                                        <a:latin typeface="Cambria Math" panose="02040503050406030204" pitchFamily="18" charset="0"/>
                                      </a:rPr>
                                      <m:t>𝛷</m:t>
                                    </m:r>
                                  </m:e>
                                  <m:sub>
                                    <m:r>
                                      <a:rPr lang="en-US" sz="1600">
                                        <a:solidFill>
                                          <a:schemeClr val="tx1"/>
                                        </a:solidFill>
                                        <a:effectLst/>
                                        <a:latin typeface="Cambria Math" panose="02040503050406030204" pitchFamily="18" charset="0"/>
                                      </a:rPr>
                                      <m:t>𝑏</m:t>
                                    </m:r>
                                  </m:sub>
                                </m:sSub>
                                <m:r>
                                  <a:rPr lang="ru-RU" sz="1600">
                                    <a:solidFill>
                                      <a:schemeClr val="tx1"/>
                                    </a:solidFill>
                                    <a:effectLst/>
                                    <a:latin typeface="Cambria Math" panose="02040503050406030204" pitchFamily="18" charset="0"/>
                                  </a:rPr>
                                  <m:t>(</m:t>
                                </m:r>
                                <m:r>
                                  <a:rPr lang="en-US" sz="1600">
                                    <a:solidFill>
                                      <a:schemeClr val="tx1"/>
                                    </a:solidFill>
                                    <a:effectLst/>
                                    <a:latin typeface="Cambria Math" panose="02040503050406030204" pitchFamily="18" charset="0"/>
                                  </a:rPr>
                                  <m:t>𝜃</m:t>
                                </m:r>
                                <m:r>
                                  <a:rPr lang="ru-RU" sz="1600">
                                    <a:solidFill>
                                      <a:schemeClr val="tx1"/>
                                    </a:solidFill>
                                    <a:effectLst/>
                                    <a:latin typeface="Cambria Math" panose="02040503050406030204" pitchFamily="18" charset="0"/>
                                  </a:rPr>
                                  <m:t>)</m:t>
                                </m:r>
                              </m:oMath>
                            </m:oMathPara>
                          </a14:m>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1600" dirty="0" smtClean="0">
                              <a:effectLst/>
                              <a:latin typeface="Times New Roman" panose="02020603050405020304" pitchFamily="18" charset="0"/>
                              <a:cs typeface="Times New Roman" panose="02020603050405020304" pitchFamily="18" charset="0"/>
                            </a:rPr>
                            <a:t>(</a:t>
                          </a:r>
                          <a:r>
                            <a:rPr lang="ru-RU" sz="1600" dirty="0" smtClean="0">
                              <a:effectLst/>
                              <a:latin typeface="Times New Roman" panose="02020603050405020304" pitchFamily="18" charset="0"/>
                              <a:cs typeface="Times New Roman" panose="02020603050405020304" pitchFamily="18" charset="0"/>
                            </a:rPr>
                            <a:t>17</a:t>
                          </a:r>
                          <a:r>
                            <a:rPr lang="en-US" sz="1600" dirty="0" smtClean="0">
                              <a:effectLst/>
                              <a:latin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2223518839"/>
                      </a:ext>
                    </a:extLst>
                  </a:tr>
                </a:tbl>
              </a:graphicData>
            </a:graphic>
          </p:graphicFrame>
        </mc:Choice>
        <mc:Fallback xmlns="">
          <p:graphicFrame>
            <p:nvGraphicFramePr>
              <p:cNvPr id="8" name="Таблица 7"/>
              <p:cNvGraphicFramePr>
                <a:graphicFrameLocks noGrp="1"/>
              </p:cNvGraphicFramePr>
              <p:nvPr>
                <p:extLst>
                  <p:ext uri="{D42A27DB-BD31-4B8C-83A1-F6EECF244321}">
                    <p14:modId xmlns:p14="http://schemas.microsoft.com/office/powerpoint/2010/main" val="2977189866"/>
                  </p:ext>
                </p:extLst>
              </p:nvPr>
            </p:nvGraphicFramePr>
            <p:xfrm>
              <a:off x="635000" y="2983264"/>
              <a:ext cx="7135089" cy="795719"/>
            </p:xfrm>
            <a:graphic>
              <a:graphicData uri="http://schemas.openxmlformats.org/drawingml/2006/table">
                <a:tbl>
                  <a:tblPr firstRow="1" firstCol="1" bandRow="1">
                    <a:tableStyleId>{2D5ABB26-0587-4C30-8999-92F81FD0307C}</a:tableStyleId>
                  </a:tblPr>
                  <a:tblGrid>
                    <a:gridCol w="4805218">
                      <a:extLst>
                        <a:ext uri="{9D8B030D-6E8A-4147-A177-3AD203B41FA5}">
                          <a16:colId xmlns:a16="http://schemas.microsoft.com/office/drawing/2014/main" val="650646567"/>
                        </a:ext>
                      </a:extLst>
                    </a:gridCol>
                    <a:gridCol w="2329871">
                      <a:extLst>
                        <a:ext uri="{9D8B030D-6E8A-4147-A177-3AD203B41FA5}">
                          <a16:colId xmlns:a16="http://schemas.microsoft.com/office/drawing/2014/main" val="3587956272"/>
                        </a:ext>
                      </a:extLst>
                    </a:gridCol>
                  </a:tblGrid>
                  <a:tr h="795719">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r="-48416"/>
                          </a:stretch>
                        </a:blipFill>
                      </a:tcPr>
                    </a:tc>
                    <a:tc>
                      <a:txBody>
                        <a:bodyPr/>
                        <a:lstStyle/>
                        <a:p>
                          <a:pPr algn="l">
                            <a:lnSpc>
                              <a:spcPct val="150000"/>
                            </a:lnSpc>
                            <a:spcAft>
                              <a:spcPts val="0"/>
                            </a:spcAft>
                          </a:pPr>
                          <a:r>
                            <a:rPr lang="en-US" sz="1600" dirty="0" smtClean="0">
                              <a:effectLst/>
                              <a:latin typeface="Times New Roman" panose="02020603050405020304" pitchFamily="18" charset="0"/>
                              <a:cs typeface="Times New Roman" panose="02020603050405020304" pitchFamily="18" charset="0"/>
                            </a:rPr>
                            <a:t>(</a:t>
                          </a:r>
                          <a:r>
                            <a:rPr lang="ru-RU" sz="1600" dirty="0" smtClean="0">
                              <a:effectLst/>
                              <a:latin typeface="Times New Roman" panose="02020603050405020304" pitchFamily="18" charset="0"/>
                              <a:cs typeface="Times New Roman" panose="02020603050405020304" pitchFamily="18" charset="0"/>
                            </a:rPr>
                            <a:t>17</a:t>
                          </a:r>
                          <a:r>
                            <a:rPr lang="en-US" sz="1600" dirty="0" smtClean="0">
                              <a:effectLst/>
                              <a:latin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222351883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 name="Таблица 12"/>
              <p:cNvGraphicFramePr>
                <a:graphicFrameLocks noGrp="1"/>
              </p:cNvGraphicFramePr>
              <p:nvPr>
                <p:extLst>
                  <p:ext uri="{D42A27DB-BD31-4B8C-83A1-F6EECF244321}">
                    <p14:modId xmlns:p14="http://schemas.microsoft.com/office/powerpoint/2010/main" val="192266446"/>
                  </p:ext>
                </p:extLst>
              </p:nvPr>
            </p:nvGraphicFramePr>
            <p:xfrm>
              <a:off x="7943268" y="1886928"/>
              <a:ext cx="4176683" cy="411480"/>
            </p:xfrm>
            <a:graphic>
              <a:graphicData uri="http://schemas.openxmlformats.org/drawingml/2006/table">
                <a:tbl>
                  <a:tblPr firstRow="1" firstCol="1" bandRow="1">
                    <a:tableStyleId>{2D5ABB26-0587-4C30-8999-92F81FD0307C}</a:tableStyleId>
                  </a:tblPr>
                  <a:tblGrid>
                    <a:gridCol w="3454405">
                      <a:extLst>
                        <a:ext uri="{9D8B030D-6E8A-4147-A177-3AD203B41FA5}">
                          <a16:colId xmlns:a16="http://schemas.microsoft.com/office/drawing/2014/main" val="2053475706"/>
                        </a:ext>
                      </a:extLst>
                    </a:gridCol>
                    <a:gridCol w="722278">
                      <a:extLst>
                        <a:ext uri="{9D8B030D-6E8A-4147-A177-3AD203B41FA5}">
                          <a16:colId xmlns:a16="http://schemas.microsoft.com/office/drawing/2014/main" val="3657863346"/>
                        </a:ext>
                      </a:extLst>
                    </a:gridCol>
                  </a:tblGrid>
                  <a:tr h="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𝛹</m:t>
                                    </m:r>
                                  </m:e>
                                  <m:sub>
                                    <m:r>
                                      <a:rPr lang="en-US" sz="1800" i="1">
                                        <a:latin typeface="Cambria Math" panose="02040503050406030204" pitchFamily="18" charset="0"/>
                                      </a:rPr>
                                      <m:t>𝑏</m:t>
                                    </m:r>
                                  </m:sub>
                                </m:sSub>
                                <m:d>
                                  <m:dPr>
                                    <m:ctrlPr>
                                      <a:rPr lang="en-US" sz="1800" i="1">
                                        <a:latin typeface="Cambria Math" panose="02040503050406030204" pitchFamily="18" charset="0"/>
                                      </a:rPr>
                                    </m:ctrlPr>
                                  </m:dPr>
                                  <m:e>
                                    <m:r>
                                      <a:rPr lang="ru-RU" sz="1800" i="1">
                                        <a:latin typeface="Cambria Math" panose="02040503050406030204" pitchFamily="18" charset="0"/>
                                      </a:rPr>
                                      <m:t>0</m:t>
                                    </m:r>
                                  </m:e>
                                </m:d>
                                <m:r>
                                  <a:rPr lang="ru-RU" sz="1800" i="1">
                                    <a:latin typeface="Cambria Math" panose="02040503050406030204" pitchFamily="18" charset="0"/>
                                    <a:ea typeface="Cambria Math" panose="02040503050406030204" pitchFamily="18" charset="0"/>
                                  </a:rPr>
                                  <m:t>=0</m:t>
                                </m:r>
                              </m:oMath>
                            </m:oMathPara>
                          </a14:m>
                          <a:endParaRPr lang="ru-RU"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a:t>
                          </a:r>
                          <a:r>
                            <a:rPr lang="ru-RU" sz="1800" dirty="0" smtClean="0">
                              <a:effectLst/>
                              <a:latin typeface="Times New Roman" panose="02020603050405020304" pitchFamily="18" charset="0"/>
                              <a:cs typeface="Times New Roman" panose="02020603050405020304" pitchFamily="18" charset="0"/>
                            </a:rPr>
                            <a:t>18</a:t>
                          </a:r>
                          <a:r>
                            <a:rPr lang="en-US" sz="1800" dirty="0" smtClean="0">
                              <a:effectLst/>
                              <a:latin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3927468203"/>
                      </a:ext>
                    </a:extLst>
                  </a:tr>
                </a:tbl>
              </a:graphicData>
            </a:graphic>
          </p:graphicFrame>
        </mc:Choice>
        <mc:Fallback xmlns="">
          <p:graphicFrame>
            <p:nvGraphicFramePr>
              <p:cNvPr id="13" name="Таблица 12"/>
              <p:cNvGraphicFramePr>
                <a:graphicFrameLocks noGrp="1"/>
              </p:cNvGraphicFramePr>
              <p:nvPr>
                <p:extLst>
                  <p:ext uri="{D42A27DB-BD31-4B8C-83A1-F6EECF244321}">
                    <p14:modId xmlns:p14="http://schemas.microsoft.com/office/powerpoint/2010/main" val="192266446"/>
                  </p:ext>
                </p:extLst>
              </p:nvPr>
            </p:nvGraphicFramePr>
            <p:xfrm>
              <a:off x="7943268" y="1886928"/>
              <a:ext cx="4176683" cy="411480"/>
            </p:xfrm>
            <a:graphic>
              <a:graphicData uri="http://schemas.openxmlformats.org/drawingml/2006/table">
                <a:tbl>
                  <a:tblPr firstRow="1" firstCol="1" bandRow="1">
                    <a:tableStyleId>{2D5ABB26-0587-4C30-8999-92F81FD0307C}</a:tableStyleId>
                  </a:tblPr>
                  <a:tblGrid>
                    <a:gridCol w="3454405">
                      <a:extLst>
                        <a:ext uri="{9D8B030D-6E8A-4147-A177-3AD203B41FA5}">
                          <a16:colId xmlns:a16="http://schemas.microsoft.com/office/drawing/2014/main" val="2053475706"/>
                        </a:ext>
                      </a:extLst>
                    </a:gridCol>
                    <a:gridCol w="722278">
                      <a:extLst>
                        <a:ext uri="{9D8B030D-6E8A-4147-A177-3AD203B41FA5}">
                          <a16:colId xmlns:a16="http://schemas.microsoft.com/office/drawing/2014/main" val="3657863346"/>
                        </a:ext>
                      </a:extLst>
                    </a:gridCol>
                  </a:tblGrid>
                  <a:tr h="411480">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r="-20988" b="-27536"/>
                          </a:stretch>
                        </a:blipFill>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a:t>
                          </a:r>
                          <a:r>
                            <a:rPr lang="ru-RU" sz="1800" dirty="0" smtClean="0">
                              <a:effectLst/>
                              <a:latin typeface="Times New Roman" panose="02020603050405020304" pitchFamily="18" charset="0"/>
                              <a:cs typeface="Times New Roman" panose="02020603050405020304" pitchFamily="18" charset="0"/>
                            </a:rPr>
                            <a:t>18</a:t>
                          </a:r>
                          <a:r>
                            <a:rPr lang="en-US" sz="1800" dirty="0" smtClean="0">
                              <a:effectLst/>
                              <a:latin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39274682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 name="Таблица 13"/>
              <p:cNvGraphicFramePr>
                <a:graphicFrameLocks noGrp="1"/>
              </p:cNvGraphicFramePr>
              <p:nvPr>
                <p:extLst>
                  <p:ext uri="{D42A27DB-BD31-4B8C-83A1-F6EECF244321}">
                    <p14:modId xmlns:p14="http://schemas.microsoft.com/office/powerpoint/2010/main" val="2455070502"/>
                  </p:ext>
                </p:extLst>
              </p:nvPr>
            </p:nvGraphicFramePr>
            <p:xfrm>
              <a:off x="7980211" y="2417816"/>
              <a:ext cx="4168402" cy="411480"/>
            </p:xfrm>
            <a:graphic>
              <a:graphicData uri="http://schemas.openxmlformats.org/drawingml/2006/table">
                <a:tbl>
                  <a:tblPr firstRow="1" firstCol="1" bandRow="1">
                    <a:tableStyleId>{2D5ABB26-0587-4C30-8999-92F81FD0307C}</a:tableStyleId>
                  </a:tblPr>
                  <a:tblGrid>
                    <a:gridCol w="3426698">
                      <a:extLst>
                        <a:ext uri="{9D8B030D-6E8A-4147-A177-3AD203B41FA5}">
                          <a16:colId xmlns:a16="http://schemas.microsoft.com/office/drawing/2014/main" val="3043944424"/>
                        </a:ext>
                      </a:extLst>
                    </a:gridCol>
                    <a:gridCol w="741704">
                      <a:extLst>
                        <a:ext uri="{9D8B030D-6E8A-4147-A177-3AD203B41FA5}">
                          <a16:colId xmlns:a16="http://schemas.microsoft.com/office/drawing/2014/main" val="1544982612"/>
                        </a:ext>
                      </a:extLst>
                    </a:gridCol>
                  </a:tblGrid>
                  <a:tr h="0">
                    <a:tc>
                      <a:txBody>
                        <a:bodyPr/>
                        <a:lstStyle/>
                        <a:p>
                          <a14:m>
                            <m:oMath xmlns:m="http://schemas.openxmlformats.org/officeDocument/2006/math">
                              <m:sSub>
                                <m:sSubPr>
                                  <m:ctrlPr>
                                    <a:rPr lang="ru-RU" sz="1800" i="1" smtClean="0">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𝑢</m:t>
                                  </m:r>
                                </m:e>
                                <m:sub>
                                  <m:r>
                                    <a:rPr lang="en-US" sz="1800" i="1">
                                      <a:latin typeface="Cambria Math" panose="02040503050406030204" pitchFamily="18" charset="0"/>
                                      <a:ea typeface="Cambria Math" panose="02040503050406030204" pitchFamily="18" charset="0"/>
                                    </a:rPr>
                                    <m:t>𝑡</m:t>
                                  </m:r>
                                </m:sub>
                              </m:sSub>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0</m:t>
                                  </m:r>
                                </m:e>
                              </m:d>
                              <m:r>
                                <a:rPr lang="en-US" sz="1800" i="1">
                                  <a:latin typeface="Cambria Math" panose="02040503050406030204" pitchFamily="18" charset="0"/>
                                  <a:ea typeface="Cambria Math" panose="02040503050406030204" pitchFamily="18" charset="0"/>
                                </a:rPr>
                                <m:t>=</m:t>
                              </m:r>
                            </m:oMath>
                          </a14:m>
                          <a:r>
                            <a:rPr lang="ru-RU" dirty="0" smtClean="0"/>
                            <a:t>0</a:t>
                          </a:r>
                          <a:endParaRPr lang="ru-RU"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a:t>
                          </a:r>
                          <a:r>
                            <a:rPr lang="ru-RU" sz="1800" dirty="0" smtClean="0">
                              <a:effectLst/>
                              <a:latin typeface="Times New Roman" panose="02020603050405020304" pitchFamily="18" charset="0"/>
                              <a:cs typeface="Times New Roman" panose="02020603050405020304" pitchFamily="18" charset="0"/>
                            </a:rPr>
                            <a:t>19</a:t>
                          </a:r>
                          <a:r>
                            <a:rPr lang="en-US" sz="1800" dirty="0" smtClean="0">
                              <a:effectLst/>
                              <a:latin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969333845"/>
                      </a:ext>
                    </a:extLst>
                  </a:tr>
                </a:tbl>
              </a:graphicData>
            </a:graphic>
          </p:graphicFrame>
        </mc:Choice>
        <mc:Fallback xmlns="">
          <p:graphicFrame>
            <p:nvGraphicFramePr>
              <p:cNvPr id="14" name="Таблица 13"/>
              <p:cNvGraphicFramePr>
                <a:graphicFrameLocks noGrp="1"/>
              </p:cNvGraphicFramePr>
              <p:nvPr>
                <p:extLst>
                  <p:ext uri="{D42A27DB-BD31-4B8C-83A1-F6EECF244321}">
                    <p14:modId xmlns:p14="http://schemas.microsoft.com/office/powerpoint/2010/main" val="2455070502"/>
                  </p:ext>
                </p:extLst>
              </p:nvPr>
            </p:nvGraphicFramePr>
            <p:xfrm>
              <a:off x="7980211" y="2417816"/>
              <a:ext cx="4168402" cy="362204"/>
            </p:xfrm>
            <a:graphic>
              <a:graphicData uri="http://schemas.openxmlformats.org/drawingml/2006/table">
                <a:tbl>
                  <a:tblPr firstRow="1" firstCol="1" bandRow="1">
                    <a:tableStyleId>{2D5ABB26-0587-4C30-8999-92F81FD0307C}</a:tableStyleId>
                  </a:tblPr>
                  <a:tblGrid>
                    <a:gridCol w="3426698">
                      <a:extLst>
                        <a:ext uri="{9D8B030D-6E8A-4147-A177-3AD203B41FA5}">
                          <a16:colId xmlns:a16="http://schemas.microsoft.com/office/drawing/2014/main" val="3043944424"/>
                        </a:ext>
                      </a:extLst>
                    </a:gridCol>
                    <a:gridCol w="741704">
                      <a:extLst>
                        <a:ext uri="{9D8B030D-6E8A-4147-A177-3AD203B41FA5}">
                          <a16:colId xmlns:a16="http://schemas.microsoft.com/office/drawing/2014/main" val="1544982612"/>
                        </a:ext>
                      </a:extLst>
                    </a:gridCol>
                  </a:tblGrid>
                  <a:tr h="362204">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t="-8197" r="-21708" b="-37705"/>
                          </a:stretch>
                        </a:blipFill>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a:t>
                          </a:r>
                          <a:r>
                            <a:rPr lang="ru-RU" sz="1800" dirty="0" smtClean="0">
                              <a:effectLst/>
                              <a:latin typeface="Times New Roman" panose="02020603050405020304" pitchFamily="18" charset="0"/>
                              <a:cs typeface="Times New Roman" panose="02020603050405020304" pitchFamily="18" charset="0"/>
                            </a:rPr>
                            <a:t>19</a:t>
                          </a:r>
                          <a:r>
                            <a:rPr lang="en-US" sz="1800" dirty="0" smtClean="0">
                              <a:effectLst/>
                              <a:latin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96933384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5" name="Таблица 14"/>
              <p:cNvGraphicFramePr>
                <a:graphicFrameLocks noGrp="1"/>
              </p:cNvGraphicFramePr>
              <p:nvPr>
                <p:extLst>
                  <p:ext uri="{D42A27DB-BD31-4B8C-83A1-F6EECF244321}">
                    <p14:modId xmlns:p14="http://schemas.microsoft.com/office/powerpoint/2010/main" val="2619337828"/>
                  </p:ext>
                </p:extLst>
              </p:nvPr>
            </p:nvGraphicFramePr>
            <p:xfrm>
              <a:off x="7938412" y="2892974"/>
              <a:ext cx="5670171" cy="622427"/>
            </p:xfrm>
            <a:graphic>
              <a:graphicData uri="http://schemas.openxmlformats.org/drawingml/2006/table">
                <a:tbl>
                  <a:tblPr firstRow="1" firstCol="1" bandRow="1">
                    <a:tableStyleId>{2D5ABB26-0587-4C30-8999-92F81FD0307C}</a:tableStyleId>
                  </a:tblPr>
                  <a:tblGrid>
                    <a:gridCol w="3450024">
                      <a:extLst>
                        <a:ext uri="{9D8B030D-6E8A-4147-A177-3AD203B41FA5}">
                          <a16:colId xmlns:a16="http://schemas.microsoft.com/office/drawing/2014/main" val="3996089234"/>
                        </a:ext>
                      </a:extLst>
                    </a:gridCol>
                    <a:gridCol w="2220147">
                      <a:extLst>
                        <a:ext uri="{9D8B030D-6E8A-4147-A177-3AD203B41FA5}">
                          <a16:colId xmlns:a16="http://schemas.microsoft.com/office/drawing/2014/main" val="3465021657"/>
                        </a:ext>
                      </a:extLst>
                    </a:gridCol>
                  </a:tblGrid>
                  <a:tr h="0">
                    <a:tc>
                      <a:txBody>
                        <a:bodyPr/>
                        <a:lstStyle/>
                        <a:p>
                          <a:pPr/>
                          <a14:m>
                            <m:oMathPara xmlns:m="http://schemas.openxmlformats.org/officeDocument/2006/math">
                              <m:oMathParaPr>
                                <m:jc m:val="left"/>
                              </m:oMathParaPr>
                              <m:oMath xmlns:m="http://schemas.openxmlformats.org/officeDocument/2006/math">
                                <m:f>
                                  <m:fPr>
                                    <m:ctrlPr>
                                      <a:rPr lang="en-US" sz="1800" i="1" smtClean="0">
                                        <a:latin typeface="Cambria Math" panose="02040503050406030204" pitchFamily="18" charset="0"/>
                                      </a:rPr>
                                    </m:ctrlPr>
                                  </m:fPr>
                                  <m:num>
                                    <m:r>
                                      <a:rPr lang="en-US" sz="1800" i="1">
                                        <a:latin typeface="Cambria Math" panose="02040503050406030204" pitchFamily="18" charset="0"/>
                                      </a:rPr>
                                      <m:t>𝑑</m:t>
                                    </m:r>
                                    <m:sSub>
                                      <m:sSubPr>
                                        <m:ctrlPr>
                                          <a:rPr lang="en-US" sz="1800" i="1">
                                            <a:latin typeface="Cambria Math" panose="02040503050406030204" pitchFamily="18" charset="0"/>
                                          </a:rPr>
                                        </m:ctrlPr>
                                      </m:sSubPr>
                                      <m:e>
                                        <m:r>
                                          <a:rPr lang="en-US" sz="1800" i="1">
                                            <a:latin typeface="Cambria Math" panose="02040503050406030204" pitchFamily="18" charset="0"/>
                                          </a:rPr>
                                          <m:t>𝑢</m:t>
                                        </m:r>
                                      </m:e>
                                      <m:sub>
                                        <m:r>
                                          <a:rPr lang="en-US" sz="1800" i="1">
                                            <a:latin typeface="Cambria Math" panose="02040503050406030204" pitchFamily="18" charset="0"/>
                                          </a:rPr>
                                          <m:t>𝑡</m:t>
                                        </m:r>
                                      </m:sub>
                                    </m:sSub>
                                  </m:num>
                                  <m:den>
                                    <m:r>
                                      <a:rPr lang="en-US" sz="1800" i="1">
                                        <a:latin typeface="Cambria Math" panose="02040503050406030204" pitchFamily="18" charset="0"/>
                                      </a:rPr>
                                      <m:t>𝑑</m:t>
                                    </m:r>
                                    <m:r>
                                      <a:rPr lang="en-US" sz="1800" i="1">
                                        <a:latin typeface="Cambria Math" panose="02040503050406030204" pitchFamily="18" charset="0"/>
                                        <a:ea typeface="Cambria Math" panose="02040503050406030204" pitchFamily="18" charset="0"/>
                                      </a:rPr>
                                      <m:t>𝜃</m:t>
                                    </m:r>
                                  </m:den>
                                </m:f>
                                <m:d>
                                  <m:dPr>
                                    <m:ctrlPr>
                                      <a:rPr lang="en-US" sz="1800" i="1">
                                        <a:latin typeface="Cambria Math" panose="02040503050406030204" pitchFamily="18" charset="0"/>
                                      </a:rPr>
                                    </m:ctrlPr>
                                  </m:dPr>
                                  <m:e>
                                    <m:r>
                                      <a:rPr lang="en-US" sz="1800" i="1">
                                        <a:latin typeface="Cambria Math" panose="02040503050406030204" pitchFamily="18" charset="0"/>
                                      </a:rPr>
                                      <m:t>0</m:t>
                                    </m:r>
                                  </m:e>
                                </m:d>
                                <m:r>
                                  <a:rPr lang="en-US" sz="1800" i="1">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𝑀</m:t>
                                        </m:r>
                                      </m:e>
                                      <m:sub>
                                        <m:r>
                                          <a:rPr lang="en-US" sz="1800" i="1">
                                            <a:latin typeface="Cambria Math" panose="02040503050406030204" pitchFamily="18" charset="0"/>
                                          </a:rPr>
                                          <m:t>0</m:t>
                                        </m:r>
                                      </m:sub>
                                    </m:sSub>
                                    <m:sSub>
                                      <m:sSubPr>
                                        <m:ctrlPr>
                                          <a:rPr lang="en-US" sz="1800" i="1">
                                            <a:latin typeface="Cambria Math" panose="02040503050406030204" pitchFamily="18" charset="0"/>
                                          </a:rPr>
                                        </m:ctrlPr>
                                      </m:sSubPr>
                                      <m:e>
                                        <m:r>
                                          <a:rPr lang="en-US" sz="1800" i="1">
                                            <a:latin typeface="Cambria Math" panose="02040503050406030204" pitchFamily="18" charset="0"/>
                                          </a:rPr>
                                          <m:t>𝐵</m:t>
                                        </m:r>
                                      </m:e>
                                      <m:sub>
                                        <m:r>
                                          <a:rPr lang="en-US" sz="1800" i="1">
                                            <a:latin typeface="Cambria Math" panose="02040503050406030204" pitchFamily="18" charset="0"/>
                                          </a:rPr>
                                          <m:t>32</m:t>
                                        </m:r>
                                      </m:sub>
                                    </m:sSub>
                                    <m:r>
                                      <a:rPr lang="en-US" sz="1800" i="1">
                                        <a:latin typeface="Cambria Math" panose="02040503050406030204" pitchFamily="18" charset="0"/>
                                      </a:rPr>
                                      <m:t>(1+</m:t>
                                    </m:r>
                                    <m:sSup>
                                      <m:sSupPr>
                                        <m:ctrlPr>
                                          <a:rPr lang="en-US" sz="1800" i="1">
                                            <a:latin typeface="Cambria Math" panose="02040503050406030204" pitchFamily="18" charset="0"/>
                                          </a:rPr>
                                        </m:ctrlPr>
                                      </m:sSupPr>
                                      <m:e>
                                        <m:r>
                                          <a:rPr lang="en-US" sz="1800" i="1">
                                            <a:latin typeface="Cambria Math" panose="02040503050406030204" pitchFamily="18" charset="0"/>
                                          </a:rPr>
                                          <m:t>𝑘</m:t>
                                        </m:r>
                                      </m:e>
                                      <m:sup>
                                        <m:r>
                                          <a:rPr lang="en-US" sz="1800" i="1">
                                            <a:latin typeface="Cambria Math" panose="02040503050406030204" pitchFamily="18" charset="0"/>
                                          </a:rPr>
                                          <m:t>2</m:t>
                                        </m:r>
                                      </m:sup>
                                    </m:sSup>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𝑅</m:t>
                                        </m:r>
                                      </m:e>
                                      <m:sub>
                                        <m:r>
                                          <a:rPr lang="en-US" sz="1800" i="1">
                                            <a:latin typeface="Cambria Math" panose="02040503050406030204" pitchFamily="18" charset="0"/>
                                          </a:rPr>
                                          <m:t>0</m:t>
                                        </m:r>
                                      </m:sub>
                                      <m:sup>
                                        <m:r>
                                          <a:rPr lang="en-US" sz="1800" i="1">
                                            <a:latin typeface="Cambria Math" panose="02040503050406030204" pitchFamily="18" charset="0"/>
                                          </a:rPr>
                                          <m:t>2</m:t>
                                        </m:r>
                                      </m:sup>
                                    </m:sSubSup>
                                  </m:num>
                                  <m:den>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2</m:t>
                                        </m:r>
                                      </m:sub>
                                    </m:sSub>
                                    <m:sSub>
                                      <m:sSubPr>
                                        <m:ctrlPr>
                                          <a:rPr lang="en-US" sz="1800" i="1">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3</m:t>
                                        </m:r>
                                      </m:sub>
                                    </m:sSub>
                                    <m:d>
                                      <m:dPr>
                                        <m:ctrlPr>
                                          <a:rPr lang="en-US" sz="1800" i="1">
                                            <a:latin typeface="Cambria Math" panose="02040503050406030204" pitchFamily="18" charset="0"/>
                                          </a:rPr>
                                        </m:ctrlPr>
                                      </m:dPr>
                                      <m:e>
                                        <m:r>
                                          <a:rPr lang="en-US" sz="1800" i="1">
                                            <a:latin typeface="Cambria Math" panose="02040503050406030204" pitchFamily="18" charset="0"/>
                                          </a:rPr>
                                          <m:t>1+</m:t>
                                        </m:r>
                                        <m:sSup>
                                          <m:sSupPr>
                                            <m:ctrlPr>
                                              <a:rPr lang="en-US" sz="1800" i="1">
                                                <a:latin typeface="Cambria Math" panose="02040503050406030204" pitchFamily="18" charset="0"/>
                                              </a:rPr>
                                            </m:ctrlPr>
                                          </m:sSupPr>
                                          <m:e>
                                            <m:r>
                                              <a:rPr lang="en-US" sz="1800" i="1">
                                                <a:latin typeface="Cambria Math" panose="02040503050406030204" pitchFamily="18" charset="0"/>
                                              </a:rPr>
                                              <m:t>𝑘</m:t>
                                            </m:r>
                                          </m:e>
                                          <m:sup>
                                            <m:r>
                                              <a:rPr lang="en-US" sz="1800" i="1">
                                                <a:latin typeface="Cambria Math" panose="02040503050406030204" pitchFamily="18" charset="0"/>
                                              </a:rPr>
                                              <m:t>2</m:t>
                                            </m:r>
                                          </m:sup>
                                        </m:sSup>
                                      </m:e>
                                    </m:d>
                                    <m:sSubSup>
                                      <m:sSubSupPr>
                                        <m:ctrlPr>
                                          <a:rPr lang="en-US" sz="1800" i="1">
                                            <a:latin typeface="Cambria Math" panose="02040503050406030204" pitchFamily="18" charset="0"/>
                                          </a:rPr>
                                        </m:ctrlPr>
                                      </m:sSubSupPr>
                                      <m:e>
                                        <m:r>
                                          <a:rPr lang="en-US" sz="1800" i="1">
                                            <a:latin typeface="Cambria Math" panose="02040503050406030204" pitchFamily="18" charset="0"/>
                                          </a:rPr>
                                          <m:t>𝑅</m:t>
                                        </m:r>
                                      </m:e>
                                      <m:sub>
                                        <m:r>
                                          <a:rPr lang="en-US" sz="1800" i="1">
                                            <a:latin typeface="Cambria Math" panose="02040503050406030204" pitchFamily="18" charset="0"/>
                                          </a:rPr>
                                          <m:t>0</m:t>
                                        </m:r>
                                      </m:sub>
                                      <m:sup>
                                        <m:r>
                                          <a:rPr lang="en-US" sz="1800" i="1">
                                            <a:latin typeface="Cambria Math" panose="02040503050406030204" pitchFamily="18" charset="0"/>
                                          </a:rPr>
                                          <m:t>2</m:t>
                                        </m:r>
                                      </m:sup>
                                    </m:sSubSup>
                                    <m:r>
                                      <a:rPr lang="ru-RU" sz="1800" b="0" i="1" smtClean="0">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𝐵</m:t>
                                        </m:r>
                                      </m:e>
                                      <m:sub>
                                        <m:r>
                                          <a:rPr lang="en-US" sz="1800" i="1">
                                            <a:latin typeface="Cambria Math" panose="02040503050406030204" pitchFamily="18" charset="0"/>
                                          </a:rPr>
                                          <m:t>32</m:t>
                                        </m:r>
                                      </m:sub>
                                      <m:sup>
                                        <m:r>
                                          <a:rPr lang="en-US" sz="1800" i="1">
                                            <a:latin typeface="Cambria Math" panose="02040503050406030204" pitchFamily="18" charset="0"/>
                                          </a:rPr>
                                          <m:t>2</m:t>
                                        </m:r>
                                      </m:sup>
                                    </m:sSubSup>
                                  </m:den>
                                </m:f>
                              </m:oMath>
                            </m:oMathPara>
                          </a14:m>
                          <a:endParaRPr lang="ru-RU"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a:t>
                          </a:r>
                          <a:r>
                            <a:rPr lang="ru-RU" sz="1800" dirty="0" smtClean="0">
                              <a:effectLst/>
                              <a:latin typeface="Times New Roman" panose="02020603050405020304" pitchFamily="18" charset="0"/>
                              <a:cs typeface="Times New Roman" panose="02020603050405020304" pitchFamily="18" charset="0"/>
                            </a:rPr>
                            <a:t>20</a:t>
                          </a:r>
                          <a:r>
                            <a:rPr lang="en-US" sz="1800" dirty="0" smtClean="0">
                              <a:effectLst/>
                              <a:latin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3698916696"/>
                      </a:ext>
                    </a:extLst>
                  </a:tr>
                </a:tbl>
              </a:graphicData>
            </a:graphic>
          </p:graphicFrame>
        </mc:Choice>
        <mc:Fallback xmlns="">
          <p:graphicFrame>
            <p:nvGraphicFramePr>
              <p:cNvPr id="15" name="Таблица 14"/>
              <p:cNvGraphicFramePr>
                <a:graphicFrameLocks noGrp="1"/>
              </p:cNvGraphicFramePr>
              <p:nvPr>
                <p:extLst>
                  <p:ext uri="{D42A27DB-BD31-4B8C-83A1-F6EECF244321}">
                    <p14:modId xmlns:p14="http://schemas.microsoft.com/office/powerpoint/2010/main" val="2619337828"/>
                  </p:ext>
                </p:extLst>
              </p:nvPr>
            </p:nvGraphicFramePr>
            <p:xfrm>
              <a:off x="7938412" y="2892974"/>
              <a:ext cx="5670171" cy="622427"/>
            </p:xfrm>
            <a:graphic>
              <a:graphicData uri="http://schemas.openxmlformats.org/drawingml/2006/table">
                <a:tbl>
                  <a:tblPr firstRow="1" firstCol="1" bandRow="1">
                    <a:tableStyleId>{2D5ABB26-0587-4C30-8999-92F81FD0307C}</a:tableStyleId>
                  </a:tblPr>
                  <a:tblGrid>
                    <a:gridCol w="3450024">
                      <a:extLst>
                        <a:ext uri="{9D8B030D-6E8A-4147-A177-3AD203B41FA5}">
                          <a16:colId xmlns:a16="http://schemas.microsoft.com/office/drawing/2014/main" val="3996089234"/>
                        </a:ext>
                      </a:extLst>
                    </a:gridCol>
                    <a:gridCol w="2220147">
                      <a:extLst>
                        <a:ext uri="{9D8B030D-6E8A-4147-A177-3AD203B41FA5}">
                          <a16:colId xmlns:a16="http://schemas.microsoft.com/office/drawing/2014/main" val="3465021657"/>
                        </a:ext>
                      </a:extLst>
                    </a:gridCol>
                  </a:tblGrid>
                  <a:tr h="622427">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8"/>
                          <a:stretch>
                            <a:fillRect r="-64488"/>
                          </a:stretch>
                        </a:blipFill>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a:t>
                          </a:r>
                          <a:r>
                            <a:rPr lang="ru-RU" sz="1800" dirty="0" smtClean="0">
                              <a:effectLst/>
                              <a:latin typeface="Times New Roman" panose="02020603050405020304" pitchFamily="18" charset="0"/>
                              <a:cs typeface="Times New Roman" panose="02020603050405020304" pitchFamily="18" charset="0"/>
                            </a:rPr>
                            <a:t>20</a:t>
                          </a:r>
                          <a:r>
                            <a:rPr lang="en-US" sz="1800" dirty="0" smtClean="0">
                              <a:effectLst/>
                              <a:latin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369891669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6" name="Таблица 15"/>
              <p:cNvGraphicFramePr>
                <a:graphicFrameLocks noGrp="1"/>
              </p:cNvGraphicFramePr>
              <p:nvPr>
                <p:extLst>
                  <p:ext uri="{D42A27DB-BD31-4B8C-83A1-F6EECF244321}">
                    <p14:modId xmlns:p14="http://schemas.microsoft.com/office/powerpoint/2010/main" val="2390343277"/>
                  </p:ext>
                </p:extLst>
              </p:nvPr>
            </p:nvGraphicFramePr>
            <p:xfrm>
              <a:off x="7976070" y="3638492"/>
              <a:ext cx="4176683" cy="520891"/>
            </p:xfrm>
            <a:graphic>
              <a:graphicData uri="http://schemas.openxmlformats.org/drawingml/2006/table">
                <a:tbl>
                  <a:tblPr firstRow="1" firstCol="1" bandRow="1">
                    <a:tableStyleId>{2D5ABB26-0587-4C30-8999-92F81FD0307C}</a:tableStyleId>
                  </a:tblPr>
                  <a:tblGrid>
                    <a:gridCol w="3430839">
                      <a:extLst>
                        <a:ext uri="{9D8B030D-6E8A-4147-A177-3AD203B41FA5}">
                          <a16:colId xmlns:a16="http://schemas.microsoft.com/office/drawing/2014/main" val="1394832175"/>
                        </a:ext>
                      </a:extLst>
                    </a:gridCol>
                    <a:gridCol w="745844">
                      <a:extLst>
                        <a:ext uri="{9D8B030D-6E8A-4147-A177-3AD203B41FA5}">
                          <a16:colId xmlns:a16="http://schemas.microsoft.com/office/drawing/2014/main" val="1335484388"/>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ru-RU" sz="1800" i="1" smtClean="0">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𝑢</m:t>
                                    </m:r>
                                  </m:e>
                                  <m:sub>
                                    <m:r>
                                      <a:rPr lang="en-US" sz="1800" b="0" i="1" smtClean="0">
                                        <a:latin typeface="Cambria Math" panose="02040503050406030204" pitchFamily="18" charset="0"/>
                                        <a:ea typeface="Cambria Math" panose="02040503050406030204" pitchFamily="18" charset="0"/>
                                      </a:rPr>
                                      <m:t>𝑛</m:t>
                                    </m:r>
                                  </m:sub>
                                </m:sSub>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0</m:t>
                                    </m:r>
                                  </m:e>
                                </m:d>
                                <m:r>
                                  <a:rPr lang="en-US" sz="1800" b="0" i="1" smtClean="0">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𝑑</m:t>
                                    </m:r>
                                    <m:sSub>
                                      <m:sSubPr>
                                        <m:ctrlPr>
                                          <a:rPr lang="en-US" sz="1800" i="1">
                                            <a:latin typeface="Cambria Math" panose="02040503050406030204" pitchFamily="18" charset="0"/>
                                          </a:rPr>
                                        </m:ctrlPr>
                                      </m:sSubPr>
                                      <m:e>
                                        <m:r>
                                          <a:rPr lang="en-US" sz="1800" i="1">
                                            <a:latin typeface="Cambria Math" panose="02040503050406030204" pitchFamily="18" charset="0"/>
                                          </a:rPr>
                                          <m:t>𝑢</m:t>
                                        </m:r>
                                      </m:e>
                                      <m:sub>
                                        <m:r>
                                          <a:rPr lang="en-US" sz="1800" b="0" i="1" smtClean="0">
                                            <a:latin typeface="Cambria Math" panose="02040503050406030204" pitchFamily="18" charset="0"/>
                                          </a:rPr>
                                          <m:t>𝑛</m:t>
                                        </m:r>
                                      </m:sub>
                                    </m:sSub>
                                  </m:num>
                                  <m:den>
                                    <m:r>
                                      <a:rPr lang="en-US" sz="1800" i="1">
                                        <a:latin typeface="Cambria Math" panose="02040503050406030204" pitchFamily="18" charset="0"/>
                                      </a:rPr>
                                      <m:t>𝑑</m:t>
                                    </m:r>
                                    <m:r>
                                      <a:rPr lang="en-US" sz="1800" i="1">
                                        <a:latin typeface="Cambria Math" panose="02040503050406030204" pitchFamily="18" charset="0"/>
                                        <a:ea typeface="Cambria Math" panose="02040503050406030204" pitchFamily="18" charset="0"/>
                                      </a:rPr>
                                      <m:t>𝜃</m:t>
                                    </m:r>
                                  </m:den>
                                </m:f>
                                <m:d>
                                  <m:dPr>
                                    <m:ctrlPr>
                                      <a:rPr lang="en-US" sz="1800" i="1">
                                        <a:latin typeface="Cambria Math" panose="02040503050406030204" pitchFamily="18" charset="0"/>
                                      </a:rPr>
                                    </m:ctrlPr>
                                  </m:dPr>
                                  <m:e>
                                    <m:r>
                                      <a:rPr lang="en-US" sz="1800" i="1">
                                        <a:latin typeface="Cambria Math" panose="02040503050406030204" pitchFamily="18" charset="0"/>
                                      </a:rPr>
                                      <m:t>0</m:t>
                                    </m:r>
                                  </m:e>
                                </m:d>
                                <m:r>
                                  <a:rPr lang="en-US" sz="1800" b="0" i="1" smtClean="0">
                                    <a:latin typeface="Cambria Math" panose="02040503050406030204" pitchFamily="18" charset="0"/>
                                  </a:rPr>
                                  <m:t>=</m:t>
                                </m:r>
                                <m:r>
                                  <a:rPr lang="en-US" sz="1800" i="1">
                                    <a:latin typeface="Cambria Math" panose="02040503050406030204" pitchFamily="18" charset="0"/>
                                    <a:ea typeface="Cambria Math" panose="02040503050406030204" pitchFamily="18" charset="0"/>
                                  </a:rPr>
                                  <m:t>0</m:t>
                                </m:r>
                              </m:oMath>
                            </m:oMathPara>
                          </a14:m>
                          <a:endParaRPr lang="en-US" sz="1800" dirty="0" smtClean="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a:t>
                          </a:r>
                          <a:r>
                            <a:rPr lang="ru-RU" sz="1800" dirty="0" smtClean="0">
                              <a:effectLst/>
                              <a:latin typeface="Times New Roman" panose="02020603050405020304" pitchFamily="18" charset="0"/>
                              <a:cs typeface="Times New Roman" panose="02020603050405020304" pitchFamily="18" charset="0"/>
                            </a:rPr>
                            <a:t>21</a:t>
                          </a:r>
                          <a:r>
                            <a:rPr lang="en-US" sz="1800" dirty="0" smtClean="0">
                              <a:effectLst/>
                              <a:latin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1364052414"/>
                      </a:ext>
                    </a:extLst>
                  </a:tr>
                </a:tbl>
              </a:graphicData>
            </a:graphic>
          </p:graphicFrame>
        </mc:Choice>
        <mc:Fallback xmlns="">
          <p:graphicFrame>
            <p:nvGraphicFramePr>
              <p:cNvPr id="16" name="Таблица 15"/>
              <p:cNvGraphicFramePr>
                <a:graphicFrameLocks noGrp="1"/>
              </p:cNvGraphicFramePr>
              <p:nvPr>
                <p:extLst>
                  <p:ext uri="{D42A27DB-BD31-4B8C-83A1-F6EECF244321}">
                    <p14:modId xmlns:p14="http://schemas.microsoft.com/office/powerpoint/2010/main" val="2390343277"/>
                  </p:ext>
                </p:extLst>
              </p:nvPr>
            </p:nvGraphicFramePr>
            <p:xfrm>
              <a:off x="7976070" y="3638492"/>
              <a:ext cx="4176683" cy="520891"/>
            </p:xfrm>
            <a:graphic>
              <a:graphicData uri="http://schemas.openxmlformats.org/drawingml/2006/table">
                <a:tbl>
                  <a:tblPr firstRow="1" firstCol="1" bandRow="1">
                    <a:tableStyleId>{2D5ABB26-0587-4C30-8999-92F81FD0307C}</a:tableStyleId>
                  </a:tblPr>
                  <a:tblGrid>
                    <a:gridCol w="3430839">
                      <a:extLst>
                        <a:ext uri="{9D8B030D-6E8A-4147-A177-3AD203B41FA5}">
                          <a16:colId xmlns:a16="http://schemas.microsoft.com/office/drawing/2014/main" val="1394832175"/>
                        </a:ext>
                      </a:extLst>
                    </a:gridCol>
                    <a:gridCol w="745844">
                      <a:extLst>
                        <a:ext uri="{9D8B030D-6E8A-4147-A177-3AD203B41FA5}">
                          <a16:colId xmlns:a16="http://schemas.microsoft.com/office/drawing/2014/main" val="1335484388"/>
                        </a:ext>
                      </a:extLst>
                    </a:gridCol>
                  </a:tblGrid>
                  <a:tr h="520891">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9"/>
                          <a:stretch>
                            <a:fillRect r="-21847"/>
                          </a:stretch>
                        </a:blipFill>
                      </a:tcPr>
                    </a:tc>
                    <a:tc>
                      <a:txBody>
                        <a:bodyPr/>
                        <a:lstStyle/>
                        <a:p>
                          <a:pPr algn="l">
                            <a:lnSpc>
                              <a:spcPct val="150000"/>
                            </a:lnSpc>
                            <a:spcAft>
                              <a:spcPts val="0"/>
                            </a:spcAft>
                          </a:pPr>
                          <a:r>
                            <a:rPr lang="en-US" sz="1800" dirty="0" smtClean="0">
                              <a:effectLst/>
                              <a:latin typeface="Times New Roman" panose="02020603050405020304" pitchFamily="18" charset="0"/>
                              <a:cs typeface="Times New Roman" panose="02020603050405020304" pitchFamily="18" charset="0"/>
                            </a:rPr>
                            <a:t>(</a:t>
                          </a:r>
                          <a:r>
                            <a:rPr lang="ru-RU" sz="1800" dirty="0" smtClean="0">
                              <a:effectLst/>
                              <a:latin typeface="Times New Roman" panose="02020603050405020304" pitchFamily="18" charset="0"/>
                              <a:cs typeface="Times New Roman" panose="02020603050405020304" pitchFamily="18" charset="0"/>
                            </a:rPr>
                            <a:t>21</a:t>
                          </a:r>
                          <a:r>
                            <a:rPr lang="en-US" sz="1800" dirty="0" smtClean="0">
                              <a:effectLst/>
                              <a:latin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1364052414"/>
                      </a:ext>
                    </a:extLst>
                  </a:tr>
                </a:tbl>
              </a:graphicData>
            </a:graphic>
          </p:graphicFrame>
        </mc:Fallback>
      </mc:AlternateContent>
    </p:spTree>
    <p:extLst>
      <p:ext uri="{BB962C8B-B14F-4D97-AF65-F5344CB8AC3E}">
        <p14:creationId xmlns:p14="http://schemas.microsoft.com/office/powerpoint/2010/main" val="664852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709"/>
            <a:ext cx="10515600" cy="1325563"/>
          </a:xfrm>
        </p:spPr>
        <p:txBody>
          <a:bodyPr/>
          <a:lstStyle/>
          <a:p>
            <a:pPr algn="ctr"/>
            <a:r>
              <a:rPr lang="ru-RU" b="1" dirty="0" smtClean="0">
                <a:latin typeface="Times New Roman" panose="02020603050405020304" pitchFamily="18" charset="0"/>
                <a:cs typeface="Times New Roman" panose="02020603050405020304" pitchFamily="18" charset="0"/>
              </a:rPr>
              <a:t>Трехмерная постановка задачи</a:t>
            </a:r>
            <a:endParaRPr lang="ru-RU"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Объект 4"/>
              <p:cNvSpPr>
                <a:spLocks noGrp="1"/>
              </p:cNvSpPr>
              <p:nvPr>
                <p:ph idx="1"/>
              </p:nvPr>
            </p:nvSpPr>
            <p:spPr>
              <a:xfrm>
                <a:off x="7924800" y="1508980"/>
                <a:ext cx="3611880" cy="4205654"/>
              </a:xfrm>
            </p:spPr>
            <p:txBody>
              <a:bodyPr>
                <a:normAutofit/>
              </a:bodyPr>
              <a:lstStyle/>
              <a:p>
                <a:pPr marL="0" indent="0">
                  <a:buNone/>
                </a:pPr>
                <a14:m>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𝑀</m:t>
                        </m:r>
                      </m:e>
                      <m:sub>
                        <m:r>
                          <a:rPr lang="ru-RU" sz="2400" b="0" i="1" smtClean="0">
                            <a:latin typeface="Cambria Math" panose="02040503050406030204" pitchFamily="18" charset="0"/>
                          </a:rPr>
                          <m:t>0</m:t>
                        </m:r>
                      </m:sub>
                    </m:sSub>
                    <m:r>
                      <a:rPr lang="ru-RU" sz="2400" b="0" i="1" smtClean="0">
                        <a:latin typeface="Cambria Math" panose="02040503050406030204" pitchFamily="18" charset="0"/>
                      </a:rPr>
                      <m:t>=−150 000 Н</m:t>
                    </m:r>
                    <m:r>
                      <a:rPr lang="ru-RU" sz="2400" b="0" i="1" smtClean="0">
                        <a:latin typeface="Cambria Math" panose="02040503050406030204" pitchFamily="18" charset="0"/>
                        <a:ea typeface="Cambria Math" panose="02040503050406030204" pitchFamily="18" charset="0"/>
                      </a:rPr>
                      <m:t>∙</m:t>
                    </m:r>
                    <m:r>
                      <a:rPr lang="ru-RU" sz="2400" b="0" i="1" smtClean="0">
                        <a:latin typeface="Cambria Math" panose="02040503050406030204" pitchFamily="18" charset="0"/>
                      </a:rPr>
                      <m:t>м</m:t>
                    </m:r>
                  </m:oMath>
                </a14:m>
                <a:r>
                  <a:rPr lang="ru-RU" sz="2400" dirty="0" smtClean="0"/>
                  <a:t> </a:t>
                </a:r>
              </a:p>
              <a:p>
                <a:pPr marL="0" indent="0">
                  <a:buNone/>
                </a:pPr>
                <a:r>
                  <a:rPr lang="ru-RU" sz="2400" i="1" dirty="0">
                    <a:latin typeface="Times New Roman" panose="02020603050405020304" pitchFamily="18" charset="0"/>
                    <a:ea typeface="Cambria" panose="02040503050406030204" pitchFamily="18" charset="0"/>
                    <a:cs typeface="Times New Roman" panose="02020603050405020304" pitchFamily="18" charset="0"/>
                  </a:rPr>
                  <a:t>Сечение 1: </a:t>
                </a:r>
                <a14:m>
                  <m:oMath xmlns:m="http://schemas.openxmlformats.org/officeDocument/2006/math">
                    <m:r>
                      <a:rPr lang="el-GR" sz="2400" i="1">
                        <a:latin typeface="Cambria Math" panose="02040503050406030204" pitchFamily="18" charset="0"/>
                      </a:rPr>
                      <m:t>𝜃</m:t>
                    </m:r>
                    <m:r>
                      <a:rPr lang="ru-RU" sz="2400" i="1">
                        <a:latin typeface="Cambria Math" panose="02040503050406030204" pitchFamily="18" charset="0"/>
                      </a:rPr>
                      <m:t>=</m:t>
                    </m:r>
                    <m:r>
                      <a:rPr lang="ru-RU" sz="2400" i="1">
                        <a:latin typeface="Cambria Math" panose="02040503050406030204" pitchFamily="18" charset="0"/>
                      </a:rPr>
                      <m:t>𝜋</m:t>
                    </m:r>
                  </m:oMath>
                </a14:m>
                <a:r>
                  <a:rPr lang="ru-RU" sz="2400" i="1" dirty="0">
                    <a:latin typeface="Times New Roman" panose="02020603050405020304" pitchFamily="18" charset="0"/>
                    <a:cs typeface="Times New Roman" panose="02020603050405020304" pitchFamily="18" charset="0"/>
                  </a:rPr>
                  <a:t>/2</a:t>
                </a:r>
                <a:endParaRPr lang="ru-RU" sz="2400" i="1" dirty="0">
                  <a:latin typeface="Times New Roman" panose="02020603050405020304" pitchFamily="18" charset="0"/>
                  <a:ea typeface="Cambria" panose="02040503050406030204" pitchFamily="18" charset="0"/>
                  <a:cs typeface="Times New Roman" panose="02020603050405020304" pitchFamily="18" charset="0"/>
                </a:endParaRPr>
              </a:p>
              <a:p>
                <a:pPr marL="0" indent="0">
                  <a:buNone/>
                </a:pPr>
                <a:r>
                  <a:rPr lang="ru-RU" sz="2400" i="1" dirty="0">
                    <a:latin typeface="Times New Roman" panose="02020603050405020304" pitchFamily="18" charset="0"/>
                    <a:ea typeface="Cambria" panose="02040503050406030204" pitchFamily="18" charset="0"/>
                    <a:cs typeface="Times New Roman" panose="02020603050405020304" pitchFamily="18" charset="0"/>
                  </a:rPr>
                  <a:t>Сечение 2: </a:t>
                </a:r>
                <a14:m>
                  <m:oMath xmlns:m="http://schemas.openxmlformats.org/officeDocument/2006/math">
                    <m:r>
                      <a:rPr lang="ru-RU" sz="2400" i="1">
                        <a:latin typeface="Cambria Math" panose="02040503050406030204" pitchFamily="18" charset="0"/>
                      </a:rPr>
                      <m:t>𝜃</m:t>
                    </m:r>
                    <m:r>
                      <a:rPr lang="ru-RU" sz="2400" i="1">
                        <a:latin typeface="Cambria Math" panose="02040503050406030204" pitchFamily="18" charset="0"/>
                      </a:rPr>
                      <m:t>=3</m:t>
                    </m:r>
                    <m:r>
                      <a:rPr lang="ru-RU" sz="2400" i="1">
                        <a:latin typeface="Cambria Math" panose="02040503050406030204" pitchFamily="18" charset="0"/>
                      </a:rPr>
                      <m:t>𝜋</m:t>
                    </m:r>
                  </m:oMath>
                </a14:m>
                <a:r>
                  <a:rPr lang="ru-RU" sz="2400" i="1" dirty="0">
                    <a:latin typeface="Times New Roman" panose="02020603050405020304" pitchFamily="18" charset="0"/>
                    <a:cs typeface="Times New Roman" panose="02020603050405020304" pitchFamily="18" charset="0"/>
                  </a:rPr>
                  <a:t>/</a:t>
                </a:r>
                <a:r>
                  <a:rPr lang="ru-RU" sz="2400" i="1" dirty="0" smtClean="0">
                    <a:latin typeface="Times New Roman" panose="02020603050405020304" pitchFamily="18" charset="0"/>
                    <a:cs typeface="Times New Roman" panose="02020603050405020304" pitchFamily="18" charset="0"/>
                  </a:rPr>
                  <a:t>4</a:t>
                </a:r>
                <a:endParaRPr lang="ru-RU" sz="2400" i="1" dirty="0">
                  <a:latin typeface="Times New Roman" panose="02020603050405020304" pitchFamily="18" charset="0"/>
                  <a:ea typeface="Cambria" panose="02040503050406030204" pitchFamily="18" charset="0"/>
                  <a:cs typeface="Times New Roman" panose="02020603050405020304" pitchFamily="18" charset="0"/>
                </a:endParaRPr>
              </a:p>
              <a:p>
                <a:pPr marL="0" indent="0">
                  <a:buNone/>
                </a:pPr>
                <a:r>
                  <a:rPr lang="ru-RU" sz="2400" i="1" dirty="0">
                    <a:latin typeface="Times New Roman" panose="02020603050405020304" pitchFamily="18" charset="0"/>
                    <a:ea typeface="Cambria" panose="02040503050406030204" pitchFamily="18" charset="0"/>
                    <a:cs typeface="Times New Roman" panose="02020603050405020304" pitchFamily="18" charset="0"/>
                  </a:rPr>
                  <a:t>Сечение 3: </a:t>
                </a:r>
                <a14:m>
                  <m:oMath xmlns:m="http://schemas.openxmlformats.org/officeDocument/2006/math">
                    <m:r>
                      <a:rPr lang="ru-RU" sz="2400" i="1">
                        <a:latin typeface="Cambria Math" panose="02040503050406030204" pitchFamily="18" charset="0"/>
                      </a:rPr>
                      <m:t>𝜃</m:t>
                    </m:r>
                    <m:r>
                      <a:rPr lang="ru-RU" sz="2400" i="1">
                        <a:latin typeface="Cambria Math" panose="02040503050406030204" pitchFamily="18" charset="0"/>
                      </a:rPr>
                      <m:t>=</m:t>
                    </m:r>
                    <m:r>
                      <a:rPr lang="ru-RU" sz="2400" i="1">
                        <a:latin typeface="Cambria Math" panose="02040503050406030204" pitchFamily="18" charset="0"/>
                      </a:rPr>
                      <m:t>𝜋</m:t>
                    </m:r>
                  </m:oMath>
                </a14:m>
                <a:r>
                  <a:rPr lang="ru-RU" sz="2400" i="1" dirty="0">
                    <a:latin typeface="Times New Roman" panose="02020603050405020304" pitchFamily="18" charset="0"/>
                    <a:cs typeface="Times New Roman" panose="02020603050405020304" pitchFamily="18" charset="0"/>
                  </a:rPr>
                  <a:t> </a:t>
                </a:r>
                <a:endParaRPr lang="ru-RU" sz="2400" i="1" dirty="0">
                  <a:latin typeface="Times New Roman" panose="02020603050405020304" pitchFamily="18" charset="0"/>
                  <a:ea typeface="Cambria" panose="02040503050406030204" pitchFamily="18" charset="0"/>
                  <a:cs typeface="Times New Roman" panose="02020603050405020304" pitchFamily="18" charset="0"/>
                </a:endParaRPr>
              </a:p>
              <a:p>
                <a:pPr marL="0" indent="0">
                  <a:buNone/>
                </a:pPr>
                <a:r>
                  <a:rPr lang="ru-RU" sz="2400" i="1" dirty="0">
                    <a:latin typeface="Times New Roman" panose="02020603050405020304" pitchFamily="18" charset="0"/>
                    <a:cs typeface="Times New Roman" panose="02020603050405020304" pitchFamily="18" charset="0"/>
                  </a:rPr>
                  <a:t>Сечение 4</a:t>
                </a:r>
                <a:r>
                  <a:rPr lang="ru-RU" sz="2400" i="1" dirty="0" smtClean="0">
                    <a:latin typeface="Times New Roman" panose="02020603050405020304" pitchFamily="18" charset="0"/>
                    <a:cs typeface="Times New Roman" panose="02020603050405020304" pitchFamily="18" charset="0"/>
                  </a:rPr>
                  <a:t>: </a:t>
                </a:r>
                <a14:m>
                  <m:oMath xmlns:m="http://schemas.openxmlformats.org/officeDocument/2006/math">
                    <m:r>
                      <a:rPr lang="ru-RU" sz="2400" i="1">
                        <a:latin typeface="Cambria Math" panose="02040503050406030204" pitchFamily="18" charset="0"/>
                      </a:rPr>
                      <m:t>𝜃</m:t>
                    </m:r>
                    <m:r>
                      <a:rPr lang="ru-RU" sz="2400" i="1">
                        <a:latin typeface="Cambria Math" panose="02040503050406030204" pitchFamily="18" charset="0"/>
                      </a:rPr>
                      <m:t>=5</m:t>
                    </m:r>
                    <m:r>
                      <a:rPr lang="ru-RU" sz="2400" i="1">
                        <a:latin typeface="Cambria Math" panose="02040503050406030204" pitchFamily="18" charset="0"/>
                      </a:rPr>
                      <m:t>𝜋</m:t>
                    </m:r>
                    <m:r>
                      <a:rPr lang="ru-RU" sz="2400" i="1">
                        <a:latin typeface="Cambria Math" panose="02040503050406030204" pitchFamily="18" charset="0"/>
                      </a:rPr>
                      <m:t>/4</m:t>
                    </m:r>
                  </m:oMath>
                </a14:m>
                <a:endParaRPr lang="ru-RU" sz="2400" i="1" dirty="0" smtClean="0">
                  <a:latin typeface="Times New Roman" panose="02020603050405020304" pitchFamily="18" charset="0"/>
                  <a:cs typeface="Times New Roman" panose="02020603050405020304" pitchFamily="18" charset="0"/>
                </a:endParaRPr>
              </a:p>
              <a:p>
                <a:pPr marL="0" indent="0">
                  <a:buNone/>
                </a:pPr>
                <a:r>
                  <a:rPr lang="ru-RU" sz="2400" i="1" dirty="0" smtClean="0">
                    <a:latin typeface="Times New Roman" panose="02020603050405020304" pitchFamily="18" charset="0"/>
                    <a:cs typeface="Times New Roman" panose="02020603050405020304" pitchFamily="18" charset="0"/>
                  </a:rPr>
                  <a:t>Сечение </a:t>
                </a:r>
                <a:r>
                  <a:rPr lang="ru-RU" sz="2400" i="1" dirty="0">
                    <a:latin typeface="Times New Roman" panose="02020603050405020304" pitchFamily="18" charset="0"/>
                    <a:cs typeface="Times New Roman" panose="02020603050405020304" pitchFamily="18" charset="0"/>
                  </a:rPr>
                  <a:t>5:</a:t>
                </a:r>
                <a14:m>
                  <m:oMath xmlns:m="http://schemas.openxmlformats.org/officeDocument/2006/math">
                    <m:r>
                      <a:rPr lang="ru-RU" sz="2400" i="1" dirty="0">
                        <a:latin typeface="Cambria Math" panose="02040503050406030204" pitchFamily="18" charset="0"/>
                        <a:ea typeface="Cambria Math" panose="02040503050406030204" pitchFamily="18" charset="0"/>
                      </a:rPr>
                      <m:t>𝜃</m:t>
                    </m:r>
                    <m:r>
                      <a:rPr lang="ru-RU" sz="2400" i="1">
                        <a:latin typeface="Cambria Math" panose="02040503050406030204" pitchFamily="18" charset="0"/>
                      </a:rPr>
                      <m:t>=</m:t>
                    </m:r>
                    <m:r>
                      <a:rPr lang="ru-RU" sz="2400" i="1">
                        <a:latin typeface="Cambria Math" panose="02040503050406030204" pitchFamily="18" charset="0"/>
                      </a:rPr>
                      <m:t>3</m:t>
                    </m:r>
                    <m:r>
                      <a:rPr lang="ru-RU" sz="2400" i="1">
                        <a:latin typeface="Cambria Math" panose="02040503050406030204" pitchFamily="18" charset="0"/>
                      </a:rPr>
                      <m:t>𝜋</m:t>
                    </m:r>
                  </m:oMath>
                </a14:m>
                <a:r>
                  <a:rPr lang="el-GR" sz="2400" dirty="0"/>
                  <a:t> </a:t>
                </a:r>
                <a:endParaRPr lang="ru-RU" sz="2400" i="1" dirty="0">
                  <a:latin typeface="Times New Roman" panose="02020603050405020304" pitchFamily="18" charset="0"/>
                  <a:cs typeface="Times New Roman" panose="02020603050405020304" pitchFamily="18" charset="0"/>
                </a:endParaRPr>
              </a:p>
              <a:p>
                <a:pPr marL="0" indent="0">
                  <a:buNone/>
                </a:pPr>
                <a:r>
                  <a:rPr lang="ru-RU" sz="2400" i="1" dirty="0" smtClean="0">
                    <a:latin typeface="Times New Roman" panose="02020603050405020304" pitchFamily="18" charset="0"/>
                    <a:cs typeface="Times New Roman" panose="02020603050405020304" pitchFamily="18" charset="0"/>
                  </a:rPr>
                  <a:t>Сечение </a:t>
                </a:r>
                <a:r>
                  <a:rPr lang="ru-RU" sz="2400" i="1" dirty="0">
                    <a:latin typeface="Times New Roman" panose="02020603050405020304" pitchFamily="18" charset="0"/>
                    <a:cs typeface="Times New Roman" panose="02020603050405020304" pitchFamily="18" charset="0"/>
                  </a:rPr>
                  <a:t>6</a:t>
                </a:r>
                <a:r>
                  <a:rPr lang="ru-RU" sz="2400" i="1" dirty="0" smtClean="0">
                    <a:latin typeface="Times New Roman" panose="02020603050405020304" pitchFamily="18" charset="0"/>
                    <a:cs typeface="Times New Roman" panose="02020603050405020304" pitchFamily="18" charset="0"/>
                  </a:rPr>
                  <a:t>:</a:t>
                </a:r>
                <a:r>
                  <a:rPr lang="ru-RU" sz="2400" dirty="0">
                    <a:ea typeface="Cambria Math" panose="02040503050406030204" pitchFamily="18" charset="0"/>
                  </a:rPr>
                  <a:t> </a:t>
                </a:r>
                <a14:m>
                  <m:oMath xmlns:m="http://schemas.openxmlformats.org/officeDocument/2006/math">
                    <m:r>
                      <a:rPr lang="ru-RU" sz="2400" i="1" dirty="0">
                        <a:latin typeface="Cambria Math" panose="02040503050406030204" pitchFamily="18" charset="0"/>
                        <a:ea typeface="Cambria Math" panose="02040503050406030204" pitchFamily="18" charset="0"/>
                      </a:rPr>
                      <m:t>𝜃</m:t>
                    </m:r>
                    <m:r>
                      <a:rPr lang="ru-RU" sz="2400" i="1">
                        <a:latin typeface="Cambria Math" panose="02040503050406030204" pitchFamily="18" charset="0"/>
                      </a:rPr>
                      <m:t>=</m:t>
                    </m:r>
                    <m:r>
                      <a:rPr lang="ru-RU" sz="2400" i="1">
                        <a:latin typeface="Cambria Math" panose="02040503050406030204" pitchFamily="18" charset="0"/>
                      </a:rPr>
                      <m:t>7</m:t>
                    </m:r>
                    <m:r>
                      <a:rPr lang="ru-RU" sz="2400" i="1">
                        <a:latin typeface="Cambria Math" panose="02040503050406030204" pitchFamily="18" charset="0"/>
                      </a:rPr>
                      <m:t>𝜋</m:t>
                    </m:r>
                    <m:r>
                      <a:rPr lang="ru-RU" sz="2400" i="1">
                        <a:latin typeface="Cambria Math" panose="02040503050406030204" pitchFamily="18" charset="0"/>
                      </a:rPr>
                      <m:t>/2</m:t>
                    </m:r>
                  </m:oMath>
                </a14:m>
                <a:r>
                  <a:rPr lang="ru-RU" sz="2400" dirty="0"/>
                  <a:t> </a:t>
                </a:r>
                <a:endParaRPr lang="ru-RU" sz="2400" i="1" dirty="0" smtClean="0">
                  <a:latin typeface="Times New Roman" panose="02020603050405020304" pitchFamily="18" charset="0"/>
                  <a:cs typeface="Times New Roman" panose="02020603050405020304" pitchFamily="18" charset="0"/>
                </a:endParaRPr>
              </a:p>
              <a:p>
                <a:pPr marL="0" indent="0">
                  <a:buNone/>
                </a:pPr>
                <a:r>
                  <a:rPr lang="ru-RU" sz="2400" i="1" dirty="0" smtClean="0">
                    <a:latin typeface="Times New Roman" panose="02020603050405020304" pitchFamily="18" charset="0"/>
                    <a:cs typeface="Times New Roman" panose="02020603050405020304" pitchFamily="18" charset="0"/>
                  </a:rPr>
                  <a:t>Сечение </a:t>
                </a:r>
                <a:r>
                  <a:rPr lang="ru-RU" sz="2400" i="1" dirty="0">
                    <a:latin typeface="Times New Roman" panose="02020603050405020304" pitchFamily="18" charset="0"/>
                    <a:cs typeface="Times New Roman" panose="02020603050405020304" pitchFamily="18" charset="0"/>
                  </a:rPr>
                  <a:t>7</a:t>
                </a:r>
                <a:r>
                  <a:rPr lang="ru-RU" sz="2400" i="1" dirty="0" smtClean="0">
                    <a:latin typeface="Times New Roman" panose="02020603050405020304" pitchFamily="18" charset="0"/>
                    <a:cs typeface="Times New Roman" panose="02020603050405020304" pitchFamily="18" charset="0"/>
                  </a:rPr>
                  <a:t>:</a:t>
                </a:r>
                <a:r>
                  <a:rPr lang="el-GR" sz="2400" dirty="0">
                    <a:ea typeface="Cambria Math" panose="02040503050406030204" pitchFamily="18" charset="0"/>
                  </a:rPr>
                  <a:t> </a:t>
                </a:r>
                <a14:m>
                  <m:oMath xmlns:m="http://schemas.openxmlformats.org/officeDocument/2006/math">
                    <m:r>
                      <a:rPr lang="el-GR" sz="2400" i="1">
                        <a:latin typeface="Cambria Math" panose="02040503050406030204" pitchFamily="18" charset="0"/>
                        <a:ea typeface="Cambria Math" panose="02040503050406030204" pitchFamily="18" charset="0"/>
                      </a:rPr>
                      <m:t>𝜃</m:t>
                    </m:r>
                    <m:r>
                      <a:rPr lang="ru-RU" sz="2400" i="1">
                        <a:latin typeface="Cambria Math" panose="02040503050406030204" pitchFamily="18" charset="0"/>
                      </a:rPr>
                      <m:t>=</m:t>
                    </m:r>
                  </m:oMath>
                </a14:m>
                <a:r>
                  <a:rPr lang="ru-RU" sz="2400" dirty="0"/>
                  <a:t> </a:t>
                </a:r>
                <a14:m>
                  <m:oMath xmlns:m="http://schemas.openxmlformats.org/officeDocument/2006/math">
                    <m:r>
                      <a:rPr lang="ru-RU" sz="2400" i="1">
                        <a:latin typeface="Cambria Math" panose="02040503050406030204" pitchFamily="18" charset="0"/>
                      </a:rPr>
                      <m:t>4</m:t>
                    </m:r>
                    <m:r>
                      <a:rPr lang="ru-RU" sz="2400" i="1">
                        <a:latin typeface="Cambria Math" panose="02040503050406030204" pitchFamily="18" charset="0"/>
                      </a:rPr>
                      <m:t>𝜋</m:t>
                    </m:r>
                  </m:oMath>
                </a14:m>
                <a:r>
                  <a:rPr lang="ru-RU" sz="2400" dirty="0"/>
                  <a:t> </a:t>
                </a:r>
                <a:endParaRPr lang="ru-RU" sz="2400" dirty="0">
                  <a:latin typeface="Cambria" panose="02040503050406030204" pitchFamily="18" charset="0"/>
                  <a:ea typeface="Cambria" panose="02040503050406030204" pitchFamily="18" charset="0"/>
                </a:endParaRPr>
              </a:p>
            </p:txBody>
          </p:sp>
        </mc:Choice>
        <mc:Fallback>
          <p:sp>
            <p:nvSpPr>
              <p:cNvPr id="5" name="Объект 4"/>
              <p:cNvSpPr>
                <a:spLocks noGrp="1" noRot="1" noChangeAspect="1" noMove="1" noResize="1" noEditPoints="1" noAdjustHandles="1" noChangeArrowheads="1" noChangeShapeType="1" noTextEdit="1"/>
              </p:cNvSpPr>
              <p:nvPr>
                <p:ph idx="1"/>
              </p:nvPr>
            </p:nvSpPr>
            <p:spPr>
              <a:xfrm>
                <a:off x="7924800" y="1508980"/>
                <a:ext cx="3611880" cy="4205654"/>
              </a:xfrm>
              <a:blipFill>
                <a:blip r:embed="rId2"/>
                <a:stretch>
                  <a:fillRect l="-2530"/>
                </a:stretch>
              </a:blipFill>
            </p:spPr>
            <p:txBody>
              <a:bodyPr/>
              <a:lstStyle/>
              <a:p>
                <a:r>
                  <a:rPr lang="ru-RU">
                    <a:noFill/>
                  </a:rPr>
                  <a:t> </a:t>
                </a:r>
              </a:p>
            </p:txBody>
          </p:sp>
        </mc:Fallback>
      </mc:AlternateContent>
      <p:sp>
        <p:nvSpPr>
          <p:cNvPr id="4" name="TextBox 3"/>
          <p:cNvSpPr txBox="1"/>
          <p:nvPr/>
        </p:nvSpPr>
        <p:spPr>
          <a:xfrm>
            <a:off x="1848148" y="5714634"/>
            <a:ext cx="5582505"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Рис.7 Трехмерная постановка задачи теории стержней</a:t>
            </a:r>
            <a:endParaRPr lang="ru-RU"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D5CEE922-EF63-43B0-B822-7662393238B7}" type="slidenum">
              <a:rPr lang="ru-RU" smtClean="0"/>
              <a:t>8</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148" y="1327272"/>
            <a:ext cx="5398009" cy="4346328"/>
          </a:xfrm>
          <a:prstGeom prst="rect">
            <a:avLst/>
          </a:prstGeom>
        </p:spPr>
      </p:pic>
    </p:spTree>
    <p:extLst>
      <p:ext uri="{BB962C8B-B14F-4D97-AF65-F5344CB8AC3E}">
        <p14:creationId xmlns:p14="http://schemas.microsoft.com/office/powerpoint/2010/main" val="3734387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8798"/>
            <a:ext cx="10515600" cy="1325563"/>
          </a:xfrm>
        </p:spPr>
        <p:txBody>
          <a:bodyPr>
            <a:normAutofit/>
          </a:bodyPr>
          <a:lstStyle/>
          <a:p>
            <a:pPr algn="ctr"/>
            <a:r>
              <a:rPr lang="ru-RU" sz="3600" b="1" dirty="0" smtClean="0">
                <a:latin typeface="Times New Roman" panose="02020603050405020304" pitchFamily="18" charset="0"/>
                <a:cs typeface="Times New Roman" panose="02020603050405020304" pitchFamily="18" charset="0"/>
              </a:rPr>
              <a:t>Связь 3</a:t>
            </a:r>
            <a:r>
              <a:rPr lang="en-US" sz="3600" b="1" dirty="0" smtClean="0">
                <a:latin typeface="Times New Roman" panose="02020603050405020304" pitchFamily="18" charset="0"/>
                <a:cs typeface="Times New Roman" panose="02020603050405020304" pitchFamily="18" charset="0"/>
              </a:rPr>
              <a:t>D-</a:t>
            </a:r>
            <a:r>
              <a:rPr lang="ru-RU" sz="3600" b="1" dirty="0" smtClean="0">
                <a:latin typeface="Times New Roman" panose="02020603050405020304" pitchFamily="18" charset="0"/>
                <a:cs typeface="Times New Roman" panose="02020603050405020304" pitchFamily="18" charset="0"/>
              </a:rPr>
              <a:t>задачи и задачи теории стержней</a:t>
            </a:r>
            <a:endParaRPr lang="ru-RU" sz="36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539865" y="1274618"/>
                <a:ext cx="11018520" cy="5147426"/>
              </a:xfrm>
            </p:spPr>
            <p:txBody>
              <a:bodyPr>
                <a:normAutofit/>
              </a:bodyPr>
              <a:lstStyle/>
              <a:p>
                <a:pPr marL="0" indent="0">
                  <a:buNone/>
                </a:pPr>
                <a:r>
                  <a:rPr lang="ru-RU" dirty="0" smtClean="0">
                    <a:latin typeface="Times New Roman" panose="02020603050405020304" pitchFamily="18" charset="0"/>
                    <a:cs typeface="Times New Roman" panose="02020603050405020304" pitchFamily="18" charset="0"/>
                  </a:rPr>
                  <a:t>Результат </a:t>
                </a:r>
                <a:r>
                  <a:rPr lang="en-US" dirty="0" smtClean="0">
                    <a:latin typeface="Times New Roman" panose="02020603050405020304" pitchFamily="18" charset="0"/>
                    <a:cs typeface="Times New Roman" panose="02020603050405020304" pitchFamily="18" charset="0"/>
                  </a:rPr>
                  <a:t>ANSYS</a:t>
                </a:r>
                <a:r>
                  <a:rPr lang="ru-RU" dirty="0" smtClean="0">
                    <a:latin typeface="Times New Roman" panose="02020603050405020304" pitchFamily="18" charset="0"/>
                    <a:cs typeface="Times New Roman" panose="02020603050405020304" pitchFamily="18" charset="0"/>
                  </a:rPr>
                  <a:t>:</a:t>
                </a:r>
              </a:p>
              <a:p>
                <a:pPr marL="0" indent="0" algn="ctr">
                  <a:buNone/>
                </a:pPr>
                <a:r>
                  <a:rPr lang="ru-RU" sz="2000" b="0" dirty="0" smtClean="0">
                    <a:cs typeface="Times New Roman" panose="02020603050405020304" pitchFamily="18" charset="0"/>
                  </a:rPr>
                  <a:t>               </a:t>
                </a:r>
                <a14:m>
                  <m:oMath xmlns:m="http://schemas.openxmlformats.org/officeDocument/2006/math">
                    <m:sSup>
                      <m:sSupPr>
                        <m:ctrlPr>
                          <a:rPr lang="en-US" sz="2000" b="0" i="1" smtClean="0">
                            <a:latin typeface="Cambria Math" panose="02040503050406030204" pitchFamily="18" charset="0"/>
                            <a:cs typeface="Times New Roman" panose="02020603050405020304" pitchFamily="18" charset="0"/>
                          </a:rPr>
                        </m:ctrlPr>
                      </m:sSupPr>
                      <m:e>
                        <m:bar>
                          <m:barPr>
                            <m:ctrlPr>
                              <a:rPr lang="en-US" sz="2000" i="1">
                                <a:latin typeface="Cambria Math" panose="02040503050406030204" pitchFamily="18" charset="0"/>
                                <a:cs typeface="Times New Roman" panose="02020603050405020304" pitchFamily="18" charset="0"/>
                              </a:rPr>
                            </m:ctrlPr>
                          </m:barPr>
                          <m:e>
                            <m:r>
                              <a:rPr lang="en-US" sz="2000" i="1">
                                <a:latin typeface="Cambria Math" panose="02040503050406030204" pitchFamily="18" charset="0"/>
                                <a:cs typeface="Times New Roman" panose="02020603050405020304" pitchFamily="18" charset="0"/>
                              </a:rPr>
                              <m:t>𝑢</m:t>
                            </m:r>
                          </m:e>
                        </m:bar>
                      </m:e>
                      <m:sup>
                        <m:d>
                          <m:dPr>
                            <m:ctrlPr>
                              <a:rPr lang="en-US" sz="2000" b="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3</m:t>
                            </m:r>
                          </m:e>
                        </m:d>
                      </m:sup>
                    </m:sSup>
                    <m:d>
                      <m:dPr>
                        <m:ctrlPr>
                          <a:rPr lang="en-US" sz="2000" b="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𝑥</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𝑦</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𝑠</m:t>
                        </m:r>
                      </m:e>
                    </m:d>
                    <m:r>
                      <a:rPr lang="en-US" sz="2000" b="0" i="1" smtClean="0">
                        <a:latin typeface="Cambria Math" panose="02040503050406030204" pitchFamily="18" charset="0"/>
                        <a:cs typeface="Times New Roman" panose="02020603050405020304" pitchFamily="18" charset="0"/>
                      </a:rPr>
                      <m:t>=</m:t>
                    </m:r>
                    <m:sSubSup>
                      <m:sSubSupPr>
                        <m:ctrlPr>
                          <a:rPr lang="en-US" sz="2000" b="0" i="1" smtClean="0">
                            <a:latin typeface="Cambria Math" panose="02040503050406030204" pitchFamily="18" charset="0"/>
                            <a:cs typeface="Times New Roman" panose="02020603050405020304" pitchFamily="18" charset="0"/>
                          </a:rPr>
                        </m:ctrlPr>
                      </m:sSubSupPr>
                      <m:e>
                        <m:r>
                          <a:rPr lang="en-US" sz="2000" b="0" i="1" smtClean="0">
                            <a:latin typeface="Cambria Math" panose="02040503050406030204" pitchFamily="18" charset="0"/>
                            <a:cs typeface="Times New Roman" panose="02020603050405020304" pitchFamily="18" charset="0"/>
                          </a:rPr>
                          <m:t>𝑢</m:t>
                        </m:r>
                      </m:e>
                      <m:sub>
                        <m:r>
                          <a:rPr lang="en-US" sz="2000" b="0" i="1" smtClean="0">
                            <a:latin typeface="Cambria Math" panose="02040503050406030204" pitchFamily="18" charset="0"/>
                            <a:cs typeface="Times New Roman" panose="02020603050405020304" pitchFamily="18" charset="0"/>
                          </a:rPr>
                          <m:t>𝑡</m:t>
                        </m:r>
                      </m:sub>
                      <m:sup>
                        <m:d>
                          <m:dPr>
                            <m:ctrlPr>
                              <a:rPr lang="en-US" sz="2000" b="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3</m:t>
                            </m:r>
                          </m:e>
                        </m:d>
                      </m:sup>
                    </m:sSubSup>
                    <m:d>
                      <m:dPr>
                        <m:ctrlPr>
                          <a:rPr lang="en-US" sz="2000" b="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𝑥</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𝑦</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𝑠</m:t>
                        </m:r>
                      </m:e>
                    </m:d>
                    <m:bar>
                      <m:barPr>
                        <m:ctrlPr>
                          <a:rPr lang="en-US" sz="2000" b="0" i="1" smtClean="0">
                            <a:latin typeface="Cambria Math" panose="02040503050406030204" pitchFamily="18" charset="0"/>
                            <a:cs typeface="Times New Roman" panose="02020603050405020304" pitchFamily="18" charset="0"/>
                          </a:rPr>
                        </m:ctrlPr>
                      </m:barPr>
                      <m:e>
                        <m:r>
                          <a:rPr lang="en-US" sz="2000" b="0" i="1" smtClean="0">
                            <a:latin typeface="Cambria Math" panose="02040503050406030204" pitchFamily="18" charset="0"/>
                            <a:cs typeface="Times New Roman" panose="02020603050405020304" pitchFamily="18" charset="0"/>
                          </a:rPr>
                          <m:t>𝑡</m:t>
                        </m:r>
                      </m:e>
                    </m:bar>
                    <m:d>
                      <m:dPr>
                        <m:ctrlPr>
                          <a:rPr lang="en-US" sz="2000" b="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𝑠</m:t>
                        </m:r>
                      </m:e>
                    </m:d>
                    <m:r>
                      <a:rPr lang="en-US" sz="2000" b="0" i="1" smtClean="0">
                        <a:latin typeface="Cambria Math" panose="02040503050406030204" pitchFamily="18" charset="0"/>
                        <a:cs typeface="Times New Roman" panose="02020603050405020304" pitchFamily="18" charset="0"/>
                      </a:rPr>
                      <m:t>+</m:t>
                    </m:r>
                    <m:sSubSup>
                      <m:sSubSupPr>
                        <m:ctrlPr>
                          <a:rPr lang="en-US" sz="2000" i="1">
                            <a:latin typeface="Cambria Math" panose="02040503050406030204" pitchFamily="18" charset="0"/>
                            <a:cs typeface="Times New Roman" panose="02020603050405020304" pitchFamily="18" charset="0"/>
                          </a:rPr>
                        </m:ctrlPr>
                      </m:sSubSupPr>
                      <m:e>
                        <m:r>
                          <a:rPr lang="en-US" sz="2000" i="1">
                            <a:latin typeface="Cambria Math" panose="02040503050406030204" pitchFamily="18" charset="0"/>
                            <a:cs typeface="Times New Roman" panose="02020603050405020304" pitchFamily="18" charset="0"/>
                          </a:rPr>
                          <m:t>𝑢</m:t>
                        </m:r>
                      </m:e>
                      <m:sub>
                        <m:r>
                          <a:rPr lang="en-US" sz="2000" b="0" i="1" smtClean="0">
                            <a:latin typeface="Cambria Math" panose="02040503050406030204" pitchFamily="18" charset="0"/>
                            <a:cs typeface="Times New Roman" panose="02020603050405020304" pitchFamily="18" charset="0"/>
                          </a:rPr>
                          <m:t>𝑛</m:t>
                        </m:r>
                      </m:sub>
                      <m:sup>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3</m:t>
                            </m:r>
                          </m:e>
                        </m:d>
                      </m:sup>
                    </m:sSubSup>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𝑦</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𝑠</m:t>
                        </m:r>
                      </m:e>
                    </m:d>
                    <m:bar>
                      <m:barPr>
                        <m:ctrlPr>
                          <a:rPr lang="en-US" sz="2000" i="1">
                            <a:latin typeface="Cambria Math" panose="02040503050406030204" pitchFamily="18" charset="0"/>
                            <a:cs typeface="Times New Roman" panose="02020603050405020304" pitchFamily="18" charset="0"/>
                          </a:rPr>
                        </m:ctrlPr>
                      </m:barPr>
                      <m:e>
                        <m:r>
                          <a:rPr lang="en-US" sz="2000" b="0" i="1" smtClean="0">
                            <a:latin typeface="Cambria Math" panose="02040503050406030204" pitchFamily="18" charset="0"/>
                            <a:cs typeface="Times New Roman" panose="02020603050405020304" pitchFamily="18" charset="0"/>
                          </a:rPr>
                          <m:t>𝑛</m:t>
                        </m:r>
                      </m:e>
                    </m:bar>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𝑠</m:t>
                        </m:r>
                      </m:e>
                    </m:d>
                    <m:r>
                      <a:rPr lang="en-US" sz="2000" i="1">
                        <a:latin typeface="Cambria Math" panose="02040503050406030204" pitchFamily="18" charset="0"/>
                        <a:cs typeface="Times New Roman" panose="02020603050405020304" pitchFamily="18" charset="0"/>
                      </a:rPr>
                      <m:t>+</m:t>
                    </m:r>
                    <m:sSubSup>
                      <m:sSubSupPr>
                        <m:ctrlPr>
                          <a:rPr lang="en-US" sz="2000" i="1">
                            <a:latin typeface="Cambria Math" panose="02040503050406030204" pitchFamily="18" charset="0"/>
                            <a:cs typeface="Times New Roman" panose="02020603050405020304" pitchFamily="18" charset="0"/>
                          </a:rPr>
                        </m:ctrlPr>
                      </m:sSubSupPr>
                      <m:e>
                        <m:r>
                          <a:rPr lang="en-US" sz="2000" i="1">
                            <a:latin typeface="Cambria Math" panose="02040503050406030204" pitchFamily="18" charset="0"/>
                            <a:cs typeface="Times New Roman" panose="02020603050405020304" pitchFamily="18" charset="0"/>
                          </a:rPr>
                          <m:t>𝑢</m:t>
                        </m:r>
                      </m:e>
                      <m:sub>
                        <m:r>
                          <a:rPr lang="en-US" sz="2000" b="0" i="1" smtClean="0">
                            <a:latin typeface="Cambria Math" panose="02040503050406030204" pitchFamily="18" charset="0"/>
                            <a:cs typeface="Times New Roman" panose="02020603050405020304" pitchFamily="18" charset="0"/>
                          </a:rPr>
                          <m:t>𝑏</m:t>
                        </m:r>
                      </m:sub>
                      <m:sup>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3</m:t>
                            </m:r>
                          </m:e>
                        </m:d>
                      </m:sup>
                    </m:sSubSup>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𝑦</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𝑠</m:t>
                        </m:r>
                      </m:e>
                    </m:d>
                    <m:bar>
                      <m:barPr>
                        <m:ctrlPr>
                          <a:rPr lang="en-US" sz="2000" i="1">
                            <a:latin typeface="Cambria Math" panose="02040503050406030204" pitchFamily="18" charset="0"/>
                            <a:cs typeface="Times New Roman" panose="02020603050405020304" pitchFamily="18" charset="0"/>
                          </a:rPr>
                        </m:ctrlPr>
                      </m:barPr>
                      <m:e>
                        <m:r>
                          <a:rPr lang="en-US" sz="2000" b="0" i="1" smtClean="0">
                            <a:latin typeface="Cambria Math" panose="02040503050406030204" pitchFamily="18" charset="0"/>
                            <a:cs typeface="Times New Roman" panose="02020603050405020304" pitchFamily="18" charset="0"/>
                          </a:rPr>
                          <m:t>𝑏</m:t>
                        </m:r>
                      </m:e>
                    </m:bar>
                  </m:oMath>
                </a14:m>
                <a:r>
                  <a:rPr lang="ru-RU" sz="2000" dirty="0" smtClean="0">
                    <a:latin typeface="Times New Roman" panose="02020603050405020304" pitchFamily="18" charset="0"/>
                    <a:cs typeface="Times New Roman" panose="02020603050405020304" pitchFamily="18" charset="0"/>
                  </a:rPr>
                  <a:t>                    (22)</a:t>
                </a:r>
                <a:endParaRPr lang="en-US" sz="2000"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Далее необходимо перейти от 3</a:t>
                </a:r>
                <a:r>
                  <a:rPr lang="en-US" dirty="0" smtClean="0">
                    <a:latin typeface="Times New Roman" panose="02020603050405020304" pitchFamily="18" charset="0"/>
                    <a:cs typeface="Times New Roman" panose="02020603050405020304" pitchFamily="18" charset="0"/>
                  </a:rPr>
                  <a:t>D-</a:t>
                </a:r>
                <a:r>
                  <a:rPr lang="ru-RU" dirty="0" smtClean="0">
                    <a:latin typeface="Times New Roman" panose="02020603050405020304" pitchFamily="18" charset="0"/>
                    <a:cs typeface="Times New Roman" panose="02020603050405020304" pitchFamily="18" charset="0"/>
                  </a:rPr>
                  <a:t>задачи к решению основных уравнений теории стержней:</a:t>
                </a:r>
                <a:r>
                  <a:rPr lang="en-US"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i="1">
                            <a:latin typeface="Cambria Math" panose="02040503050406030204" pitchFamily="18" charset="0"/>
                            <a:cs typeface="Times New Roman" panose="02020603050405020304" pitchFamily="18" charset="0"/>
                          </a:rPr>
                        </m:ctrlPr>
                      </m:sSupPr>
                      <m:e>
                        <m:bar>
                          <m:barPr>
                            <m:ctrlPr>
                              <a:rPr lang="en-US" i="1">
                                <a:latin typeface="Cambria Math" panose="02040503050406030204" pitchFamily="18" charset="0"/>
                                <a:cs typeface="Times New Roman" panose="02020603050405020304" pitchFamily="18" charset="0"/>
                              </a:rPr>
                            </m:ctrlPr>
                          </m:barPr>
                          <m:e>
                            <m:r>
                              <a:rPr lang="en-US" i="1">
                                <a:latin typeface="Cambria Math" panose="02040503050406030204" pitchFamily="18" charset="0"/>
                                <a:cs typeface="Times New Roman" panose="02020603050405020304" pitchFamily="18" charset="0"/>
                              </a:rPr>
                              <m:t>𝑢</m:t>
                            </m:r>
                          </m:e>
                        </m:bar>
                      </m:e>
                      <m:sup>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3</m:t>
                            </m:r>
                          </m:e>
                        </m:d>
                      </m:sup>
                    </m:sSup>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𝑥</m:t>
                        </m:r>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𝑦</m:t>
                        </m:r>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𝑠</m:t>
                        </m:r>
                      </m:e>
                    </m:d>
                    <m:r>
                      <a:rPr lang="ru-RU" i="1">
                        <a:latin typeface="Cambria Math" panose="02040503050406030204" pitchFamily="18" charset="0"/>
                        <a:cs typeface="Times New Roman" panose="02020603050405020304" pitchFamily="18" charset="0"/>
                      </a:rPr>
                      <m:t>→</m:t>
                    </m:r>
                    <m:bar>
                      <m:barPr>
                        <m:ctrlPr>
                          <a:rPr lang="ru-RU" i="1">
                            <a:latin typeface="Cambria Math" panose="02040503050406030204" pitchFamily="18" charset="0"/>
                          </a:rPr>
                        </m:ctrlPr>
                      </m:barPr>
                      <m:e>
                        <m:r>
                          <a:rPr lang="en-US" i="1">
                            <a:latin typeface="Cambria Math" panose="02040503050406030204" pitchFamily="18" charset="0"/>
                          </a:rPr>
                          <m:t>𝑢</m:t>
                        </m:r>
                      </m:e>
                    </m:bar>
                  </m:oMath>
                </a14:m>
                <a:r>
                  <a:rPr lang="en-US" dirty="0">
                    <a:latin typeface="Times New Roman" panose="02020603050405020304" pitchFamily="18" charset="0"/>
                    <a:cs typeface="Times New Roman" panose="02020603050405020304" pitchFamily="18" charset="0"/>
                  </a:rPr>
                  <a:t>(s), </a:t>
                </a:r>
                <a14:m>
                  <m:oMath xmlns:m="http://schemas.openxmlformats.org/officeDocument/2006/math">
                    <m:bar>
                      <m:barPr>
                        <m:ctrlPr>
                          <a:rPr lang="en-US" i="1">
                            <a:latin typeface="Cambria Math" panose="02040503050406030204" pitchFamily="18" charset="0"/>
                          </a:rPr>
                        </m:ctrlPr>
                      </m:barPr>
                      <m:e>
                        <m:r>
                          <a:rPr lang="ru-RU" i="1" smtClean="0">
                            <a:latin typeface="Cambria Math" panose="02040503050406030204" pitchFamily="18" charset="0"/>
                          </a:rPr>
                          <m:t>𝛹</m:t>
                        </m:r>
                      </m:e>
                    </m:bar>
                  </m:oMath>
                </a14:m>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a:t>
                </a:r>
              </a:p>
              <a:p>
                <a:pPr marL="0" indent="0">
                  <a:buNone/>
                </a:pPr>
                <a:endParaRPr lang="ru-RU" sz="2200" dirty="0" smtClean="0">
                  <a:latin typeface="Times New Roman" panose="02020603050405020304" pitchFamily="18" charset="0"/>
                  <a:cs typeface="Times New Roman" panose="02020603050405020304" pitchFamily="18" charset="0"/>
                </a:endParaRPr>
              </a:p>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539865" y="1274618"/>
                <a:ext cx="11018520" cy="5147426"/>
              </a:xfrm>
              <a:blipFill>
                <a:blip r:embed="rId2"/>
                <a:stretch>
                  <a:fillRect l="-1162" t="-2014"/>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p:txBody>
          <a:bodyPr/>
          <a:lstStyle/>
          <a:p>
            <a:fld id="{D5CEE922-EF63-43B0-B822-7662393238B7}" type="slidenum">
              <a:rPr lang="ru-RU" smtClean="0"/>
              <a:t>9</a:t>
            </a:fld>
            <a:endParaRPr lang="ru-RU"/>
          </a:p>
        </p:txBody>
      </p:sp>
      <mc:AlternateContent xmlns:mc="http://schemas.openxmlformats.org/markup-compatibility/2006" xmlns:a14="http://schemas.microsoft.com/office/drawing/2010/main">
        <mc:Choice Requires="a14">
          <p:graphicFrame>
            <p:nvGraphicFramePr>
              <p:cNvPr id="5" name="Таблица 4"/>
              <p:cNvGraphicFramePr>
                <a:graphicFrameLocks noGrp="1"/>
              </p:cNvGraphicFramePr>
              <p:nvPr>
                <p:extLst>
                  <p:ext uri="{D42A27DB-BD31-4B8C-83A1-F6EECF244321}">
                    <p14:modId xmlns:p14="http://schemas.microsoft.com/office/powerpoint/2010/main" val="2186147555"/>
                  </p:ext>
                </p:extLst>
              </p:nvPr>
            </p:nvGraphicFramePr>
            <p:xfrm>
              <a:off x="1321952" y="3095677"/>
              <a:ext cx="10031847" cy="1102043"/>
            </p:xfrm>
            <a:graphic>
              <a:graphicData uri="http://schemas.openxmlformats.org/drawingml/2006/table">
                <a:tbl>
                  <a:tblPr firstRow="1" firstCol="1" bandRow="1">
                    <a:tableStyleId>{2D5ABB26-0587-4C30-8999-92F81FD0307C}</a:tableStyleId>
                  </a:tblPr>
                  <a:tblGrid>
                    <a:gridCol w="8990448">
                      <a:extLst>
                        <a:ext uri="{9D8B030D-6E8A-4147-A177-3AD203B41FA5}">
                          <a16:colId xmlns:a16="http://schemas.microsoft.com/office/drawing/2014/main" val="1648956098"/>
                        </a:ext>
                      </a:extLst>
                    </a:gridCol>
                    <a:gridCol w="1041399">
                      <a:extLst>
                        <a:ext uri="{9D8B030D-6E8A-4147-A177-3AD203B41FA5}">
                          <a16:colId xmlns:a16="http://schemas.microsoft.com/office/drawing/2014/main" val="1072689851"/>
                        </a:ext>
                      </a:extLst>
                    </a:gridCol>
                  </a:tblGrid>
                  <a:tr h="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ru-RU" sz="2000" i="1" smtClean="0">
                                        <a:latin typeface="Cambria Math" panose="02040503050406030204" pitchFamily="18" charset="0"/>
                                        <a:cs typeface="Times New Roman" panose="02020603050405020304" pitchFamily="18" charset="0"/>
                                      </a:rPr>
                                    </m:ctrlPr>
                                  </m:sSubPr>
                                  <m:e>
                                    <m:r>
                                      <a:rPr lang="en-US" sz="2000" b="0" i="1" smtClean="0">
                                        <a:latin typeface="Cambria Math" panose="02040503050406030204" pitchFamily="18" charset="0"/>
                                        <a:cs typeface="Times New Roman" panose="02020603050405020304" pitchFamily="18" charset="0"/>
                                      </a:rPr>
                                      <m:t>𝑢</m:t>
                                    </m:r>
                                  </m:e>
                                  <m:sub>
                                    <m:r>
                                      <a:rPr lang="en-US" sz="2000" b="0" i="1" smtClean="0">
                                        <a:latin typeface="Cambria Math" panose="02040503050406030204" pitchFamily="18" charset="0"/>
                                        <a:cs typeface="Times New Roman" panose="02020603050405020304" pitchFamily="18" charset="0"/>
                                      </a:rPr>
                                      <m:t>𝑛</m:t>
                                    </m:r>
                                  </m:sub>
                                </m:sSub>
                                <m:r>
                                  <a:rPr lang="en-US" sz="2000" b="0" i="1" smtClean="0">
                                    <a:latin typeface="Cambria Math" panose="02040503050406030204" pitchFamily="18" charset="0"/>
                                    <a:cs typeface="Times New Roman" panose="02020603050405020304" pitchFamily="18" charset="0"/>
                                  </a:rPr>
                                  <m:t>=</m:t>
                                </m:r>
                                <m:f>
                                  <m:fPr>
                                    <m:ctrlPr>
                                      <a:rPr lang="en-US" sz="2000" b="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m:t>
                                    </m:r>
                                  </m:num>
                                  <m:den>
                                    <m:sSup>
                                      <m:sSupPr>
                                        <m:ctrlPr>
                                          <a:rPr lang="en-US" sz="2000" b="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𝑎</m:t>
                                        </m:r>
                                      </m:e>
                                      <m:sup>
                                        <m:r>
                                          <a:rPr lang="en-US" sz="2000" b="0" i="1" smtClean="0">
                                            <a:latin typeface="Cambria Math" panose="02040503050406030204" pitchFamily="18" charset="0"/>
                                            <a:cs typeface="Times New Roman" panose="02020603050405020304" pitchFamily="18" charset="0"/>
                                          </a:rPr>
                                          <m:t>2</m:t>
                                        </m:r>
                                      </m:sup>
                                    </m:sSup>
                                  </m:den>
                                </m:f>
                                <m:nary>
                                  <m:naryPr>
                                    <m:ctrlPr>
                                      <a:rPr lang="en-US" sz="2000" b="0" i="1" smtClean="0">
                                        <a:latin typeface="Cambria Math" panose="02040503050406030204" pitchFamily="18" charset="0"/>
                                        <a:cs typeface="Times New Roman" panose="02020603050405020304" pitchFamily="18" charset="0"/>
                                      </a:rPr>
                                    </m:ctrlPr>
                                  </m:naryPr>
                                  <m:sub>
                                    <m:r>
                                      <m:rPr>
                                        <m:brk m:alnAt="23"/>
                                      </m:rP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𝑎</m:t>
                                    </m:r>
                                    <m:r>
                                      <a:rPr lang="en-US" sz="2000" b="0" i="1" smtClean="0">
                                        <a:latin typeface="Cambria Math" panose="02040503050406030204" pitchFamily="18" charset="0"/>
                                        <a:cs typeface="Times New Roman" panose="02020603050405020304" pitchFamily="18" charset="0"/>
                                      </a:rPr>
                                      <m:t>/2</m:t>
                                    </m:r>
                                  </m:sub>
                                  <m:sup>
                                    <m:r>
                                      <a:rPr lang="en-US" sz="2000" b="0" i="1" smtClean="0">
                                        <a:latin typeface="Cambria Math" panose="02040503050406030204" pitchFamily="18" charset="0"/>
                                        <a:cs typeface="Times New Roman" panose="02020603050405020304" pitchFamily="18" charset="0"/>
                                      </a:rPr>
                                      <m:t>𝑎</m:t>
                                    </m:r>
                                    <m:r>
                                      <a:rPr lang="en-US" sz="2000" b="0" i="1" smtClean="0">
                                        <a:latin typeface="Cambria Math" panose="02040503050406030204" pitchFamily="18" charset="0"/>
                                        <a:cs typeface="Times New Roman" panose="02020603050405020304" pitchFamily="18" charset="0"/>
                                      </a:rPr>
                                      <m:t>/2</m:t>
                                    </m:r>
                                  </m:sup>
                                  <m:e>
                                    <m:r>
                                      <a:rPr lang="en-US" sz="2000" b="0" i="1" smtClean="0">
                                        <a:latin typeface="Cambria Math" panose="02040503050406030204" pitchFamily="18" charset="0"/>
                                        <a:cs typeface="Times New Roman" panose="02020603050405020304" pitchFamily="18" charset="0"/>
                                      </a:rPr>
                                      <m:t>𝑑𝑥</m:t>
                                    </m:r>
                                    <m:nary>
                                      <m:naryPr>
                                        <m:ctrlPr>
                                          <a:rPr lang="en-US" sz="2000" b="0" i="1" smtClean="0">
                                            <a:latin typeface="Cambria Math" panose="02040503050406030204" pitchFamily="18" charset="0"/>
                                            <a:cs typeface="Times New Roman" panose="02020603050405020304" pitchFamily="18" charset="0"/>
                                          </a:rPr>
                                        </m:ctrlPr>
                                      </m:naryPr>
                                      <m:sub>
                                        <m:r>
                                          <m:rPr>
                                            <m:brk m:alnAt="23"/>
                                          </m:rP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𝑎</m:t>
                                        </m:r>
                                        <m:r>
                                          <a:rPr lang="en-US" sz="2000" b="0" i="1" smtClean="0">
                                            <a:latin typeface="Cambria Math" panose="02040503050406030204" pitchFamily="18" charset="0"/>
                                            <a:cs typeface="Times New Roman" panose="02020603050405020304" pitchFamily="18" charset="0"/>
                                          </a:rPr>
                                          <m:t>/2</m:t>
                                        </m:r>
                                      </m:sub>
                                      <m:sup>
                                        <m:r>
                                          <a:rPr lang="en-US" sz="2000" b="0" i="1" smtClean="0">
                                            <a:latin typeface="Cambria Math" panose="02040503050406030204" pitchFamily="18" charset="0"/>
                                            <a:cs typeface="Times New Roman" panose="02020603050405020304" pitchFamily="18" charset="0"/>
                                          </a:rPr>
                                          <m:t>𝑎</m:t>
                                        </m:r>
                                        <m:r>
                                          <a:rPr lang="en-US" sz="2000" b="0" i="1" smtClean="0">
                                            <a:latin typeface="Cambria Math" panose="02040503050406030204" pitchFamily="18" charset="0"/>
                                            <a:cs typeface="Times New Roman" panose="02020603050405020304" pitchFamily="18" charset="0"/>
                                          </a:rPr>
                                          <m:t>/2</m:t>
                                        </m:r>
                                      </m:sup>
                                      <m:e>
                                        <m:sSubSup>
                                          <m:sSubSupPr>
                                            <m:ctrlPr>
                                              <a:rPr lang="en-US" sz="2000" i="1">
                                                <a:latin typeface="Cambria Math" panose="02040503050406030204" pitchFamily="18" charset="0"/>
                                                <a:cs typeface="Times New Roman" panose="02020603050405020304" pitchFamily="18" charset="0"/>
                                              </a:rPr>
                                            </m:ctrlPr>
                                          </m:sSubSupPr>
                                          <m:e>
                                            <m:r>
                                              <a:rPr lang="en-US" sz="2000" i="1">
                                                <a:latin typeface="Cambria Math" panose="02040503050406030204" pitchFamily="18" charset="0"/>
                                                <a:cs typeface="Times New Roman" panose="02020603050405020304" pitchFamily="18" charset="0"/>
                                              </a:rPr>
                                              <m:t>𝑢</m:t>
                                            </m:r>
                                          </m:e>
                                          <m:sub>
                                            <m:r>
                                              <a:rPr lang="en-US" sz="2000" i="1">
                                                <a:latin typeface="Cambria Math" panose="02040503050406030204" pitchFamily="18" charset="0"/>
                                                <a:cs typeface="Times New Roman" panose="02020603050405020304" pitchFamily="18" charset="0"/>
                                              </a:rPr>
                                              <m:t>𝑛</m:t>
                                            </m:r>
                                          </m:sub>
                                          <m:sup>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3</m:t>
                                                </m:r>
                                              </m:e>
                                            </m:d>
                                          </m:sup>
                                        </m:sSubSup>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𝑦</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𝑠</m:t>
                                            </m:r>
                                          </m:e>
                                        </m:d>
                                        <m:d>
                                          <m:dPr>
                                            <m:ctrlPr>
                                              <a:rPr lang="en-US" sz="2000" b="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1+</m:t>
                                            </m:r>
                                            <m:f>
                                              <m:fPr>
                                                <m:ctrlPr>
                                                  <a:rPr lang="en-US" sz="2000" b="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𝑥</m:t>
                                                </m:r>
                                              </m:num>
                                              <m:den>
                                                <m:sSub>
                                                  <m:sSubPr>
                                                    <m:ctrlPr>
                                                      <a:rPr lang="en-US" sz="2000" b="0" i="1" smtClean="0">
                                                        <a:latin typeface="Cambria Math" panose="02040503050406030204" pitchFamily="18" charset="0"/>
                                                        <a:cs typeface="Times New Roman" panose="02020603050405020304" pitchFamily="18" charset="0"/>
                                                      </a:rPr>
                                                    </m:ctrlPr>
                                                  </m:sSubPr>
                                                  <m:e>
                                                    <m:r>
                                                      <a:rPr lang="en-US" sz="2000" b="0" i="1" smtClean="0">
                                                        <a:latin typeface="Cambria Math" panose="02040503050406030204" pitchFamily="18" charset="0"/>
                                                        <a:cs typeface="Times New Roman" panose="02020603050405020304" pitchFamily="18" charset="0"/>
                                                      </a:rPr>
                                                      <m:t>𝑅</m:t>
                                                    </m:r>
                                                  </m:e>
                                                  <m:sub>
                                                    <m:r>
                                                      <a:rPr lang="en-US" sz="2000" b="0" i="1" smtClean="0">
                                                        <a:latin typeface="Cambria Math" panose="02040503050406030204" pitchFamily="18" charset="0"/>
                                                        <a:cs typeface="Times New Roman" panose="02020603050405020304" pitchFamily="18" charset="0"/>
                                                      </a:rPr>
                                                      <m:t>𝑐</m:t>
                                                    </m:r>
                                                  </m:sub>
                                                </m:sSub>
                                              </m:den>
                                            </m:f>
                                          </m:e>
                                        </m:d>
                                        <m:r>
                                          <a:rPr lang="en-US" sz="2000" b="0" i="1" smtClean="0">
                                            <a:latin typeface="Cambria Math" panose="02040503050406030204" pitchFamily="18" charset="0"/>
                                            <a:cs typeface="Times New Roman" panose="02020603050405020304" pitchFamily="18" charset="0"/>
                                          </a:rPr>
                                          <m:t>𝑑𝑦</m:t>
                                        </m:r>
                                      </m:e>
                                    </m:nary>
                                  </m:e>
                                </m:nary>
                              </m:oMath>
                            </m:oMathPara>
                          </a14:m>
                          <a:endParaRPr lang="ru-RU" sz="20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2000" dirty="0" smtClean="0">
                              <a:effectLst/>
                              <a:latin typeface="Times New Roman" panose="02020603050405020304" pitchFamily="18" charset="0"/>
                              <a:cs typeface="Times New Roman" panose="02020603050405020304" pitchFamily="18" charset="0"/>
                            </a:rPr>
                            <a:t>(</a:t>
                          </a:r>
                          <a:r>
                            <a:rPr lang="ru-RU" sz="2000" dirty="0" smtClean="0">
                              <a:effectLst/>
                              <a:latin typeface="Times New Roman" panose="02020603050405020304" pitchFamily="18" charset="0"/>
                              <a:cs typeface="Times New Roman" panose="02020603050405020304" pitchFamily="18" charset="0"/>
                            </a:rPr>
                            <a:t>23</a:t>
                          </a:r>
                          <a:r>
                            <a:rPr lang="en-US" sz="2000" dirty="0" smtClean="0">
                              <a:effectLst/>
                              <a:latin typeface="Times New Roman" panose="02020603050405020304" pitchFamily="18" charset="0"/>
                              <a:cs typeface="Times New Roman" panose="02020603050405020304" pitchFamily="18" charset="0"/>
                            </a:rPr>
                            <a:t>)</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248926147"/>
                      </a:ext>
                    </a:extLst>
                  </a:tr>
                </a:tbl>
              </a:graphicData>
            </a:graphic>
          </p:graphicFrame>
        </mc:Choice>
        <mc:Fallback xmlns="">
          <p:graphicFrame>
            <p:nvGraphicFramePr>
              <p:cNvPr id="5" name="Таблица 4"/>
              <p:cNvGraphicFramePr>
                <a:graphicFrameLocks noGrp="1"/>
              </p:cNvGraphicFramePr>
              <p:nvPr>
                <p:extLst>
                  <p:ext uri="{D42A27DB-BD31-4B8C-83A1-F6EECF244321}">
                    <p14:modId xmlns:p14="http://schemas.microsoft.com/office/powerpoint/2010/main" val="2186147555"/>
                  </p:ext>
                </p:extLst>
              </p:nvPr>
            </p:nvGraphicFramePr>
            <p:xfrm>
              <a:off x="1321952" y="3095677"/>
              <a:ext cx="10031847" cy="1102043"/>
            </p:xfrm>
            <a:graphic>
              <a:graphicData uri="http://schemas.openxmlformats.org/drawingml/2006/table">
                <a:tbl>
                  <a:tblPr firstRow="1" firstCol="1" bandRow="1">
                    <a:tableStyleId>{2D5ABB26-0587-4C30-8999-92F81FD0307C}</a:tableStyleId>
                  </a:tblPr>
                  <a:tblGrid>
                    <a:gridCol w="8990448">
                      <a:extLst>
                        <a:ext uri="{9D8B030D-6E8A-4147-A177-3AD203B41FA5}">
                          <a16:colId xmlns:a16="http://schemas.microsoft.com/office/drawing/2014/main" val="1648956098"/>
                        </a:ext>
                      </a:extLst>
                    </a:gridCol>
                    <a:gridCol w="1041399">
                      <a:extLst>
                        <a:ext uri="{9D8B030D-6E8A-4147-A177-3AD203B41FA5}">
                          <a16:colId xmlns:a16="http://schemas.microsoft.com/office/drawing/2014/main" val="1072689851"/>
                        </a:ext>
                      </a:extLst>
                    </a:gridCol>
                  </a:tblGrid>
                  <a:tr h="1102043">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r="-11585"/>
                          </a:stretch>
                        </a:blipFill>
                      </a:tcPr>
                    </a:tc>
                    <a:tc>
                      <a:txBody>
                        <a:bodyPr/>
                        <a:lstStyle/>
                        <a:p>
                          <a:pPr algn="l">
                            <a:lnSpc>
                              <a:spcPct val="150000"/>
                            </a:lnSpc>
                            <a:spcAft>
                              <a:spcPts val="0"/>
                            </a:spcAft>
                          </a:pPr>
                          <a:r>
                            <a:rPr lang="en-US" sz="2000" dirty="0" smtClean="0">
                              <a:effectLst/>
                              <a:latin typeface="Times New Roman" panose="02020603050405020304" pitchFamily="18" charset="0"/>
                              <a:cs typeface="Times New Roman" panose="02020603050405020304" pitchFamily="18" charset="0"/>
                            </a:rPr>
                            <a:t>(</a:t>
                          </a:r>
                          <a:r>
                            <a:rPr lang="ru-RU" sz="2000" dirty="0" smtClean="0">
                              <a:effectLst/>
                              <a:latin typeface="Times New Roman" panose="02020603050405020304" pitchFamily="18" charset="0"/>
                              <a:cs typeface="Times New Roman" panose="02020603050405020304" pitchFamily="18" charset="0"/>
                            </a:rPr>
                            <a:t>23</a:t>
                          </a:r>
                          <a:r>
                            <a:rPr lang="en-US" sz="2000" dirty="0" smtClean="0">
                              <a:effectLst/>
                              <a:latin typeface="Times New Roman" panose="02020603050405020304" pitchFamily="18" charset="0"/>
                              <a:cs typeface="Times New Roman" panose="02020603050405020304" pitchFamily="18" charset="0"/>
                            </a:rPr>
                            <a:t>)</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24892614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Таблица 5"/>
              <p:cNvGraphicFramePr>
                <a:graphicFrameLocks noGrp="1"/>
              </p:cNvGraphicFramePr>
              <p:nvPr>
                <p:extLst>
                  <p:ext uri="{D42A27DB-BD31-4B8C-83A1-F6EECF244321}">
                    <p14:modId xmlns:p14="http://schemas.microsoft.com/office/powerpoint/2010/main" val="844941200"/>
                  </p:ext>
                </p:extLst>
              </p:nvPr>
            </p:nvGraphicFramePr>
            <p:xfrm>
              <a:off x="1321953" y="3919933"/>
              <a:ext cx="9852202" cy="1102043"/>
            </p:xfrm>
            <a:graphic>
              <a:graphicData uri="http://schemas.openxmlformats.org/drawingml/2006/table">
                <a:tbl>
                  <a:tblPr firstRow="1" firstCol="1" bandRow="1">
                    <a:tableStyleId>{2D5ABB26-0587-4C30-8999-92F81FD0307C}</a:tableStyleId>
                  </a:tblPr>
                  <a:tblGrid>
                    <a:gridCol w="9014180">
                      <a:extLst>
                        <a:ext uri="{9D8B030D-6E8A-4147-A177-3AD203B41FA5}">
                          <a16:colId xmlns:a16="http://schemas.microsoft.com/office/drawing/2014/main" val="543061411"/>
                        </a:ext>
                      </a:extLst>
                    </a:gridCol>
                    <a:gridCol w="838022">
                      <a:extLst>
                        <a:ext uri="{9D8B030D-6E8A-4147-A177-3AD203B41FA5}">
                          <a16:colId xmlns:a16="http://schemas.microsoft.com/office/drawing/2014/main" val="423030325"/>
                        </a:ext>
                      </a:extLst>
                    </a:gridCol>
                  </a:tblGrid>
                  <a:tr h="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ru-RU" sz="2000" i="1" smtClean="0">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𝑢</m:t>
                                    </m:r>
                                  </m:e>
                                  <m:sub>
                                    <m:r>
                                      <a:rPr lang="en-US" sz="2000" b="0" i="1" smtClean="0">
                                        <a:latin typeface="Cambria Math" panose="02040503050406030204" pitchFamily="18" charset="0"/>
                                        <a:cs typeface="Times New Roman" panose="02020603050405020304" pitchFamily="18" charset="0"/>
                                      </a:rPr>
                                      <m:t>𝑡</m:t>
                                    </m:r>
                                  </m:sub>
                                </m:sSub>
                                <m:r>
                                  <a:rPr lang="en-US" sz="2000" i="1">
                                    <a:latin typeface="Cambria Math" panose="02040503050406030204" pitchFamily="18" charset="0"/>
                                    <a:cs typeface="Times New Roman" panose="02020603050405020304" pitchFamily="18" charset="0"/>
                                  </a:rPr>
                                  <m:t>=</m:t>
                                </m:r>
                                <m:sSubSup>
                                  <m:sSubSupPr>
                                    <m:ctrlPr>
                                      <a:rPr lang="en-US" sz="2000" i="1" smtClean="0">
                                        <a:latin typeface="Cambria Math" panose="02040503050406030204" pitchFamily="18" charset="0"/>
                                        <a:cs typeface="Times New Roman" panose="02020603050405020304" pitchFamily="18" charset="0"/>
                                      </a:rPr>
                                    </m:ctrlPr>
                                  </m:sSubSupPr>
                                  <m:e>
                                    <m:r>
                                      <a:rPr lang="en-US" sz="2000" b="0" i="1" smtClean="0">
                                        <a:latin typeface="Cambria Math" panose="02040503050406030204" pitchFamily="18" charset="0"/>
                                        <a:cs typeface="Times New Roman" panose="02020603050405020304" pitchFamily="18" charset="0"/>
                                      </a:rPr>
                                      <m:t>𝑅</m:t>
                                    </m:r>
                                  </m:e>
                                  <m:sub>
                                    <m:r>
                                      <a:rPr lang="en-US" sz="2000" b="0" i="1" smtClean="0">
                                        <a:latin typeface="Cambria Math" panose="02040503050406030204" pitchFamily="18" charset="0"/>
                                        <a:cs typeface="Times New Roman" panose="02020603050405020304" pitchFamily="18" charset="0"/>
                                      </a:rPr>
                                      <m:t>𝑐</m:t>
                                    </m:r>
                                  </m:sub>
                                  <m:sup>
                                    <m:r>
                                      <a:rPr lang="en-US" sz="2000" b="0" i="1" smtClean="0">
                                        <a:latin typeface="Cambria Math" panose="02040503050406030204" pitchFamily="18" charset="0"/>
                                        <a:cs typeface="Times New Roman" panose="02020603050405020304" pitchFamily="18" charset="0"/>
                                      </a:rPr>
                                      <m:t>2</m:t>
                                    </m:r>
                                  </m:sup>
                                </m:sSubSup>
                                <m:f>
                                  <m:fPr>
                                    <m:ctrlPr>
                                      <a:rPr lang="en-US" sz="2000" i="1" smtClean="0">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r>
                                      <a:rPr lang="en-US" sz="2000" b="0" i="1" smtClean="0">
                                        <a:latin typeface="Cambria Math" panose="02040503050406030204" pitchFamily="18" charset="0"/>
                                        <a:cs typeface="Times New Roman" panose="02020603050405020304" pitchFamily="18" charset="0"/>
                                      </a:rPr>
                                      <m:t>2</m:t>
                                    </m:r>
                                  </m:num>
                                  <m:den>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𝑎</m:t>
                                        </m:r>
                                      </m:e>
                                      <m:sup>
                                        <m:r>
                                          <a:rPr lang="en-US" sz="2000" i="1">
                                            <a:latin typeface="Cambria Math" panose="02040503050406030204" pitchFamily="18" charset="0"/>
                                            <a:cs typeface="Times New Roman" panose="02020603050405020304" pitchFamily="18" charset="0"/>
                                          </a:rPr>
                                          <m:t>2</m:t>
                                        </m:r>
                                      </m:sup>
                                    </m:sSup>
                                    <m:r>
                                      <a:rPr lang="en-US" sz="2000" b="0" i="1" smtClean="0">
                                        <a:latin typeface="Cambria Math" panose="02040503050406030204" pitchFamily="18" charset="0"/>
                                        <a:cs typeface="Times New Roman" panose="02020603050405020304" pitchFamily="18" charset="0"/>
                                      </a:rPr>
                                      <m:t>(12</m:t>
                                    </m:r>
                                    <m:sSubSup>
                                      <m:sSubSupPr>
                                        <m:ctrlPr>
                                          <a:rPr lang="en-US" sz="2000" i="1">
                                            <a:latin typeface="Cambria Math" panose="02040503050406030204" pitchFamily="18" charset="0"/>
                                            <a:cs typeface="Times New Roman" panose="02020603050405020304" pitchFamily="18" charset="0"/>
                                          </a:rPr>
                                        </m:ctrlPr>
                                      </m:sSubSupPr>
                                      <m:e>
                                        <m:r>
                                          <a:rPr lang="en-US" sz="2000" i="1">
                                            <a:latin typeface="Cambria Math" panose="02040503050406030204" pitchFamily="18" charset="0"/>
                                            <a:cs typeface="Times New Roman" panose="02020603050405020304" pitchFamily="18" charset="0"/>
                                          </a:rPr>
                                          <m:t>𝑅</m:t>
                                        </m:r>
                                      </m:e>
                                      <m:sub>
                                        <m:r>
                                          <a:rPr lang="en-US" sz="2000" i="1">
                                            <a:latin typeface="Cambria Math" panose="02040503050406030204" pitchFamily="18" charset="0"/>
                                            <a:cs typeface="Times New Roman" panose="02020603050405020304" pitchFamily="18" charset="0"/>
                                          </a:rPr>
                                          <m:t>𝑐</m:t>
                                        </m:r>
                                      </m:sub>
                                      <m:sup>
                                        <m:r>
                                          <a:rPr lang="en-US" sz="2000" i="1">
                                            <a:latin typeface="Cambria Math" panose="02040503050406030204" pitchFamily="18" charset="0"/>
                                            <a:cs typeface="Times New Roman" panose="02020603050405020304" pitchFamily="18" charset="0"/>
                                          </a:rPr>
                                          <m:t>2</m:t>
                                        </m:r>
                                      </m:sup>
                                    </m:sSubSup>
                                    <m:r>
                                      <a:rPr lang="en-US" sz="2000" b="0" i="1" smtClean="0">
                                        <a:latin typeface="Cambria Math" panose="02040503050406030204" pitchFamily="18" charset="0"/>
                                        <a:cs typeface="Times New Roman" panose="02020603050405020304" pitchFamily="18" charset="0"/>
                                      </a:rPr>
                                      <m:t>−</m:t>
                                    </m:r>
                                    <m:sSup>
                                      <m:sSupPr>
                                        <m:ctrlPr>
                                          <a:rPr lang="en-US" sz="2000" b="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𝑎</m:t>
                                        </m:r>
                                      </m:e>
                                      <m:sup>
                                        <m:r>
                                          <a:rPr lang="en-US" sz="2000" b="0" i="1" smtClean="0">
                                            <a:latin typeface="Cambria Math" panose="02040503050406030204" pitchFamily="18" charset="0"/>
                                            <a:cs typeface="Times New Roman" panose="02020603050405020304" pitchFamily="18" charset="0"/>
                                          </a:rPr>
                                          <m:t>2</m:t>
                                        </m:r>
                                      </m:sup>
                                    </m:sSup>
                                    <m:r>
                                      <a:rPr lang="en-US" sz="2000" b="0" i="1" smtClean="0">
                                        <a:latin typeface="Cambria Math" panose="02040503050406030204" pitchFamily="18" charset="0"/>
                                        <a:cs typeface="Times New Roman" panose="02020603050405020304" pitchFamily="18" charset="0"/>
                                      </a:rPr>
                                      <m:t>)</m:t>
                                    </m:r>
                                  </m:den>
                                </m:f>
                                <m:nary>
                                  <m:naryPr>
                                    <m:ctrlPr>
                                      <a:rPr lang="en-US" sz="2000" i="1">
                                        <a:latin typeface="Cambria Math" panose="02040503050406030204" pitchFamily="18" charset="0"/>
                                        <a:cs typeface="Times New Roman" panose="02020603050405020304" pitchFamily="18" charset="0"/>
                                      </a:rPr>
                                    </m:ctrlPr>
                                  </m:naryPr>
                                  <m:sub>
                                    <m:r>
                                      <m:rPr>
                                        <m:brk m:alnAt="23"/>
                                      </m:rP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𝑎</m:t>
                                    </m:r>
                                    <m:r>
                                      <a:rPr lang="en-US" sz="2000" i="1">
                                        <a:latin typeface="Cambria Math" panose="02040503050406030204" pitchFamily="18" charset="0"/>
                                        <a:cs typeface="Times New Roman" panose="02020603050405020304" pitchFamily="18" charset="0"/>
                                      </a:rPr>
                                      <m:t>/2</m:t>
                                    </m:r>
                                  </m:sub>
                                  <m:sup>
                                    <m:r>
                                      <a:rPr lang="en-US" sz="2000" i="1">
                                        <a:latin typeface="Cambria Math" panose="02040503050406030204" pitchFamily="18" charset="0"/>
                                        <a:cs typeface="Times New Roman" panose="02020603050405020304" pitchFamily="18" charset="0"/>
                                      </a:rPr>
                                      <m:t>𝑎</m:t>
                                    </m:r>
                                    <m:r>
                                      <a:rPr lang="en-US" sz="2000" i="1">
                                        <a:latin typeface="Cambria Math" panose="02040503050406030204" pitchFamily="18" charset="0"/>
                                        <a:cs typeface="Times New Roman" panose="02020603050405020304" pitchFamily="18" charset="0"/>
                                      </a:rPr>
                                      <m:t>/2</m:t>
                                    </m:r>
                                  </m:sup>
                                  <m:e>
                                    <m:r>
                                      <a:rPr lang="en-US" sz="2000" i="1">
                                        <a:latin typeface="Cambria Math" panose="02040503050406030204" pitchFamily="18" charset="0"/>
                                        <a:cs typeface="Times New Roman" panose="02020603050405020304" pitchFamily="18" charset="0"/>
                                      </a:rPr>
                                      <m:t>𝑑𝑥</m:t>
                                    </m:r>
                                    <m:nary>
                                      <m:naryPr>
                                        <m:ctrlPr>
                                          <a:rPr lang="en-US" sz="2000" i="1">
                                            <a:latin typeface="Cambria Math" panose="02040503050406030204" pitchFamily="18" charset="0"/>
                                            <a:cs typeface="Times New Roman" panose="02020603050405020304" pitchFamily="18" charset="0"/>
                                          </a:rPr>
                                        </m:ctrlPr>
                                      </m:naryPr>
                                      <m:sub>
                                        <m:r>
                                          <m:rPr>
                                            <m:brk m:alnAt="23"/>
                                          </m:rP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𝑎</m:t>
                                        </m:r>
                                        <m:r>
                                          <a:rPr lang="en-US" sz="2000" i="1">
                                            <a:latin typeface="Cambria Math" panose="02040503050406030204" pitchFamily="18" charset="0"/>
                                            <a:cs typeface="Times New Roman" panose="02020603050405020304" pitchFamily="18" charset="0"/>
                                          </a:rPr>
                                          <m:t>/2</m:t>
                                        </m:r>
                                      </m:sub>
                                      <m:sup>
                                        <m:r>
                                          <a:rPr lang="en-US" sz="2000" b="0" i="1" smtClean="0">
                                            <a:latin typeface="Cambria Math" panose="02040503050406030204" pitchFamily="18" charset="0"/>
                                            <a:cs typeface="Times New Roman" panose="02020603050405020304" pitchFamily="18" charset="0"/>
                                          </a:rPr>
                                          <m:t>𝑎</m:t>
                                        </m:r>
                                        <m:r>
                                          <a:rPr lang="en-US" sz="2000" i="1">
                                            <a:latin typeface="Cambria Math" panose="02040503050406030204" pitchFamily="18" charset="0"/>
                                            <a:cs typeface="Times New Roman" panose="02020603050405020304" pitchFamily="18" charset="0"/>
                                          </a:rPr>
                                          <m:t>/2</m:t>
                                        </m:r>
                                      </m:sup>
                                      <m:e>
                                        <m:sSubSup>
                                          <m:sSubSupPr>
                                            <m:ctrlPr>
                                              <a:rPr lang="en-US" sz="2000" i="1">
                                                <a:latin typeface="Cambria Math" panose="02040503050406030204" pitchFamily="18" charset="0"/>
                                                <a:cs typeface="Times New Roman" panose="02020603050405020304" pitchFamily="18" charset="0"/>
                                              </a:rPr>
                                            </m:ctrlPr>
                                          </m:sSubSupPr>
                                          <m:e>
                                            <m:r>
                                              <a:rPr lang="en-US" sz="2000" i="1">
                                                <a:latin typeface="Cambria Math" panose="02040503050406030204" pitchFamily="18" charset="0"/>
                                                <a:cs typeface="Times New Roman" panose="02020603050405020304" pitchFamily="18" charset="0"/>
                                              </a:rPr>
                                              <m:t>𝑢</m:t>
                                            </m:r>
                                          </m:e>
                                          <m:sub>
                                            <m:r>
                                              <a:rPr lang="en-US" sz="2000" b="0" i="1" smtClean="0">
                                                <a:latin typeface="Cambria Math" panose="02040503050406030204" pitchFamily="18" charset="0"/>
                                                <a:cs typeface="Times New Roman" panose="02020603050405020304" pitchFamily="18" charset="0"/>
                                              </a:rPr>
                                              <m:t>𝑡</m:t>
                                            </m:r>
                                          </m:sub>
                                          <m:sup>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3</m:t>
                                                </m:r>
                                              </m:e>
                                            </m:d>
                                          </m:sup>
                                        </m:sSubSup>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𝑦</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𝑠</m:t>
                                            </m:r>
                                          </m:e>
                                        </m:d>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1</m:t>
                                            </m:r>
                                            <m:r>
                                              <a:rPr lang="en-US" sz="2000" b="0" i="1" smtClean="0">
                                                <a:latin typeface="Cambria Math" panose="02040503050406030204" pitchFamily="18" charset="0"/>
                                                <a:cs typeface="Times New Roman" panose="02020603050405020304" pitchFamily="18" charset="0"/>
                                              </a:rPr>
                                              <m:t>−</m:t>
                                            </m:r>
                                            <m:f>
                                              <m:fPr>
                                                <m:ctrlPr>
                                                  <a:rPr lang="en-US" sz="2000" b="0" i="1" smtClean="0">
                                                    <a:latin typeface="Cambria Math" panose="02040503050406030204" pitchFamily="18" charset="0"/>
                                                    <a:cs typeface="Times New Roman" panose="02020603050405020304" pitchFamily="18" charset="0"/>
                                                  </a:rPr>
                                                </m:ctrlPr>
                                              </m:fPr>
                                              <m:num>
                                                <m:sSup>
                                                  <m:sSupPr>
                                                    <m:ctrlPr>
                                                      <a:rPr lang="en-US" sz="2000" b="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𝑥</m:t>
                                                    </m:r>
                                                  </m:e>
                                                  <m:sup>
                                                    <m:r>
                                                      <a:rPr lang="en-US" sz="2000" b="0" i="1" smtClean="0">
                                                        <a:latin typeface="Cambria Math" panose="02040503050406030204" pitchFamily="18" charset="0"/>
                                                        <a:cs typeface="Times New Roman" panose="02020603050405020304" pitchFamily="18" charset="0"/>
                                                      </a:rPr>
                                                      <m:t>2</m:t>
                                                    </m:r>
                                                  </m:sup>
                                                </m:sSup>
                                              </m:num>
                                              <m:den>
                                                <m:sSubSup>
                                                  <m:sSubSupPr>
                                                    <m:ctrlPr>
                                                      <a:rPr lang="en-US" sz="2000" b="0" i="1" smtClean="0">
                                                        <a:latin typeface="Cambria Math" panose="02040503050406030204" pitchFamily="18" charset="0"/>
                                                        <a:cs typeface="Times New Roman" panose="02020603050405020304" pitchFamily="18" charset="0"/>
                                                      </a:rPr>
                                                    </m:ctrlPr>
                                                  </m:sSubSupPr>
                                                  <m:e>
                                                    <m:r>
                                                      <a:rPr lang="en-US" sz="2000" b="0" i="1" smtClean="0">
                                                        <a:latin typeface="Cambria Math" panose="02040503050406030204" pitchFamily="18" charset="0"/>
                                                        <a:cs typeface="Times New Roman" panose="02020603050405020304" pitchFamily="18" charset="0"/>
                                                      </a:rPr>
                                                      <m:t>𝑅</m:t>
                                                    </m:r>
                                                  </m:e>
                                                  <m:sub>
                                                    <m:r>
                                                      <a:rPr lang="en-US" sz="2000" b="0" i="1" smtClean="0">
                                                        <a:latin typeface="Cambria Math" panose="02040503050406030204" pitchFamily="18" charset="0"/>
                                                        <a:cs typeface="Times New Roman" panose="02020603050405020304" pitchFamily="18" charset="0"/>
                                                      </a:rPr>
                                                      <m:t>𝑐</m:t>
                                                    </m:r>
                                                  </m:sub>
                                                  <m:sup>
                                                    <m:r>
                                                      <a:rPr lang="en-US" sz="2000" b="0" i="1" smtClean="0">
                                                        <a:latin typeface="Cambria Math" panose="02040503050406030204" pitchFamily="18" charset="0"/>
                                                        <a:cs typeface="Times New Roman" panose="02020603050405020304" pitchFamily="18" charset="0"/>
                                                      </a:rPr>
                                                      <m:t>2</m:t>
                                                    </m:r>
                                                  </m:sup>
                                                </m:sSubSup>
                                              </m:den>
                                            </m:f>
                                          </m:e>
                                        </m:d>
                                        <m:r>
                                          <a:rPr lang="en-US" sz="2000" i="1">
                                            <a:latin typeface="Cambria Math" panose="02040503050406030204" pitchFamily="18" charset="0"/>
                                            <a:cs typeface="Times New Roman" panose="02020603050405020304" pitchFamily="18" charset="0"/>
                                          </a:rPr>
                                          <m:t>𝑑𝑦</m:t>
                                        </m:r>
                                      </m:e>
                                    </m:nary>
                                  </m:e>
                                </m:nary>
                              </m:oMath>
                            </m:oMathPara>
                          </a14:m>
                          <a:endParaRPr lang="ru-RU" sz="20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2000" dirty="0" smtClean="0">
                              <a:effectLst/>
                              <a:latin typeface="Times New Roman" panose="02020603050405020304" pitchFamily="18" charset="0"/>
                              <a:cs typeface="Times New Roman" panose="02020603050405020304" pitchFamily="18" charset="0"/>
                            </a:rPr>
                            <a:t>(</a:t>
                          </a:r>
                          <a:r>
                            <a:rPr lang="ru-RU" sz="2000" dirty="0" smtClean="0">
                              <a:effectLst/>
                              <a:latin typeface="Times New Roman" panose="02020603050405020304" pitchFamily="18" charset="0"/>
                              <a:cs typeface="Times New Roman" panose="02020603050405020304" pitchFamily="18" charset="0"/>
                            </a:rPr>
                            <a:t>24</a:t>
                          </a:r>
                          <a:r>
                            <a:rPr lang="en-US" sz="2000" dirty="0" smtClean="0">
                              <a:effectLst/>
                              <a:latin typeface="Times New Roman" panose="02020603050405020304" pitchFamily="18" charset="0"/>
                              <a:cs typeface="Times New Roman" panose="02020603050405020304" pitchFamily="18" charset="0"/>
                            </a:rPr>
                            <a:t>)</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452894819"/>
                      </a:ext>
                    </a:extLst>
                  </a:tr>
                </a:tbl>
              </a:graphicData>
            </a:graphic>
          </p:graphicFrame>
        </mc:Choice>
        <mc:Fallback xmlns="">
          <p:graphicFrame>
            <p:nvGraphicFramePr>
              <p:cNvPr id="6" name="Таблица 5"/>
              <p:cNvGraphicFramePr>
                <a:graphicFrameLocks noGrp="1"/>
              </p:cNvGraphicFramePr>
              <p:nvPr>
                <p:extLst>
                  <p:ext uri="{D42A27DB-BD31-4B8C-83A1-F6EECF244321}">
                    <p14:modId xmlns:p14="http://schemas.microsoft.com/office/powerpoint/2010/main" val="844941200"/>
                  </p:ext>
                </p:extLst>
              </p:nvPr>
            </p:nvGraphicFramePr>
            <p:xfrm>
              <a:off x="1321953" y="3919933"/>
              <a:ext cx="9852202" cy="1102043"/>
            </p:xfrm>
            <a:graphic>
              <a:graphicData uri="http://schemas.openxmlformats.org/drawingml/2006/table">
                <a:tbl>
                  <a:tblPr firstRow="1" firstCol="1" bandRow="1">
                    <a:tableStyleId>{2D5ABB26-0587-4C30-8999-92F81FD0307C}</a:tableStyleId>
                  </a:tblPr>
                  <a:tblGrid>
                    <a:gridCol w="9014180">
                      <a:extLst>
                        <a:ext uri="{9D8B030D-6E8A-4147-A177-3AD203B41FA5}">
                          <a16:colId xmlns:a16="http://schemas.microsoft.com/office/drawing/2014/main" val="543061411"/>
                        </a:ext>
                      </a:extLst>
                    </a:gridCol>
                    <a:gridCol w="838022">
                      <a:extLst>
                        <a:ext uri="{9D8B030D-6E8A-4147-A177-3AD203B41FA5}">
                          <a16:colId xmlns:a16="http://schemas.microsoft.com/office/drawing/2014/main" val="423030325"/>
                        </a:ext>
                      </a:extLst>
                    </a:gridCol>
                  </a:tblGrid>
                  <a:tr h="1102043">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r="-9324"/>
                          </a:stretch>
                        </a:blipFill>
                      </a:tcPr>
                    </a:tc>
                    <a:tc>
                      <a:txBody>
                        <a:bodyPr/>
                        <a:lstStyle/>
                        <a:p>
                          <a:pPr algn="l">
                            <a:lnSpc>
                              <a:spcPct val="150000"/>
                            </a:lnSpc>
                            <a:spcAft>
                              <a:spcPts val="0"/>
                            </a:spcAft>
                          </a:pPr>
                          <a:r>
                            <a:rPr lang="en-US" sz="2000" dirty="0" smtClean="0">
                              <a:effectLst/>
                              <a:latin typeface="Times New Roman" panose="02020603050405020304" pitchFamily="18" charset="0"/>
                              <a:cs typeface="Times New Roman" panose="02020603050405020304" pitchFamily="18" charset="0"/>
                            </a:rPr>
                            <a:t>(</a:t>
                          </a:r>
                          <a:r>
                            <a:rPr lang="ru-RU" sz="2000" dirty="0" smtClean="0">
                              <a:effectLst/>
                              <a:latin typeface="Times New Roman" panose="02020603050405020304" pitchFamily="18" charset="0"/>
                              <a:cs typeface="Times New Roman" panose="02020603050405020304" pitchFamily="18" charset="0"/>
                            </a:rPr>
                            <a:t>24</a:t>
                          </a:r>
                          <a:r>
                            <a:rPr lang="en-US" sz="2000" dirty="0" smtClean="0">
                              <a:effectLst/>
                              <a:latin typeface="Times New Roman" panose="02020603050405020304" pitchFamily="18" charset="0"/>
                              <a:cs typeface="Times New Roman" panose="02020603050405020304" pitchFamily="18" charset="0"/>
                            </a:rPr>
                            <a:t>)</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45289481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Таблица 6"/>
              <p:cNvGraphicFramePr>
                <a:graphicFrameLocks noGrp="1"/>
              </p:cNvGraphicFramePr>
              <p:nvPr>
                <p:extLst>
                  <p:ext uri="{D42A27DB-BD31-4B8C-83A1-F6EECF244321}">
                    <p14:modId xmlns:p14="http://schemas.microsoft.com/office/powerpoint/2010/main" val="1115887134"/>
                  </p:ext>
                </p:extLst>
              </p:nvPr>
            </p:nvGraphicFramePr>
            <p:xfrm>
              <a:off x="450965" y="4938551"/>
              <a:ext cx="10515599" cy="1039495"/>
            </p:xfrm>
            <a:graphic>
              <a:graphicData uri="http://schemas.openxmlformats.org/drawingml/2006/table">
                <a:tbl>
                  <a:tblPr firstRow="1" firstCol="1" bandRow="1">
                    <a:tableStyleId>{2D5ABB26-0587-4C30-8999-92F81FD0307C}</a:tableStyleId>
                  </a:tblPr>
                  <a:tblGrid>
                    <a:gridCol w="9899535">
                      <a:extLst>
                        <a:ext uri="{9D8B030D-6E8A-4147-A177-3AD203B41FA5}">
                          <a16:colId xmlns:a16="http://schemas.microsoft.com/office/drawing/2014/main" val="3932302943"/>
                        </a:ext>
                      </a:extLst>
                    </a:gridCol>
                    <a:gridCol w="616064">
                      <a:extLst>
                        <a:ext uri="{9D8B030D-6E8A-4147-A177-3AD203B41FA5}">
                          <a16:colId xmlns:a16="http://schemas.microsoft.com/office/drawing/2014/main" val="4236276382"/>
                        </a:ext>
                      </a:extLst>
                    </a:gridCol>
                  </a:tblGrid>
                  <a:tr h="0">
                    <a:tc>
                      <a:txBody>
                        <a:bodyPr/>
                        <a:lstStyle/>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cs typeface="Times New Roman" panose="02020603050405020304" pitchFamily="18" charset="0"/>
                                      </a:rPr>
                                    </m:ctrlPr>
                                  </m:sSubPr>
                                  <m:e>
                                    <m:r>
                                      <a:rPr lang="ru-RU" sz="2000" i="1" smtClean="0">
                                        <a:latin typeface="Cambria Math" panose="02040503050406030204" pitchFamily="18" charset="0"/>
                                      </a:rPr>
                                      <m:t>𝛹</m:t>
                                    </m:r>
                                  </m:e>
                                  <m:sub>
                                    <m:r>
                                      <a:rPr lang="en-US" sz="2000" b="0" i="1" smtClean="0">
                                        <a:latin typeface="Cambria Math" panose="02040503050406030204" pitchFamily="18" charset="0"/>
                                        <a:cs typeface="Times New Roman" panose="02020603050405020304" pitchFamily="18" charset="0"/>
                                      </a:rPr>
                                      <m:t>𝑏</m:t>
                                    </m:r>
                                  </m:sub>
                                </m:sSub>
                                <m:r>
                                  <a:rPr lang="en-US" sz="2000" i="1">
                                    <a:latin typeface="Cambria Math" panose="02040503050406030204" pitchFamily="18" charset="0"/>
                                    <a:cs typeface="Times New Roman" panose="02020603050405020304" pitchFamily="18" charset="0"/>
                                  </a:rPr>
                                  <m:t>=</m:t>
                                </m:r>
                                <m:sSub>
                                  <m:sSubPr>
                                    <m:ctrlPr>
                                      <a:rPr lang="en-US"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𝑅</m:t>
                                    </m:r>
                                  </m:e>
                                  <m:sub>
                                    <m:r>
                                      <a:rPr lang="en-US" sz="2000" i="1">
                                        <a:latin typeface="Cambria Math" panose="02040503050406030204" pitchFamily="18" charset="0"/>
                                        <a:cs typeface="Times New Roman" panose="02020603050405020304" pitchFamily="18" charset="0"/>
                                      </a:rPr>
                                      <m:t>𝑐</m:t>
                                    </m:r>
                                  </m:sub>
                                </m:sSub>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12</m:t>
                                    </m:r>
                                  </m:num>
                                  <m:den>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𝑎</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(12</m:t>
                                    </m:r>
                                    <m:sSubSup>
                                      <m:sSubSupPr>
                                        <m:ctrlPr>
                                          <a:rPr lang="en-US" sz="2000" i="1">
                                            <a:latin typeface="Cambria Math" panose="02040503050406030204" pitchFamily="18" charset="0"/>
                                            <a:cs typeface="Times New Roman" panose="02020603050405020304" pitchFamily="18" charset="0"/>
                                          </a:rPr>
                                        </m:ctrlPr>
                                      </m:sSubSupPr>
                                      <m:e>
                                        <m:r>
                                          <a:rPr lang="en-US" sz="2000" i="1">
                                            <a:latin typeface="Cambria Math" panose="02040503050406030204" pitchFamily="18" charset="0"/>
                                            <a:cs typeface="Times New Roman" panose="02020603050405020304" pitchFamily="18" charset="0"/>
                                          </a:rPr>
                                          <m:t>𝑅</m:t>
                                        </m:r>
                                      </m:e>
                                      <m:sub>
                                        <m:r>
                                          <a:rPr lang="en-US" sz="2000" i="1">
                                            <a:latin typeface="Cambria Math" panose="02040503050406030204" pitchFamily="18" charset="0"/>
                                            <a:cs typeface="Times New Roman" panose="02020603050405020304" pitchFamily="18" charset="0"/>
                                          </a:rPr>
                                          <m:t>𝑐</m:t>
                                        </m:r>
                                      </m:sub>
                                      <m:sup>
                                        <m:r>
                                          <a:rPr lang="en-US" sz="2000" i="1">
                                            <a:latin typeface="Cambria Math" panose="02040503050406030204" pitchFamily="18" charset="0"/>
                                            <a:cs typeface="Times New Roman" panose="02020603050405020304" pitchFamily="18" charset="0"/>
                                          </a:rPr>
                                          <m:t>2</m:t>
                                        </m:r>
                                      </m:sup>
                                    </m:sSub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𝑎</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den>
                                </m:f>
                                <m:nary>
                                  <m:naryPr>
                                    <m:ctrlPr>
                                      <a:rPr lang="en-US" sz="2000" i="1">
                                        <a:latin typeface="Cambria Math" panose="02040503050406030204" pitchFamily="18" charset="0"/>
                                        <a:cs typeface="Times New Roman" panose="02020603050405020304" pitchFamily="18" charset="0"/>
                                      </a:rPr>
                                    </m:ctrlPr>
                                  </m:naryPr>
                                  <m:sub>
                                    <m:r>
                                      <m:rPr>
                                        <m:brk m:alnAt="23"/>
                                      </m:rP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𝑎</m:t>
                                    </m:r>
                                    <m:r>
                                      <a:rPr lang="en-US" sz="2000" i="1">
                                        <a:latin typeface="Cambria Math" panose="02040503050406030204" pitchFamily="18" charset="0"/>
                                        <a:cs typeface="Times New Roman" panose="02020603050405020304" pitchFamily="18" charset="0"/>
                                      </a:rPr>
                                      <m:t>/2</m:t>
                                    </m:r>
                                  </m:sub>
                                  <m:sup>
                                    <m:r>
                                      <a:rPr lang="en-US" sz="2000" i="1">
                                        <a:latin typeface="Cambria Math" panose="02040503050406030204" pitchFamily="18" charset="0"/>
                                        <a:cs typeface="Times New Roman" panose="02020603050405020304" pitchFamily="18" charset="0"/>
                                      </a:rPr>
                                      <m:t>𝑎</m:t>
                                    </m:r>
                                    <m:r>
                                      <a:rPr lang="en-US" sz="2000" i="1">
                                        <a:latin typeface="Cambria Math" panose="02040503050406030204" pitchFamily="18" charset="0"/>
                                        <a:cs typeface="Times New Roman" panose="02020603050405020304" pitchFamily="18" charset="0"/>
                                      </a:rPr>
                                      <m:t>/2</m:t>
                                    </m:r>
                                  </m:sup>
                                  <m:e>
                                    <m:r>
                                      <a:rPr lang="en-US" sz="2000" i="1">
                                        <a:latin typeface="Cambria Math" panose="02040503050406030204" pitchFamily="18" charset="0"/>
                                        <a:cs typeface="Times New Roman" panose="02020603050405020304" pitchFamily="18" charset="0"/>
                                      </a:rPr>
                                      <m:t>𝑑𝑥</m:t>
                                    </m:r>
                                    <m:nary>
                                      <m:naryPr>
                                        <m:ctrlPr>
                                          <a:rPr lang="en-US" sz="2000" i="1">
                                            <a:latin typeface="Cambria Math" panose="02040503050406030204" pitchFamily="18" charset="0"/>
                                            <a:cs typeface="Times New Roman" panose="02020603050405020304" pitchFamily="18" charset="0"/>
                                          </a:rPr>
                                        </m:ctrlPr>
                                      </m:naryPr>
                                      <m:sub>
                                        <m:r>
                                          <m:rPr>
                                            <m:brk m:alnAt="23"/>
                                          </m:rP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𝑎</m:t>
                                        </m:r>
                                        <m:r>
                                          <a:rPr lang="en-US" sz="2000" i="1">
                                            <a:latin typeface="Cambria Math" panose="02040503050406030204" pitchFamily="18" charset="0"/>
                                            <a:cs typeface="Times New Roman" panose="02020603050405020304" pitchFamily="18" charset="0"/>
                                          </a:rPr>
                                          <m:t>/2</m:t>
                                        </m:r>
                                      </m:sub>
                                      <m:sup>
                                        <m:r>
                                          <a:rPr lang="en-US" sz="2000" b="0" i="1" smtClean="0">
                                            <a:latin typeface="Cambria Math" panose="02040503050406030204" pitchFamily="18" charset="0"/>
                                            <a:cs typeface="Times New Roman" panose="02020603050405020304" pitchFamily="18" charset="0"/>
                                          </a:rPr>
                                          <m:t>𝑎</m:t>
                                        </m:r>
                                        <m:r>
                                          <a:rPr lang="en-US" sz="2000" i="1">
                                            <a:latin typeface="Cambria Math" panose="02040503050406030204" pitchFamily="18" charset="0"/>
                                            <a:cs typeface="Times New Roman" panose="02020603050405020304" pitchFamily="18" charset="0"/>
                                          </a:rPr>
                                          <m:t>/2</m:t>
                                        </m:r>
                                      </m:sup>
                                      <m:e>
                                        <m:sSubSup>
                                          <m:sSubSupPr>
                                            <m:ctrlPr>
                                              <a:rPr lang="en-US" sz="2000" i="1">
                                                <a:latin typeface="Cambria Math" panose="02040503050406030204" pitchFamily="18" charset="0"/>
                                                <a:cs typeface="Times New Roman" panose="02020603050405020304" pitchFamily="18" charset="0"/>
                                              </a:rPr>
                                            </m:ctrlPr>
                                          </m:sSubSupPr>
                                          <m:e>
                                            <m:r>
                                              <a:rPr lang="en-US" sz="2000" i="1">
                                                <a:latin typeface="Cambria Math" panose="02040503050406030204" pitchFamily="18" charset="0"/>
                                                <a:cs typeface="Times New Roman" panose="02020603050405020304" pitchFamily="18" charset="0"/>
                                              </a:rPr>
                                              <m:t>𝑢</m:t>
                                            </m:r>
                                          </m:e>
                                          <m:sub>
                                            <m:r>
                                              <a:rPr lang="en-US" sz="2000" i="1">
                                                <a:latin typeface="Cambria Math" panose="02040503050406030204" pitchFamily="18" charset="0"/>
                                                <a:cs typeface="Times New Roman" panose="02020603050405020304" pitchFamily="18" charset="0"/>
                                              </a:rPr>
                                              <m:t>𝑡</m:t>
                                            </m:r>
                                          </m:sub>
                                          <m:sup>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3</m:t>
                                                </m:r>
                                              </m:e>
                                            </m:d>
                                          </m:sup>
                                        </m:sSubSup>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𝑦</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𝑠</m:t>
                                            </m:r>
                                          </m:e>
                                        </m:d>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1−</m:t>
                                            </m:r>
                                            <m:f>
                                              <m:fPr>
                                                <m:ctrlPr>
                                                  <a:rPr lang="en-US" sz="2000" i="1">
                                                    <a:latin typeface="Cambria Math" panose="02040503050406030204" pitchFamily="18" charset="0"/>
                                                    <a:cs typeface="Times New Roman" panose="02020603050405020304" pitchFamily="18" charset="0"/>
                                                  </a:rPr>
                                                </m:ctrlPr>
                                              </m:fPr>
                                              <m:num>
                                                <m:sSub>
                                                  <m:sSubPr>
                                                    <m:ctrlPr>
                                                      <a:rPr lang="en-US" sz="2000" i="1">
                                                        <a:latin typeface="Cambria Math" panose="02040503050406030204" pitchFamily="18" charset="0"/>
                                                        <a:cs typeface="Times New Roman" panose="02020603050405020304" pitchFamily="18" charset="0"/>
                                                      </a:rPr>
                                                    </m:ctrlPr>
                                                  </m:sSubPr>
                                                  <m:e>
                                                    <m:r>
                                                      <a:rPr lang="en-US" sz="2000" b="0" i="1" smtClean="0">
                                                        <a:latin typeface="Cambria Math" panose="02040503050406030204" pitchFamily="18" charset="0"/>
                                                        <a:cs typeface="Times New Roman" panose="02020603050405020304" pitchFamily="18" charset="0"/>
                                                      </a:rPr>
                                                      <m:t>12</m:t>
                                                    </m:r>
                                                    <m:r>
                                                      <a:rPr lang="en-US" sz="2000" i="1">
                                                        <a:latin typeface="Cambria Math" panose="02040503050406030204" pitchFamily="18" charset="0"/>
                                                        <a:cs typeface="Times New Roman" panose="02020603050405020304" pitchFamily="18" charset="0"/>
                                                      </a:rPr>
                                                      <m:t>𝑅</m:t>
                                                    </m:r>
                                                  </m:e>
                                                  <m:sub>
                                                    <m:r>
                                                      <a:rPr lang="en-US" sz="2000" i="1">
                                                        <a:latin typeface="Cambria Math" panose="02040503050406030204" pitchFamily="18" charset="0"/>
                                                        <a:cs typeface="Times New Roman" panose="02020603050405020304" pitchFamily="18" charset="0"/>
                                                      </a:rPr>
                                                      <m:t>𝑐</m:t>
                                                    </m:r>
                                                  </m:sub>
                                                </m:sSub>
                                                <m:r>
                                                  <a:rPr lang="en-US" sz="2000" b="0" i="1" smtClean="0">
                                                    <a:latin typeface="Cambria Math" panose="02040503050406030204" pitchFamily="18" charset="0"/>
                                                    <a:cs typeface="Times New Roman" panose="02020603050405020304" pitchFamily="18" charset="0"/>
                                                  </a:rPr>
                                                  <m:t>𝑥</m:t>
                                                </m:r>
                                              </m:num>
                                              <m:den>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𝑎</m:t>
                                                    </m:r>
                                                  </m:e>
                                                  <m:sup>
                                                    <m:r>
                                                      <a:rPr lang="en-US" sz="2000" b="0" i="1" smtClean="0">
                                                        <a:latin typeface="Cambria Math" panose="02040503050406030204" pitchFamily="18" charset="0"/>
                                                        <a:cs typeface="Times New Roman" panose="02020603050405020304" pitchFamily="18" charset="0"/>
                                                      </a:rPr>
                                                      <m:t>2</m:t>
                                                    </m:r>
                                                  </m:sup>
                                                </m:sSup>
                                              </m:den>
                                            </m:f>
                                          </m:e>
                                        </m:d>
                                        <m:r>
                                          <a:rPr lang="en-US" sz="2000" b="0" i="1" smtClean="0">
                                            <a:latin typeface="Cambria Math" panose="02040503050406030204" pitchFamily="18" charset="0"/>
                                            <a:cs typeface="Times New Roman" panose="02020603050405020304" pitchFamily="18" charset="0"/>
                                          </a:rPr>
                                          <m:t>(1+</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𝑥</m:t>
                                            </m:r>
                                          </m:num>
                                          <m:den>
                                            <m:sSub>
                                              <m:sSubPr>
                                                <m:ctrlPr>
                                                  <a:rPr lang="en-US"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𝑅</m:t>
                                                </m:r>
                                              </m:e>
                                              <m:sub>
                                                <m:r>
                                                  <a:rPr lang="en-US" sz="2000" i="1">
                                                    <a:latin typeface="Cambria Math" panose="02040503050406030204" pitchFamily="18" charset="0"/>
                                                    <a:cs typeface="Times New Roman" panose="02020603050405020304" pitchFamily="18" charset="0"/>
                                                  </a:rPr>
                                                  <m:t>𝑐</m:t>
                                                </m:r>
                                              </m:sub>
                                            </m:sSub>
                                          </m:den>
                                        </m:f>
                                        <m:r>
                                          <a:rPr lang="en-US" sz="2000" b="0" i="1" smtClean="0">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𝑑𝑦</m:t>
                                        </m:r>
                                      </m:e>
                                    </m:nary>
                                  </m:e>
                                </m:nary>
                              </m:oMath>
                            </m:oMathPara>
                          </a14:m>
                          <a:endParaRPr lang="ru-RU" sz="20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en-US" sz="2000" dirty="0" smtClean="0">
                              <a:effectLst/>
                              <a:latin typeface="Times New Roman" panose="02020603050405020304" pitchFamily="18" charset="0"/>
                              <a:cs typeface="Times New Roman" panose="02020603050405020304" pitchFamily="18" charset="0"/>
                            </a:rPr>
                            <a:t>(</a:t>
                          </a:r>
                          <a:r>
                            <a:rPr lang="ru-RU" sz="2000" dirty="0" smtClean="0">
                              <a:effectLst/>
                              <a:latin typeface="Times New Roman" panose="02020603050405020304" pitchFamily="18" charset="0"/>
                              <a:cs typeface="Times New Roman" panose="02020603050405020304" pitchFamily="18" charset="0"/>
                            </a:rPr>
                            <a:t>25</a:t>
                          </a:r>
                          <a:r>
                            <a:rPr lang="en-US" sz="2000" dirty="0" smtClean="0">
                              <a:effectLst/>
                              <a:latin typeface="Times New Roman" panose="02020603050405020304" pitchFamily="18" charset="0"/>
                              <a:cs typeface="Times New Roman" panose="02020603050405020304" pitchFamily="18" charset="0"/>
                            </a:rPr>
                            <a:t>)</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1229773688"/>
                      </a:ext>
                    </a:extLst>
                  </a:tr>
                </a:tbl>
              </a:graphicData>
            </a:graphic>
          </p:graphicFrame>
        </mc:Choice>
        <mc:Fallback xmlns="">
          <p:graphicFrame>
            <p:nvGraphicFramePr>
              <p:cNvPr id="7" name="Таблица 6"/>
              <p:cNvGraphicFramePr>
                <a:graphicFrameLocks noGrp="1"/>
              </p:cNvGraphicFramePr>
              <p:nvPr>
                <p:extLst>
                  <p:ext uri="{D42A27DB-BD31-4B8C-83A1-F6EECF244321}">
                    <p14:modId xmlns:p14="http://schemas.microsoft.com/office/powerpoint/2010/main" val="1115887134"/>
                  </p:ext>
                </p:extLst>
              </p:nvPr>
            </p:nvGraphicFramePr>
            <p:xfrm>
              <a:off x="450965" y="4938551"/>
              <a:ext cx="10515599" cy="1039495"/>
            </p:xfrm>
            <a:graphic>
              <a:graphicData uri="http://schemas.openxmlformats.org/drawingml/2006/table">
                <a:tbl>
                  <a:tblPr firstRow="1" firstCol="1" bandRow="1">
                    <a:tableStyleId>{2D5ABB26-0587-4C30-8999-92F81FD0307C}</a:tableStyleId>
                  </a:tblPr>
                  <a:tblGrid>
                    <a:gridCol w="9899535">
                      <a:extLst>
                        <a:ext uri="{9D8B030D-6E8A-4147-A177-3AD203B41FA5}">
                          <a16:colId xmlns:a16="http://schemas.microsoft.com/office/drawing/2014/main" val="3932302943"/>
                        </a:ext>
                      </a:extLst>
                    </a:gridCol>
                    <a:gridCol w="616064">
                      <a:extLst>
                        <a:ext uri="{9D8B030D-6E8A-4147-A177-3AD203B41FA5}">
                          <a16:colId xmlns:a16="http://schemas.microsoft.com/office/drawing/2014/main" val="4236276382"/>
                        </a:ext>
                      </a:extLst>
                    </a:gridCol>
                  </a:tblGrid>
                  <a:tr h="1039495">
                    <a:tc>
                      <a:txBody>
                        <a:bodyPr/>
                        <a:lstStyle/>
                        <a:p>
                          <a:endParaRPr lang="ru-RU"/>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r="-6215"/>
                          </a:stretch>
                        </a:blipFill>
                      </a:tcPr>
                    </a:tc>
                    <a:tc>
                      <a:txBody>
                        <a:bodyPr/>
                        <a:lstStyle/>
                        <a:p>
                          <a:pPr algn="l">
                            <a:lnSpc>
                              <a:spcPct val="150000"/>
                            </a:lnSpc>
                            <a:spcAft>
                              <a:spcPts val="0"/>
                            </a:spcAft>
                          </a:pPr>
                          <a:r>
                            <a:rPr lang="en-US" sz="2000" dirty="0" smtClean="0">
                              <a:effectLst/>
                              <a:latin typeface="Times New Roman" panose="02020603050405020304" pitchFamily="18" charset="0"/>
                              <a:cs typeface="Times New Roman" panose="02020603050405020304" pitchFamily="18" charset="0"/>
                            </a:rPr>
                            <a:t>(</a:t>
                          </a:r>
                          <a:r>
                            <a:rPr lang="ru-RU" sz="2000" dirty="0" smtClean="0">
                              <a:effectLst/>
                              <a:latin typeface="Times New Roman" panose="02020603050405020304" pitchFamily="18" charset="0"/>
                              <a:cs typeface="Times New Roman" panose="02020603050405020304" pitchFamily="18" charset="0"/>
                            </a:rPr>
                            <a:t>25</a:t>
                          </a:r>
                          <a:r>
                            <a:rPr lang="en-US" sz="2000" dirty="0" smtClean="0">
                              <a:effectLst/>
                              <a:latin typeface="Times New Roman" panose="02020603050405020304" pitchFamily="18" charset="0"/>
                              <a:cs typeface="Times New Roman" panose="02020603050405020304" pitchFamily="18" charset="0"/>
                            </a:rPr>
                            <a:t>)</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1229773688"/>
                      </a:ext>
                    </a:extLst>
                  </a:tr>
                </a:tbl>
              </a:graphicData>
            </a:graphic>
          </p:graphicFrame>
        </mc:Fallback>
      </mc:AlternateContent>
    </p:spTree>
    <p:extLst>
      <p:ext uri="{BB962C8B-B14F-4D97-AF65-F5344CB8AC3E}">
        <p14:creationId xmlns:p14="http://schemas.microsoft.com/office/powerpoint/2010/main" val="3243516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4549</TotalTime>
  <Words>738</Words>
  <Application>Microsoft Office PowerPoint</Application>
  <PresentationFormat>Широкоэкранный</PresentationFormat>
  <Paragraphs>363</Paragraphs>
  <Slides>20</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Arial</vt:lpstr>
      <vt:lpstr>Calibri</vt:lpstr>
      <vt:lpstr>Calibri Light</vt:lpstr>
      <vt:lpstr>Cambria</vt:lpstr>
      <vt:lpstr>Cambria Math</vt:lpstr>
      <vt:lpstr>Times New Roman</vt:lpstr>
      <vt:lpstr>Тема Office</vt:lpstr>
      <vt:lpstr>Министерство образования и науки Российской Федерации Санкт-Петербургский политехнический университет Петра Великого Институт прикладной математики и механики Высшая школа теоретической механики </vt:lpstr>
      <vt:lpstr>Цель работы</vt:lpstr>
      <vt:lpstr>Актуальность работы</vt:lpstr>
      <vt:lpstr>Общая теория</vt:lpstr>
      <vt:lpstr>Постановка задачи теории стержней</vt:lpstr>
      <vt:lpstr>Основные уравнения теории стержней</vt:lpstr>
      <vt:lpstr>Уравнения, описывающие изгиб стержня</vt:lpstr>
      <vt:lpstr>Трехмерная постановка задачи</vt:lpstr>
      <vt:lpstr>Связь 3D-задачи и задачи теории стержней</vt:lpstr>
      <vt:lpstr>Исследование сходимости по сетке</vt:lpstr>
      <vt:lpstr>Контроль напряжений</vt:lpstr>
      <vt:lpstr>Определение дополнительного модуля упругости</vt:lpstr>
      <vt:lpstr>Результирующие значения B_32</vt:lpstr>
      <vt:lpstr>Сравнение величины B_32/R_c</vt:lpstr>
      <vt:lpstr>Сравнение величины  B_32/√(R_c )</vt:lpstr>
      <vt:lpstr>Сравнение результатов с выводами ранее проведенного исследования</vt:lpstr>
      <vt:lpstr>Влияние B_32 на перемещения</vt:lpstr>
      <vt:lpstr>Влияние B_32 на деформации</vt:lpstr>
      <vt:lpstr>Выводы</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Подготовка к дипломной работе</dc:title>
  <dc:creator>palchikovskayanat@mail.ru</dc:creator>
  <cp:lastModifiedBy>Наталия</cp:lastModifiedBy>
  <cp:revision>247</cp:revision>
  <dcterms:created xsi:type="dcterms:W3CDTF">2019-11-09T13:46:19Z</dcterms:created>
  <dcterms:modified xsi:type="dcterms:W3CDTF">2020-06-29T07:21:15Z</dcterms:modified>
</cp:coreProperties>
</file>