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B203E-9DB5-4727-B408-F10E28A1C47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0533-4899-491B-91B1-C91AE2E6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4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D72-669A-4CE3-A9A2-9E2BDB27DDEB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1CB1-B80B-49E9-AB3C-4AB2B0FC9868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CE4-5684-4AE8-A35A-A991F6B14834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BA79-1BEE-4E61-BCFC-D89AD5DF3CD7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1FB3-87B1-4BB7-84BF-DC7E22F2321A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B73C-BB85-4D25-B6DE-8FCC1FD3384A}" type="datetime1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D8BC-87DC-44B6-BAFE-3DC5962F09EF}" type="datetime1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A750-E98A-40B5-8FE1-2C7C8076B09D}" type="datetime1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FD6C-E1A0-4586-BED1-F7EBB90B7902}" type="datetime1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6EAD-663F-4D85-82CF-984B2E2EFE0C}" type="datetime1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CB4B-873C-43CE-ADF7-D3EC4A09A55E}" type="datetime1">
              <a:rPr lang="ru-RU" smtClean="0"/>
              <a:t>11.12.2014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EF6DB6-37CD-4ED7-9BC7-BE4CBE95D8F6}" type="datetime1">
              <a:rPr lang="ru-RU" smtClean="0"/>
              <a:t>11.12.2014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204" y="2132856"/>
            <a:ext cx="7558608" cy="925959"/>
          </a:xfrm>
        </p:spPr>
        <p:txBody>
          <a:bodyPr/>
          <a:lstStyle/>
          <a:p>
            <a:pPr algn="ctr"/>
            <a:r>
              <a:rPr lang="ru-RU" sz="5400" dirty="0" smtClean="0"/>
              <a:t>Методы измерения ВГД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4400" y="5157192"/>
            <a:ext cx="4772209" cy="9361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К.П.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Фролова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СПбГПУ</a:t>
            </a:r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ИПММ, 5 </a:t>
            </a:r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курс, каф. ТМ)</a:t>
            </a:r>
            <a:br>
              <a:rPr lang="ru-RU" sz="2400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</a:br>
            <a:endParaRPr lang="ru-RU" sz="24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694" y="3645024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/>
          <a:lstStyle/>
          <a:p>
            <a:pPr algn="ctr"/>
            <a:r>
              <a:rPr lang="ru-RU" sz="4000" dirty="0" smtClean="0"/>
              <a:t>Роговица как вязко – эластическая система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1893" y="1903446"/>
            <a:ext cx="617080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/>
            <a:r>
              <a:rPr lang="ru-RU" b="1" i="1" dirty="0">
                <a:latin typeface="+mj-lt"/>
              </a:rPr>
              <a:t>Роговица – вязко-эластическая система</a:t>
            </a:r>
            <a:r>
              <a:rPr lang="en-US" b="1" i="1" dirty="0">
                <a:latin typeface="+mj-lt"/>
              </a:rPr>
              <a:t>.  </a:t>
            </a:r>
            <a:r>
              <a:rPr lang="ru-RU" b="1" i="1" dirty="0">
                <a:latin typeface="+mj-lt"/>
              </a:rPr>
              <a:t>Статический метод, подобный тонометрии по Гольдману</a:t>
            </a:r>
            <a:r>
              <a:rPr lang="en-US" b="1" i="1" dirty="0">
                <a:latin typeface="+mj-lt"/>
              </a:rPr>
              <a:t>, </a:t>
            </a:r>
            <a:r>
              <a:rPr lang="ru-RU" b="1" i="1" dirty="0">
                <a:latin typeface="+mj-lt"/>
              </a:rPr>
              <a:t>не может измерить и учесть ее вязкостные свойства. </a:t>
            </a:r>
            <a:endParaRPr lang="en-US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7804" y="3356992"/>
            <a:ext cx="4320479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+mj-lt"/>
              </a:rPr>
              <a:t>Эластичность</a:t>
            </a:r>
            <a:r>
              <a:rPr lang="ru-RU" dirty="0">
                <a:latin typeface="+mj-lt"/>
              </a:rPr>
              <a:t> - свойство вещества отвечать на воздействие прямо пропорционально приложенной силе, вне </a:t>
            </a:r>
            <a:r>
              <a:rPr lang="ru-RU" dirty="0" err="1">
                <a:latin typeface="+mj-lt"/>
              </a:rPr>
              <a:t>зависимоти</a:t>
            </a:r>
            <a:r>
              <a:rPr lang="ru-RU" dirty="0">
                <a:latin typeface="+mj-lt"/>
              </a:rPr>
              <a:t> от продолжительности и скорости воздействия </a:t>
            </a:r>
            <a:endParaRPr lang="en-US" dirty="0">
              <a:latin typeface="+mj-lt"/>
            </a:endParaRPr>
          </a:p>
        </p:txBody>
      </p:sp>
      <p:pic>
        <p:nvPicPr>
          <p:cNvPr id="17" name="Picture 3" descr="stru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9" y="1903446"/>
            <a:ext cx="16002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07803" y="5013176"/>
            <a:ext cx="4320479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+mj-lt"/>
              </a:rPr>
              <a:t>Вязкость</a:t>
            </a:r>
            <a:r>
              <a:rPr lang="ru-RU" dirty="0">
                <a:latin typeface="+mj-lt"/>
              </a:rPr>
              <a:t>  - свойство вещества отвечать на воздействие в первую очередь в зависимости от скорости приложения силы</a:t>
            </a:r>
            <a:endParaRPr lang="en-US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/>
          <a:lstStyle/>
          <a:p>
            <a:pPr algn="ctr"/>
            <a:r>
              <a:rPr lang="ru-RU" sz="4000" dirty="0" smtClean="0"/>
              <a:t>Анализатор биомеханических свойств </a:t>
            </a:r>
            <a:r>
              <a:rPr lang="ru-RU" sz="4000" dirty="0" smtClean="0"/>
              <a:t>глаза (</a:t>
            </a:r>
            <a:r>
              <a:rPr lang="en-US" sz="4000" dirty="0" smtClean="0"/>
              <a:t>ORA)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3" descr="NCT applanation det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1"/>
            <a:ext cx="2419994" cy="15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NCT applanation detection 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0"/>
            <a:ext cx="2414570" cy="15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NCT applanation detection I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18038"/>
            <a:ext cx="2461813" cy="15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CT applanation detection I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9378"/>
            <a:ext cx="2419994" cy="15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11" y="3899191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№1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7530" y="3899191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№2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8219" y="6413154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№3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19" y="6413154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№4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707904" y="2828292"/>
            <a:ext cx="7702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604572" y="5179834"/>
            <a:ext cx="7702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836951" y="4223939"/>
            <a:ext cx="363955" cy="610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/>
          <a:lstStyle/>
          <a:p>
            <a:pPr algn="ctr"/>
            <a:r>
              <a:rPr lang="ru-RU" sz="4000" dirty="0" smtClean="0"/>
              <a:t>Снимаемые параметры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12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" y="2708920"/>
            <a:ext cx="4845850" cy="27561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8876" y="5647956"/>
            <a:ext cx="423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Двунаправленный процесс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аппланации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роговицы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237735" y="2132856"/>
            <a:ext cx="315069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i="0" dirty="0">
                <a:latin typeface="Cambria" pitchFamily="18" charset="0"/>
              </a:rPr>
              <a:t>IOPG</a:t>
            </a:r>
            <a:r>
              <a:rPr lang="en-US" sz="2000" i="0" dirty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  <a:p>
            <a:r>
              <a:rPr lang="ru-RU" sz="2000" i="0" dirty="0" smtClean="0">
                <a:latin typeface="Cambria" pitchFamily="18" charset="0"/>
              </a:rPr>
              <a:t>ВГД </a:t>
            </a:r>
            <a:r>
              <a:rPr lang="ru-RU" sz="2000" i="0" dirty="0">
                <a:latin typeface="Cambria" pitchFamily="18" charset="0"/>
              </a:rPr>
              <a:t>по </a:t>
            </a:r>
            <a:r>
              <a:rPr lang="ru-RU" sz="2000" i="0" dirty="0" smtClean="0">
                <a:latin typeface="Cambria" pitchFamily="18" charset="0"/>
              </a:rPr>
              <a:t>Гольдману</a:t>
            </a:r>
            <a:endParaRPr lang="en-US" sz="2000" i="0" dirty="0"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2000" b="1" i="0" dirty="0">
                <a:latin typeface="Cambria" pitchFamily="18" charset="0"/>
              </a:rPr>
              <a:t>IOPCC</a:t>
            </a:r>
            <a:r>
              <a:rPr lang="en-US" sz="2000" i="0" dirty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  <a:p>
            <a:r>
              <a:rPr lang="ru-RU" sz="2000" i="0" dirty="0" smtClean="0">
                <a:latin typeface="Cambria" pitchFamily="18" charset="0"/>
              </a:rPr>
              <a:t>Роговично - компенсированное </a:t>
            </a:r>
            <a:r>
              <a:rPr lang="ru-RU" sz="2000" i="0" dirty="0" err="1" smtClean="0">
                <a:latin typeface="Cambria" pitchFamily="18" charset="0"/>
              </a:rPr>
              <a:t>ВГДрк</a:t>
            </a:r>
            <a:endParaRPr lang="en-US" sz="2000" i="0" dirty="0"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2000" b="1" i="0" dirty="0">
                <a:latin typeface="Cambria" pitchFamily="18" charset="0"/>
              </a:rPr>
              <a:t>CH</a:t>
            </a:r>
            <a:r>
              <a:rPr lang="en-US" sz="2000" i="0" dirty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/>
            </a:r>
            <a:br>
              <a:rPr lang="ru-RU" sz="2000" dirty="0">
                <a:latin typeface="Cambria" pitchFamily="18" charset="0"/>
              </a:rPr>
            </a:br>
            <a:r>
              <a:rPr lang="ru-RU" sz="2000" i="0" dirty="0" err="1" smtClean="0">
                <a:latin typeface="Cambria" pitchFamily="18" charset="0"/>
              </a:rPr>
              <a:t>Корнеальный</a:t>
            </a:r>
            <a:r>
              <a:rPr lang="ru-RU" sz="2000" i="0" dirty="0" smtClean="0">
                <a:latin typeface="Cambria" pitchFamily="18" charset="0"/>
              </a:rPr>
              <a:t> гистерезис</a:t>
            </a:r>
          </a:p>
          <a:p>
            <a:pPr>
              <a:buFontTx/>
              <a:buChar char="•"/>
            </a:pPr>
            <a:r>
              <a:rPr lang="en-US" sz="2000" b="1" i="0" dirty="0" smtClean="0">
                <a:latin typeface="Cambria" pitchFamily="18" charset="0"/>
              </a:rPr>
              <a:t>CRF</a:t>
            </a:r>
            <a:r>
              <a:rPr lang="en-US" sz="2000" i="0" dirty="0" smtClean="0">
                <a:latin typeface="Cambria" pitchFamily="18" charset="0"/>
              </a:rPr>
              <a:t> </a:t>
            </a:r>
            <a:r>
              <a:rPr lang="ru-RU" sz="2000" i="0" dirty="0" smtClean="0">
                <a:latin typeface="Cambria" pitchFamily="18" charset="0"/>
              </a:rPr>
              <a:t/>
            </a:r>
            <a:br>
              <a:rPr lang="ru-RU" sz="2000" i="0" dirty="0" smtClean="0">
                <a:latin typeface="Cambria" pitchFamily="18" charset="0"/>
              </a:rPr>
            </a:br>
            <a:r>
              <a:rPr lang="ru-RU" sz="2000" i="0" dirty="0" smtClean="0">
                <a:latin typeface="Cambria" pitchFamily="18" charset="0"/>
              </a:rPr>
              <a:t>Фактор </a:t>
            </a:r>
            <a:r>
              <a:rPr lang="ru-RU" sz="2000" i="0" dirty="0">
                <a:latin typeface="Cambria" pitchFamily="18" charset="0"/>
              </a:rPr>
              <a:t>резистентности </a:t>
            </a:r>
            <a:r>
              <a:rPr lang="ru-RU" sz="2000" i="0" dirty="0" smtClean="0">
                <a:latin typeface="Cambria" pitchFamily="18" charset="0"/>
              </a:rPr>
              <a:t>роговицы</a:t>
            </a:r>
          </a:p>
          <a:p>
            <a:pPr>
              <a:buFontTx/>
              <a:buChar char="•"/>
            </a:pPr>
            <a:r>
              <a:rPr lang="en-US" sz="2000" b="1" i="0" dirty="0" smtClean="0">
                <a:latin typeface="Cambria" pitchFamily="18" charset="0"/>
              </a:rPr>
              <a:t>CCT</a:t>
            </a:r>
            <a:r>
              <a:rPr lang="en-US" sz="2000" i="0" dirty="0" smtClean="0">
                <a:latin typeface="Cambria" pitchFamily="18" charset="0"/>
              </a:rPr>
              <a:t> </a:t>
            </a:r>
            <a:r>
              <a:rPr lang="ru-RU" sz="2000" i="0" dirty="0" smtClean="0">
                <a:latin typeface="Cambria" pitchFamily="18" charset="0"/>
              </a:rPr>
              <a:t/>
            </a:r>
            <a:br>
              <a:rPr lang="ru-RU" sz="2000" i="0" dirty="0" smtClean="0">
                <a:latin typeface="Cambria" pitchFamily="18" charset="0"/>
              </a:rPr>
            </a:br>
            <a:r>
              <a:rPr lang="ru-RU" sz="2000" i="0" dirty="0" smtClean="0">
                <a:latin typeface="Cambria" pitchFamily="18" charset="0"/>
              </a:rPr>
              <a:t>Толщина роговицы</a:t>
            </a:r>
            <a:endParaRPr lang="en-US" sz="2000" i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143000"/>
          </a:xfrm>
        </p:spPr>
        <p:txBody>
          <a:bodyPr/>
          <a:lstStyle/>
          <a:p>
            <a:pPr algn="ctr"/>
            <a:r>
              <a:rPr lang="ru-RU" sz="4000" dirty="0" smtClean="0"/>
              <a:t>Преимущества использования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13</a:t>
            </a:fld>
            <a:endParaRPr lang="ru-RU"/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95536" y="2132856"/>
            <a:ext cx="79928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ru-RU" b="1" i="0" dirty="0" err="1">
                <a:latin typeface="Cambria" pitchFamily="18" charset="0"/>
              </a:rPr>
              <a:t>Корнеальный</a:t>
            </a:r>
            <a:r>
              <a:rPr lang="ru-RU" b="1" i="0" dirty="0">
                <a:latin typeface="Cambria" pitchFamily="18" charset="0"/>
              </a:rPr>
              <a:t> гистерезис является важным показателем биомеханических свойств роговицы. Это доказано при исследовании пациентов с</a:t>
            </a:r>
            <a:r>
              <a:rPr lang="en-US" b="1" i="0" dirty="0">
                <a:latin typeface="Cambria" pitchFamily="18" charset="0"/>
              </a:rPr>
              <a:t> </a:t>
            </a:r>
            <a:r>
              <a:rPr lang="ru-RU" b="1" i="0" dirty="0" err="1">
                <a:latin typeface="Cambria" pitchFamily="18" charset="0"/>
              </a:rPr>
              <a:t>кератоконусом</a:t>
            </a:r>
            <a:r>
              <a:rPr lang="ru-RU" b="1" i="0" dirty="0">
                <a:latin typeface="Cambria" pitchFamily="18" charset="0"/>
              </a:rPr>
              <a:t>, дистрофией Фукса и пациентов, которым были выполнены </a:t>
            </a:r>
            <a:r>
              <a:rPr lang="ru-RU" b="1" i="0" dirty="0" err="1">
                <a:latin typeface="Cambria" pitchFamily="18" charset="0"/>
              </a:rPr>
              <a:t>эксимерлазерные</a:t>
            </a:r>
            <a:r>
              <a:rPr lang="ru-RU" b="1" i="0" dirty="0">
                <a:latin typeface="Cambria" pitchFamily="18" charset="0"/>
              </a:rPr>
              <a:t> операции.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b="1" i="0" dirty="0">
                <a:latin typeface="Cambria" pitchFamily="18" charset="0"/>
              </a:rPr>
              <a:t> Измерение КГ должно стать стандартной процедурой при отборе пациентов на рефракционные операции.</a:t>
            </a:r>
            <a:endParaRPr lang="en-US" b="1" i="0" dirty="0">
              <a:latin typeface="Cambria" pitchFamily="18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b="1" i="0" dirty="0">
                <a:latin typeface="Cambria" pitchFamily="18" charset="0"/>
              </a:rPr>
              <a:t>Регистрация КГ важный метод в диагностике и мониторинге заболеваний роговицы.</a:t>
            </a:r>
            <a:endParaRPr lang="en-US" b="1" i="0" dirty="0">
              <a:latin typeface="Cambria" pitchFamily="18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b="1" i="0" dirty="0" smtClean="0">
                <a:latin typeface="Cambria" pitchFamily="18" charset="0"/>
              </a:rPr>
              <a:t>Знание КГ важно в диагностике и лечении глаукомы, в особенности  с низким давлением. </a:t>
            </a:r>
            <a:endParaRPr lang="en-US" b="1" i="0" dirty="0" smtClean="0">
              <a:latin typeface="Cambria" pitchFamily="18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b="1" i="0" dirty="0" smtClean="0">
                <a:latin typeface="Cambria" pitchFamily="18" charset="0"/>
              </a:rPr>
              <a:t>После </a:t>
            </a:r>
            <a:r>
              <a:rPr lang="ru-RU" b="1" i="0" dirty="0">
                <a:latin typeface="Cambria" pitchFamily="18" charset="0"/>
              </a:rPr>
              <a:t>рефракционных операций роговично-компенсированное ВГД является более стабильным показателем, чем ВГД по </a:t>
            </a:r>
            <a:r>
              <a:rPr lang="ru-RU" b="1" i="0" dirty="0" smtClean="0">
                <a:latin typeface="Cambria" pitchFamily="18" charset="0"/>
              </a:rPr>
              <a:t>Гольдману</a:t>
            </a:r>
            <a:endParaRPr lang="en-US" b="1" i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58" y="147"/>
            <a:ext cx="8136904" cy="868644"/>
          </a:xfrm>
        </p:spPr>
        <p:txBody>
          <a:bodyPr/>
          <a:lstStyle/>
          <a:p>
            <a:pPr algn="ctr"/>
            <a:r>
              <a:rPr lang="ru-RU" sz="4000" dirty="0" smtClean="0"/>
              <a:t>Литература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7651" y="764704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14</a:t>
            </a:fld>
            <a:endParaRPr lang="ru-RU"/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41606" y="1052736"/>
            <a:ext cx="7992888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/>
              <a:t>Бауэр С.М.. Об </a:t>
            </a:r>
            <a:r>
              <a:rPr lang="ru-RU" sz="1300" dirty="0" err="1"/>
              <a:t>аппланационных</a:t>
            </a:r>
            <a:r>
              <a:rPr lang="ru-RU" sz="1300" dirty="0"/>
              <a:t> методах измерения внутриглазного давления // Труды семинара «Компьютерные методы в механике сплошной среды» - 2006-2007 г. – С.3-19</a:t>
            </a:r>
            <a:r>
              <a:rPr lang="ru-RU" sz="1300" dirty="0" smtClean="0"/>
              <a:t>.</a:t>
            </a:r>
            <a:endParaRPr lang="ru-RU" sz="1300" i="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i="0" dirty="0" smtClean="0">
                <a:latin typeface="+mj-lt"/>
              </a:rPr>
              <a:t>Бауэр </a:t>
            </a:r>
            <a:r>
              <a:rPr lang="ru-RU" sz="1300" dirty="0">
                <a:latin typeface="+mj-lt"/>
              </a:rPr>
              <a:t>С.М. </a:t>
            </a:r>
            <a:r>
              <a:rPr lang="ru-RU" sz="1300" i="0" dirty="0" smtClean="0">
                <a:latin typeface="+mj-lt"/>
              </a:rPr>
              <a:t>, Воронкова </a:t>
            </a:r>
            <a:r>
              <a:rPr lang="ru-RU" sz="1300" dirty="0">
                <a:latin typeface="+mj-lt"/>
              </a:rPr>
              <a:t>Е.Б</a:t>
            </a:r>
            <a:r>
              <a:rPr lang="ru-RU" sz="1300" dirty="0" smtClean="0">
                <a:latin typeface="+mj-lt"/>
              </a:rPr>
              <a:t>.</a:t>
            </a:r>
            <a:r>
              <a:rPr lang="ru-RU" sz="1300" i="0" dirty="0" smtClean="0">
                <a:latin typeface="+mj-lt"/>
              </a:rPr>
              <a:t>. Модели теории оболочек и пластин в задачах офтальмологии // Вестник СПбГУ. Сер.1. Т.1 (59) - 2014 - </a:t>
            </a:r>
            <a:r>
              <a:rPr lang="ru-RU" sz="1300" dirty="0" smtClean="0">
                <a:latin typeface="+mj-lt"/>
              </a:rPr>
              <a:t>Вып.3 – С.438-458.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/>
              <a:t>Бауэр С.М., Зимин Б.А, </a:t>
            </a:r>
            <a:r>
              <a:rPr lang="ru-RU" sz="1300" dirty="0" err="1"/>
              <a:t>Колежук</a:t>
            </a:r>
            <a:r>
              <a:rPr lang="ru-RU" sz="1300" dirty="0"/>
              <a:t> У.Н., Качанов А.Б., Любимов Г.А.. О математическом моделировании измерения внутриглазного давления при тонометрии по методу </a:t>
            </a:r>
            <a:r>
              <a:rPr lang="ru-RU" sz="1300" dirty="0" err="1"/>
              <a:t>Маклакова</a:t>
            </a:r>
            <a:r>
              <a:rPr lang="ru-RU" sz="1300" dirty="0"/>
              <a:t>// Биомеханика глаза. Сб. трудов конференции </a:t>
            </a:r>
            <a:r>
              <a:rPr lang="ru-RU" sz="1300" dirty="0" err="1"/>
              <a:t>Моск</a:t>
            </a:r>
            <a:r>
              <a:rPr lang="ru-RU" sz="1300" dirty="0"/>
              <a:t>. НИИ глазных болезней им. Гельмгольца. - 2005. - C. 121–123</a:t>
            </a:r>
            <a:r>
              <a:rPr lang="ru-RU" sz="1300" dirty="0" smtClean="0"/>
              <a:t>.</a:t>
            </a:r>
            <a:endParaRPr lang="ru-RU" sz="130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 smtClean="0">
                <a:latin typeface="+mj-lt"/>
              </a:rPr>
              <a:t>Бауэр С.М., Качанов А. Б., </a:t>
            </a:r>
            <a:r>
              <a:rPr lang="ru-RU" sz="1300" dirty="0">
                <a:latin typeface="+mj-lt"/>
              </a:rPr>
              <a:t>Семенов Б.Н., </a:t>
            </a:r>
            <a:r>
              <a:rPr lang="ru-RU" sz="1300" dirty="0" err="1">
                <a:latin typeface="+mj-lt"/>
              </a:rPr>
              <a:t>Слесорайтите</a:t>
            </a:r>
            <a:r>
              <a:rPr lang="ru-RU" sz="1300" dirty="0">
                <a:latin typeface="+mj-lt"/>
              </a:rPr>
              <a:t> </a:t>
            </a:r>
            <a:r>
              <a:rPr lang="ru-RU" sz="1300" dirty="0" smtClean="0">
                <a:latin typeface="+mj-lt"/>
              </a:rPr>
              <a:t>Е.. О </a:t>
            </a:r>
            <a:r>
              <a:rPr lang="ru-RU" sz="1300" dirty="0">
                <a:latin typeface="+mj-lt"/>
              </a:rPr>
              <a:t>влиянии толщины </a:t>
            </a:r>
            <a:r>
              <a:rPr lang="ru-RU" sz="1300" dirty="0" smtClean="0">
                <a:latin typeface="+mj-lt"/>
              </a:rPr>
              <a:t>роговицы </a:t>
            </a:r>
            <a:r>
              <a:rPr lang="ru-RU" sz="1300" dirty="0">
                <a:latin typeface="+mj-lt"/>
              </a:rPr>
              <a:t>на показатели внутриглазного давления при измерении ВГД </a:t>
            </a:r>
            <a:r>
              <a:rPr lang="ru-RU" sz="1300" dirty="0" err="1">
                <a:latin typeface="+mj-lt"/>
              </a:rPr>
              <a:t>аппланационными</a:t>
            </a:r>
            <a:r>
              <a:rPr lang="ru-RU" sz="1300" dirty="0">
                <a:latin typeface="+mj-lt"/>
              </a:rPr>
              <a:t> методами </a:t>
            </a:r>
            <a:r>
              <a:rPr lang="ru-RU" sz="1300" dirty="0" smtClean="0">
                <a:latin typeface="+mj-lt"/>
              </a:rPr>
              <a:t>//Биомеханика </a:t>
            </a:r>
            <a:r>
              <a:rPr lang="ru-RU" sz="1300" dirty="0">
                <a:latin typeface="+mj-lt"/>
              </a:rPr>
              <a:t>глаза. Сб. трудов конференции. М.: Ин-т глазных болезней им. </a:t>
            </a:r>
            <a:r>
              <a:rPr lang="ru-RU" sz="1300" dirty="0" smtClean="0">
                <a:latin typeface="+mj-lt"/>
              </a:rPr>
              <a:t>Гельмгольца. – 2007 - C</a:t>
            </a:r>
            <a:r>
              <a:rPr lang="ru-RU" sz="1300" dirty="0">
                <a:latin typeface="+mj-lt"/>
              </a:rPr>
              <a:t>. </a:t>
            </a:r>
            <a:r>
              <a:rPr lang="ru-RU" sz="1300" dirty="0" smtClean="0">
                <a:latin typeface="+mj-lt"/>
              </a:rPr>
              <a:t>119–124.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 smtClean="0">
                <a:latin typeface="+mj-lt"/>
              </a:rPr>
              <a:t>Бауэр </a:t>
            </a:r>
            <a:r>
              <a:rPr lang="ru-RU" sz="1300" dirty="0">
                <a:latin typeface="+mj-lt"/>
              </a:rPr>
              <a:t>С.М., Любимов Г.А., </a:t>
            </a:r>
            <a:r>
              <a:rPr lang="ru-RU" sz="1300" dirty="0" err="1">
                <a:latin typeface="+mj-lt"/>
              </a:rPr>
              <a:t>Товстик</a:t>
            </a:r>
            <a:r>
              <a:rPr lang="ru-RU" sz="1300" dirty="0">
                <a:latin typeface="+mj-lt"/>
              </a:rPr>
              <a:t> П.Е</a:t>
            </a:r>
            <a:r>
              <a:rPr lang="ru-RU" sz="1300" dirty="0" smtClean="0">
                <a:latin typeface="+mj-lt"/>
              </a:rPr>
              <a:t>.. Математическое </a:t>
            </a:r>
            <a:r>
              <a:rPr lang="ru-RU" sz="1300" dirty="0">
                <a:latin typeface="+mj-lt"/>
              </a:rPr>
              <a:t>моделирование метода </a:t>
            </a:r>
            <a:r>
              <a:rPr lang="ru-RU" sz="1300" dirty="0" err="1" smtClean="0">
                <a:latin typeface="+mj-lt"/>
              </a:rPr>
              <a:t>Маклакова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измерения внутриглазного давления // Известия РАН. Механика жидкости и </a:t>
            </a:r>
            <a:r>
              <a:rPr lang="ru-RU" sz="1300" dirty="0" smtClean="0">
                <a:latin typeface="+mj-lt"/>
              </a:rPr>
              <a:t>газа – 2005 - </a:t>
            </a:r>
            <a:r>
              <a:rPr lang="ru-RU" sz="1300" dirty="0">
                <a:latin typeface="+mj-lt"/>
              </a:rPr>
              <a:t>№</a:t>
            </a:r>
            <a:r>
              <a:rPr lang="ru-RU" sz="1300" dirty="0" smtClean="0">
                <a:latin typeface="+mj-lt"/>
              </a:rPr>
              <a:t>1 - C</a:t>
            </a:r>
            <a:r>
              <a:rPr lang="ru-RU" sz="1300" dirty="0">
                <a:latin typeface="+mj-lt"/>
              </a:rPr>
              <a:t>. </a:t>
            </a:r>
            <a:r>
              <a:rPr lang="ru-RU" sz="1300" dirty="0" smtClean="0">
                <a:latin typeface="+mj-lt"/>
              </a:rPr>
              <a:t>24–39.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 smtClean="0">
                <a:latin typeface="+mj-lt"/>
              </a:rPr>
              <a:t>Бауэр С.М.., </a:t>
            </a:r>
            <a:r>
              <a:rPr lang="ru-RU" sz="1300" dirty="0" err="1" smtClean="0">
                <a:latin typeface="+mj-lt"/>
              </a:rPr>
              <a:t>Типясев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А.С</a:t>
            </a:r>
            <a:r>
              <a:rPr lang="ru-RU" sz="1300" dirty="0" smtClean="0">
                <a:latin typeface="+mj-lt"/>
              </a:rPr>
              <a:t>.. О </a:t>
            </a:r>
            <a:r>
              <a:rPr lang="ru-RU" sz="1300" dirty="0">
                <a:latin typeface="+mj-lt"/>
              </a:rPr>
              <a:t>математической модели оценки внутриглазного давления </a:t>
            </a:r>
            <a:r>
              <a:rPr lang="ru-RU" sz="1300" dirty="0" smtClean="0">
                <a:latin typeface="+mj-lt"/>
              </a:rPr>
              <a:t>по методу </a:t>
            </a:r>
            <a:r>
              <a:rPr lang="ru-RU" sz="1300" dirty="0" err="1">
                <a:latin typeface="+mj-lt"/>
              </a:rPr>
              <a:t>Маклакова</a:t>
            </a:r>
            <a:r>
              <a:rPr lang="ru-RU" sz="1300" dirty="0">
                <a:latin typeface="+mj-lt"/>
              </a:rPr>
              <a:t> // </a:t>
            </a:r>
            <a:r>
              <a:rPr lang="ru-RU" sz="1300" dirty="0" err="1">
                <a:latin typeface="+mj-lt"/>
              </a:rPr>
              <a:t>Вестн</a:t>
            </a:r>
            <a:r>
              <a:rPr lang="ru-RU" sz="1300" dirty="0">
                <a:latin typeface="+mj-lt"/>
              </a:rPr>
              <a:t>. С.-</a:t>
            </a:r>
            <a:r>
              <a:rPr lang="ru-RU" sz="1300" dirty="0" err="1">
                <a:latin typeface="+mj-lt"/>
              </a:rPr>
              <a:t>Петерб</a:t>
            </a:r>
            <a:r>
              <a:rPr lang="ru-RU" sz="1300" dirty="0">
                <a:latin typeface="+mj-lt"/>
              </a:rPr>
              <a:t>. ун-та. Сер. 1. </a:t>
            </a:r>
            <a:r>
              <a:rPr lang="ru-RU" sz="1300" dirty="0" smtClean="0">
                <a:latin typeface="+mj-lt"/>
              </a:rPr>
              <a:t> - 2008. - №4  - C</a:t>
            </a:r>
            <a:r>
              <a:rPr lang="ru-RU" sz="1300" dirty="0">
                <a:latin typeface="+mj-lt"/>
              </a:rPr>
              <a:t>. </a:t>
            </a:r>
            <a:r>
              <a:rPr lang="ru-RU" sz="1300" dirty="0" smtClean="0">
                <a:latin typeface="+mj-lt"/>
              </a:rPr>
              <a:t>98–101.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 err="1" smtClean="0">
                <a:latin typeface="+mj-lt"/>
              </a:rPr>
              <a:t>Еричев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В.П., Еремина М.В., Якубова Л.В., Арефьева Ю.А. Анализатор биомеханических свойств глаза в оценке вяз­ко–элас­ти­че­ских свойств роговицы в здоровых глазах // </a:t>
            </a:r>
            <a:r>
              <a:rPr lang="ru-RU" sz="1300" dirty="0" smtClean="0">
                <a:latin typeface="+mj-lt"/>
              </a:rPr>
              <a:t>Глаукома</a:t>
            </a:r>
            <a:r>
              <a:rPr lang="ru-RU" sz="1300" dirty="0">
                <a:latin typeface="+mj-lt"/>
              </a:rPr>
              <a:t> </a:t>
            </a:r>
            <a:r>
              <a:rPr lang="ru-RU" sz="1300" dirty="0" smtClean="0">
                <a:latin typeface="+mj-lt"/>
              </a:rPr>
              <a:t>– 2007</a:t>
            </a:r>
            <a:r>
              <a:rPr lang="ru-RU" sz="1300" dirty="0">
                <a:latin typeface="+mj-lt"/>
              </a:rPr>
              <a:t> </a:t>
            </a:r>
            <a:r>
              <a:rPr lang="ru-RU" sz="1300" dirty="0" smtClean="0">
                <a:latin typeface="+mj-lt"/>
              </a:rPr>
              <a:t>–  № </a:t>
            </a:r>
            <a:r>
              <a:rPr lang="ru-RU" sz="1300" dirty="0">
                <a:latin typeface="+mj-lt"/>
              </a:rPr>
              <a:t>1</a:t>
            </a:r>
            <a:r>
              <a:rPr lang="ru-RU" sz="1300" dirty="0" smtClean="0">
                <a:latin typeface="+mj-lt"/>
              </a:rPr>
              <a:t>. –  С</a:t>
            </a:r>
            <a:r>
              <a:rPr lang="ru-RU" sz="1300" dirty="0">
                <a:latin typeface="+mj-lt"/>
              </a:rPr>
              <a:t>. 11 – 15</a:t>
            </a:r>
            <a:r>
              <a:rPr lang="ru-RU" sz="1300" dirty="0" smtClean="0">
                <a:latin typeface="+mj-lt"/>
              </a:rPr>
              <a:t>.</a:t>
            </a:r>
            <a:endParaRPr lang="en-US" sz="130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 err="1" smtClean="0">
                <a:latin typeface="+mj-lt"/>
              </a:rPr>
              <a:t>Иомдина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Е. </a:t>
            </a:r>
            <a:r>
              <a:rPr lang="ru-RU" sz="1300" dirty="0" err="1" smtClean="0">
                <a:latin typeface="+mj-lt"/>
              </a:rPr>
              <a:t>Н.</a:t>
            </a:r>
            <a:r>
              <a:rPr lang="ru-RU" sz="1300" dirty="0" err="1">
                <a:latin typeface="+mj-lt"/>
              </a:rPr>
              <a:t>.</a:t>
            </a:r>
            <a:r>
              <a:rPr lang="ru-RU" sz="1300" dirty="0" err="1" smtClean="0">
                <a:latin typeface="+mj-lt"/>
              </a:rPr>
              <a:t>Биомеханика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склеральной оболочки глаза при миопии: диагностика </a:t>
            </a:r>
            <a:r>
              <a:rPr lang="ru-RU" sz="1300" dirty="0" smtClean="0">
                <a:latin typeface="+mj-lt"/>
              </a:rPr>
              <a:t>нарушений </a:t>
            </a:r>
            <a:r>
              <a:rPr lang="ru-RU" sz="1300" dirty="0">
                <a:latin typeface="+mj-lt"/>
              </a:rPr>
              <a:t>и их экспериментальная коррекция: </a:t>
            </a:r>
            <a:r>
              <a:rPr lang="ru-RU" sz="1300" dirty="0" err="1">
                <a:latin typeface="+mj-lt"/>
              </a:rPr>
              <a:t>автореф</a:t>
            </a:r>
            <a:r>
              <a:rPr lang="ru-RU" sz="1300" dirty="0">
                <a:latin typeface="+mj-lt"/>
              </a:rPr>
              <a:t>. </a:t>
            </a:r>
            <a:r>
              <a:rPr lang="ru-RU" sz="1300" dirty="0" err="1">
                <a:latin typeface="+mj-lt"/>
              </a:rPr>
              <a:t>дис</a:t>
            </a:r>
            <a:r>
              <a:rPr lang="ru-RU" sz="1300" dirty="0">
                <a:latin typeface="+mj-lt"/>
              </a:rPr>
              <a:t>.... д-ра. М., 2000. 32 c.</a:t>
            </a:r>
            <a:endParaRPr lang="ru-RU" sz="130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1300" dirty="0" err="1"/>
              <a:t>Карамшина</a:t>
            </a:r>
            <a:r>
              <a:rPr lang="ru-RU" sz="1300" dirty="0"/>
              <a:t>  Л.А.. Механические модели </a:t>
            </a:r>
            <a:r>
              <a:rPr lang="ru-RU" sz="1300" dirty="0" err="1"/>
              <a:t>аппланационной</a:t>
            </a:r>
            <a:r>
              <a:rPr lang="ru-RU" sz="1300" dirty="0"/>
              <a:t> тонометрии с учетом многослойности роговицы // Российский журнал биомеханики. – 2011 - №3.  - C. 37–44</a:t>
            </a:r>
            <a:r>
              <a:rPr lang="ru-RU" sz="1300" dirty="0" smtClean="0"/>
              <a:t>.</a:t>
            </a:r>
            <a:endParaRPr lang="ru-RU" sz="13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0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618856" cy="1143000"/>
          </a:xfrm>
        </p:spPr>
        <p:txBody>
          <a:bodyPr/>
          <a:lstStyle/>
          <a:p>
            <a:pPr algn="ctr"/>
            <a:r>
              <a:rPr lang="ru-RU" sz="4000" dirty="0" smtClean="0"/>
              <a:t>Структура глаза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8" y="2120329"/>
            <a:ext cx="5231123" cy="3882656"/>
          </a:xfrm>
        </p:spPr>
      </p:pic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31313" y="6201085"/>
            <a:ext cx="3293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Сечение глазного яблока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241" y="332656"/>
            <a:ext cx="3465735" cy="1143000"/>
          </a:xfrm>
        </p:spPr>
        <p:txBody>
          <a:bodyPr/>
          <a:lstStyle/>
          <a:p>
            <a:r>
              <a:rPr lang="ru-RU" sz="4000" dirty="0" smtClean="0"/>
              <a:t>Тонометрия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3692" y="1484784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1" y="5419919"/>
            <a:ext cx="458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Принцип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 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(а)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импрессионной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и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  </a:t>
            </a:r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(б)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аппланационной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  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тонометрии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3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6" y="2420888"/>
            <a:ext cx="4572345" cy="2887109"/>
          </a:xfr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221936"/>
              </p:ext>
            </p:extLst>
          </p:nvPr>
        </p:nvGraphicFramePr>
        <p:xfrm>
          <a:off x="5361490" y="1702977"/>
          <a:ext cx="1154726" cy="87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1490" y="1702977"/>
                        <a:ext cx="1154726" cy="873929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621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23001" y="3261095"/>
            <a:ext cx="3247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– </a:t>
            </a:r>
            <a:r>
              <a:rPr lang="ru-RU" dirty="0" smtClean="0"/>
              <a:t>тонометрическое давление</a:t>
            </a:r>
          </a:p>
          <a:p>
            <a:r>
              <a:rPr lang="en-US" dirty="0" smtClean="0"/>
              <a:t>W – </a:t>
            </a:r>
            <a:r>
              <a:rPr lang="ru-RU" dirty="0" smtClean="0"/>
              <a:t>вес прикладываемого груза</a:t>
            </a:r>
          </a:p>
          <a:p>
            <a:r>
              <a:rPr lang="en-US" dirty="0" smtClean="0"/>
              <a:t>S</a:t>
            </a:r>
            <a:r>
              <a:rPr lang="ru-RU" dirty="0" smtClean="0"/>
              <a:t> – площадь зоны контакта</a:t>
            </a:r>
          </a:p>
          <a:p>
            <a:r>
              <a:rPr lang="en-US" dirty="0" smtClean="0"/>
              <a:t>p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истинное ВГД</a:t>
            </a:r>
          </a:p>
          <a:p>
            <a:r>
              <a:rPr lang="en-US" dirty="0" smtClean="0"/>
              <a:t>N – </a:t>
            </a:r>
            <a:r>
              <a:rPr lang="ru-RU" dirty="0" smtClean="0"/>
              <a:t>влияние сил, увеличивающее зону контакта за счет прикладываемого груза</a:t>
            </a:r>
          </a:p>
          <a:p>
            <a:r>
              <a:rPr lang="en-US" dirty="0" smtClean="0"/>
              <a:t>M</a:t>
            </a:r>
            <a:r>
              <a:rPr lang="ru-RU" dirty="0" smtClean="0"/>
              <a:t> – влияние сил упругости роговицы , уменьшающее зону контакта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70149"/>
              </p:ext>
            </p:extLst>
          </p:nvPr>
        </p:nvGraphicFramePr>
        <p:xfrm>
          <a:off x="5400203" y="2757857"/>
          <a:ext cx="22320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203" y="2757857"/>
                        <a:ext cx="2232025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5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/>
          <a:lstStyle/>
          <a:p>
            <a:pPr algn="ctr"/>
            <a:r>
              <a:rPr lang="ru-RU" sz="4000" dirty="0" err="1" smtClean="0"/>
              <a:t>Аппланационный</a:t>
            </a:r>
            <a:r>
              <a:rPr lang="ru-RU" sz="4000" dirty="0" smtClean="0"/>
              <a:t> тонометр </a:t>
            </a:r>
            <a:r>
              <a:rPr lang="ru-RU" sz="4000" dirty="0" err="1" smtClean="0"/>
              <a:t>Маклакова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0711" y="5041142"/>
            <a:ext cx="429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Измерение ВГД методом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Маклакова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4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65" y="1958356"/>
            <a:ext cx="2521502" cy="172055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44" y="2306174"/>
            <a:ext cx="3159069" cy="27032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34539"/>
            <a:ext cx="2512151" cy="174979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851920" y="2924944"/>
            <a:ext cx="892691" cy="52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851920" y="4481268"/>
            <a:ext cx="892691" cy="52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28403"/>
              </p:ext>
            </p:extLst>
          </p:nvPr>
        </p:nvGraphicFramePr>
        <p:xfrm>
          <a:off x="949291" y="6093296"/>
          <a:ext cx="2844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7" imgW="1295280" imgH="241200" progId="Equation.DSMT4">
                  <p:embed/>
                </p:oleObj>
              </mc:Choice>
              <mc:Fallback>
                <p:oleObj name="Equation" r:id="rId7" imgW="1295280" imgH="2412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291" y="6093296"/>
                        <a:ext cx="2844800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92858" y="565989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,p</a:t>
            </a:r>
            <a:r>
              <a:rPr lang="en-US" baseline="-25000" dirty="0" smtClean="0"/>
              <a:t>0</a:t>
            </a:r>
            <a:r>
              <a:rPr lang="en-US" dirty="0" smtClean="0"/>
              <a:t> – </a:t>
            </a:r>
            <a:r>
              <a:rPr lang="ru-RU" dirty="0" smtClean="0"/>
              <a:t>ВГД в начале опыта и после введения объема жидкости </a:t>
            </a:r>
            <a:r>
              <a:rPr lang="el-GR" dirty="0"/>
              <a:t>Δ</a:t>
            </a:r>
            <a:r>
              <a:rPr lang="en-US" dirty="0"/>
              <a:t>V </a:t>
            </a:r>
            <a:r>
              <a:rPr lang="ru-RU" dirty="0" smtClean="0"/>
              <a:t>*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А – коэффициент ригидности оболочки</a:t>
            </a:r>
            <a:endParaRPr lang="en-US" dirty="0" smtClean="0"/>
          </a:p>
          <a:p>
            <a:r>
              <a:rPr lang="ru-RU" b="1" dirty="0" err="1" smtClean="0"/>
              <a:t>Фриденвальд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62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/>
          <a:lstStyle/>
          <a:p>
            <a:pPr algn="ctr"/>
            <a:r>
              <a:rPr lang="ru-RU" sz="4000" dirty="0" err="1" smtClean="0"/>
              <a:t>Аппланационный</a:t>
            </a:r>
            <a:r>
              <a:rPr lang="ru-RU" sz="4000" dirty="0" smtClean="0"/>
              <a:t> тонометр Гольдмана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86385" y="5896597"/>
            <a:ext cx="458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Изображения верхней и нижней площадок сплющивания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5639587" cy="22101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5702" y="1903841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itchFamily="18" charset="0"/>
              </a:rPr>
              <a:t>Диаметр </a:t>
            </a:r>
            <a:r>
              <a:rPr lang="ru-RU" sz="2000" dirty="0" err="1">
                <a:latin typeface="Cambria" pitchFamily="18" charset="0"/>
              </a:rPr>
              <a:t>аппланации</a:t>
            </a:r>
            <a:r>
              <a:rPr lang="ru-RU" sz="2000" dirty="0">
                <a:latin typeface="Cambria" pitchFamily="18" charset="0"/>
              </a:rPr>
              <a:t> всегда постоянен и </a:t>
            </a:r>
            <a:r>
              <a:rPr lang="ru-RU" sz="2000" dirty="0" smtClean="0">
                <a:latin typeface="Cambria" pitchFamily="18" charset="0"/>
              </a:rPr>
              <a:t>равен </a:t>
            </a:r>
            <a:r>
              <a:rPr lang="ru-RU" sz="2000" b="1" i="1" dirty="0" smtClean="0">
                <a:latin typeface="Cambria" pitchFamily="18" charset="0"/>
              </a:rPr>
              <a:t>3.06 </a:t>
            </a:r>
            <a:r>
              <a:rPr lang="ru-RU" sz="2000" b="1" i="1" dirty="0">
                <a:latin typeface="Cambria" pitchFamily="18" charset="0"/>
              </a:rPr>
              <a:t>мм</a:t>
            </a:r>
            <a:r>
              <a:rPr lang="ru-RU" sz="2000" i="1" dirty="0">
                <a:latin typeface="Cambria" pitchFamily="18" charset="0"/>
              </a:rPr>
              <a:t>. </a:t>
            </a:r>
          </a:p>
          <a:p>
            <a:r>
              <a:rPr lang="ru-RU" sz="2000" i="1" dirty="0">
                <a:latin typeface="+mj-lt"/>
              </a:rPr>
              <a:t>С</a:t>
            </a:r>
            <a:r>
              <a:rPr lang="ru-RU" sz="2000" i="1" dirty="0" smtClean="0">
                <a:latin typeface="+mj-lt"/>
              </a:rPr>
              <a:t>ила</a:t>
            </a:r>
            <a:r>
              <a:rPr lang="ru-RU" sz="2000" i="1" dirty="0">
                <a:latin typeface="+mj-lt"/>
              </a:rPr>
              <a:t>, действующая на площадку сплющивания со стороны </a:t>
            </a:r>
            <a:r>
              <a:rPr lang="ru-RU" sz="2000" i="1" dirty="0" smtClean="0">
                <a:latin typeface="+mj-lt"/>
              </a:rPr>
              <a:t>призмы,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smtClean="0">
                <a:latin typeface="+mj-lt"/>
              </a:rPr>
              <a:t>в </a:t>
            </a:r>
            <a:r>
              <a:rPr lang="ru-RU" sz="2000" b="1" i="1" dirty="0" smtClean="0">
                <a:latin typeface="+mj-lt"/>
              </a:rPr>
              <a:t>0</a:t>
            </a:r>
            <a:r>
              <a:rPr lang="ru-RU" sz="2000" b="1" i="1" dirty="0" smtClean="0">
                <a:latin typeface="+mj-lt"/>
              </a:rPr>
              <a:t>.1  </a:t>
            </a:r>
            <a:r>
              <a:rPr lang="ru-RU" sz="2000" b="1" i="1" dirty="0">
                <a:latin typeface="+mj-lt"/>
              </a:rPr>
              <a:t>г</a:t>
            </a:r>
            <a:r>
              <a:rPr lang="ru-RU" sz="2000" i="1" dirty="0">
                <a:latin typeface="+mj-lt"/>
              </a:rPr>
              <a:t>  </a:t>
            </a:r>
            <a:r>
              <a:rPr lang="ru-RU" sz="2000" i="1" dirty="0" smtClean="0">
                <a:latin typeface="+mj-lt"/>
              </a:rPr>
              <a:t>соответствует внутриглазному  </a:t>
            </a:r>
            <a:r>
              <a:rPr lang="ru-RU" sz="2000" i="1" dirty="0">
                <a:latin typeface="+mj-lt"/>
              </a:rPr>
              <a:t>давлению  </a:t>
            </a:r>
            <a:r>
              <a:rPr lang="ru-RU" sz="2000" i="1" dirty="0" smtClean="0">
                <a:latin typeface="+mj-lt"/>
              </a:rPr>
              <a:t>в </a:t>
            </a:r>
            <a:r>
              <a:rPr lang="ru-RU" sz="2000" b="1" i="1" dirty="0" smtClean="0">
                <a:latin typeface="+mj-lt"/>
              </a:rPr>
              <a:t>1 </a:t>
            </a:r>
            <a:r>
              <a:rPr lang="ru-RU" sz="2000" b="1" i="1" dirty="0" err="1">
                <a:latin typeface="+mj-lt"/>
              </a:rPr>
              <a:t>мм.рт.ст</a:t>
            </a:r>
            <a:r>
              <a:rPr lang="ru-RU" sz="2000" i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69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51649" cy="1143000"/>
          </a:xfrm>
        </p:spPr>
        <p:txBody>
          <a:bodyPr/>
          <a:lstStyle/>
          <a:p>
            <a:pPr algn="ctr"/>
            <a:r>
              <a:rPr lang="ru-RU" sz="4000" dirty="0" smtClean="0"/>
              <a:t>Математическая модель измерения ВГД по методу </a:t>
            </a:r>
            <a:r>
              <a:rPr lang="ru-RU" sz="4000" dirty="0" err="1" smtClean="0"/>
              <a:t>Маклакова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00504" y="4028700"/>
            <a:ext cx="360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Модель двух сопряженных сферических сегментов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8" y="1975570"/>
            <a:ext cx="3745459" cy="205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149" y="4611231"/>
            <a:ext cx="3911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i="1" dirty="0"/>
              <a:t>С</a:t>
            </a:r>
            <a:r>
              <a:rPr lang="ru-RU" sz="2000" i="1" dirty="0" smtClean="0"/>
              <a:t>клера </a:t>
            </a:r>
            <a:r>
              <a:rPr lang="ru-RU" sz="2000" i="1" dirty="0"/>
              <a:t>и роговица </a:t>
            </a:r>
            <a:r>
              <a:rPr lang="ru-RU" sz="2000" i="1" dirty="0" smtClean="0"/>
              <a:t>- сферические сегменты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i="1" dirty="0" smtClean="0"/>
              <a:t>Роговица - </a:t>
            </a:r>
            <a:r>
              <a:rPr lang="ru-RU" sz="2000" i="1" dirty="0" err="1" smtClean="0"/>
              <a:t>безмоментная</a:t>
            </a:r>
            <a:r>
              <a:rPr lang="ru-RU" sz="2000" i="1" dirty="0" smtClean="0"/>
              <a:t> мягкая оболочка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i="1" dirty="0" smtClean="0"/>
              <a:t>Глаз </a:t>
            </a:r>
            <a:r>
              <a:rPr lang="ru-RU" sz="2000" i="1" dirty="0"/>
              <a:t>до </a:t>
            </a:r>
            <a:r>
              <a:rPr lang="ru-RU" sz="2000" i="1" dirty="0" err="1"/>
              <a:t>нагружения</a:t>
            </a:r>
            <a:r>
              <a:rPr lang="ru-RU" sz="2000" i="1" dirty="0"/>
              <a:t> заполнен несжимаемой жидкостью с </a:t>
            </a:r>
            <a:r>
              <a:rPr lang="ru-RU" sz="2000" i="1" dirty="0" smtClean="0"/>
              <a:t>давлением p0</a:t>
            </a:r>
            <a:endParaRPr lang="ru-RU" sz="2000" i="1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56141"/>
              </p:ext>
            </p:extLst>
          </p:nvPr>
        </p:nvGraphicFramePr>
        <p:xfrm>
          <a:off x="4518025" y="2552700"/>
          <a:ext cx="362426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5" imgW="1942920" imgH="482400" progId="Equation.DSMT4">
                  <p:embed/>
                </p:oleObj>
              </mc:Choice>
              <mc:Fallback>
                <p:oleObj name="Equation" r:id="rId5" imgW="1942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8025" y="2552700"/>
                        <a:ext cx="3624263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634517"/>
              </p:ext>
            </p:extLst>
          </p:nvPr>
        </p:nvGraphicFramePr>
        <p:xfrm>
          <a:off x="4506532" y="3356992"/>
          <a:ext cx="2053231" cy="46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6532" y="3356992"/>
                        <a:ext cx="2053231" cy="461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565730"/>
              </p:ext>
            </p:extLst>
          </p:nvPr>
        </p:nvGraphicFramePr>
        <p:xfrm>
          <a:off x="4644008" y="3793216"/>
          <a:ext cx="1999591" cy="81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Equation" r:id="rId9" imgW="1117440" imgH="457200" progId="Equation.DSMT4">
                  <p:embed/>
                </p:oleObj>
              </mc:Choice>
              <mc:Fallback>
                <p:oleObj name="Equation" r:id="rId9" imgW="1117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4008" y="3793216"/>
                        <a:ext cx="1999591" cy="818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83968" y="4509120"/>
            <a:ext cx="4191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V – </a:t>
            </a:r>
            <a:r>
              <a:rPr lang="ru-RU" dirty="0" smtClean="0"/>
              <a:t>изменение объема под сегментом </a:t>
            </a:r>
            <a:r>
              <a:rPr lang="en-US" dirty="0" smtClean="0"/>
              <a:t>ACDB</a:t>
            </a:r>
            <a:endParaRPr lang="en-US" dirty="0" smtClean="0"/>
          </a:p>
          <a:p>
            <a:r>
              <a:rPr lang="en-US" dirty="0" smtClean="0"/>
              <a:t>s – </a:t>
            </a:r>
            <a:r>
              <a:rPr lang="ru-RU" dirty="0" smtClean="0"/>
              <a:t>длина дуги образующей </a:t>
            </a:r>
            <a:r>
              <a:rPr lang="ru-RU" dirty="0" smtClean="0"/>
              <a:t>оболочки</a:t>
            </a:r>
            <a:endParaRPr lang="ru-RU" dirty="0" smtClean="0"/>
          </a:p>
          <a:p>
            <a:r>
              <a:rPr lang="en-US" dirty="0" smtClean="0"/>
              <a:t>r</a:t>
            </a:r>
            <a:r>
              <a:rPr lang="ru-RU" dirty="0" smtClean="0"/>
              <a:t>– расстояние до оси симметрии</a:t>
            </a:r>
          </a:p>
          <a:p>
            <a:r>
              <a:rPr lang="el-GR" dirty="0"/>
              <a:t>ϕ </a:t>
            </a:r>
            <a:r>
              <a:rPr lang="ru-RU" dirty="0" smtClean="0"/>
              <a:t> - угол между нормалью к оболочке и осью симметрии</a:t>
            </a:r>
          </a:p>
          <a:p>
            <a:r>
              <a:rPr lang="ru-RU" dirty="0" smtClean="0"/>
              <a:t>Ʌ - податливость оболочки при повышении давления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3216"/>
              </p:ext>
            </p:extLst>
          </p:nvPr>
        </p:nvGraphicFramePr>
        <p:xfrm>
          <a:off x="7115175" y="1905000"/>
          <a:ext cx="10715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05000"/>
                        <a:ext cx="1071563" cy="873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0" y="2333480"/>
            <a:ext cx="2123252" cy="232946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25" y="1871856"/>
            <a:ext cx="3127770" cy="173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25" y="4267014"/>
            <a:ext cx="3127770" cy="18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332656"/>
            <a:ext cx="8151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Математическая модель измерения ВГД по методу </a:t>
            </a:r>
            <a:r>
              <a:rPr lang="ru-RU" sz="4000" dirty="0" err="1" smtClean="0"/>
              <a:t>Маклакова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5428" y="477194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Модель, учитывающая форму склеральной оболочки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170" y="3605653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Зависимость истинного ВГД от соотношения полуосей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2046" y="6121101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Зависимость истинного ВГД от объема глаза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379" y="1837951"/>
            <a:ext cx="1544105" cy="212365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Β</a:t>
            </a:r>
            <a:r>
              <a:rPr lang="ru-RU" sz="2000" dirty="0" smtClean="0"/>
              <a:t>=</a:t>
            </a:r>
            <a:r>
              <a:rPr lang="en-US" sz="2000" dirty="0" smtClean="0"/>
              <a:t>b/a</a:t>
            </a:r>
            <a:endParaRPr lang="ru-RU" sz="2000" dirty="0" smtClean="0"/>
          </a:p>
          <a:p>
            <a:r>
              <a:rPr lang="en-US" sz="2000" dirty="0" smtClean="0"/>
              <a:t>d=4.5 </a:t>
            </a:r>
            <a:r>
              <a:rPr lang="ru-RU" sz="2000" dirty="0" smtClean="0"/>
              <a:t>мм</a:t>
            </a:r>
            <a:endParaRPr lang="en-US" sz="2000" dirty="0" smtClean="0"/>
          </a:p>
          <a:p>
            <a:r>
              <a:rPr lang="en-US" sz="2000" dirty="0" smtClean="0"/>
              <a:t>P=5</a:t>
            </a:r>
            <a:r>
              <a:rPr lang="ru-RU" sz="2000" dirty="0" smtClean="0"/>
              <a:t>г</a:t>
            </a:r>
          </a:p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=12</a:t>
            </a:r>
            <a:r>
              <a:rPr lang="ru-RU" sz="2000" dirty="0" smtClean="0"/>
              <a:t>МПа</a:t>
            </a:r>
            <a:endParaRPr lang="en-US" sz="2000" dirty="0" smtClean="0"/>
          </a:p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=2.4</a:t>
            </a:r>
            <a:r>
              <a:rPr lang="ru-RU" sz="2000" dirty="0" smtClean="0"/>
              <a:t>МПа</a:t>
            </a:r>
            <a:endParaRPr lang="en-US" sz="2000" dirty="0"/>
          </a:p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=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=0.5</a:t>
            </a:r>
            <a:r>
              <a:rPr lang="ru-RU" sz="2000" dirty="0" smtClean="0"/>
              <a:t>мм </a:t>
            </a:r>
          </a:p>
          <a:p>
            <a:endParaRPr lang="ru-RU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73046" y="4679606"/>
            <a:ext cx="1108505" cy="12003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ПЗО=2</a:t>
            </a:r>
            <a:r>
              <a:rPr lang="en-US" sz="2000" dirty="0" smtClean="0"/>
              <a:t>a</a:t>
            </a:r>
          </a:p>
          <a:p>
            <a:r>
              <a:rPr lang="en-US" sz="2000" dirty="0" smtClean="0"/>
              <a:t>b=12</a:t>
            </a:r>
            <a:r>
              <a:rPr lang="ru-RU" sz="2000" dirty="0" smtClean="0"/>
              <a:t>мм</a:t>
            </a:r>
            <a:endParaRPr lang="en-US" sz="2000" dirty="0" smtClean="0"/>
          </a:p>
          <a:p>
            <a:r>
              <a:rPr lang="en-US" sz="2000" dirty="0" smtClean="0"/>
              <a:t>P=10</a:t>
            </a:r>
            <a:r>
              <a:rPr lang="ru-RU" sz="2000" dirty="0" smtClean="0"/>
              <a:t>г</a:t>
            </a:r>
          </a:p>
          <a:p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8707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143000"/>
          </a:xfrm>
        </p:spPr>
        <p:txBody>
          <a:bodyPr/>
          <a:lstStyle/>
          <a:p>
            <a:pPr algn="ctr"/>
            <a:r>
              <a:rPr lang="ru-RU" sz="4000" dirty="0" smtClean="0"/>
              <a:t>Конечно – элементные модели измерения ВГД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97" y="4113878"/>
            <a:ext cx="4279626" cy="203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976" y="614540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Показатели ВГД, полученные тонометром Гольдмана и тонометром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Маклакова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978" y="2020778"/>
            <a:ext cx="1444498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Cambria" pitchFamily="18" charset="0"/>
              </a:rPr>
              <a:t>Гольдман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endParaRPr lang="ru-RU" sz="2000" b="1" u="sng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9956" y="2020778"/>
            <a:ext cx="1158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Роговица</a:t>
            </a:r>
          </a:p>
          <a:p>
            <a:r>
              <a:rPr lang="ru-RU" dirty="0" smtClean="0">
                <a:latin typeface="Cambria" pitchFamily="18" charset="0"/>
              </a:rPr>
              <a:t>Склера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514508" y="2020778"/>
            <a:ext cx="155448" cy="7078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4644008" y="1798203"/>
            <a:ext cx="336249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Трансверсально – изотропная сферическая оболочка постоянной толщины, имеющая радиус </a:t>
            </a:r>
            <a:r>
              <a:rPr lang="ru-RU" dirty="0" smtClean="0">
                <a:latin typeface="Cambria" pitchFamily="18" charset="0"/>
              </a:rPr>
              <a:t>роговицы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88906" y="2204413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26978" y="3314898"/>
            <a:ext cx="223837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Cambria" pitchFamily="18" charset="0"/>
              </a:rPr>
              <a:t>Маклаков (10 г)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endParaRPr lang="ru-RU" sz="2000" b="1" u="sng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3073039" y="3314898"/>
            <a:ext cx="232093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Корнеосклеральная оболочка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629830" y="3467756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6299900" y="3314898"/>
            <a:ext cx="1989607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Сопряженные оболочки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/>
          <a:lstStyle/>
          <a:p>
            <a:pPr algn="ctr"/>
            <a:r>
              <a:rPr lang="ru-RU" sz="4000" dirty="0" smtClean="0"/>
              <a:t>Влияние многослойности роговицы на значение ВГД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5" y="1842182"/>
            <a:ext cx="3323853" cy="2207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06" y="4165992"/>
            <a:ext cx="338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Многослойная структура роговицы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061" y="1796868"/>
            <a:ext cx="41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Cambria" pitchFamily="18" charset="0"/>
              </a:rPr>
              <a:t>Осредненные значения модулей упругости</a:t>
            </a:r>
            <a:endParaRPr lang="ru-RU" sz="2000" b="1" u="sng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61" y="2504754"/>
            <a:ext cx="2190863" cy="8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5765" y="2504754"/>
            <a:ext cx="211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В тангенциальном направлении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29" y="3484338"/>
            <a:ext cx="2439532" cy="9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7321" y="3612554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В направлении толщины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4097" y="4873878"/>
            <a:ext cx="2320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Cambria" pitchFamily="18" charset="0"/>
              </a:rPr>
              <a:t>Осредненные значения коэффициентов Пуассона</a:t>
            </a:r>
            <a:endParaRPr lang="ru-RU" sz="2000" b="1" u="sng" dirty="0">
              <a:latin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5" y="4792738"/>
            <a:ext cx="2109038" cy="60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1" y="5818183"/>
            <a:ext cx="2137879" cy="5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307" y="4872943"/>
            <a:ext cx="3531754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Учет неоднородности по толщине упругих свойств основных слоев роговицы делает более низкими значения тонометрического и истинного ВГД</a:t>
            </a:r>
            <a:endParaRPr lang="ru-RU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1284</TotalTime>
  <Words>783</Words>
  <Application>Microsoft Office PowerPoint</Application>
  <PresentationFormat>Экран (4:3)</PresentationFormat>
  <Paragraphs>122</Paragraphs>
  <Slides>14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Соседство</vt:lpstr>
      <vt:lpstr>Equation</vt:lpstr>
      <vt:lpstr>MathType 6.0 Equation</vt:lpstr>
      <vt:lpstr>Методы измерения ВГД</vt:lpstr>
      <vt:lpstr>Структура глаза</vt:lpstr>
      <vt:lpstr>Тонометрия</vt:lpstr>
      <vt:lpstr>Аппланационный тонометр Маклакова</vt:lpstr>
      <vt:lpstr>Аппланационный тонометр Гольдмана</vt:lpstr>
      <vt:lpstr>Математическая модель измерения ВГД по методу Маклакова</vt:lpstr>
      <vt:lpstr>Презентация PowerPoint</vt:lpstr>
      <vt:lpstr>Конечно – элементные модели измерения ВГД</vt:lpstr>
      <vt:lpstr>Влияние многослойности роговицы на значение ВГД</vt:lpstr>
      <vt:lpstr>Роговица как вязко – эластическая система</vt:lpstr>
      <vt:lpstr>Анализатор биомеханических свойств глаза (ORA)</vt:lpstr>
      <vt:lpstr>Снимаемые параметры</vt:lpstr>
      <vt:lpstr>Преимущества использования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измерения ВГД</dc:title>
  <dc:creator>Ксения</dc:creator>
  <cp:lastModifiedBy>Ксения</cp:lastModifiedBy>
  <cp:revision>102</cp:revision>
  <dcterms:created xsi:type="dcterms:W3CDTF">2014-12-01T13:27:52Z</dcterms:created>
  <dcterms:modified xsi:type="dcterms:W3CDTF">2014-12-11T13:21:16Z</dcterms:modified>
</cp:coreProperties>
</file>