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71" r:id="rId6"/>
    <p:sldId id="272" r:id="rId7"/>
    <p:sldId id="274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7" r:id="rId18"/>
    <p:sldId id="283" r:id="rId19"/>
    <p:sldId id="284" r:id="rId20"/>
    <p:sldId id="285" r:id="rId21"/>
    <p:sldId id="286" r:id="rId22"/>
    <p:sldId id="268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FCB96-27F6-4B8D-BD69-8A07AC27C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211EA9-BA66-42E2-8087-74810CB32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647A1-EB92-4C71-8BE2-1D84C14E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70A3B-ACBB-4693-8C60-8258EE19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CE51A-2D0A-4F72-804C-FD55A68F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E45B2-F043-4D06-B385-D5BB76B0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E9336E-BC98-49CE-A11B-E8E16A677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FB544-E0AC-43FB-B10C-83323DF4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EB210-A175-449C-A3AD-AE58A0B2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F657C-7E6C-45D1-AA21-D1137FFF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E0AD85-7E20-4553-89DB-D92F7D7BA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81E28B-AE87-4D7D-B172-C9A2DB2BA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5A175-B3EF-4084-B2CD-C31C8075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CB089-A989-41BE-AC2C-6906B8D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C7137-C735-401E-BC62-5AC00CC9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5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6B483-758D-4890-B691-06A53604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648B2-57D7-43F2-9259-E420D719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1B931-D353-46A7-8ED7-10EBA05F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345CB-8034-4A73-922B-AF7EC084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89CCB-051C-465F-9643-DAC5D3D2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4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2F810-E44A-4000-BD2C-C937DA91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8C3C8-DD02-46C6-8DC4-711EAF44B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277A1-2756-4337-810F-2A334E01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76529-0C50-4E0F-AC9F-2C011B40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4CEC9-0B2B-406D-A427-FE8224EC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4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47449-CC3C-422C-834C-C2318A48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86C76-1A58-4030-9994-4DDE4C799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1C4068-0595-423C-861F-0DD62E643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E6630-7512-47C9-9908-D6B2353C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EA7A30-8272-4C61-AFCD-A6729EB6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77BF03-7732-45CB-A0D4-EA442E19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0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BAAB0-9BF7-4BFA-862C-C728DB2E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DB1F1A-4287-484B-864A-C020A7AD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72D320-F1DB-4823-8E34-3FB09B4C1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994E76-B844-44E4-AA05-4944D1F4B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7E4661-D014-4009-BF06-4A38055B4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5B0CBF-6E3C-4255-A87B-864D305C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B7FFA-C0DE-4FC9-9AA9-E8862209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C21B67-D02D-482F-8E9C-DE6E8930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4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83FA0-9896-4C49-9846-87F9D2E2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4A2E04-6DE4-4E0B-B89D-7F33F0FA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265DBB-6359-4F25-9668-C9D5E3E1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53F8FC-3E49-47AF-9C44-161A023D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0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791413-687C-4C85-B0CE-5E03BA9B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4D10E8-6D45-447F-8A07-430F1D4C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A29791-DC46-4B50-A4FA-CA9E1C1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A529D-357E-4169-893F-6CB22B71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40F9E-9190-45E3-BE36-20578E45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B1C790-03A4-495E-9254-63AAABDA5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20965-15F4-4DCE-8246-329162F2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02AFE-B4E5-4E54-B7FD-4079CB69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74F2E-D0DA-407C-9D3D-5E9835F4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8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43B7E-CCDE-49A7-99AB-B5A31F0F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1AE7E2-424E-4CA7-99BB-82A341E4B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B021C8-0DE4-4A88-9F36-35500066A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1E5A0-B1F4-41CD-BDB6-F082F384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13178-B0E2-423C-A6A3-73B6639D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421C4-3557-4927-BA76-D929A7A8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7B06F-1E64-4800-9B50-C8AA85CA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2347D-471F-4F64-BA38-C6D298B5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405E1-90F2-41D2-A0A4-514356A8F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3DC4-8C94-4C5A-B118-A259C8391A7F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32ED39-9824-4836-9626-B64B8836F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7A5A4D-A22E-40C4-B32F-0E71F87A2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D274-93D7-44AB-9E35-A07A06B2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6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1782" y="979054"/>
            <a:ext cx="9144000" cy="4119419"/>
          </a:xfrm>
        </p:spPr>
        <p:txBody>
          <a:bodyPr>
            <a:normAutofit/>
          </a:bodyPr>
          <a:lstStyle/>
          <a:p>
            <a:r>
              <a:rPr lang="ru-RU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Санкт-Петербургский политехнический университет Петра Великого</a:t>
            </a:r>
            <a:br>
              <a:rPr lang="ru-RU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Высшая школа теоретической механики</a:t>
            </a:r>
            <a:br>
              <a:rPr lang="en-US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br>
              <a:rPr lang="ru-RU" sz="6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br>
              <a:rPr lang="en-US" sz="2500" cap="small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br>
              <a:rPr lang="ru-RU" sz="2500" dirty="0">
                <a:solidFill>
                  <a:prstClr val="black"/>
                </a:solidFill>
                <a:latin typeface="Calibri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</a:rPr>
              <a:t>Обобщение модели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EVM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на случай связей с анизотропными изгибной и сдвиговой жёсткостями</a:t>
            </a:r>
            <a:br>
              <a:rPr lang="ru-RU" sz="2000" dirty="0">
                <a:solidFill>
                  <a:prstClr val="black"/>
                </a:solidFill>
                <a:latin typeface="Calibri"/>
              </a:rPr>
            </a:br>
            <a:br>
              <a:rPr lang="ru-RU" sz="2500" dirty="0">
                <a:solidFill>
                  <a:prstClr val="black"/>
                </a:solidFill>
                <a:latin typeface="Calibri"/>
              </a:rPr>
            </a:br>
            <a:br>
              <a:rPr lang="ru-RU" sz="2500" dirty="0">
                <a:solidFill>
                  <a:prstClr val="black"/>
                </a:solidFill>
                <a:latin typeface="Calibri"/>
              </a:rPr>
            </a:br>
            <a:r>
              <a:rPr lang="ru-RU" sz="1800" i="1" dirty="0">
                <a:solidFill>
                  <a:prstClr val="black"/>
                </a:solidFill>
                <a:latin typeface="Calibri"/>
              </a:rPr>
              <a:t>Вараев Владислав Дмитриевич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782" y="5606472"/>
            <a:ext cx="9144000" cy="97212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Научный руководитель: Кузькин </a:t>
            </a:r>
            <a:r>
              <a:rPr lang="ru-RU" dirty="0"/>
              <a:t>В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/>
              <a:t>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26</a:t>
            </a:r>
            <a:r>
              <a:rPr lang="ru-RU" dirty="0">
                <a:solidFill>
                  <a:schemeClr val="tx1"/>
                </a:solidFill>
              </a:rPr>
              <a:t>.0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6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73991-5B69-4671-A410-5718AE10B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1354"/>
                <a:ext cx="10515600" cy="62777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имеем следующий алгоритм интегрирования вращательного движения для каждой частицы:</a:t>
                </a:r>
              </a:p>
              <a:p>
                <a:pPr>
                  <a:lnSpc>
                    <a:spcPct val="100000"/>
                  </a:lnSpc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Вспомогательная часть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l-GR" sz="1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180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 = </m:t>
                      </m:r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l-GR" sz="1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l-GR" sz="18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Основная часть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l-GR" sz="1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180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</a:t>
                </a:r>
                <a:endParaRPr 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 = </m:t>
                      </m:r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l-GR" sz="18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l-GR" sz="18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73991-5B69-4671-A410-5718AE10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1354"/>
                <a:ext cx="10515600" cy="6277708"/>
              </a:xfrm>
              <a:blipFill>
                <a:blip r:embed="rId2"/>
                <a:stretch>
                  <a:fillRect l="-522" t="-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66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66D77-A299-4345-A182-C8F72A5E5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2900"/>
                <a:ext cx="10515600" cy="62865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сравнения будем интегрировать основное уравнение динамики вращательного движения для каждой частицы: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</a:rPr>
                      <m:t>𝝎</m:t>
                    </m:r>
                    <m:d>
                      <m:d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𝝎</m:t>
                    </m:r>
                    <m:d>
                      <m:d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ru-RU" sz="1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  <m:r>
                      <a:rPr lang="el-GR" sz="1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1800" b="1" dirty="0"/>
                  <a:t>	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</a:rPr>
                      <m:t>𝝋</m:t>
                    </m:r>
                    <m:d>
                      <m:d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𝝋</m:t>
                    </m:r>
                    <m:d>
                      <m:d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l-GR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𝝎</m:t>
                    </m:r>
                    <m:d>
                      <m:d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l-GR" sz="1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Далее будем поворачивать изначально заданную ориентацию с помощью кватернионов и переходить к следующему шагу интегрирования.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Кинетическую энергию будем считать так: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90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el-GR" sz="190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l-G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l-GR" sz="19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 = 1</m:t>
                          </m:r>
                        </m:sub>
                        <m:sup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  <m:t>𝑘𝑖</m:t>
                                      </m:r>
                                      <m:r>
                                        <a:rPr lang="ru-RU" sz="1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l-GR" sz="1900" i="1">
                          <a:latin typeface="Cambria Math" panose="02040503050406030204" pitchFamily="18" charset="0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 = 1</m:t>
                          </m:r>
                        </m:sub>
                        <m:sup>
                          <m:r>
                            <a:rPr lang="el-GR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9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  <m:t>𝑘𝑖</m:t>
                                      </m:r>
                                      <m:r>
                                        <a:rPr lang="ru-RU" sz="1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l-GR" sz="1900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Полная энергия:</a:t>
                </a:r>
              </a:p>
              <a:p>
                <a:pPr marL="0" indent="0" algn="ctr">
                  <a:buNone/>
                </a:pPr>
                <a:r>
                  <a:rPr lang="ru-RU" sz="1900" dirty="0"/>
                  <a:t>					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sz="19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ru-RU" sz="19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Теперь будем наблюдать за сохранением полной энергии на протяжении всего времени интегрирования.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66D77-A299-4345-A182-C8F72A5E5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2900"/>
                <a:ext cx="10515600" cy="6286500"/>
              </a:xfrm>
              <a:blipFill>
                <a:blip r:embed="rId2"/>
                <a:stretch>
                  <a:fillRect l="-580" t="-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60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E7A30-2C7F-492F-8BC6-CC8795DF7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638"/>
                <a:ext cx="10515600" cy="6479931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условия и значения параметров для всех четырёх экспериментов: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 = 10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время расчёта;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длительность одного шага интегрирования;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𝑠𝑡𝑒𝑝𝑠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– количество шагов интегрирования;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нулевые начальные скорости для частиц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экспериментов с интегрированием вращательного движения: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нулевые начальные кинетические моменты частиц;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f>
                          <m:f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нулевые начальные кинетические моменты частиц в половинных шагах по времени;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нулевые начальные угловые скорости частиц;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f>
                          <m:f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нулевые начальные угловые скорости частиц в половинных шагах по времени;</a:t>
                </a:r>
              </a:p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параметров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10∙1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+1=3.5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10∙1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+1=3.5 </m:t>
                    </m:r>
                  </m:oMath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E7A30-2C7F-492F-8BC6-CC8795DF7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638"/>
                <a:ext cx="10515600" cy="6479931"/>
              </a:xfrm>
              <a:blipFill>
                <a:blip r:embed="rId2"/>
                <a:stretch>
                  <a:fillRect l="-406" t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34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3BB0-DE7A-4C7D-B764-0B6F740C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85"/>
            <a:ext cx="10515600" cy="79130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Результаты расчётов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C48CDB-8540-41E2-B6D0-333F35E5F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3193"/>
                <a:ext cx="10515600" cy="1529862"/>
              </a:xfrm>
            </p:spPr>
            <p:txBody>
              <a:bodyPr/>
              <a:lstStyle/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условия для растяжения-сжатия: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равновесное расстояние между частицами;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=[0,0,0]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начальное положение первой частицы в координатах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=[11,0,0]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начальное положение второй частицы в координатах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C48CDB-8540-41E2-B6D0-333F35E5F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3193"/>
                <a:ext cx="10515600" cy="1529862"/>
              </a:xfrm>
              <a:blipFill>
                <a:blip r:embed="rId2"/>
                <a:stretch>
                  <a:fillRect l="-406" t="-3586" b="-1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3B7BA5-E94A-4364-AFCF-1AC393FF06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04" y="2453055"/>
            <a:ext cx="5214034" cy="42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6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88997-534D-432C-800A-10D0138257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0485"/>
                <a:ext cx="10515600" cy="5816478"/>
              </a:xfrm>
            </p:spPr>
            <p:txBody>
              <a:bodyPr>
                <a:normAutofit/>
              </a:bodyPr>
              <a:lstStyle/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условия для сдвига: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=[0,0,0]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начальное положение первой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=[10,0,5]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начальное положение второй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=[1,0,0]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начальная ориентация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=[0,−1,0]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начальная ориентация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=[0,0,1]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начальная ориентация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=[−1,0,0]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начальная ориентация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второй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=[0,−1,0]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начальная ориентация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второй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</a:rPr>
                      <m:t>=[0,0,1]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начальная ориентация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2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второй частицы в координатах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𝑦𝑥𝑧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88997-534D-432C-800A-10D0138257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0485"/>
                <a:ext cx="10515600" cy="5816478"/>
              </a:xfrm>
              <a:blipFill>
                <a:blip r:embed="rId2"/>
                <a:stretch>
                  <a:fillRect l="-580" t="-1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29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CD1BF7-EF14-4527-A4A5-13A8A48D66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7" y="372269"/>
            <a:ext cx="10424746" cy="50086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47C255-86BC-4984-8DDA-114597092EB5}"/>
              </a:ext>
            </a:extLst>
          </p:cNvPr>
          <p:cNvSpPr/>
          <p:nvPr/>
        </p:nvSpPr>
        <p:spPr>
          <a:xfrm>
            <a:off x="1836127" y="5646813"/>
            <a:ext cx="851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энергии в случае сдвига при интегрировании методом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Финчама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37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121804-2B89-4F57-AC7E-4F5E4AF5E6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3564"/>
            <a:ext cx="10515600" cy="48075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2F836-7431-4BF1-AEA0-531D1248C8A5}"/>
              </a:ext>
            </a:extLst>
          </p:cNvPr>
          <p:cNvSpPr/>
          <p:nvPr/>
        </p:nvSpPr>
        <p:spPr>
          <a:xfrm>
            <a:off x="2145323" y="5407438"/>
            <a:ext cx="747346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энергии в случае сдвига при простом интегрировании.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8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able, large, computer&#10;&#10;Description automatically generated">
            <a:extLst>
              <a:ext uri="{FF2B5EF4-FFF2-40B4-BE49-F238E27FC236}">
                <a16:creationId xmlns:a16="http://schemas.microsoft.com/office/drawing/2014/main" id="{8FBEDAAD-FA49-481A-80FF-1BC537FC1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9" y="228600"/>
            <a:ext cx="10383581" cy="516108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D0CF84-F0D9-44DE-9D8C-75DE372E9B85}"/>
              </a:ext>
            </a:extLst>
          </p:cNvPr>
          <p:cNvSpPr/>
          <p:nvPr/>
        </p:nvSpPr>
        <p:spPr>
          <a:xfrm>
            <a:off x="1836127" y="5556601"/>
            <a:ext cx="8519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энергии в случае сдвига при интегрировании методом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Финчама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уменьшением шага интегрирования в 10 раз.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8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276287-6829-4BF6-A2D7-21971ACFD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262"/>
                <a:ext cx="10515600" cy="1529862"/>
              </a:xfrm>
            </p:spPr>
            <p:txBody>
              <a:bodyPr/>
              <a:lstStyle/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условия для изгиба: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=[0,−1,0]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=[0,−1,0]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276287-6829-4BF6-A2D7-21971ACFD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262"/>
                <a:ext cx="10515600" cy="1529862"/>
              </a:xfrm>
              <a:blipFill>
                <a:blip r:embed="rId2"/>
                <a:stretch>
                  <a:fillRect l="-406" t="-3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15D3B624-7DD2-4613-9236-630DC3C702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1582617"/>
            <a:ext cx="9917723" cy="43609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44F7AE-A65F-4C66-9EDD-248E52E5CB59}"/>
              </a:ext>
            </a:extLst>
          </p:cNvPr>
          <p:cNvSpPr/>
          <p:nvPr/>
        </p:nvSpPr>
        <p:spPr>
          <a:xfrm>
            <a:off x="2212731" y="6031522"/>
            <a:ext cx="7766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энергии в случае изгиба при интегрирования методом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Финчама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80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in a room&#10;&#10;Description automatically generated">
            <a:extLst>
              <a:ext uri="{FF2B5EF4-FFF2-40B4-BE49-F238E27FC236}">
                <a16:creationId xmlns:a16="http://schemas.microsoft.com/office/drawing/2014/main" id="{6C322813-6065-4053-B89E-BA619C9648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6" y="300709"/>
            <a:ext cx="10050423" cy="5467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FC5CE0-3354-4B92-9778-09E618A3260B}"/>
              </a:ext>
            </a:extLst>
          </p:cNvPr>
          <p:cNvSpPr/>
          <p:nvPr/>
        </p:nvSpPr>
        <p:spPr>
          <a:xfrm>
            <a:off x="2224454" y="5884204"/>
            <a:ext cx="7486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энергии в случае изгиба при простом интегрировании.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4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 дискретных элементов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000" dirty="0"/>
              <a:t>Современное компьютерное моделирование деформаций и разрушений в твёрдых телах вносит большой вклад в развитие добывающей промышленности, строительной промышленности, топливо-энергетического комплекса. Для создания таких моделей хорошо подходит метод дискретных элементов (МДЭ).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В рамках данного метода материал представляется совокупностью взаимодействующих между собой частиц твёрдого тела. Составленные уравнения движения частиц численно интегрируются.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ru-RU" sz="2000" dirty="0"/>
              <a:t>В гранулированных твёрдых веществах обычно присутствует связывающий агент, например клей или цемент. При использовании МДЭ материал склеивания обычно учитывается неявно с помощью использования так называемых связей. Соседние частицы связаны связями, которые противостоят растяжению - сжатию, сдвигу, изгибу и кручению. Связи создают силы и моменты, действующие на частицы вместе с контактными силами. Массой связующего материала обычно пренебрегают.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12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ED573-0364-4658-B60D-5D4055ECDE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3769"/>
                <a:ext cx="10515600" cy="5913194"/>
              </a:xfrm>
            </p:spPr>
            <p:txBody>
              <a:bodyPr/>
              <a:lstStyle/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Начальные условия для кручения: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=[1,0,0]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=[0,−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=[0,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=[−1,0,0]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=[0,−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=[0,−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ED573-0364-4658-B60D-5D4055ECD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3769"/>
                <a:ext cx="10515600" cy="5913194"/>
              </a:xfrm>
              <a:blipFill>
                <a:blip r:embed="rId2"/>
                <a:stretch>
                  <a:fillRect l="-406" t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water, boat, cake, table&#10;&#10;Description automatically generated">
            <a:extLst>
              <a:ext uri="{FF2B5EF4-FFF2-40B4-BE49-F238E27FC236}">
                <a16:creationId xmlns:a16="http://schemas.microsoft.com/office/drawing/2014/main" id="{1A9C5052-2DE5-4CC8-92F4-208E9D8848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4" y="1779417"/>
            <a:ext cx="10405576" cy="4397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DA0E0F-EF64-4A8C-8FA0-12C773CE96AB}"/>
              </a:ext>
            </a:extLst>
          </p:cNvPr>
          <p:cNvSpPr/>
          <p:nvPr/>
        </p:nvSpPr>
        <p:spPr>
          <a:xfrm>
            <a:off x="2178354" y="6288650"/>
            <a:ext cx="8088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энергии в случае кручения при интегрирования методом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Финчама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44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boat, water, large, cake&#10;&#10;Description automatically generated">
            <a:extLst>
              <a:ext uri="{FF2B5EF4-FFF2-40B4-BE49-F238E27FC236}">
                <a16:creationId xmlns:a16="http://schemas.microsoft.com/office/drawing/2014/main" id="{FBAF32F9-9D53-49F8-B536-BD4E371424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796"/>
            <a:ext cx="10515600" cy="513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272673-C0DE-43D2-AF20-35530C8350FD}"/>
              </a:ext>
            </a:extLst>
          </p:cNvPr>
          <p:cNvSpPr/>
          <p:nvPr/>
        </p:nvSpPr>
        <p:spPr>
          <a:xfrm>
            <a:off x="2486757" y="5778697"/>
            <a:ext cx="7218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энергии в случае кручения при простом интегрировании.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23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данной работы было получено выражение для потенциальной энергии, который позволяет добиться анизотропии сдвиговой и изгибной жёсткостей.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выведены связи параметров модели с коэффициентами жёсткости.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Проверена корректность анизотропной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компьютерной реализации 4-х экспериментов (растяжения-сжатия, сдвига, изгиба, кручения) для системы из двух взаимодействующих частиц и методы интегрирования вращательного движения проверены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симплектичность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данной постановке.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33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509" y="27388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49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Усовершенствованная векторная модель (</a:t>
            </a:r>
            <a:r>
              <a:rPr lang="en-US" dirty="0"/>
              <a:t>EVM)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136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800" dirty="0"/>
                  <a:t>Рассматривается модель упругих связей в твёрдом теле, состоящем из связанных частиц</a:t>
                </a:r>
                <a:r>
                  <a:rPr lang="en-US" sz="1800" dirty="0"/>
                  <a:t> i </a:t>
                </a:r>
                <a:r>
                  <a:rPr lang="ru-RU" sz="1800" dirty="0"/>
                  <a:t>и </a:t>
                </a:r>
                <a:r>
                  <a:rPr lang="en-US" sz="1800" dirty="0"/>
                  <a:t>j</a:t>
                </a:r>
                <a:r>
                  <a:rPr lang="ru-RU" sz="1800" dirty="0"/>
                  <a:t>.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Ориентация частиц описывается ортогональными единичными векторами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 и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 , жёстко связанными с частицами </a:t>
                </a:r>
                <a14:m>
                  <m:oMath xmlns:m="http://schemas.openxmlformats.org/officeDocument/2006/math">
                    <m:r>
                      <a:rPr lang="ru-RU" sz="18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ru-RU" sz="1800" dirty="0"/>
                  <a:t> соответственно. </a:t>
                </a:r>
              </a:p>
              <a:p>
                <a:pPr>
                  <a:lnSpc>
                    <a:spcPct val="100000"/>
                  </a:lnSpc>
                </a:pPr>
                <a:r>
                  <a:rPr lang="ru-RU" sz="1800" dirty="0"/>
                  <a:t>В недеформированном состоянии удовлетворяются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 следующие соотношения: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180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и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, где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ru-RU" sz="1800" dirty="0"/>
              </a:p>
              <a:p>
                <a:pPr>
                  <a:lnSpc>
                    <a:spcPct val="100000"/>
                  </a:lnSpc>
                </a:pPr>
                <a:r>
                  <a:rPr lang="ru-RU" sz="1800" dirty="0"/>
                  <a:t>В общем случае, потенциальная энергия связи – это функция вектора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/>
                  <a:t> и векторов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=1,2,3.</m:t>
                    </m:r>
                  </m:oMath>
                </a14:m>
                <a:endParaRPr lang="ru-RU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Вектор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направлен вдоль линии связи.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Он соединяет точки с радиус-векторами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/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В случае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800" dirty="0"/>
                  <a:t>, связь соединяет центры частиц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dirty="0"/>
                  <a:t>). </a:t>
                </a:r>
              </a:p>
              <a:p>
                <a:pPr marL="0" indent="0">
                  <a:buNone/>
                </a:pPr>
                <a:endParaRPr lang="ru-RU" sz="4400" dirty="0"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1361"/>
              </a:xfrm>
              <a:blipFill>
                <a:blip r:embed="rId2"/>
                <a:stretch>
                  <a:fillRect l="-522" t="-632" b="-1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12047-15C8-4389-9DCE-942E0AB41E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0" y="2592070"/>
            <a:ext cx="3573780" cy="376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0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63" y="289331"/>
            <a:ext cx="11169073" cy="1325563"/>
          </a:xfrm>
        </p:spPr>
        <p:txBody>
          <a:bodyPr/>
          <a:lstStyle/>
          <a:p>
            <a:pPr algn="ctr"/>
            <a:r>
              <a:rPr lang="ru-RU" dirty="0"/>
              <a:t>Потенциальная энергия взаимодействия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7655"/>
                <a:ext cx="10842336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sz="18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ru-RU" sz="180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ru-RU" sz="1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sz="180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800" dirty="0"/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800" dirty="0"/>
                  <a:t> =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800" dirty="0"/>
                  <a:t>|,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800" dirty="0"/>
                  <a:t>;</a:t>
                </a:r>
                <a14:m>
                  <m:oMath xmlns:m="http://schemas.openxmlformats.org/officeDocument/2006/math">
                    <m:r>
                      <a:rPr lang="ru-RU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800" dirty="0"/>
                  <a:t> – параметры модели, связанные с жёсткостями связи.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18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ru-RU" sz="1800" dirty="0"/>
                  <a:t>Для получения анизотропности мы приходим к следующему выражению</a:t>
                </a:r>
                <a:r>
                  <a:rPr lang="en-US" sz="1800" dirty="0"/>
                  <a:t>:</a:t>
                </a:r>
                <a:endParaRPr lang="ru-RU" sz="18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ru-RU" sz="180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+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Где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1800" dirty="0"/>
                  <a:t> - </a:t>
                </a:r>
                <a:r>
                  <a:rPr lang="ru-RU" sz="1800" dirty="0"/>
                  <a:t>параметры </a:t>
                </a:r>
                <a:r>
                  <a:rPr lang="en-US" sz="1800" dirty="0"/>
                  <a:t>,</a:t>
                </a:r>
                <a:r>
                  <a:rPr lang="ru-RU" sz="1800" dirty="0"/>
                  <a:t> отвечающие за сдвиги вдоль двух разных осей.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US" sz="1800" dirty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ru-RU" sz="1800" dirty="0"/>
                  <a:t> - отвечают за изгибы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 вокруг двух разных осей.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ru-RU" sz="1800" dirty="0"/>
                  <a:t>Также получено</a:t>
                </a:r>
                <a:r>
                  <a:rPr lang="en-US" sz="1800" dirty="0"/>
                  <a:t>,</a:t>
                </a:r>
                <a:r>
                  <a:rPr lang="ru-RU" sz="1800" dirty="0"/>
                  <a:t> что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 и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такой вид энергии даёт случай изотропии.</a:t>
                </a:r>
              </a:p>
              <a:p>
                <a:pPr marL="0" indent="0" algn="ctr">
                  <a:buNone/>
                </a:pPr>
                <a:endParaRPr lang="ru-RU" sz="19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7655"/>
                <a:ext cx="10842336" cy="4351338"/>
              </a:xfrm>
              <a:blipFill>
                <a:blip r:embed="rId2"/>
                <a:stretch>
                  <a:fillRect l="-506" b="-1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9214" y="1352134"/>
            <a:ext cx="90270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рамках </a:t>
            </a:r>
            <a:r>
              <a:rPr lang="en-US" dirty="0"/>
              <a:t>EVM </a:t>
            </a:r>
            <a:r>
              <a:rPr lang="ru-RU" dirty="0"/>
              <a:t>было использовано следующее выражение для потенциальной энергии </a:t>
            </a:r>
            <a:r>
              <a:rPr lang="en-US" sz="2000" dirty="0"/>
              <a:t>: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85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63" y="289331"/>
            <a:ext cx="11169073" cy="1325563"/>
          </a:xfrm>
        </p:spPr>
        <p:txBody>
          <a:bodyPr/>
          <a:lstStyle/>
          <a:p>
            <a:pPr algn="ctr"/>
            <a:r>
              <a:rPr lang="ru-RU" dirty="0"/>
              <a:t>Силы и моменты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1507" y="1614894"/>
                <a:ext cx="11642651" cy="4351338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/>
                  <a:t>Силы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и моменты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800" dirty="0"/>
                  <a:t>,</a:t>
                </a:r>
                <a14:m>
                  <m:oMath xmlns:m="http://schemas.openxmlformats.org/officeDocument/2006/math">
                    <m:r>
                      <a:rPr lang="ru-RU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ru-RU" sz="1800" dirty="0"/>
                  <a:t> действующие между частицами считаются так 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den>
                        </m:f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  <m:r>
                      <a:rPr lang="ru-RU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</m:den>
                        </m:f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ru-RU" sz="18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+((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18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507" y="1614894"/>
                <a:ext cx="11642651" cy="4351338"/>
              </a:xfrm>
              <a:blipFill>
                <a:blip r:embed="rId2"/>
                <a:stretch>
                  <a:fillRect l="-314" t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176-D9BF-478D-81AC-B616D4D75E4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85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74772-2351-4964-BA15-F917BD60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Связь параметров модели с коэффициентами жёсткости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31BC10C-F5B2-4889-9752-7B752376F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r>
                  <a:rPr lang="ru-RU" sz="1800" dirty="0"/>
                  <a:t>Сдвиг вдоль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для слагаемых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: </a:t>
                </a: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=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(sin(</a:t>
                </a:r>
                <a:r>
                  <a:rPr lang="el-GR" sz="1800" dirty="0"/>
                  <a:t>α</a:t>
                </a:r>
                <a:r>
                  <a:rPr lang="en-US" sz="1800" dirty="0"/>
                  <a:t>)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+ sin(</a:t>
                </a:r>
                <a:r>
                  <a:rPr lang="el-GR" sz="1800" dirty="0"/>
                  <a:t>α</a:t>
                </a:r>
                <a:r>
                  <a:rPr lang="en-US" sz="1800" dirty="0"/>
                  <a:t>)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) , </a:t>
                </a:r>
                <a:r>
                  <a:rPr lang="ru-RU" sz="1800" dirty="0"/>
                  <a:t>где </a:t>
                </a:r>
                <a:r>
                  <a:rPr lang="el-GR" sz="1800" dirty="0"/>
                  <a:t>α</a:t>
                </a:r>
                <a:r>
                  <a:rPr lang="ru-RU" sz="1800" dirty="0"/>
                  <a:t> – угол</a:t>
                </a:r>
                <a:r>
                  <a:rPr lang="en-US" sz="1800" dirty="0"/>
                  <a:t>,</a:t>
                </a:r>
                <a:r>
                  <a:rPr lang="ru-RU" sz="1800" dirty="0"/>
                  <a:t> на который отклонился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1800" dirty="0"/>
                  <a:t> от оси </a:t>
                </a:r>
                <a:r>
                  <a:rPr lang="en-US" sz="1800" dirty="0"/>
                  <a:t>x</a:t>
                </a:r>
              </a:p>
              <a:p>
                <a:pPr marL="0" indent="0">
                  <a:buNone/>
                </a:pP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dirty="0"/>
                  <a:t> </a:t>
                </a:r>
                <a:r>
                  <a:rPr lang="ru-RU" sz="1800" i="1" dirty="0">
                    <a:latin typeface="Cambria Math" panose="02040503050406030204" pitchFamily="18" charset="0"/>
                  </a:rPr>
                  <a:t>=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, </a:t>
                </a: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ru-RU" sz="1800" b="1" dirty="0"/>
                  <a:t> </a:t>
                </a:r>
                <a:r>
                  <a:rPr lang="ru-RU" sz="1800" dirty="0"/>
                  <a:t>–</a:t>
                </a:r>
                <a:r>
                  <a:rPr lang="ru-RU" sz="1800" b="1" dirty="0"/>
                  <a:t> </a:t>
                </a:r>
                <a:r>
                  <a:rPr lang="ru-RU" sz="1800" dirty="0"/>
                  <a:t>величина сдвига вдоль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ru-RU" sz="1800" dirty="0"/>
                  <a:t>вдоль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1800" b="1" dirty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r>
                      <a:rPr lang="ru-RU" sz="180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=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r>
                  <a:rPr lang="ru-RU" sz="1800" dirty="0"/>
                  <a:t>Изгиб для слагаемых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: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ru-RU" sz="1800" dirty="0"/>
                  <a:t>вокруг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</a:rPr>
                      <m:t>φ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ru-RU" sz="1800" dirty="0"/>
                  <a:t>вокруг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</a:rPr>
                      <m:t>φ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1800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31BC10C-F5B2-4889-9752-7B752376F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522" t="-1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5D00249-9E5F-4DF6-A034-5CCC0255E9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70" y="3091546"/>
            <a:ext cx="6550268" cy="2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74772-2351-4964-BA15-F917BD60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Связь параметров модели с коэффициентами жёсткости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31BC10C-F5B2-4889-9752-7B752376F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32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800" dirty="0"/>
                  <a:t>Для слагаемых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/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dirty="0"/>
                  <a:t> = 0</a:t>
                </a:r>
                <a:r>
                  <a:rPr lang="en-US" sz="1800" dirty="0"/>
                  <a:t>;</a:t>
                </a:r>
              </a:p>
              <a:p>
                <a:pPr>
                  <a:lnSpc>
                    <a:spcPct val="100000"/>
                  </a:lnSpc>
                </a:pPr>
                <a:r>
                  <a:rPr lang="ru-RU" sz="1800" dirty="0"/>
                  <a:t>Изгиб вокруг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</a:rPr>
                      <m:t>φ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800" dirty="0"/>
                  <a:t> – </a:t>
                </a:r>
                <a:r>
                  <a:rPr lang="ru-RU" sz="1800" dirty="0"/>
                  <a:t>угол поворота единичного вектора </a:t>
                </a:r>
                <a:endParaRPr lang="en-US" sz="1800" dirty="0"/>
              </a:p>
              <a:p>
                <a:pPr>
                  <a:lnSpc>
                    <a:spcPct val="100000"/>
                  </a:lnSpc>
                </a:pPr>
                <a:r>
                  <a:rPr lang="ru-RU" sz="1800" dirty="0"/>
                  <a:t>Изгиб вокруг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</a:rPr>
                      <m:t>φ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Таким образом</a:t>
                </a:r>
                <a:r>
                  <a:rPr lang="en-US" sz="18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1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31BC10C-F5B2-4889-9752-7B752376F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3244"/>
              </a:xfrm>
              <a:blipFill>
                <a:blip r:embed="rId2"/>
                <a:stretch>
                  <a:fillRect l="-522" t="-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71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EB3BB-1CA6-4D71-93BF-53522AC6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корректности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D4A5B3B-6C42-40CC-9426-FE3F5518C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1800" dirty="0"/>
                  <a:t>Для системы двух тел</a:t>
                </a:r>
                <a:r>
                  <a:rPr lang="en-US" sz="1800" dirty="0"/>
                  <a:t>: </a:t>
                </a:r>
                <a:endParaRPr lang="ru-RU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ru-RU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ru-RU" sz="1800" dirty="0"/>
              </a:p>
              <a:p>
                <a:r>
                  <a:rPr lang="ru-RU" sz="1800" dirty="0"/>
                  <a:t>Интегрирование трансляционного движения</a:t>
                </a:r>
                <a:r>
                  <a:rPr lang="en-US" sz="1800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180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l-GR" sz="18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1800" dirty="0">
                    <a:latin typeface="Cambria Math" panose="02040503050406030204" pitchFamily="18" charset="0"/>
                  </a:rPr>
                  <a:t>	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D4A5B3B-6C42-40CC-9426-FE3F5518C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97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FA7D6-BE4E-4A8B-9FFB-0C4EEE98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корректности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9F9B1FF-3436-4E03-A9FC-70F388A414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</a:t>
                </a:r>
                <a:r>
                  <a:rPr lang="ru-RU" sz="1800" dirty="0"/>
                  <a:t>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вращательного движения проверим метод интегрирования </a:t>
                </a:r>
                <a:r>
                  <a:rPr lang="ru-RU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Финчама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acc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b="1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/>
                  <a:t>= A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sz="1800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pi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	</a:t>
                </a:r>
                <a:r>
                  <a:rPr lang="en-US" sz="1800" b="1" dirty="0"/>
                  <a:t> 	</a:t>
                </a:r>
                <a:endParaRPr lang="ru-RU" sz="1800" b="1" dirty="0"/>
              </a:p>
              <a:p>
                <a:pPr marL="0" indent="0">
                  <a:buNone/>
                </a:pPr>
                <a:endParaRPr lang="ru-RU" sz="18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𝝃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𝜻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𝝌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sz="1800" i="1" dirty="0">
                    <a:latin typeface="Cambria Math" panose="02040503050406030204" pitchFamily="18" charset="0"/>
                  </a:rPr>
                  <a:t> –</a:t>
                </a:r>
                <a:r>
                  <a:rPr lang="ru-R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кватернион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осуществляющий поворот ориентаций относительно начального положения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здесь </a:t>
                </a:r>
                <a:r>
                  <a:rPr lang="en-US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мнимые единицы, подчиняющиеся следующему свойству: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ru-RU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ru-RU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ru-RU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ru-RU" sz="1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𝑖𝑗𝑘</m:t>
                      </m:r>
                      <m:r>
                        <a:rPr lang="ru-RU" sz="1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</m:t>
                      </m: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ru-RU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9F9B1FF-3436-4E03-A9FC-70F388A41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522" t="-1305" r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98B5A9-42DE-4B71-B5CA-B1B6A18774D4}"/>
                  </a:ext>
                </a:extLst>
              </p:cNvPr>
              <p:cNvSpPr/>
              <p:nvPr/>
            </p:nvSpPr>
            <p:spPr>
              <a:xfrm>
                <a:off x="3006240" y="3683677"/>
                <a:ext cx="6179520" cy="1407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ru-RU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𝝃</m:t>
                                          </m:r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𝜼</m:t>
                                          </m:r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𝜻</m:t>
                                          </m:r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𝝌</m:t>
                                          </m:r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𝜻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𝝌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𝝌</m:t>
                                      </m:r>
                                    </m:e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𝜻</m:t>
                                      </m:r>
                                    </m:e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𝝌</m:t>
                                      </m:r>
                                    </m:e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𝜻</m:t>
                                      </m:r>
                                    </m:e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𝜻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𝝌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ru-RU" b="0" i="0">
                                              <a:latin typeface="Cambria Math" panose="02040503050406030204" pitchFamily="18" charset="0"/>
                                            </a:rPr>
                                            <m:t>1 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ru-RU" b="0" i="0">
                                              <a:latin typeface="Cambria Math" panose="02040503050406030204" pitchFamily="18" charset="0"/>
                                            </a:rPr>
                                            <m:t>2 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ru-RU" b="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ru-RU" b="0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  = 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ru-RU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398B5A9-42DE-4B71-B5CA-B1B6A1877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240" y="3683677"/>
                <a:ext cx="6179520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305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1416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 Neue</vt:lpstr>
      <vt:lpstr>Times New Roman</vt:lpstr>
      <vt:lpstr>Тема Office</vt:lpstr>
      <vt:lpstr>Санкт-Петербургский политехнический университет Петра Великого Высшая школа теоретической механики    Обобщение модели EVM на случай связей с анизотропными изгибной и сдвиговой жёсткостями   Вараев Владислав Дмитриевич</vt:lpstr>
      <vt:lpstr>Метод дискретных элементов</vt:lpstr>
      <vt:lpstr>Усовершенствованная векторная модель (EVM)</vt:lpstr>
      <vt:lpstr>Потенциальная энергия взаимодействия</vt:lpstr>
      <vt:lpstr>Силы и моменты</vt:lpstr>
      <vt:lpstr>Связь параметров модели с коэффициентами жёсткости</vt:lpstr>
      <vt:lpstr>Связь параметров модели с коэффициентами жёсткости</vt:lpstr>
      <vt:lpstr>Проверка корректности</vt:lpstr>
      <vt:lpstr>Проверка корректности</vt:lpstr>
      <vt:lpstr>PowerPoint Presentation</vt:lpstr>
      <vt:lpstr>PowerPoint Presentation</vt:lpstr>
      <vt:lpstr>PowerPoint Presentation</vt:lpstr>
      <vt:lpstr>Результаты расчётов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Петра Великого Высшая школа теоретической механики    Обобщение модели EVM на случай связей с анизотропными изгибной и сдвиговой жёсткостями   Вараев Владислав Дмитриевич</dc:title>
  <dc:creator>Владислав Вараев</dc:creator>
  <cp:lastModifiedBy>Владислав Вараев</cp:lastModifiedBy>
  <cp:revision>48</cp:revision>
  <dcterms:created xsi:type="dcterms:W3CDTF">2020-06-04T21:45:50Z</dcterms:created>
  <dcterms:modified xsi:type="dcterms:W3CDTF">2020-06-26T21:10:20Z</dcterms:modified>
</cp:coreProperties>
</file>