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80" autoAdjust="0"/>
  </p:normalViewPr>
  <p:slideViewPr>
    <p:cSldViewPr>
      <p:cViewPr>
        <p:scale>
          <a:sx n="75" d="100"/>
          <a:sy n="75" d="100"/>
        </p:scale>
        <p:origin x="-922" y="-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C640C-6BCA-40C5-BA4E-A7229E86B93C}" type="datetimeFigureOut">
              <a:rPr lang="fr-FR" smtClean="0"/>
              <a:t>13/10/2016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18EBB-9741-4DEB-AAE8-0E098A78F4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49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18EBB-9741-4DEB-AAE8-0E098A78F4B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26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272808" cy="1008112"/>
          </a:xfrm>
        </p:spPr>
        <p:txBody>
          <a:bodyPr/>
          <a:lstStyle/>
          <a:p>
            <a:pPr algn="ctr"/>
            <a:r>
              <a:rPr lang="ru-RU" dirty="0" smtClean="0"/>
              <a:t>ПРЕЗЕНТАЦИЯ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560840" cy="100811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i="1" dirty="0" smtClean="0">
                <a:solidFill>
                  <a:srgbClr val="92D050"/>
                </a:solidFill>
              </a:rPr>
              <a:t>МАТЕМАТИЧЕСКАЯ 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ru-RU" i="1" dirty="0" smtClean="0">
                <a:solidFill>
                  <a:srgbClr val="92D050"/>
                </a:solidFill>
              </a:rPr>
              <a:t>МОДЕЛЬ 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ru-RU" i="1" dirty="0" smtClean="0">
                <a:solidFill>
                  <a:srgbClr val="92D050"/>
                </a:solidFill>
              </a:rPr>
              <a:t>О БАСКЕТБОЛИСТОМ</a:t>
            </a:r>
            <a:endParaRPr lang="fr-FR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1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гипотезы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Тел моделирован является баскетболистный мяч</a:t>
            </a:r>
            <a:r>
              <a:rPr lang="en-US" dirty="0" smtClean="0"/>
              <a:t> </a:t>
            </a:r>
            <a:r>
              <a:rPr lang="ru-RU" dirty="0" smtClean="0"/>
              <a:t>радиусом</a:t>
            </a:r>
            <a:r>
              <a:rPr lang="en-US" dirty="0" smtClean="0"/>
              <a:t>   </a:t>
            </a:r>
            <a:r>
              <a:rPr lang="en-US" sz="2000" dirty="0" smtClean="0"/>
              <a:t>” </a:t>
            </a:r>
            <a:r>
              <a:rPr lang="en-US" sz="2000" dirty="0"/>
              <a:t>R</a:t>
            </a:r>
            <a:r>
              <a:rPr lang="en-US" sz="2000" dirty="0" smtClean="0"/>
              <a:t>”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Мы считаем его как матеряльная точка массой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“m”</a:t>
            </a:r>
            <a:r>
              <a:rPr lang="ru-RU" dirty="0" smtClean="0"/>
              <a:t> находящийся в центром масс мяча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Движение происходит в поле сил тяжести  с постоянным ускорением свободного падения </a:t>
            </a:r>
            <a:r>
              <a:rPr lang="en-US" dirty="0" smtClean="0"/>
              <a:t>“g”</a:t>
            </a:r>
            <a:r>
              <a:rPr lang="ru-RU" dirty="0" smtClean="0"/>
              <a:t> в плоскости перпендикулярной плоскости земьли и проходящей через точки броски и центр корзины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639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Схема ситуации</a:t>
            </a:r>
            <a:endParaRPr lang="fr-FR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AppData\Local\Microsoft\Windows\INetCache\IE\M36E8C2P\michael-jordan-001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5024"/>
            <a:ext cx="1944216" cy="356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INetCache\IE\YJK0QQBC\basketball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976" y="3717032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1475656" y="1340768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475656" y="4352544"/>
            <a:ext cx="3168352" cy="12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>
            <a:off x="1475656" y="4365104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reeform 19"/>
          <p:cNvSpPr/>
          <p:nvPr/>
        </p:nvSpPr>
        <p:spPr>
          <a:xfrm>
            <a:off x="1508760" y="2924944"/>
            <a:ext cx="6620256" cy="1427600"/>
          </a:xfrm>
          <a:custGeom>
            <a:avLst/>
            <a:gdLst>
              <a:gd name="connsiteX0" fmla="*/ 0 w 6620256"/>
              <a:gd name="connsiteY0" fmla="*/ 2313820 h 2313820"/>
              <a:gd name="connsiteX1" fmla="*/ 3666744 w 6620256"/>
              <a:gd name="connsiteY1" fmla="*/ 388 h 2313820"/>
              <a:gd name="connsiteX2" fmla="*/ 6620256 w 6620256"/>
              <a:gd name="connsiteY2" fmla="*/ 2112652 h 2313820"/>
              <a:gd name="connsiteX3" fmla="*/ 6620256 w 6620256"/>
              <a:gd name="connsiteY3" fmla="*/ 2112652 h 231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0256" h="2313820">
                <a:moveTo>
                  <a:pt x="0" y="2313820"/>
                </a:moveTo>
                <a:cubicBezTo>
                  <a:pt x="1281684" y="1173868"/>
                  <a:pt x="2563368" y="33916"/>
                  <a:pt x="3666744" y="388"/>
                </a:cubicBezTo>
                <a:cubicBezTo>
                  <a:pt x="4770120" y="-33140"/>
                  <a:pt x="6620256" y="2112652"/>
                  <a:pt x="6620256" y="2112652"/>
                </a:cubicBezTo>
                <a:lnTo>
                  <a:pt x="6620256" y="211265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475656" y="3356992"/>
            <a:ext cx="1800200" cy="1001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1835697" y="4142232"/>
            <a:ext cx="141166" cy="210312"/>
          </a:xfrm>
          <a:custGeom>
            <a:avLst/>
            <a:gdLst>
              <a:gd name="connsiteX0" fmla="*/ 0 w 879"/>
              <a:gd name="connsiteY0" fmla="*/ 210312 h 210312"/>
              <a:gd name="connsiteX1" fmla="*/ 0 w 879"/>
              <a:gd name="connsiteY1" fmla="*/ 0 h 21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9" h="210312">
                <a:moveTo>
                  <a:pt x="0" y="210312"/>
                </a:moveTo>
                <a:cubicBezTo>
                  <a:pt x="762" y="125730"/>
                  <a:pt x="1524" y="41148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27"/>
          <p:cNvSpPr txBox="1"/>
          <p:nvPr/>
        </p:nvSpPr>
        <p:spPr>
          <a:xfrm>
            <a:off x="2807804" y="30283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V0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43808" y="302831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51720" y="4077072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th0</a:t>
            </a:r>
            <a:endParaRPr lang="fr-FR" sz="1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21375" y="5589240"/>
            <a:ext cx="6723033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99992" y="53012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fr-FR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07504" y="6741368"/>
            <a:ext cx="900787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475656" y="11967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644008" y="43525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19672" y="1052736"/>
            <a:ext cx="28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fr-FR" dirty="0"/>
          </a:p>
        </p:txBody>
      </p:sp>
      <p:sp>
        <p:nvSpPr>
          <p:cNvPr id="48" name="TextBox 47"/>
          <p:cNvSpPr txBox="1"/>
          <p:nvPr/>
        </p:nvSpPr>
        <p:spPr>
          <a:xfrm>
            <a:off x="5076056" y="40770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fr-FR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868144" y="1422068"/>
            <a:ext cx="0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84168" y="17414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fr-FR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99956" y="18448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58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i="1" dirty="0" smtClean="0"/>
              <a:t>Постановки</a:t>
            </a:r>
            <a:endParaRPr lang="fr-F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Начальная скорость </a:t>
            </a:r>
            <a:r>
              <a:rPr lang="en-US" dirty="0" smtClean="0"/>
              <a:t> V0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Угол броска  </a:t>
            </a:r>
            <a:r>
              <a:rPr lang="en-US" dirty="0" smtClean="0"/>
              <a:t>th</a:t>
            </a:r>
            <a:r>
              <a:rPr lang="en-US" sz="1400" dirty="0" smtClean="0"/>
              <a:t>0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в градусах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Ускорение свободного падения  </a:t>
            </a:r>
            <a:r>
              <a:rPr lang="en-US" dirty="0" smtClean="0"/>
              <a:t>g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Начальное положение  </a:t>
            </a:r>
            <a:r>
              <a:rPr lang="en-US" dirty="0" smtClean="0"/>
              <a:t>x</a:t>
            </a:r>
            <a:r>
              <a:rPr lang="en-US" sz="1800" dirty="0" smtClean="0"/>
              <a:t>0</a:t>
            </a:r>
            <a:r>
              <a:rPr lang="en-US" dirty="0" smtClean="0"/>
              <a:t>=0, y</a:t>
            </a:r>
            <a:r>
              <a:rPr lang="en-US" sz="1800" dirty="0" smtClean="0"/>
              <a:t>0</a:t>
            </a:r>
            <a:r>
              <a:rPr lang="en-US" dirty="0" smtClean="0"/>
              <a:t>=0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95936" y="19888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652120" y="30689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USER\AppData\Local\Microsoft\Windows\INetCache\IE\WN0YSAC6\14493-illustration-of-a-basketball-pv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82088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678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0"/>
            <a:ext cx="7221488" cy="1124744"/>
          </a:xfrm>
        </p:spPr>
        <p:txBody>
          <a:bodyPr/>
          <a:lstStyle/>
          <a:p>
            <a:r>
              <a:rPr lang="ru-RU" dirty="0" smtClean="0"/>
              <a:t>Уравнение движение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Используя второй закон нютона  у нас где а является ускорением в любой время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Проэктируем наше отнашение в оси (ох) и (оу)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(ox):  </a:t>
            </a:r>
            <a:r>
              <a:rPr lang="en-US" dirty="0" smtClean="0"/>
              <a:t>ma</a:t>
            </a:r>
            <a:r>
              <a:rPr lang="en-US" sz="1200" dirty="0" smtClean="0"/>
              <a:t>x</a:t>
            </a:r>
            <a:r>
              <a:rPr lang="en-US" dirty="0" smtClean="0"/>
              <a:t>=0;  x(0)=x</a:t>
            </a:r>
            <a:r>
              <a:rPr lang="en-US" sz="1400" dirty="0" smtClean="0"/>
              <a:t>0</a:t>
            </a:r>
            <a:r>
              <a:rPr lang="en-US" dirty="0" smtClean="0"/>
              <a:t>; v</a:t>
            </a:r>
            <a:r>
              <a:rPr lang="en-US" sz="1200" dirty="0" smtClean="0"/>
              <a:t>x</a:t>
            </a:r>
            <a:r>
              <a:rPr lang="en-US" dirty="0" smtClean="0"/>
              <a:t>(0)=v</a:t>
            </a:r>
            <a:r>
              <a:rPr lang="en-US" sz="1200" dirty="0" smtClean="0"/>
              <a:t>0</a:t>
            </a:r>
            <a:r>
              <a:rPr lang="en-US" sz="2400" dirty="0" smtClean="0"/>
              <a:t>cos(th</a:t>
            </a:r>
            <a:r>
              <a:rPr lang="ru-RU" sz="1400" dirty="0" smtClean="0"/>
              <a:t>0</a:t>
            </a:r>
            <a:r>
              <a:rPr lang="en-US" sz="2400" dirty="0" smtClean="0"/>
              <a:t>)</a:t>
            </a:r>
            <a:endParaRPr lang="en-US" sz="1200" dirty="0" smtClean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oy):  </a:t>
            </a:r>
            <a:r>
              <a:rPr lang="en-US" sz="2400" dirty="0" smtClean="0"/>
              <a:t>ma</a:t>
            </a:r>
            <a:r>
              <a:rPr lang="en-US" sz="1100" dirty="0" smtClean="0"/>
              <a:t>y</a:t>
            </a:r>
            <a:r>
              <a:rPr lang="en-US" sz="2400" dirty="0" smtClean="0"/>
              <a:t>=-mg;  y(0)=y</a:t>
            </a:r>
            <a:r>
              <a:rPr lang="en-US" sz="1200" dirty="0" smtClean="0"/>
              <a:t>0</a:t>
            </a:r>
            <a:r>
              <a:rPr lang="en-US" sz="2400" dirty="0"/>
              <a:t>; </a:t>
            </a:r>
            <a:r>
              <a:rPr lang="en-US" sz="2400" dirty="0" smtClean="0"/>
              <a:t>v</a:t>
            </a:r>
            <a:r>
              <a:rPr lang="en-US" sz="1100" dirty="0" smtClean="0"/>
              <a:t>y</a:t>
            </a:r>
            <a:r>
              <a:rPr lang="en-US" sz="2400" dirty="0" smtClean="0"/>
              <a:t>(0</a:t>
            </a:r>
            <a:r>
              <a:rPr lang="en-US" sz="2400" dirty="0"/>
              <a:t>)=</a:t>
            </a:r>
            <a:r>
              <a:rPr lang="en-US" sz="2400" dirty="0" smtClean="0"/>
              <a:t>v</a:t>
            </a:r>
            <a:r>
              <a:rPr lang="en-US" sz="1100" dirty="0" smtClean="0"/>
              <a:t>0</a:t>
            </a:r>
            <a:r>
              <a:rPr lang="en-US" sz="2400" dirty="0" smtClean="0"/>
              <a:t>sin(th</a:t>
            </a:r>
            <a:r>
              <a:rPr lang="ru-RU" sz="1400" dirty="0" smtClean="0"/>
              <a:t>0</a:t>
            </a:r>
            <a:r>
              <a:rPr lang="en-US" sz="2400" dirty="0" smtClean="0"/>
              <a:t>)</a:t>
            </a:r>
            <a:endParaRPr lang="fr-FR" sz="1100" dirty="0"/>
          </a:p>
          <a:p>
            <a:pPr marL="0" indent="0">
              <a:buNone/>
            </a:pPr>
            <a:r>
              <a:rPr lang="en-US" sz="2400" dirty="0" smtClean="0"/>
              <a:t>X</a:t>
            </a:r>
            <a:r>
              <a:rPr lang="en-US" sz="1400" dirty="0" smtClean="0"/>
              <a:t>0</a:t>
            </a:r>
            <a:r>
              <a:rPr lang="en-US" sz="2400" dirty="0" smtClean="0"/>
              <a:t>=y</a:t>
            </a:r>
            <a:r>
              <a:rPr lang="en-US" sz="1400" dirty="0" smtClean="0"/>
              <a:t>o</a:t>
            </a:r>
            <a:r>
              <a:rPr lang="en-US" sz="2400" dirty="0" smtClean="0"/>
              <a:t>=y</a:t>
            </a:r>
            <a:r>
              <a:rPr lang="en-US" sz="1000" dirty="0" smtClean="0"/>
              <a:t>k     </a:t>
            </a:r>
            <a:endParaRPr lang="fr-FR" sz="1000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10" name="Rectangle 9"/>
          <p:cNvSpPr/>
          <p:nvPr/>
        </p:nvSpPr>
        <p:spPr>
          <a:xfrm>
            <a:off x="3635896" y="2885728"/>
            <a:ext cx="1728192" cy="64807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mg=ma</a:t>
            </a:r>
            <a:endParaRPr lang="fr-FR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256348" y="31409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78928" y="31409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16320" y="4424908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116613" y="6212904"/>
            <a:ext cx="2959432" cy="12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80123" y="6052646"/>
            <a:ext cx="361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fr-FR" dirty="0"/>
          </a:p>
        </p:txBody>
      </p:sp>
      <p:sp>
        <p:nvSpPr>
          <p:cNvPr id="31" name="TextBox 30"/>
          <p:cNvSpPr txBox="1"/>
          <p:nvPr/>
        </p:nvSpPr>
        <p:spPr>
          <a:xfrm>
            <a:off x="8172400" y="59492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fr-FR" dirty="0"/>
          </a:p>
        </p:txBody>
      </p:sp>
      <p:sp>
        <p:nvSpPr>
          <p:cNvPr id="32" name="TextBox 31"/>
          <p:cNvSpPr txBox="1"/>
          <p:nvPr/>
        </p:nvSpPr>
        <p:spPr>
          <a:xfrm>
            <a:off x="5880123" y="408788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  <a:endParaRPr lang="fr-FR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798833" y="5311080"/>
            <a:ext cx="25459" cy="39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116613" y="5321047"/>
            <a:ext cx="1749200" cy="45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796778" y="4609574"/>
            <a:ext cx="12729" cy="1627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96778" y="4609574"/>
            <a:ext cx="1037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834530" y="4593409"/>
            <a:ext cx="0" cy="72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806389" y="4589446"/>
            <a:ext cx="1034401" cy="750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6806759" y="5252912"/>
            <a:ext cx="45719" cy="72096"/>
          </a:xfrm>
          <a:custGeom>
            <a:avLst/>
            <a:gdLst>
              <a:gd name="connsiteX0" fmla="*/ 0 w 41382"/>
              <a:gd name="connsiteY0" fmla="*/ 0 h 111760"/>
              <a:gd name="connsiteX1" fmla="*/ 40640 w 41382"/>
              <a:gd name="connsiteY1" fmla="*/ 81280 h 111760"/>
              <a:gd name="connsiteX2" fmla="*/ 40640 w 41382"/>
              <a:gd name="connsiteY2" fmla="*/ 111760 h 11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382" h="111760">
                <a:moveTo>
                  <a:pt x="0" y="0"/>
                </a:moveTo>
                <a:cubicBezTo>
                  <a:pt x="15049" y="25081"/>
                  <a:pt x="35592" y="50994"/>
                  <a:pt x="40640" y="81280"/>
                </a:cubicBezTo>
                <a:cubicBezTo>
                  <a:pt x="42310" y="91302"/>
                  <a:pt x="40640" y="101600"/>
                  <a:pt x="40640" y="1117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extBox 50"/>
          <p:cNvSpPr txBox="1"/>
          <p:nvPr/>
        </p:nvSpPr>
        <p:spPr>
          <a:xfrm>
            <a:off x="6949783" y="5123808"/>
            <a:ext cx="6465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</a:t>
            </a:r>
            <a:endParaRPr lang="fr-FR" sz="900" dirty="0"/>
          </a:p>
        </p:txBody>
      </p:sp>
      <p:sp>
        <p:nvSpPr>
          <p:cNvPr id="52" name="TextBox 51"/>
          <p:cNvSpPr txBox="1"/>
          <p:nvPr/>
        </p:nvSpPr>
        <p:spPr>
          <a:xfrm>
            <a:off x="8495952" y="512425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Vx</a:t>
            </a:r>
            <a:endParaRPr lang="fr-FR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8542448" y="5134094"/>
            <a:ext cx="2599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476534" y="4396590"/>
            <a:ext cx="358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Vy</a:t>
            </a:r>
            <a:endParaRPr lang="fr-FR" sz="120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555863" y="4397264"/>
            <a:ext cx="2556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856486" y="4440296"/>
            <a:ext cx="353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endParaRPr lang="fr-FR" sz="14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7952921" y="4457218"/>
            <a:ext cx="1603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668110" y="6237312"/>
            <a:ext cx="25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fr-FR" dirty="0"/>
          </a:p>
        </p:txBody>
      </p:sp>
      <p:sp>
        <p:nvSpPr>
          <p:cNvPr id="71" name="TextBox 70"/>
          <p:cNvSpPr txBox="1"/>
          <p:nvPr/>
        </p:nvSpPr>
        <p:spPr>
          <a:xfrm>
            <a:off x="5880123" y="514592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fr-FR" dirty="0"/>
          </a:p>
        </p:txBody>
      </p:sp>
      <p:sp>
        <p:nvSpPr>
          <p:cNvPr id="72" name="TextBox 71"/>
          <p:cNvSpPr txBox="1"/>
          <p:nvPr/>
        </p:nvSpPr>
        <p:spPr>
          <a:xfrm>
            <a:off x="6904384" y="5641503"/>
            <a:ext cx="803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mg</a:t>
            </a:r>
            <a:endParaRPr lang="fr-FR" sz="1400" dirty="0"/>
          </a:p>
        </p:txBody>
      </p:sp>
      <p:cxnSp>
        <p:nvCxnSpPr>
          <p:cNvPr id="74" name="Straight Arrow Connector 73"/>
          <p:cNvCxnSpPr>
            <a:endCxn id="72" idx="0"/>
          </p:cNvCxnSpPr>
          <p:nvPr/>
        </p:nvCxnSpPr>
        <p:spPr>
          <a:xfrm>
            <a:off x="7001671" y="5641503"/>
            <a:ext cx="3046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803272" y="5343906"/>
            <a:ext cx="6235" cy="60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6796778" y="529818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44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2000">
        <p:checker/>
      </p:transition>
    </mc:Choice>
    <mc:Fallback>
      <p:transition spd="slow" advTm="2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Решение уравнения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x</a:t>
            </a:r>
            <a:r>
              <a:rPr lang="en-US" dirty="0" smtClean="0"/>
              <a:t>(t)=x</a:t>
            </a:r>
            <a:r>
              <a:rPr lang="en-US" sz="1400" dirty="0" smtClean="0"/>
              <a:t>0</a:t>
            </a:r>
            <a:r>
              <a:rPr lang="en-US" dirty="0" smtClean="0"/>
              <a:t>+v</a:t>
            </a:r>
            <a:r>
              <a:rPr lang="en-US" sz="1400" dirty="0" smtClean="0"/>
              <a:t>0</a:t>
            </a:r>
            <a:r>
              <a:rPr lang="en-US" dirty="0" smtClean="0"/>
              <a:t>tcos(th</a:t>
            </a:r>
            <a:r>
              <a:rPr lang="en-US" sz="1400" dirty="0" smtClean="0"/>
              <a:t>0</a:t>
            </a:r>
            <a:r>
              <a:rPr lang="en-US" dirty="0" smtClean="0"/>
              <a:t>)         ;  y(t)=y</a:t>
            </a:r>
            <a:r>
              <a:rPr lang="en-US" sz="1600" dirty="0" smtClean="0"/>
              <a:t>0</a:t>
            </a:r>
            <a:r>
              <a:rPr lang="en-US" dirty="0" smtClean="0"/>
              <a:t>+v</a:t>
            </a:r>
            <a:r>
              <a:rPr lang="en-US" sz="1600" dirty="0" smtClean="0"/>
              <a:t>0</a:t>
            </a:r>
            <a:r>
              <a:rPr lang="en-US" dirty="0" smtClean="0"/>
              <a:t>sin(th</a:t>
            </a:r>
            <a:r>
              <a:rPr lang="en-US" sz="1600" dirty="0" smtClean="0"/>
              <a:t>0</a:t>
            </a:r>
            <a:r>
              <a:rPr lang="en-US" dirty="0" smtClean="0"/>
              <a:t>)-g(t^2)/2</a:t>
            </a:r>
          </a:p>
          <a:p>
            <a:pPr marL="0" indent="0">
              <a:buNone/>
            </a:pPr>
            <a:r>
              <a:rPr lang="en-US" sz="2000" dirty="0" smtClean="0"/>
              <a:t>v</a:t>
            </a:r>
            <a:r>
              <a:rPr lang="en-US" sz="1200" dirty="0" smtClean="0"/>
              <a:t>x</a:t>
            </a:r>
            <a:r>
              <a:rPr lang="en-US" sz="2000" dirty="0" smtClean="0"/>
              <a:t>(t)=v</a:t>
            </a:r>
            <a:r>
              <a:rPr lang="en-US" sz="1200" dirty="0" smtClean="0"/>
              <a:t>0</a:t>
            </a:r>
            <a:r>
              <a:rPr lang="en-US" sz="2000" dirty="0" smtClean="0"/>
              <a:t>cos(th</a:t>
            </a:r>
            <a:r>
              <a:rPr lang="en-US" sz="1200" dirty="0" smtClean="0"/>
              <a:t>0</a:t>
            </a:r>
            <a:r>
              <a:rPr lang="en-US" dirty="0" smtClean="0"/>
              <a:t>)                    ; v</a:t>
            </a:r>
            <a:r>
              <a:rPr lang="en-US" sz="1600" dirty="0" smtClean="0"/>
              <a:t>y</a:t>
            </a:r>
            <a:r>
              <a:rPr lang="en-US" dirty="0" smtClean="0"/>
              <a:t>=v</a:t>
            </a:r>
            <a:r>
              <a:rPr lang="en-US" sz="1600" dirty="0" smtClean="0"/>
              <a:t>0</a:t>
            </a:r>
            <a:r>
              <a:rPr lang="en-US" dirty="0" smtClean="0"/>
              <a:t>sin(th</a:t>
            </a:r>
            <a:r>
              <a:rPr lang="en-US" sz="1600" dirty="0" smtClean="0"/>
              <a:t>0</a:t>
            </a:r>
            <a:r>
              <a:rPr lang="en-US" dirty="0" smtClean="0"/>
              <a:t>)-gt;   L=(v</a:t>
            </a:r>
            <a:r>
              <a:rPr lang="en-US" sz="1600" dirty="0" smtClean="0"/>
              <a:t>o</a:t>
            </a:r>
            <a:r>
              <a:rPr lang="en-US" dirty="0" smtClean="0"/>
              <a:t>^2)*sin(th</a:t>
            </a:r>
            <a:r>
              <a:rPr lang="en-US" sz="1600" dirty="0" smtClean="0"/>
              <a:t>0</a:t>
            </a:r>
            <a:r>
              <a:rPr lang="en-US" dirty="0" smtClean="0"/>
              <a:t>)/g        ;D=L-</a:t>
            </a:r>
            <a:r>
              <a:rPr lang="en-US" sz="2400" dirty="0" smtClean="0"/>
              <a:t>x</a:t>
            </a:r>
            <a:r>
              <a:rPr lang="en-US" sz="1100" dirty="0" smtClean="0"/>
              <a:t>k</a:t>
            </a:r>
            <a:endParaRPr lang="ru-RU" sz="1100" dirty="0" smtClean="0"/>
          </a:p>
          <a:p>
            <a:pPr marL="0" indent="0">
              <a:buNone/>
            </a:pPr>
            <a:r>
              <a:rPr lang="ru-RU" sz="2400" dirty="0"/>
              <a:t>г</a:t>
            </a:r>
            <a:r>
              <a:rPr lang="ru-RU" sz="2400" dirty="0" smtClean="0"/>
              <a:t>де</a:t>
            </a:r>
            <a:r>
              <a:rPr lang="en-US" sz="2400" dirty="0" smtClean="0"/>
              <a:t> x</a:t>
            </a:r>
            <a:r>
              <a:rPr lang="en-US" sz="1200" dirty="0" smtClean="0"/>
              <a:t>k</a:t>
            </a:r>
            <a:r>
              <a:rPr lang="en-US" sz="2400" dirty="0" smtClean="0"/>
              <a:t>=x(</a:t>
            </a:r>
            <a:r>
              <a:rPr lang="fr-FR" sz="2400" dirty="0" err="1" smtClean="0"/>
              <a:t>t</a:t>
            </a:r>
            <a:r>
              <a:rPr lang="fr-FR" sz="1200" dirty="0" err="1" smtClean="0"/>
              <a:t>k</a:t>
            </a:r>
            <a:r>
              <a:rPr lang="ru-RU" sz="2400" dirty="0" smtClean="0"/>
              <a:t>)   у</a:t>
            </a:r>
            <a:r>
              <a:rPr lang="ru-RU" sz="1100" dirty="0" smtClean="0"/>
              <a:t>к</a:t>
            </a:r>
            <a:r>
              <a:rPr lang="ru-RU" sz="2400" dirty="0" smtClean="0"/>
              <a:t>=у</a:t>
            </a:r>
            <a:r>
              <a:rPr lang="en-US" sz="2400" dirty="0" smtClean="0"/>
              <a:t>(t</a:t>
            </a:r>
            <a:r>
              <a:rPr lang="en-US" sz="1100" dirty="0" smtClean="0"/>
              <a:t>k</a:t>
            </a:r>
            <a:r>
              <a:rPr lang="en-US" sz="2400" dirty="0" smtClean="0"/>
              <a:t>)=0   </a:t>
            </a:r>
            <a:r>
              <a:rPr lang="ru-RU" sz="2400" dirty="0" smtClean="0"/>
              <a:t>и   </a:t>
            </a:r>
            <a:r>
              <a:rPr lang="en-US" sz="2400" dirty="0" smtClean="0"/>
              <a:t>t</a:t>
            </a:r>
            <a:r>
              <a:rPr lang="en-US" sz="1100" dirty="0" smtClean="0"/>
              <a:t>k</a:t>
            </a:r>
            <a:r>
              <a:rPr lang="en-US" sz="2400" dirty="0" smtClean="0"/>
              <a:t>&gt;0</a:t>
            </a:r>
            <a:r>
              <a:rPr lang="ru-RU" sz="2400" dirty="0" smtClean="0"/>
              <a:t> ,</a:t>
            </a:r>
            <a:r>
              <a:rPr lang="en-US" sz="2400" dirty="0"/>
              <a:t> </a:t>
            </a:r>
            <a:r>
              <a:rPr lang="en-US" sz="2400" dirty="0" smtClean="0"/>
              <a:t>t</a:t>
            </a:r>
            <a:r>
              <a:rPr lang="en-US" sz="1100" dirty="0" smtClean="0"/>
              <a:t>k</a:t>
            </a:r>
            <a:r>
              <a:rPr lang="ru-RU" sz="1100" dirty="0" smtClean="0"/>
              <a:t>  </a:t>
            </a:r>
            <a:r>
              <a:rPr lang="ru-RU" sz="2000" dirty="0" smtClean="0"/>
              <a:t>является время с которым мяч упадает в корзину</a:t>
            </a:r>
            <a:endParaRPr lang="en-US" sz="24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4675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812</TotalTime>
  <Words>208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ПРЕЗЕНТАЦИЯ</vt:lpstr>
      <vt:lpstr>гипотезы</vt:lpstr>
      <vt:lpstr>Схема ситуации</vt:lpstr>
      <vt:lpstr>Постановки</vt:lpstr>
      <vt:lpstr>Уравнение движение</vt:lpstr>
      <vt:lpstr>Решение уравнения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USER</dc:creator>
  <cp:lastModifiedBy>USER</cp:lastModifiedBy>
  <cp:revision>25</cp:revision>
  <dcterms:created xsi:type="dcterms:W3CDTF">2016-10-13T16:02:32Z</dcterms:created>
  <dcterms:modified xsi:type="dcterms:W3CDTF">2016-10-14T05:35:30Z</dcterms:modified>
</cp:coreProperties>
</file>