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761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50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6519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21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8372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758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6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1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62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54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21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47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58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06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16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71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7BF4-CCED-44AD-8235-A4E98B480CDD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10A949-DB5A-4E55-9DF4-7D9139D80D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3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3965" r:id="rId12"/>
    <p:sldLayoutId id="2147483966" r:id="rId13"/>
    <p:sldLayoutId id="2147483967" r:id="rId14"/>
    <p:sldLayoutId id="2147483968" r:id="rId15"/>
    <p:sldLayoutId id="21474839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lib.sibadi.org/wp-content/uploads/2013/04/1.pdf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711198"/>
            <a:ext cx="7766936" cy="5588001"/>
          </a:xfrm>
        </p:spPr>
        <p:txBody>
          <a:bodyPr/>
          <a:lstStyle/>
          <a:p>
            <a:r>
              <a:rPr lang="ru-RU" dirty="0" smtClean="0"/>
              <a:t>Курсовая работа по теме: </a:t>
            </a:r>
            <a:br>
              <a:rPr lang="ru-RU" dirty="0" smtClean="0"/>
            </a:br>
            <a:r>
              <a:rPr lang="ru-RU" dirty="0" smtClean="0"/>
              <a:t>«Исследование уравнения Рэлея»</a:t>
            </a:r>
            <a:br>
              <a:rPr lang="ru-RU" dirty="0" smtClean="0"/>
            </a:br>
            <a:r>
              <a:rPr lang="ru-RU" dirty="0" smtClean="0"/>
              <a:t>Лосева Татьяна</a:t>
            </a:r>
            <a:br>
              <a:rPr lang="ru-RU" dirty="0" smtClean="0"/>
            </a:br>
            <a:r>
              <a:rPr lang="ru-RU" dirty="0" smtClean="0"/>
              <a:t>23604</a:t>
            </a:r>
            <a:r>
              <a:rPr lang="en-US" dirty="0" smtClean="0"/>
              <a:t>/1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93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624114" y="609598"/>
                <a:ext cx="10464800" cy="6248401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ru-RU" dirty="0" smtClean="0"/>
                  <a:t>Находим состояния равновесия :</a:t>
                </a:r>
                <a:br>
                  <a:rPr lang="ru-RU" dirty="0" smtClean="0"/>
                </a:br>
                <a: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b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ru-RU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den>
                    </m:f>
                  </m:oMath>
                </a14:m>
                <a:r>
                  <a:rPr lang="ru-RU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b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∓</m:t>
                    </m:r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m:rPr>
                                <m:nor/>
                              </m:rPr>
                              <a:rPr lang="ru-RU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λ</m:t>
                            </m:r>
                          </m:num>
                          <m:den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</m:oMath>
                </a14:m>
                <a:r>
                  <a:rPr lang="ru-RU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ru-RU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λ</m:t>
                        </m:r>
                      </m:den>
                    </m:f>
                  </m:oMath>
                </a14:m>
                <a:r>
                  <a:rPr lang="ru-RU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0 </m:t>
                    </m:r>
                    <m:r>
                      <a:rPr lang="ru-RU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неустойчиво</a:t>
                </a:r>
                <a:b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:r>
                  <a:rPr lang="ru-RU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- 1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&lt;0</m:t>
                    </m:r>
                    <m:r>
                      <a:rPr lang="ru-RU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устойчиво</a:t>
                </a:r>
                <a:r>
                  <a:rPr lang="ru-RU" dirty="0" smtClean="0">
                    <a:solidFill>
                      <a:schemeClr val="tx1"/>
                    </a:solidFill>
                  </a:rPr>
                  <a:t/>
                </a:r>
                <a:br>
                  <a:rPr lang="ru-RU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ru-RU" dirty="0" smtClean="0">
                    <a:solidFill>
                      <a:schemeClr val="tx1"/>
                    </a:solidFill>
                  </a:rPr>
                  <a:t/>
                </a:r>
                <a:br>
                  <a:rPr lang="ru-RU" dirty="0" smtClean="0">
                    <a:solidFill>
                      <a:schemeClr val="tx1"/>
                    </a:solidFill>
                  </a:rPr>
                </a:br>
                <a:r>
                  <a:rPr lang="ru-RU" dirty="0" smtClean="0">
                    <a:solidFill>
                      <a:schemeClr val="tx1"/>
                    </a:solidFill>
                  </a:rPr>
                  <a:t/>
                </a:r>
                <a:br>
                  <a:rPr lang="ru-RU" dirty="0" smtClean="0">
                    <a:solidFill>
                      <a:schemeClr val="tx1"/>
                    </a:solidFill>
                  </a:rPr>
                </a:br>
                <a:r>
                  <a:rPr lang="ru-RU" dirty="0" smtClean="0"/>
                  <a:t> </a:t>
                </a:r>
                <a:br>
                  <a:rPr lang="ru-RU" dirty="0" smtClean="0"/>
                </a:br>
                <a:endParaRPr lang="ru-RU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4114" y="609598"/>
                <a:ext cx="10464800" cy="6248401"/>
              </a:xfrm>
              <a:blipFill>
                <a:blip r:embed="rId2"/>
                <a:stretch>
                  <a:fillRect l="-1456" t="-1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830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-145143"/>
                <a:ext cx="11988800" cy="7003143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λ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0.01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=&gt;</m:t>
                    </m:r>
                    <m:sSub>
                      <m:sSub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m:rPr>
                                <m:nor/>
                              </m:rPr>
                              <a:rPr lang="ru-RU" dirty="0">
                                <a:solidFill>
                                  <a:schemeClr val="tx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λ</m:t>
                            </m:r>
                          </m:num>
                          <m:den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/>
                  <a:t>0,115</a:t>
                </a:r>
                <a:br>
                  <a:rPr lang="en-US" dirty="0" smtClean="0"/>
                </a:br>
                <a:endParaRPr lang="ru-RU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-145143"/>
                <a:ext cx="11988800" cy="700314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76" y="1266825"/>
            <a:ext cx="5095875" cy="55911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4400" y="1266825"/>
            <a:ext cx="5109029" cy="56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3" y="609600"/>
                <a:ext cx="10542209" cy="5602514"/>
              </a:xfrm>
            </p:spPr>
            <p:txBody>
              <a:bodyPr/>
              <a:lstStyle/>
              <a:p>
                <a:r>
                  <a:rPr lang="ru-RU" dirty="0" smtClean="0">
                    <a:solidFill>
                      <a:schemeClr val="tx1"/>
                    </a:solidFill>
                  </a:rPr>
                  <a:t>Вывод : </a:t>
                </a:r>
                <a:r>
                  <a:rPr lang="en-US" b="0" dirty="0" smtClean="0">
                    <a:solidFill>
                      <a:schemeClr val="tx1"/>
                    </a:solidFill>
                  </a:rPr>
                  <a:t/>
                </a:r>
                <a:br>
                  <a:rPr lang="en-US" b="0" dirty="0" smtClean="0">
                    <a:solidFill>
                      <a:schemeClr val="tx1"/>
                    </a:solidFill>
                  </a:rPr>
                </a:br>
                <a:r>
                  <a:rPr lang="ru-RU" dirty="0" smtClean="0">
                    <a:solidFill>
                      <a:schemeClr val="tx1"/>
                    </a:solidFill>
                  </a:rPr>
                  <a:t>1. </a:t>
                </a:r>
                <a:r>
                  <a:rPr lang="ru-RU" dirty="0">
                    <a:solidFill>
                      <a:schemeClr val="tx1"/>
                    </a:solidFill>
                  </a:rPr>
                  <a:t>При достаточно малых значениях параметра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уравнение имеет </a:t>
                </a:r>
                <a:r>
                  <a:rPr lang="ru-RU" dirty="0">
                    <a:solidFill>
                      <a:schemeClr val="tx1"/>
                    </a:solidFill>
                  </a:rPr>
                  <a:t>предельные циклы, если уравнение Φ(𝐾) = 0 имеет простые корни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𝐾𝑖</a:t>
                </a:r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>2.</a:t>
                </a:r>
                <a:r>
                  <a:rPr lang="ru-RU" dirty="0"/>
                  <a:t> </a:t>
                </a:r>
                <a:r>
                  <a:rPr lang="ru-RU" dirty="0">
                    <a:solidFill>
                      <a:schemeClr val="tx1"/>
                    </a:solidFill>
                  </a:rPr>
                  <a:t>Эти предельные циклы близки к окружностям радиуса 𝐾𝑖 с центром в начале координат (и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при том </a:t>
                </a:r>
                <a:r>
                  <a:rPr lang="ru-RU" dirty="0">
                    <a:solidFill>
                      <a:schemeClr val="tx1"/>
                    </a:solidFill>
                  </a:rPr>
                  <a:t>тем ближе, чем меньше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)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3" y="609600"/>
                <a:ext cx="10542209" cy="5602514"/>
              </a:xfrm>
              <a:blipFill>
                <a:blip r:embed="rId2"/>
                <a:stretch>
                  <a:fillRect l="-1735" t="-1523" r="-1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14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11263086" cy="6647542"/>
              </a:xfrm>
            </p:spPr>
            <p:txBody>
              <a:bodyPr/>
              <a:lstStyle/>
              <a:p>
                <a:r>
                  <a:rPr lang="ru-RU" b="1" dirty="0" smtClean="0">
                    <a:solidFill>
                      <a:schemeClr val="tx1"/>
                    </a:solidFill>
                  </a:rPr>
                  <a:t>Если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λ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ru-R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>               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=1                       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=2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ru-RU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11263086" cy="6647542"/>
              </a:xfrm>
              <a:blipFill>
                <a:blip r:embed="rId2"/>
                <a:stretch>
                  <a:fillRect l="-1623" t="-12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9485" y="1682055"/>
            <a:ext cx="4673601" cy="51759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742" y="1639929"/>
            <a:ext cx="4595813" cy="521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44955" y="174171"/>
                <a:ext cx="10755084" cy="522515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</a:rPr>
                  <a:t>=5       </a:t>
                </a:r>
                <a:r>
                  <a:rPr lang="ru-RU" i="1" dirty="0" smtClean="0">
                    <a:solidFill>
                      <a:schemeClr val="tx1"/>
                    </a:solidFill>
                  </a:rPr>
                  <a:t>Релаксационные колебания.</a:t>
                </a:r>
                <a:endParaRPr lang="ru-RU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44955" y="174171"/>
                <a:ext cx="10755084" cy="522515"/>
              </a:xfrm>
              <a:blipFill>
                <a:blip r:embed="rId2"/>
                <a:stretch>
                  <a:fillRect t="-17647" b="-694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8269" y="1226911"/>
            <a:ext cx="6144531" cy="5514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71657" y="682171"/>
            <a:ext cx="4513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0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203200" y="275771"/>
                <a:ext cx="11557150" cy="928915"/>
              </a:xfrm>
            </p:spPr>
            <p:txBody>
              <a:bodyPr/>
              <a:lstStyle/>
              <a:p>
                <a:pPr algn="ctr"/>
                <a:r>
                  <a:rPr lang="ru-RU" dirty="0" smtClean="0"/>
                  <a:t>Графики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 smtClean="0"/>
                  <a:t>(t)</a:t>
                </a:r>
                <a:endParaRPr lang="ru-RU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03200" y="275771"/>
                <a:ext cx="11557150" cy="928915"/>
              </a:xfrm>
              <a:blipFill>
                <a:blip r:embed="rId2"/>
                <a:stretch>
                  <a:fillRect t="-71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1" y="1644876"/>
            <a:ext cx="3811368" cy="298518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4569" y="1644876"/>
            <a:ext cx="3976915" cy="30046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1484" y="1644875"/>
            <a:ext cx="3768866" cy="300460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233713" y="5070247"/>
                <a:ext cx="116114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4000" b="1" dirty="0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m:rPr>
                          <m:nor/>
                        </m:rPr>
                        <a:rPr lang="en-US" sz="4000" b="1" i="0" dirty="0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713" y="5070247"/>
                <a:ext cx="1161143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422454" y="5187116"/>
                <a:ext cx="116114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4000" b="1" dirty="0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m:rPr>
                          <m:nor/>
                        </m:rPr>
                        <a:rPr lang="en-US" sz="4000" b="1" i="0" dirty="0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2454" y="5187116"/>
                <a:ext cx="1161143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9412513" y="5187116"/>
                <a:ext cx="116114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4000" b="1" dirty="0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m:rPr>
                          <m:nor/>
                        </m:rPr>
                        <a:rPr lang="en-US" sz="4000" b="1" i="0" dirty="0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2513" y="5187116"/>
                <a:ext cx="1161143" cy="707886"/>
              </a:xfrm>
              <a:prstGeom prst="rect">
                <a:avLst/>
              </a:prstGeom>
              <a:blipFill>
                <a:blip r:embed="rId8"/>
                <a:stretch>
                  <a:fillRect r="-6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37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Заголовок 14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599"/>
                <a:ext cx="8902096" cy="5820229"/>
              </a:xfrm>
            </p:spPr>
            <p:txBody>
              <a:bodyPr>
                <a:normAutofit fontScale="90000"/>
              </a:bodyPr>
              <a:lstStyle/>
              <a:p>
                <a:r>
                  <a:rPr lang="ru-RU" b="1" dirty="0" smtClean="0">
                    <a:solidFill>
                      <a:schemeClr val="tx1"/>
                    </a:solidFill>
                  </a:rPr>
                  <a:t>Вывод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: При малых значениях параметра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  <m:r>
                      <a:rPr lang="ru-RU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  <m:r>
                      <a:rPr lang="ru-RU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ru-R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≪</m:t>
                    </m:r>
                    <m:r>
                      <a:rPr lang="ru-R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1)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колебания были близки к гармоническим </a:t>
                </a:r>
                <a:r>
                  <a:rPr lang="ru-RU" dirty="0">
                    <a:solidFill>
                      <a:schemeClr val="tx1"/>
                    </a:solidFill>
                  </a:rPr>
                  <a:t>однако с увеличением 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>
                    <a:solidFill>
                      <a:schemeClr val="tx1"/>
                    </a:solidFill>
                  </a:rPr>
                  <a:t>их характер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менялся и при больших значениях(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  <m:r>
                      <a:rPr lang="ru-R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≫</m:t>
                    </m:r>
                    <m:r>
                      <a:rPr lang="ru-RU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1)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>
                    <a:solidFill>
                      <a:schemeClr val="tx1"/>
                    </a:solidFill>
                  </a:rPr>
                  <a:t>выделяться участки двух типов: «медленного» изменения и быстрых «скачков» с одного состояния на другое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.</a:t>
                </a:r>
                <a:br>
                  <a:rPr lang="ru-RU" dirty="0" smtClean="0">
                    <a:solidFill>
                      <a:schemeClr val="tx1"/>
                    </a:solidFill>
                  </a:rPr>
                </a:b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>
                    <a:solidFill>
                      <a:schemeClr val="tx1"/>
                    </a:solidFill>
                  </a:rPr>
                  <a:t>Ван-дер-Поль предложил называть такие колебания</a:t>
                </a:r>
                <a:r>
                  <a:rPr lang="ru-RU" b="1" dirty="0">
                    <a:solidFill>
                      <a:schemeClr val="tx1"/>
                    </a:solidFill>
                  </a:rPr>
                  <a:t> релаксационными</a:t>
                </a:r>
                <a:r>
                  <a:rPr lang="ru-RU" dirty="0">
                    <a:solidFill>
                      <a:schemeClr val="tx1"/>
                    </a:solidFill>
                  </a:rPr>
                  <a:t> , и выдвинул гипотезу, что при 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λ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соответствующие </a:t>
                </a:r>
                <a:r>
                  <a:rPr lang="ru-RU" dirty="0">
                    <a:solidFill>
                      <a:schemeClr val="tx1"/>
                    </a:solidFill>
                  </a:rPr>
                  <a:t>решения становятся разрывными.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Заголовок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599"/>
                <a:ext cx="8902096" cy="5820229"/>
              </a:xfrm>
              <a:blipFill>
                <a:blip r:embed="rId2"/>
                <a:stretch>
                  <a:fillRect l="-1712" t="-13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7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9584266" cy="5747657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Список используемой литературы: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1. А.Л. </a:t>
            </a:r>
            <a:r>
              <a:rPr lang="ru-RU" sz="2700" dirty="0" err="1" smtClean="0">
                <a:solidFill>
                  <a:schemeClr val="tx1"/>
                </a:solidFill>
              </a:rPr>
              <a:t>Пригоровский</a:t>
            </a:r>
            <a:r>
              <a:rPr lang="ru-RU" sz="2700" dirty="0" smtClean="0">
                <a:solidFill>
                  <a:schemeClr val="tx1"/>
                </a:solidFill>
              </a:rPr>
              <a:t>  «Задачи по теории колебаний, устойчивости движения и качественной теории дифференциальных уравнений «(Учебно-методическое пособие)»</a:t>
            </a:r>
            <a:r>
              <a:rPr lang="en-US" sz="2700" dirty="0" smtClean="0">
                <a:solidFill>
                  <a:schemeClr val="tx1"/>
                </a:solidFill>
              </a:rPr>
              <a:t>,2017</a:t>
            </a:r>
            <a:r>
              <a:rPr lang="ru-RU" sz="2700" dirty="0" smtClean="0">
                <a:solidFill>
                  <a:schemeClr val="tx1"/>
                </a:solidFill>
              </a:rPr>
              <a:t>г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2. Андронов А.А.</a:t>
            </a:r>
            <a:r>
              <a:rPr lang="en-US" sz="2700" dirty="0" smtClean="0">
                <a:solidFill>
                  <a:schemeClr val="tx1"/>
                </a:solidFill>
              </a:rPr>
              <a:t> </a:t>
            </a:r>
            <a:r>
              <a:rPr lang="ru-RU" sz="2700" dirty="0" smtClean="0">
                <a:solidFill>
                  <a:schemeClr val="tx1"/>
                </a:solidFill>
              </a:rPr>
              <a:t>«Теория колебаний»,1959г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3.</a:t>
            </a:r>
            <a:r>
              <a:rPr lang="ru-RU" sz="2700" u="sng" dirty="0" smtClean="0">
                <a:solidFill>
                  <a:schemeClr val="tx1"/>
                </a:solidFill>
                <a:hlinkClick r:id="rId2"/>
              </a:rPr>
              <a:t> </a:t>
            </a:r>
            <a:r>
              <a:rPr lang="ru-RU" sz="2700" dirty="0" smtClean="0">
                <a:solidFill>
                  <a:schemeClr val="tx1"/>
                </a:solidFill>
              </a:rPr>
              <a:t>Алдошин Г.Т. «Теория линейный и нелинейных колебаний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smtClean="0">
                <a:solidFill>
                  <a:schemeClr val="tx1"/>
                </a:solidFill>
              </a:rPr>
              <a:t>»</a:t>
            </a:r>
            <a:r>
              <a:rPr lang="en-US" sz="2700" dirty="0" smtClean="0">
                <a:solidFill>
                  <a:schemeClr val="tx1"/>
                </a:solidFill>
              </a:rPr>
              <a:t>, 2013</a:t>
            </a:r>
            <a:r>
              <a:rPr lang="ru-RU" sz="2700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551543" y="406400"/>
                <a:ext cx="8722459" cy="1524000"/>
              </a:xfrm>
            </p:spPr>
            <p:txBody>
              <a:bodyPr>
                <a:normAutofit fontScale="90000"/>
              </a:bodyPr>
              <a:lstStyle/>
              <a:p>
                <a:r>
                  <a:rPr lang="ru-RU" b="1" u="sng" dirty="0" smtClean="0">
                    <a:solidFill>
                      <a:schemeClr val="tx1"/>
                    </a:solidFill>
                  </a:rPr>
                  <a:t>Цель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: Исследовать уравнение</a:t>
                </a:r>
                <a:br>
                  <a:rPr lang="ru-RU" dirty="0" smtClean="0">
                    <a:solidFill>
                      <a:schemeClr val="tx1"/>
                    </a:solidFill>
                  </a:rPr>
                </a:br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−(</m:t>
                    </m:r>
                  </m:oMath>
                </a14:m>
                <a:r>
                  <a:rPr lang="ru-RU" dirty="0">
                    <a:solidFill>
                      <a:schemeClr val="tx1"/>
                    </a:solidFill>
                  </a:rPr>
                  <a:t>λ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-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̇"/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̇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/>
                </a:r>
                <a:br>
                  <a:rPr lang="ru-RU" dirty="0" smtClean="0">
                    <a:solidFill>
                      <a:schemeClr val="tx1"/>
                    </a:solidFill>
                  </a:rPr>
                </a:br>
                <a:r>
                  <a:rPr lang="ru-RU" dirty="0">
                    <a:solidFill>
                      <a:schemeClr val="tx1"/>
                    </a:solidFill>
                  </a:rPr>
                  <a:t>где λ – параметр колебательной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системы</a:t>
                </a:r>
                <a:br>
                  <a:rPr lang="ru-RU" dirty="0" smtClean="0">
                    <a:solidFill>
                      <a:schemeClr val="tx1"/>
                    </a:solidFill>
                  </a:rPr>
                </a:br>
                <a:r>
                  <a:rPr lang="ru-RU" dirty="0">
                    <a:solidFill>
                      <a:schemeClr val="tx1"/>
                    </a:solidFill>
                  </a:rPr>
                  <a:t/>
                </a:r>
                <a:br>
                  <a:rPr lang="ru-RU" dirty="0">
                    <a:solidFill>
                      <a:schemeClr val="tx1"/>
                    </a:solidFill>
                  </a:rPr>
                </a:br>
                <a:r>
                  <a:rPr lang="ru-RU" b="1" u="sng" dirty="0" smtClean="0">
                    <a:solidFill>
                      <a:schemeClr val="tx1"/>
                    </a:solidFill>
                  </a:rPr>
                  <a:t>Задачи:</a:t>
                </a:r>
                <a:r>
                  <a:rPr lang="ru-RU" dirty="0" smtClean="0">
                    <a:solidFill>
                      <a:schemeClr val="tx1"/>
                    </a:solidFill>
                  </a:rPr>
                  <a:t/>
                </a:r>
                <a:br>
                  <a:rPr lang="ru-RU" dirty="0" smtClean="0">
                    <a:solidFill>
                      <a:schemeClr val="tx1"/>
                    </a:solidFill>
                  </a:rPr>
                </a:br>
                <a:r>
                  <a:rPr lang="ru-RU" dirty="0" smtClean="0">
                    <a:solidFill>
                      <a:schemeClr val="tx1"/>
                    </a:solidFill>
                  </a:rPr>
                  <a:t>1.Проанализировать уравнение с помощью метода Ван дер Поля при малых значениях параметра.</a:t>
                </a:r>
                <a:br>
                  <a:rPr lang="ru-RU" dirty="0" smtClean="0">
                    <a:solidFill>
                      <a:schemeClr val="tx1"/>
                    </a:solidFill>
                  </a:rPr>
                </a:br>
                <a:r>
                  <a:rPr lang="ru-RU" dirty="0" smtClean="0">
                    <a:solidFill>
                      <a:schemeClr val="tx1"/>
                    </a:solidFill>
                  </a:rPr>
                  <a:t>2.Построить фазовые траектории.</a:t>
                </a:r>
                <a:br>
                  <a:rPr lang="ru-RU" dirty="0" smtClean="0">
                    <a:solidFill>
                      <a:schemeClr val="tx1"/>
                    </a:solidFill>
                  </a:rPr>
                </a:br>
                <a:r>
                  <a:rPr lang="ru-RU" dirty="0" smtClean="0">
                    <a:solidFill>
                      <a:schemeClr val="tx1"/>
                    </a:solidFill>
                  </a:rPr>
                  <a:t>3.</a:t>
                </a:r>
                <a:r>
                  <a:rPr lang="ru-RU" dirty="0">
                    <a:solidFill>
                      <a:schemeClr val="tx1"/>
                    </a:solidFill>
                  </a:rPr>
                  <a:t>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Понять, как влияет величина параметра на характер колебаний.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51543" y="406400"/>
                <a:ext cx="8722459" cy="1524000"/>
              </a:xfrm>
              <a:blipFill>
                <a:blip r:embed="rId2"/>
                <a:stretch>
                  <a:fillRect l="-1747" t="-5200" b="-271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731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61" y="333829"/>
            <a:ext cx="8688340" cy="6008255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Автоколебания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—</a:t>
            </a:r>
            <a:r>
              <a:rPr lang="ru-RU" dirty="0">
                <a:solidFill>
                  <a:schemeClr val="tx1"/>
                </a:solidFill>
              </a:rPr>
              <a:t>незатухающие колебания, поддерживаемые внеш. источниками энергии, в нелинейной диссипативной системе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https://www.calc.ru/imgs/articles3/21/26/93014755d1c6d2c15cd2.7207192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61" y="3337956"/>
            <a:ext cx="8162925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89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580571" y="290286"/>
                <a:ext cx="10101943" cy="6270171"/>
              </a:xfrm>
            </p:spPr>
            <p:txBody>
              <a:bodyPr>
                <a:normAutofit fontScale="90000"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</a:rPr>
                  <a:t>При достаточно малых значениях параметра </a:t>
                </a:r>
                <a:r>
                  <a:rPr lang="ru-RU" dirty="0">
                    <a:solidFill>
                      <a:schemeClr val="tx1"/>
                    </a:solidFill>
                  </a:rPr>
                  <a:t>λ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можно проанализировать уравнение </a:t>
                </a:r>
                <a:br>
                  <a:rPr lang="ru-RU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−(</m:t>
                    </m:r>
                  </m:oMath>
                </a14:m>
                <a:r>
                  <a:rPr lang="ru-RU" dirty="0">
                    <a:solidFill>
                      <a:schemeClr val="tx1"/>
                    </a:solidFill>
                  </a:rPr>
                  <a:t>λ </a:t>
                </a:r>
                <a:r>
                  <a:rPr lang="ru-RU" dirty="0">
                    <a:solidFill>
                      <a:schemeClr val="tx1"/>
                    </a:solidFill>
                  </a:rPr>
                  <a:t>-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̇"/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̇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ru-RU" dirty="0">
                    <a:solidFill>
                      <a:schemeClr val="tx1"/>
                    </a:solidFill>
                  </a:rPr>
                  <a:t>,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с помощью метода Ван дер Поля (методом </a:t>
                </a:r>
                <a:r>
                  <a:rPr lang="ru-RU" dirty="0">
                    <a:solidFill>
                      <a:schemeClr val="tx1"/>
                    </a:solidFill>
                  </a:rPr>
                  <a:t>медленно меняющихся амплитуд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)</a:t>
                </a:r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ru-RU" dirty="0" smtClean="0">
                    <a:solidFill>
                      <a:schemeClr val="tx1"/>
                    </a:solidFill>
                  </a:rPr>
                  <a:t/>
                </a:r>
                <a:br>
                  <a:rPr lang="ru-RU" dirty="0" smtClean="0">
                    <a:solidFill>
                      <a:schemeClr val="tx1"/>
                    </a:solidFill>
                  </a:rPr>
                </a:br>
                <a:r>
                  <a:rPr lang="ru-RU" b="1" dirty="0" smtClean="0">
                    <a:solidFill>
                      <a:schemeClr val="tx1"/>
                    </a:solidFill>
                  </a:rPr>
                  <a:t>Решение : </a:t>
                </a:r>
                <a:br>
                  <a:rPr lang="ru-RU" b="1" dirty="0" smtClean="0">
                    <a:solidFill>
                      <a:schemeClr val="tx1"/>
                    </a:solidFill>
                  </a:rPr>
                </a:br>
                <a:r>
                  <a:rPr lang="ru-RU" b="1" dirty="0" smtClean="0">
                    <a:solidFill>
                      <a:schemeClr val="tx1"/>
                    </a:solidFill>
                  </a:rPr>
                  <a:t/>
                </a:r>
                <a:br>
                  <a:rPr lang="ru-RU" b="1" dirty="0" smtClean="0">
                    <a:solidFill>
                      <a:schemeClr val="tx1"/>
                    </a:solidFill>
                  </a:rPr>
                </a:br>
                <a:r>
                  <a:rPr lang="ru-RU" dirty="0" smtClean="0">
                    <a:solidFill>
                      <a:schemeClr val="tx1"/>
                    </a:solidFill>
                  </a:rPr>
                  <a:t>1.Перепишем систему в виде : </a:t>
                </a:r>
                <a:br>
                  <a:rPr lang="ru-RU" dirty="0" smtClean="0">
                    <a:solidFill>
                      <a:schemeClr val="tx1"/>
                    </a:solidFill>
                  </a:rPr>
                </a:br>
                <a:r>
                  <a:rPr lang="ru-RU" dirty="0" smtClean="0">
                    <a:solidFill>
                      <a:schemeClr val="tx1"/>
                    </a:solidFill>
                  </a:rPr>
                  <a:t/>
                </a:r>
                <a:br>
                  <a:rPr lang="ru-RU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ru-RU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ƒ(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ru-R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ru-R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d>
                      <m:dPr>
                        <m:ctrl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b="0" i="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,</a:t>
                </a:r>
                <a:r>
                  <a:rPr lang="ru-RU" b="0" i="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где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ƒ(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ru-R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ru-RU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b="0" i="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=(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ru-R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̇"/>
                                <m:ctrlPr>
                                  <a:rPr lang="ru-RU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p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ru-RU" dirty="0" smtClean="0">
                            <a:solidFill>
                              <a:schemeClr val="tx1"/>
                            </a:solidFill>
                          </a:rPr>
                          <m:t>λ</m:t>
                        </m:r>
                      </m:den>
                    </m:f>
                  </m:oMath>
                </a14:m>
                <a:r>
                  <a:rPr lang="en-US" b="0" i="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)</a:t>
                </a:r>
                <a:br>
                  <a:rPr lang="en-US" b="0" i="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ru-RU">
                        <a:solidFill>
                          <a:schemeClr val="tx1"/>
                        </a:solidFill>
                      </a:rPr>
                      <m:t> 0 &lt; </m:t>
                    </m:r>
                    <m:r>
                      <m:rPr>
                        <m:nor/>
                      </m:rPr>
                      <a:rPr lang="ru-RU">
                        <a:solidFill>
                          <a:schemeClr val="tx1"/>
                        </a:solidFill>
                      </a:rPr>
                      <m:t>𝜇</m:t>
                    </m:r>
                    <m:r>
                      <m:rPr>
                        <m:nor/>
                      </m:rPr>
                      <a:rPr lang="ru-RU">
                        <a:solidFill>
                          <a:schemeClr val="tx1"/>
                        </a:solidFill>
                      </a:rPr>
                      <m:t> ≪ 1 – безразмерный малый положительный параметр. </m:t>
                    </m:r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:r>
                  <a:rPr lang="ru-RU" dirty="0" smtClean="0"/>
                  <a:t/>
                </a:r>
                <a:br>
                  <a:rPr lang="ru-RU" dirty="0" smtClean="0"/>
                </a:br>
                <a:endParaRPr lang="ru-RU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80571" y="290286"/>
                <a:ext cx="10101943" cy="6270171"/>
              </a:xfrm>
              <a:blipFill>
                <a:blip r:embed="rId2"/>
                <a:stretch>
                  <a:fillRect l="-1509" t="-12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331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88687" y="159657"/>
                <a:ext cx="10551884" cy="6212113"/>
              </a:xfrm>
            </p:spPr>
            <p:txBody>
              <a:bodyPr>
                <a:normAutofit fontScale="90000"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</a:rPr>
                  <a:t>Запишем уравнение (1) в нормальной форме Коши:</a:t>
                </a:r>
                <a:r>
                  <a:rPr lang="en-US" dirty="0">
                    <a:solidFill>
                      <a:schemeClr val="tx1"/>
                    </a:solidFill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:r>
                  <a:rPr lang="el-GR" dirty="0">
                    <a:solidFill>
                      <a:schemeClr val="tx1"/>
                    </a:solidFill>
                  </a:rPr>
                  <a:t>𝑦</a:t>
                </a:r>
                <a:r>
                  <a:rPr lang="en-US" dirty="0">
                    <a:solidFill>
                      <a:schemeClr val="tx1"/>
                    </a:solidFill>
                  </a:rPr>
                  <a:t>           </a:t>
                </a:r>
                <a:r>
                  <a:rPr lang="ru-RU" dirty="0">
                    <a:solidFill>
                      <a:schemeClr val="tx1"/>
                    </a:solidFill>
                  </a:rPr>
                  <a:t>   </a:t>
                </a:r>
                <a:r>
                  <a:rPr lang="en-US" dirty="0">
                    <a:solidFill>
                      <a:schemeClr val="tx1"/>
                    </a:solidFill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=-</a:t>
                </a:r>
                <a:r>
                  <a:rPr lang="el-GR" dirty="0">
                    <a:solidFill>
                      <a:schemeClr val="tx1"/>
                    </a:solidFill>
                  </a:rPr>
                  <a:t> 𝑦 </a:t>
                </a:r>
                <a:r>
                  <a:rPr lang="en-US" dirty="0">
                    <a:solidFill>
                      <a:schemeClr val="tx1"/>
                    </a:solidFill>
                  </a:rPr>
                  <a:t>+</a:t>
                </a:r>
                <a:r>
                  <a:rPr lang="ru-R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ƒ(𝑥,</a:t>
                </a:r>
                <a:r>
                  <a:rPr lang="el-GR" dirty="0">
                    <a:solidFill>
                      <a:schemeClr val="tx1"/>
                    </a:solidFill>
                  </a:rPr>
                  <a:t> 𝑦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  <a:r>
                  <a:rPr lang="ru-RU" dirty="0">
                    <a:solidFill>
                      <a:schemeClr val="tx1"/>
                    </a:solidFill>
                  </a:rPr>
                  <a:t/>
                </a:r>
                <a:br>
                  <a:rPr lang="ru-RU" dirty="0">
                    <a:solidFill>
                      <a:schemeClr val="tx1"/>
                    </a:solidFill>
                  </a:rPr>
                </a:br>
                <a:r>
                  <a:rPr lang="en-US" dirty="0">
                    <a:solidFill>
                      <a:schemeClr val="tx1"/>
                    </a:solidFill>
                  </a:rPr>
                  <a:t>ƒ(𝑥,</a:t>
                </a:r>
                <a:r>
                  <a:rPr lang="el-GR" dirty="0">
                    <a:solidFill>
                      <a:schemeClr val="tx1"/>
                    </a:solidFill>
                  </a:rPr>
                  <a:t> 𝑦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)=(</a:t>
                </a:r>
                <a:r>
                  <a:rPr lang="en-US" sz="3100" dirty="0">
                    <a:solidFill>
                      <a:schemeClr val="tx1"/>
                    </a:solidFill>
                  </a:rPr>
                  <a:t>y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ru-RU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λ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ru-RU" dirty="0">
                    <a:solidFill>
                      <a:schemeClr val="tx1"/>
                    </a:solidFill>
                  </a:rPr>
                  <a:t/>
                </a:r>
                <a:br>
                  <a:rPr lang="ru-RU" dirty="0">
                    <a:solidFill>
                      <a:schemeClr val="tx1"/>
                    </a:solidFill>
                  </a:rPr>
                </a:br>
                <a:r>
                  <a:rPr lang="ru-RU" dirty="0">
                    <a:solidFill>
                      <a:schemeClr val="tx1"/>
                    </a:solidFill>
                  </a:rPr>
                  <a:t>При 0 &lt; 𝜇 ≪ 1 будем искать решение системы  в виде:</a:t>
                </a:r>
                <a:br>
                  <a:rPr lang="ru-RU" dirty="0">
                    <a:solidFill>
                      <a:schemeClr val="tx1"/>
                    </a:solidFill>
                  </a:rPr>
                </a:br>
                <a:r>
                  <a:rPr lang="ru-RU" dirty="0">
                    <a:solidFill>
                      <a:schemeClr val="tx1"/>
                    </a:solidFill>
                  </a:rPr>
                  <a:t/>
                </a:r>
                <a:br>
                  <a:rPr lang="ru-RU" dirty="0">
                    <a:solidFill>
                      <a:schemeClr val="tx1"/>
                    </a:solidFill>
                  </a:rPr>
                </a:br>
                <a:r>
                  <a:rPr lang="en-US" dirty="0">
                    <a:solidFill>
                      <a:schemeClr val="tx1"/>
                    </a:solidFill>
                  </a:rPr>
                  <a:t>𝑥 = 𝐾 cos(𝑡 + </a:t>
                </a:r>
                <a:r>
                  <a:rPr lang="el-GR" dirty="0">
                    <a:solidFill>
                      <a:schemeClr val="tx1"/>
                    </a:solidFill>
                  </a:rPr>
                  <a:t>Θ) </a:t>
                </a:r>
                <a:r>
                  <a:rPr lang="ru-RU" dirty="0">
                    <a:solidFill>
                      <a:schemeClr val="tx1"/>
                    </a:solidFill>
                  </a:rPr>
                  <a:t/>
                </a:r>
                <a:br>
                  <a:rPr lang="ru-RU" dirty="0">
                    <a:solidFill>
                      <a:schemeClr val="tx1"/>
                    </a:solidFill>
                  </a:rPr>
                </a:br>
                <a:r>
                  <a:rPr lang="el-GR" dirty="0">
                    <a:solidFill>
                      <a:schemeClr val="tx1"/>
                    </a:solidFill>
                  </a:rPr>
                  <a:t>𝑦 = −𝐾 </a:t>
                </a:r>
                <a:r>
                  <a:rPr lang="en-US" dirty="0">
                    <a:solidFill>
                      <a:schemeClr val="tx1"/>
                    </a:solidFill>
                  </a:rPr>
                  <a:t>sin(𝑡 + </a:t>
                </a:r>
                <a:r>
                  <a:rPr lang="el-GR" dirty="0">
                    <a:solidFill>
                      <a:schemeClr val="tx1"/>
                    </a:solidFill>
                  </a:rPr>
                  <a:t>Θ) </a:t>
                </a:r>
                <a:r>
                  <a:rPr lang="ru-RU" dirty="0">
                    <a:solidFill>
                      <a:schemeClr val="tx1"/>
                    </a:solidFill>
                  </a:rPr>
                  <a:t/>
                </a:r>
                <a:br>
                  <a:rPr lang="ru-RU" dirty="0">
                    <a:solidFill>
                      <a:schemeClr val="tx1"/>
                    </a:solidFill>
                  </a:rPr>
                </a:br>
                <a:r>
                  <a:rPr lang="ru-RU" dirty="0">
                    <a:solidFill>
                      <a:schemeClr val="tx1"/>
                    </a:solidFill>
                  </a:rPr>
                  <a:t/>
                </a:r>
                <a:br>
                  <a:rPr lang="ru-RU" dirty="0">
                    <a:solidFill>
                      <a:schemeClr val="tx1"/>
                    </a:solidFill>
                  </a:rPr>
                </a:br>
                <a:r>
                  <a:rPr lang="ru-RU" dirty="0">
                    <a:solidFill>
                      <a:schemeClr val="tx1"/>
                    </a:solidFill>
                  </a:rPr>
                  <a:t>,где 𝐾 и 𝛩 – новые зависимые переменные, которые называются переменными Ван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ru-RU" dirty="0">
                    <a:solidFill>
                      <a:schemeClr val="tx1"/>
                    </a:solidFill>
                  </a:rPr>
                  <a:t>дер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Поля.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ru-RU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88687" y="159657"/>
                <a:ext cx="10551884" cy="6212113"/>
              </a:xfrm>
              <a:blipFill>
                <a:blip r:embed="rId2"/>
                <a:stretch>
                  <a:fillRect l="-1502" t="-1276" r="-1155" b="-33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273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770" y="319314"/>
            <a:ext cx="11001829" cy="5457371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Подставляем решение в систему, получаем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Отсюда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8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82" y="1524989"/>
            <a:ext cx="9568548" cy="86986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770" y="3214461"/>
            <a:ext cx="8502023" cy="151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94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5772"/>
            <a:ext cx="9540723" cy="65822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Разложим периодические правые части в ряд Фурье 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Здесь Φ, Φ1, 𝜑1, Ψ, Ψ1, 𝜓1 – коэффициенты разложения в ряд Фурье, </a:t>
            </a:r>
            <a:r>
              <a:rPr lang="ru-RU" sz="2400" dirty="0" smtClean="0">
                <a:solidFill>
                  <a:schemeClr val="tx1"/>
                </a:solidFill>
              </a:rPr>
              <a:t>зависящие </a:t>
            </a:r>
            <a:r>
              <a:rPr lang="ru-RU" sz="2400" dirty="0">
                <a:solidFill>
                  <a:schemeClr val="tx1"/>
                </a:solidFill>
              </a:rPr>
              <a:t>от </a:t>
            </a:r>
            <a:r>
              <a:rPr lang="en-US" sz="2400" dirty="0" smtClean="0">
                <a:solidFill>
                  <a:schemeClr val="tx1"/>
                </a:solidFill>
              </a:rPr>
              <a:t>K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1727200"/>
            <a:ext cx="7115175" cy="1047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0" y="4226378"/>
            <a:ext cx="6780027" cy="198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</a:rPr>
                  <a:t>Тогда система  </a:t>
                </a:r>
                <a:r>
                  <a:rPr lang="ru-RU" dirty="0">
                    <a:solidFill>
                      <a:schemeClr val="tx1"/>
                    </a:solidFill>
                  </a:rPr>
                  <a:t>заменится укороченной системой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:</a:t>
                </a:r>
                <a:r>
                  <a:rPr lang="ru-RU" dirty="0"/>
                  <a:t/>
                </a:r>
                <a:br>
                  <a:rPr lang="ru-RU" dirty="0"/>
                </a:br>
                <a:r>
                  <a:rPr lang="ru-RU" dirty="0"/>
                  <a:t/>
                </a:r>
                <a:br>
                  <a:rPr lang="ru-RU" dirty="0"/>
                </a:b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</m:oMath>
                </a14:m>
                <a:r>
                  <a:rPr lang="el-GR" dirty="0" smtClean="0">
                    <a:solidFill>
                      <a:schemeClr val="tx1"/>
                    </a:solidFill>
                  </a:rPr>
                  <a:t>= </a:t>
                </a:r>
                <a:r>
                  <a:rPr lang="el-GR" dirty="0">
                    <a:solidFill>
                      <a:schemeClr val="tx1"/>
                    </a:solidFill>
                  </a:rPr>
                  <a:t>𝜇Φ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,</a:t>
                </a:r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l-GR">
                            <a:solidFill>
                              <a:schemeClr val="tx1"/>
                            </a:solidFill>
                          </a:rPr>
                          <m:t>Θ</m:t>
                        </m:r>
                      </m:e>
                    </m:acc>
                  </m:oMath>
                </a14:m>
                <a:r>
                  <a:rPr lang="el-GR" dirty="0" smtClean="0">
                    <a:solidFill>
                      <a:schemeClr val="tx1"/>
                    </a:solidFill>
                  </a:rPr>
                  <a:t> </a:t>
                </a:r>
                <a:r>
                  <a:rPr lang="el-GR" dirty="0">
                    <a:solidFill>
                      <a:schemeClr val="tx1"/>
                    </a:solidFill>
                  </a:rPr>
                  <a:t>= 𝜇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ru-RU" dirty="0">
                    <a:solidFill>
                      <a:schemeClr val="tx1"/>
                    </a:solidFill>
                  </a:rPr>
                  <a:t>Полагая, что 𝑡 + Θ = 𝑢, получим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: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ru-RU" dirty="0"/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773" t="-5991" b="-1843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1024" t="4618" r="-1024" b="-923"/>
          <a:stretch/>
        </p:blipFill>
        <p:spPr>
          <a:xfrm>
            <a:off x="677334" y="4325257"/>
            <a:ext cx="8506418" cy="151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3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212877" y="348344"/>
                <a:ext cx="10861523" cy="5950856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ru-RU" dirty="0" err="1" smtClean="0">
                    <a:solidFill>
                      <a:schemeClr val="tx1"/>
                    </a:solidFill>
                  </a:rPr>
                  <a:t>Т.к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dirty="0">
                    <a:solidFill>
                      <a:schemeClr val="tx1"/>
                    </a:solidFill>
                  </a:rPr>
                  <a:t>ƒ(𝑥,</a:t>
                </a:r>
                <a:r>
                  <a:rPr lang="el-GR" dirty="0">
                    <a:solidFill>
                      <a:schemeClr val="tx1"/>
                    </a:solidFill>
                  </a:rPr>
                  <a:t> 𝑦</a:t>
                </a:r>
                <a:r>
                  <a:rPr lang="en-US" dirty="0">
                    <a:solidFill>
                      <a:schemeClr val="tx1"/>
                    </a:solidFill>
                  </a:rPr>
                  <a:t>)=(</a:t>
                </a:r>
                <a:r>
                  <a:rPr lang="en-US" sz="3100" dirty="0">
                    <a:solidFill>
                      <a:schemeClr val="tx1"/>
                    </a:solidFill>
                  </a:rPr>
                  <a:t>y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ru-RU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λ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ru-RU" dirty="0" smtClean="0">
                    <a:solidFill>
                      <a:schemeClr val="tx1"/>
                    </a:solidFill>
                  </a:rPr>
                  <a:t>Φ</a:t>
                </a:r>
                <a:r>
                  <a:rPr lang="en-US" dirty="0">
                    <a:solidFill>
                      <a:schemeClr val="tx1"/>
                    </a:solidFill>
                  </a:rPr>
                  <a:t>(k)=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sup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𝐾𝑠𝑖𝑛𝑢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e>
                    </m:nary>
                    <m:f>
                      <m:f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m:rPr>
                            <m:nor/>
                          </m:rPr>
                          <a:rPr lang="ru-RU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  <m:t>λ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𝑠𝑖𝑛𝑢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𝑠𝑖𝑛𝑢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ru-RU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  <m:t>λ</m:t>
                        </m:r>
                      </m:den>
                    </m:f>
                  </m:oMath>
                </a14:m>
                <a:r>
                  <a:rPr lang="en-US" dirty="0" smtClean="0">
                    <a:latin typeface="Adobe Ming Std L" panose="02020300000000000000" pitchFamily="18" charset="-128"/>
                    <a:ea typeface="Adobe Ming Std L" panose="02020300000000000000" pitchFamily="18" charset="-128"/>
                    <a:cs typeface="Aparajita" panose="020B0604020202020204" pitchFamily="34" charset="0"/>
                  </a:rPr>
                  <a:t/>
                </a:r>
                <a:br>
                  <a:rPr lang="en-US" dirty="0" smtClean="0">
                    <a:latin typeface="Adobe Ming Std L" panose="02020300000000000000" pitchFamily="18" charset="-128"/>
                    <a:ea typeface="Adobe Ming Std L" panose="02020300000000000000" pitchFamily="18" charset="-128"/>
                    <a:cs typeface="Aparajita" panose="020B0604020202020204" pitchFamily="34" charset="0"/>
                  </a:rPr>
                </a:br>
                <a:r>
                  <a:rPr lang="ru-RU" dirty="0" smtClean="0">
                    <a:solidFill>
                      <a:schemeClr val="tx1"/>
                    </a:solidFill>
                  </a:rPr>
                  <a:t>Ψ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(k)=0</a:t>
                </a:r>
                <a:r>
                  <a:rPr lang="ru-RU" dirty="0" smtClean="0">
                    <a:solidFill>
                      <a:schemeClr val="tx1"/>
                    </a:solidFill>
                  </a:rPr>
                  <a:t/>
                </a:r>
                <a:br>
                  <a:rPr lang="ru-RU" dirty="0" smtClean="0">
                    <a:solidFill>
                      <a:schemeClr val="tx1"/>
                    </a:solidFill>
                  </a:rPr>
                </a:br>
                <a:r>
                  <a:rPr lang="ru-RU" dirty="0" smtClean="0"/>
                  <a:t/>
                </a:r>
                <a:br>
                  <a:rPr lang="ru-RU" dirty="0" smtClean="0"/>
                </a:br>
                <a:r>
                  <a:rPr lang="ru-RU" dirty="0" smtClean="0"/>
                  <a:t>Таким образом получаем систему :</a:t>
                </a:r>
                <a:br>
                  <a:rPr lang="ru-RU" dirty="0" smtClean="0"/>
                </a:b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</m:oMath>
                </a14:m>
                <a:r>
                  <a:rPr lang="el-GR" dirty="0">
                    <a:solidFill>
                      <a:schemeClr val="tx1"/>
                    </a:solidFill>
                  </a:rPr>
                  <a:t>= </a:t>
                </a:r>
                <a:r>
                  <a:rPr lang="el-GR" dirty="0" smtClean="0">
                    <a:solidFill>
                      <a:schemeClr val="tx1"/>
                    </a:solidFill>
                  </a:rPr>
                  <a:t>𝜇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ru-RU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parajita" panose="020B0604020202020204" pitchFamily="34" charset="0"/>
                          </a:rPr>
                          <m:t>λ</m:t>
                        </m:r>
                      </m:den>
                    </m:f>
                    <m:r>
                      <a:rPr lang="ru-RU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parajita" panose="020B0604020202020204" pitchFamily="34" charset="0"/>
                      </a:rPr>
                      <m:t>)</m:t>
                    </m:r>
                  </m:oMath>
                </a14:m>
                <a:r>
                  <a:rPr lang="ru-RU" b="0" i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parajita" panose="020B0604020202020204" pitchFamily="34" charset="0"/>
                  </a:rPr>
                  <a:t/>
                </a:r>
                <a:br>
                  <a:rPr lang="ru-RU" b="0" i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parajita" panose="020B0604020202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l-GR">
                              <a:solidFill>
                                <a:schemeClr val="tx1"/>
                              </a:solidFill>
                            </a:rPr>
                            <m:t>Θ</m:t>
                          </m:r>
                        </m:e>
                      </m:acc>
                      <m:r>
                        <a:rPr lang="ru-RU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r>
                  <a:rPr lang="ru-RU" b="0" i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parajita" panose="020B0604020202020204" pitchFamily="34" charset="0"/>
                  </a:rPr>
                  <a:t/>
                </a:r>
                <a:br>
                  <a:rPr lang="ru-RU" b="0" i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parajita" panose="020B0604020202020204" pitchFamily="34" charset="0"/>
                  </a:rPr>
                </a:br>
                <a:r>
                  <a:rPr lang="ru-RU" b="0" i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parajita" panose="020B0604020202020204" pitchFamily="34" charset="0"/>
                  </a:rPr>
                  <a:t/>
                </a:r>
                <a:br>
                  <a:rPr lang="ru-RU" b="0" i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parajita" panose="020B0604020202020204" pitchFamily="34" charset="0"/>
                  </a:rPr>
                </a:br>
                <a:r>
                  <a:rPr lang="ru-RU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parajita" panose="020B0604020202020204" pitchFamily="34" charset="0"/>
                  </a:rPr>
                  <a:t>Из второго уравнения : </a:t>
                </a:r>
                <a:br>
                  <a:rPr lang="ru-RU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parajita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>
                        <a:solidFill>
                          <a:schemeClr val="tx1"/>
                        </a:solidFill>
                      </a:rPr>
                      <m:t>Θ</m:t>
                    </m:r>
                  </m:oMath>
                </a14:m>
                <a:r>
                  <a:rPr lang="ru-RU" b="0" i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parajita" panose="020B0604020202020204" pitchFamily="34" charset="0"/>
                  </a:rPr>
                  <a:t>=</a:t>
                </a:r>
                <a:r>
                  <a:rPr lang="en-US" b="0" i="0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parajita" panose="020B0604020202020204" pitchFamily="34" charset="0"/>
                  </a:rPr>
                  <a:t>const</a:t>
                </a:r>
                <a:r>
                  <a:rPr lang="ru-RU" b="0" i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parajita" panose="020B0604020202020204" pitchFamily="34" charset="0"/>
                  </a:rPr>
                  <a:t/>
                </a:r>
                <a:br>
                  <a:rPr lang="ru-RU" b="0" i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parajita" panose="020B0604020202020204" pitchFamily="34" charset="0"/>
                  </a:rPr>
                </a:br>
                <a:r>
                  <a:rPr lang="ru-RU" b="0" i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parajita" panose="020B0604020202020204" pitchFamily="34" charset="0"/>
                  </a:rPr>
                  <a:t/>
                </a:r>
                <a:br>
                  <a:rPr lang="ru-RU" b="0" i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Aparajita" panose="020B0604020202020204" pitchFamily="34" charset="0"/>
                  </a:rPr>
                </a:br>
                <a:r>
                  <a:rPr lang="ru-RU" b="0" dirty="0" smtClean="0">
                    <a:solidFill>
                      <a:schemeClr val="tx1"/>
                    </a:solidFill>
                    <a:latin typeface="Adobe Ming Std L" panose="02020300000000000000" pitchFamily="18" charset="-128"/>
                  </a:rPr>
                  <a:t/>
                </a:r>
                <a:br>
                  <a:rPr lang="ru-RU" b="0" dirty="0" smtClean="0">
                    <a:solidFill>
                      <a:schemeClr val="tx1"/>
                    </a:solidFill>
                    <a:latin typeface="Adobe Ming Std L" panose="02020300000000000000" pitchFamily="18" charset="-128"/>
                  </a:rPr>
                </a:br>
                <a:r>
                  <a:rPr lang="ru-RU" dirty="0" smtClean="0">
                    <a:latin typeface="Adobe Ming Std L" panose="02020300000000000000" pitchFamily="18" charset="-128"/>
                    <a:ea typeface="Adobe Ming Std L" panose="02020300000000000000" pitchFamily="18" charset="-128"/>
                    <a:cs typeface="Aparajita" panose="020B0604020202020204" pitchFamily="34" charset="0"/>
                  </a:rPr>
                  <a:t/>
                </a:r>
                <a:br>
                  <a:rPr lang="ru-RU" dirty="0" smtClean="0">
                    <a:latin typeface="Adobe Ming Std L" panose="02020300000000000000" pitchFamily="18" charset="-128"/>
                    <a:ea typeface="Adobe Ming Std L" panose="02020300000000000000" pitchFamily="18" charset="-128"/>
                    <a:cs typeface="Aparajita" panose="020B0604020202020204" pitchFamily="34" charset="0"/>
                  </a:rPr>
                </a:br>
                <a:r>
                  <a:rPr lang="ru-RU" dirty="0" smtClean="0">
                    <a:latin typeface="Adobe Ming Std L" panose="02020300000000000000" pitchFamily="18" charset="-128"/>
                    <a:ea typeface="Adobe Ming Std L" panose="02020300000000000000" pitchFamily="18" charset="-128"/>
                    <a:cs typeface="Aparajita" panose="020B0604020202020204" pitchFamily="34" charset="0"/>
                  </a:rPr>
                  <a:t/>
                </a:r>
                <a:br>
                  <a:rPr lang="ru-RU" dirty="0" smtClean="0">
                    <a:latin typeface="Adobe Ming Std L" panose="02020300000000000000" pitchFamily="18" charset="-128"/>
                    <a:ea typeface="Adobe Ming Std L" panose="02020300000000000000" pitchFamily="18" charset="-128"/>
                    <a:cs typeface="Aparajita" panose="020B0604020202020204" pitchFamily="34" charset="0"/>
                  </a:rPr>
                </a:br>
                <a:r>
                  <a:rPr lang="en-US" dirty="0" smtClean="0">
                    <a:latin typeface="Adobe Ming Std L" panose="02020300000000000000" pitchFamily="18" charset="-128"/>
                    <a:ea typeface="Adobe Ming Std L" panose="02020300000000000000" pitchFamily="18" charset="-128"/>
                    <a:cs typeface="Aparajita" panose="020B0604020202020204" pitchFamily="34" charset="0"/>
                  </a:rPr>
                  <a:t/>
                </a:r>
                <a:br>
                  <a:rPr lang="en-US" dirty="0" smtClean="0">
                    <a:latin typeface="Adobe Ming Std L" panose="02020300000000000000" pitchFamily="18" charset="-128"/>
                    <a:ea typeface="Adobe Ming Std L" panose="02020300000000000000" pitchFamily="18" charset="-128"/>
                    <a:cs typeface="Aparajita" panose="020B0604020202020204" pitchFamily="34" charset="0"/>
                  </a:rPr>
                </a:br>
                <a:r>
                  <a:rPr lang="en-US" dirty="0">
                    <a:latin typeface="Adobe Ming Std L" panose="02020300000000000000" pitchFamily="18" charset="-128"/>
                    <a:ea typeface="Adobe Ming Std L" panose="02020300000000000000" pitchFamily="18" charset="-128"/>
                    <a:cs typeface="Aparajita" panose="020B0604020202020204" pitchFamily="34" charset="0"/>
                  </a:rPr>
                  <a:t/>
                </a:r>
                <a:br>
                  <a:rPr lang="en-US" dirty="0">
                    <a:latin typeface="Adobe Ming Std L" panose="02020300000000000000" pitchFamily="18" charset="-128"/>
                    <a:ea typeface="Adobe Ming Std L" panose="02020300000000000000" pitchFamily="18" charset="-128"/>
                    <a:cs typeface="Aparajita" panose="020B0604020202020204" pitchFamily="34" charset="0"/>
                  </a:rPr>
                </a:br>
                <a:r>
                  <a:rPr lang="en-US" dirty="0" smtClean="0">
                    <a:latin typeface="Adobe Ming Std L" panose="02020300000000000000" pitchFamily="18" charset="-128"/>
                    <a:ea typeface="Adobe Ming Std L" panose="02020300000000000000" pitchFamily="18" charset="-128"/>
                    <a:cs typeface="Aparajita" panose="020B0604020202020204" pitchFamily="34" charset="0"/>
                  </a:rPr>
                  <a:t/>
                </a:r>
                <a:br>
                  <a:rPr lang="en-US" dirty="0" smtClean="0">
                    <a:latin typeface="Adobe Ming Std L" panose="02020300000000000000" pitchFamily="18" charset="-128"/>
                    <a:ea typeface="Adobe Ming Std L" panose="02020300000000000000" pitchFamily="18" charset="-128"/>
                    <a:cs typeface="Aparajita" panose="020B0604020202020204" pitchFamily="34" charset="0"/>
                  </a:rPr>
                </a:br>
                <a:r>
                  <a:rPr lang="en-US" dirty="0" smtClean="0">
                    <a:latin typeface="Adobe Ming Std L" panose="02020300000000000000" pitchFamily="18" charset="-128"/>
                    <a:ea typeface="Adobe Ming Std L" panose="02020300000000000000" pitchFamily="18" charset="-128"/>
                    <a:cs typeface="Aparajita" panose="020B0604020202020204" pitchFamily="34" charset="0"/>
                  </a:rPr>
                  <a:t/>
                </a:r>
                <a:br>
                  <a:rPr lang="en-US" dirty="0" smtClean="0">
                    <a:latin typeface="Adobe Ming Std L" panose="02020300000000000000" pitchFamily="18" charset="-128"/>
                    <a:ea typeface="Adobe Ming Std L" panose="02020300000000000000" pitchFamily="18" charset="-128"/>
                    <a:cs typeface="Aparajita" panose="020B0604020202020204" pitchFamily="34" charset="0"/>
                  </a:rPr>
                </a:br>
                <a:endParaRPr lang="ru-RU" dirty="0">
                  <a:latin typeface="Adobe Ming Std L" panose="02020300000000000000" pitchFamily="18" charset="-128"/>
                  <a:ea typeface="Adobe Ming Std L" panose="02020300000000000000" pitchFamily="18" charset="-128"/>
                  <a:cs typeface="Aparajita" panose="020B0604020202020204" pitchFamily="34" charset="0"/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2877" y="348344"/>
                <a:ext cx="10861523" cy="5950856"/>
              </a:xfrm>
              <a:blipFill>
                <a:blip r:embed="rId2"/>
                <a:stretch>
                  <a:fillRect l="-1459" b="-17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73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2323</TotalTime>
  <Words>123</Words>
  <Application>Microsoft Office PowerPoint</Application>
  <PresentationFormat>Широкоэкранный</PresentationFormat>
  <Paragraphs>20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Adobe Ming Std L</vt:lpstr>
      <vt:lpstr>Aparajita</vt:lpstr>
      <vt:lpstr>Arial</vt:lpstr>
      <vt:lpstr>Cambria Math</vt:lpstr>
      <vt:lpstr>Times New Roman</vt:lpstr>
      <vt:lpstr>Trebuchet MS</vt:lpstr>
      <vt:lpstr>Wingdings 3</vt:lpstr>
      <vt:lpstr>Аспект</vt:lpstr>
      <vt:lpstr>Курсовая работа по теме:  «Исследование уравнения Рэлея» Лосева Татьяна 23604/1 </vt:lpstr>
      <vt:lpstr>Цель : Исследовать уравнение  x ̈-(λ - x ̇^2)x ̇+x=0 где λ – параметр колебательной системы  Задачи: 1.Проанализировать уравнение с помощью метода Ван дер Поля при малых значениях параметра. 2.Построить фазовые траектории. 3. Понять, как влияет величина параметра на характер колебаний.</vt:lpstr>
      <vt:lpstr>Автоколебания —незатухающие колебания, поддерживаемые внеш. источниками энергии, в нелинейной диссипативной системе.   </vt:lpstr>
      <vt:lpstr>При достаточно малых значениях параметра λ можно проанализировать уравнение  x ̈-(λ - x ̇^2)x ̇+x=0, с помощью метода Ван дер Поля (методом медленно меняющихся амплитуд)  Решение :   1.Перепишем систему в виде :   x ̈+x= μƒ(x ̇,x) (1), где ƒ(x ̇,x) =(x ̇-x ̇^3/"λ" ) ," 0 &lt; μ ≪ 1 – безразмерный малый положительный параметр. "  </vt:lpstr>
      <vt:lpstr>Запишем уравнение (1) в нормальной форме Коши: x ̇= 𝑦               y ̇=- 𝑦 + μƒ(𝑥, 𝑦) ƒ(𝑥, 𝑦)=(y-y^3/"λ" )  При 0 &lt; 𝜇 ≪ 1 будем искать решение системы  в виде:  𝑥 = 𝐾 cos(𝑡 + Θ)  𝑦 = −𝐾 sin(𝑡 + Θ)   ,где 𝐾 и 𝛩 – новые зависимые переменные, которые называются переменными Ван дер Поля. </vt:lpstr>
      <vt:lpstr>Подставляем решение в систему, получаем :     Отсюда   </vt:lpstr>
      <vt:lpstr>Разложим периодические правые части в ряд Фурье :    Здесь Φ, Φ1, 𝜑1, Ψ, Ψ1, 𝜓1 – коэффициенты разложения в ряд Фурье, зависящие от K. </vt:lpstr>
      <vt:lpstr>Тогда система  заменится укороченной системой :  K ̇= 𝜇Φ, "Θ"  ̇ = 𝜇 Ψ  Полагая, что 𝑡 + Θ = 𝑢, получим: </vt:lpstr>
      <vt:lpstr>Т.к  ƒ(𝑥, 𝑦)=(y-y^3/"λ" ) Φ(k)= - 1/2π ∫24_0^2π▒〖(-Ksinu+〗  K^3/"λ"   〖sinu〗^3)sinudu=K/2-〖3K〗^3/8"λ"  Ψ(k)=0  Таким образом получаем систему : K ̇= 𝜇(K/2-〖3K〗^3/8"λ" ) "Θ"  ̇=0  Из второго уравнения :  "Θ"=const         </vt:lpstr>
      <vt:lpstr>Находим состояния равновесия : Φ(K)=0 K/2-〖3K〗^3/8"λ" =0  K_1=0 K_2=∓√(4"λ" /3) Φ’(K)= ( 1)/2-〖9K〗^2/8"λ"  Φ’(K_1)=  ( 1)/2  &gt;0 -неустойчиво Φ’(K_2)= - 1 &lt;0 -устойчиво      </vt:lpstr>
      <vt:lpstr>"λ="0.01=&gt;K_2=√(4"λ" /3)≈0,115 </vt:lpstr>
      <vt:lpstr>Вывод :  1. При достаточно малых значениях параметра уравнение имеет предельные циклы, если уравнение Φ(𝐾) = 0 имеет простые корни 𝐾𝑖  2. Эти предельные циклы близки к окружностям радиуса 𝐾𝑖 с центром в начале координат (и при том тем ближе, чем меньше "λ")</vt:lpstr>
      <vt:lpstr>Если "λ "&gt;1                   "λ"=1                                   "λ"=2  </vt:lpstr>
      <vt:lpstr>"λ"=5       Релаксационные колебания.</vt:lpstr>
      <vt:lpstr>Графики X ̇(t)</vt:lpstr>
      <vt:lpstr>Вывод : При малых значениях параметра "λ" ("λ" ≪1)колебания были близки к гармоническим однако с увеличением  их характер менялся и при больших значениях("λ"≫1) выделяться участки двух типов: «медленного» изменения и быстрых «скачков» с одного состояния на другое.  Ван-дер-Поль предложил называть такие колебания релаксационными , и выдвинул гипотезу, что при "λ" →∞соответствующие решения становятся разрывными.</vt:lpstr>
      <vt:lpstr>Список используемой литературы: 1. А.Л. Пригоровский  «Задачи по теории колебаний, устойчивости движения и качественной теории дифференциальных уравнений «(Учебно-методическое пособие)»,2017г 2. Андронов А.А. «Теория колебаний»,1959г 3. Алдошин Г.Т. «Теория линейный и нелинейных колебаний », 2013г 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уравнения Рэлея</dc:title>
  <dc:creator>Лосева Татьяна</dc:creator>
  <cp:lastModifiedBy>Лосева Татьяна</cp:lastModifiedBy>
  <cp:revision>47</cp:revision>
  <dcterms:created xsi:type="dcterms:W3CDTF">2017-05-29T15:18:12Z</dcterms:created>
  <dcterms:modified xsi:type="dcterms:W3CDTF">2017-05-31T06:02:11Z</dcterms:modified>
</cp:coreProperties>
</file>