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80" r:id="rId10"/>
    <p:sldId id="263" r:id="rId11"/>
    <p:sldId id="264" r:id="rId12"/>
    <p:sldId id="281" r:id="rId13"/>
    <p:sldId id="265" r:id="rId14"/>
    <p:sldId id="266" r:id="rId15"/>
    <p:sldId id="267" r:id="rId16"/>
    <p:sldId id="269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петный Даниил Николаевич" initials="ШДН" lastIdx="1" clrIdx="0">
    <p:extLst>
      <p:ext uri="{19B8F6BF-5375-455C-9EA6-DF929625EA0E}">
        <p15:presenceInfo xmlns:p15="http://schemas.microsoft.com/office/powerpoint/2012/main" userId="Шпетный Даниил Никола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256C1-7149-4262-806F-DACC8E084C82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F491-83D8-447A-963A-8F0732C5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2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0E32-3FFB-4EB8-A9FB-4F51CF234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F96B0-17E2-4F93-AE7C-ABDE0FE31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346AE-91FD-4406-B966-A91BB408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6BB3-5018-40A6-B46A-0D14E84CF469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CC432-9A62-4834-BF99-9475F1DA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282A-2FC2-47B0-AE56-A492D028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7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85F03-3D5C-45FF-861D-F5F1CEDF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6399D6-66E9-49A0-9E6E-B1DBFDCE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D0E9A-B60A-4D80-BE91-67931B59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09ED-2CF9-4A4A-9B4D-B85FC452173B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BACD6-641C-42DC-9D56-24A2124A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89376-A879-4B12-84CD-58CDDFF9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0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6B71C2-38BF-491D-BBE8-B2311ABBE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6B768-D78D-40BF-A4B4-E50B9F1D1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65251-8169-45A7-8AF0-E6BC15FC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48B1-C7D3-401F-9AD7-5BFC00D797A2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0BD4C-9C4D-4EAE-8492-55A05809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3057E-56B0-4DDC-8102-2A9299D2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67C-2241-4C96-A592-9E6F8EB8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94B30-7B1F-4FB9-82D6-DA3B3AAD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0A550-255C-48BA-B184-D80D7F1C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D7F-22EB-458E-BB8D-09526DF8EE7F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0044B-8665-4F74-A3F5-16F085E0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AA18-0E6A-4AFD-934E-F209B8C0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8C1A9-14D6-41BA-A9F2-B88BA198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1CC1D-6653-4B12-9F8E-74C91FF8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E7744-88F3-45F9-A275-3FCA20DD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E91A-9189-4E84-B7D5-B74AB32059B0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E76DA-96CE-47C3-B774-4F63F538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7987E-BEA4-42FA-9AF3-CB961152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ABC0F-4C00-48F3-8433-D4C2E490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D1C3F-D241-4860-9DBD-2B376F58A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CBB03D-0184-42EF-9837-D691C8117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0BE76-1F1C-4D6E-9CAB-80911D0E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63A-E247-4460-AA75-FA66DBA6869F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95ED9F-334C-4694-B194-0E9C3F01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67C564-C4D4-4794-B265-4699143D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0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1E373-7D2E-4835-A9E0-A311EC4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38DA0-EAB4-4876-B61B-E7E98EFF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81A05-513B-460A-9F8C-361EB28BF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B5A3EE-76EA-439A-8757-AAF2EFD82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D28FC2-CA1A-4AAB-8322-2FE25E2D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930D0F-27E0-4F04-9064-1379BE6F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C88C-E0B0-4162-9B43-03A316019C9F}" type="datetime1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1A9D7-9968-4E0B-BF9A-CEDEDC36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89F9F7-69F9-4C12-B94F-F67176DF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1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1BE6-1A9C-41FE-8DCF-5A89F5C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ADD1F-E10E-4BAB-AA19-4381E40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BD93-F807-4544-A68C-5B59C903ACB9}" type="datetime1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48AC7-BDA4-4A0E-9220-943A3606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11B7DD-F804-4D8B-8E79-DACB0D48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481003-389F-448A-914B-2EE1190D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C390-C664-4785-9C29-2E99A3006B52}" type="datetime1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60ABC6-195D-4933-AE75-B05872E3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5700A0-E30C-4024-93D9-7288D61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0FEA4-A45C-4950-BFE3-0D30D381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CD7B8-93DA-4BE7-8A00-20530BBD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B51BB-B759-4702-BAD0-BF22AEE01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7C4766-A3EA-455C-BCE0-8C58C685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CF05-866E-49F9-8E50-27008D2E9DE9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4D25FE-7094-40CD-9783-B0EF2ED4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8D39A4-1B88-490D-8D06-690C51A5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12718-BC31-4DA7-8A27-32BA88F2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E19A7-4A4D-43E7-8410-8C8D59A4F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F1D403-9002-427B-964F-D888382B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0CE04-6A4F-4EFD-A22D-D782346D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5D5-62A6-4E65-A965-2B29EB846201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AA7F7-73E9-4769-BD43-3E651F87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B6DF64-70BE-4475-BC09-29D9055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F5CF9-1885-435A-BCD7-76269F9F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C70AC4-595E-48C2-93B3-DB3ABFC9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5FB71-BFC6-467F-91A1-7EAC857C1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B91C-F8F6-492F-963C-8572F3878DC5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17F4C-B29C-4FC4-A8DF-80E909932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5D167-B4D9-4C9C-9AAA-554CB71D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E183-A818-4810-B587-5606F3C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1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A7C9E-0990-4E56-A435-8BF88DF51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энергии между модами колебаний в системе связанных осцилляторов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5D7045-F465-4620-B36A-F3714319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99945" cy="1655762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 	</a:t>
            </a:r>
            <a:r>
              <a:rPr lang="ru-RU" dirty="0"/>
              <a:t>Выполнил студент</a:t>
            </a:r>
            <a:r>
              <a:rPr lang="en-US" dirty="0"/>
              <a:t>:</a:t>
            </a:r>
            <a:r>
              <a:rPr lang="ru-RU" dirty="0"/>
              <a:t>  Шпетный Д. Н.</a:t>
            </a:r>
          </a:p>
          <a:p>
            <a:pPr algn="r"/>
            <a:r>
              <a:rPr lang="ru-RU" dirty="0"/>
              <a:t>Научный руководитель: Бабенков М. Б.</a:t>
            </a:r>
          </a:p>
        </p:txBody>
      </p:sp>
    </p:spTree>
    <p:extLst>
      <p:ext uri="{BB962C8B-B14F-4D97-AF65-F5344CB8AC3E}">
        <p14:creationId xmlns:p14="http://schemas.microsoft.com/office/powerpoint/2010/main" val="398215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30E9D-EFAC-4F1E-BDD3-94578444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для нелинейной модели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96D955D-BAAE-4521-8F3B-D9B5F619B0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798" y="1339838"/>
            <a:ext cx="4847202" cy="483712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F0086E9-4194-44BD-A404-A386BBF60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299" y="1339838"/>
            <a:ext cx="4847201" cy="4837124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40A609-CDCC-48D8-8F0C-7A81E70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10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320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2DDC8-DDF7-40BA-A216-A8237B60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Постановка задачи для модели с вязкостью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72D1B708-4F48-4B54-BA85-A5C0C7034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динамики гармонического кристалла с вязкостью: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3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3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ru-RU" sz="3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устойчивости Куранта:</a:t>
                </a:r>
              </a:p>
              <a:p>
                <a:pPr marL="0" indent="0" algn="ctr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свободных колебаний в системе: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Шаг по времени: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dirty="0">
                        <a:latin typeface="Cambria Math" panose="02040503050406030204" pitchFamily="18" charset="0"/>
                      </a:rPr>
                      <m:t>=0.02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и граничные условия: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dirty="0">
                          <a:latin typeface="Cambria Math" panose="02040503050406030204" pitchFamily="18" charset="0"/>
                        </a:rPr>
                        <m:t>=0,  </m:t>
                      </m:r>
                      <m:sSub>
                        <m:sSubPr>
                          <m:ctrlPr>
                            <a:rPr lang="ru-RU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4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𝛿 –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символ Кронекера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72D1B708-4F48-4B54-BA85-A5C0C7034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961" b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07F9D9-C701-4F36-A917-E12BE6F8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1991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BAFFD-70AE-403F-93D3-9B69A9B2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сходимости</a:t>
            </a:r>
            <a:r>
              <a:rPr lang="en-US" dirty="0"/>
              <a:t> </a:t>
            </a:r>
            <a:r>
              <a:rPr lang="ru-RU" dirty="0"/>
              <a:t>(начальная задача)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E2449D7-03D2-482A-8FF6-8A92B7E34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79" y="1533773"/>
            <a:ext cx="4945322" cy="49350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3A469B35-1DA5-4353-8705-08211E06BE5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</a:t>
                </a:r>
              </a:p>
              <a:p>
                <a:r>
                  <a:rPr lang="en-US" dirty="0"/>
                  <a:t>N = 100</a:t>
                </a:r>
              </a:p>
              <a:p>
                <a:r>
                  <a:rPr lang="en-US" dirty="0"/>
                  <a:t>dt = 0.1</a:t>
                </a:r>
              </a:p>
              <a:p>
                <a:r>
                  <a:rPr lang="en-US" dirty="0"/>
                  <a:t>C = 1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= </a:t>
                </a:r>
                <a:r>
                  <a:rPr lang="ru-RU" dirty="0"/>
                  <a:t>0.9</a:t>
                </a:r>
                <a:endParaRPr lang="en-US" dirty="0"/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3A469B35-1DA5-4353-8705-08211E06B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D6CA6E-7906-4B76-AD46-74674590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6ACE9-5E05-4998-85F7-597DAE524311}"/>
              </a:ext>
            </a:extLst>
          </p:cNvPr>
          <p:cNvSpPr txBox="1"/>
          <p:nvPr/>
        </p:nvSpPr>
        <p:spPr>
          <a:xfrm>
            <a:off x="3243199" y="6233887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5326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9638EE-017C-4D77-87C6-93DC0662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сходимости (начальная задача)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D43C0E-71E2-4914-8ECE-9771AD022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85" y="1460334"/>
            <a:ext cx="4906216" cy="489601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E63E1FE4-8DD5-4DD5-8EF7-97B94318B0C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</a:t>
                </a:r>
              </a:p>
              <a:p>
                <a:r>
                  <a:rPr lang="en-US" dirty="0"/>
                  <a:t>N = 100</a:t>
                </a:r>
              </a:p>
              <a:p>
                <a:r>
                  <a:rPr lang="en-US" dirty="0"/>
                  <a:t>dt = 0.06</a:t>
                </a:r>
              </a:p>
              <a:p>
                <a:r>
                  <a:rPr lang="en-US" dirty="0"/>
                  <a:t>C = 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= </a:t>
                </a:r>
                <a:r>
                  <a:rPr lang="ru-RU" dirty="0"/>
                  <a:t>0.9</a:t>
                </a:r>
                <a:endParaRPr lang="en-US" dirty="0"/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E63E1FE4-8DD5-4DD5-8EF7-97B94318B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854C12-D3AC-461E-8B63-DDFD7963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C7B6A-8762-478B-900C-595AE3E7480C}"/>
              </a:ext>
            </a:extLst>
          </p:cNvPr>
          <p:cNvSpPr txBox="1"/>
          <p:nvPr/>
        </p:nvSpPr>
        <p:spPr>
          <a:xfrm>
            <a:off x="3255725" y="6176963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3113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F6D5-10D4-45F9-9105-DB4313F8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для модели с вязкостью</a:t>
            </a:r>
          </a:p>
        </p:txBody>
      </p:sp>
      <p:pic>
        <p:nvPicPr>
          <p:cNvPr id="6" name="Объект 5" descr="Изображение выглядит как белый&#10;&#10;Автоматически созданное описание">
            <a:extLst>
              <a:ext uri="{FF2B5EF4-FFF2-40B4-BE49-F238E27FC236}">
                <a16:creationId xmlns:a16="http://schemas.microsoft.com/office/drawing/2014/main" id="{EF606DB4-FF22-4C44-BDC0-DA6339735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3" y="1451822"/>
            <a:ext cx="5181600" cy="517082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C495012-BB67-4115-B90B-5C43B2F66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454" y="1452562"/>
            <a:ext cx="5180857" cy="5170086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83E993-1CC2-40A1-90A7-386DC9E8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3276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FA0C4-F99C-4833-94E4-3AE13B9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Сравнение амплитуд колебаний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A2F613-B5CA-4D50-AB0E-FB3400771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36" y="1356742"/>
            <a:ext cx="5048945" cy="520639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B30C01E-9B6E-47E7-9F06-346CDA232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418" y="1356742"/>
            <a:ext cx="5048945" cy="520639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79F189F-42C3-4F8F-B0FF-3F0955F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15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121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B78D-2841-484E-A32C-6FE6405D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Сравнение частотных спектров </a:t>
            </a:r>
            <a:br>
              <a:rPr lang="ru-RU" sz="4000" dirty="0"/>
            </a:br>
            <a:r>
              <a:rPr lang="en-US" sz="4000" dirty="0"/>
              <a:t>(</a:t>
            </a:r>
            <a:r>
              <a:rPr lang="ru-RU" sz="4000" dirty="0"/>
              <a:t>для первой частицы)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C077F24-7568-418D-85D3-7AB569BD9C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463" y="1559362"/>
            <a:ext cx="4784315" cy="493351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9F85201-1F19-4607-9AB0-C10C2309B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023" y="1559362"/>
            <a:ext cx="4784314" cy="4933512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BD5610-CEA0-4D44-85FC-51684F6B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16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721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119-32CC-46B3-85F0-AC73DCB3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Частотный спектр линейной и нелинейной модели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AC6543-3205-4CDD-B8BA-73C41E8332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4" y="1545129"/>
            <a:ext cx="4897256" cy="477739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30F898-1F92-4A3B-9023-8192CE680B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45130"/>
            <a:ext cx="4897254" cy="477739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20F99-EECA-42F6-BE69-05944D488A34}"/>
              </a:ext>
            </a:extLst>
          </p:cNvPr>
          <p:cNvSpPr txBox="1"/>
          <p:nvPr/>
        </p:nvSpPr>
        <p:spPr>
          <a:xfrm>
            <a:off x="1555844" y="5128205"/>
            <a:ext cx="62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=0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1C34B-D05F-4A36-BECD-1FE6A1FA5144}"/>
              </a:ext>
            </a:extLst>
          </p:cNvPr>
          <p:cNvSpPr txBox="1"/>
          <p:nvPr/>
        </p:nvSpPr>
        <p:spPr>
          <a:xfrm>
            <a:off x="3926582" y="5923128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342BA-5B3C-4833-B1AB-A80B5B8110E1}"/>
              </a:ext>
            </a:extLst>
          </p:cNvPr>
          <p:cNvSpPr txBox="1"/>
          <p:nvPr/>
        </p:nvSpPr>
        <p:spPr>
          <a:xfrm>
            <a:off x="6529752" y="5312870"/>
            <a:ext cx="55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f=0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2C2D5-5C78-45D0-A480-E55BBE5BAE41}"/>
              </a:ext>
            </a:extLst>
          </p:cNvPr>
          <p:cNvSpPr txBox="1"/>
          <p:nvPr/>
        </p:nvSpPr>
        <p:spPr>
          <a:xfrm>
            <a:off x="8797181" y="5923128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31DC75-47B2-4BEA-BAB2-19AD22AF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17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9316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F0590-E028-49BE-8D0E-ABA01BA3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Частотный спектр нелинейной модели и модели с вязкостью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6343B1-35C7-453A-92C3-A8B9D258F5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0" y="1605166"/>
            <a:ext cx="4897256" cy="477739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36F300-7B35-40C3-A274-000D34EE5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544" y="1605166"/>
            <a:ext cx="4897255" cy="47773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E2416-5229-4551-82A3-E0B32A63B017}"/>
              </a:ext>
            </a:extLst>
          </p:cNvPr>
          <p:cNvSpPr txBox="1"/>
          <p:nvPr/>
        </p:nvSpPr>
        <p:spPr>
          <a:xfrm>
            <a:off x="3926582" y="5923128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91259-84E9-4F30-BC1D-41001975482B}"/>
              </a:ext>
            </a:extLst>
          </p:cNvPr>
          <p:cNvSpPr txBox="1"/>
          <p:nvPr/>
        </p:nvSpPr>
        <p:spPr>
          <a:xfrm>
            <a:off x="8873148" y="5923128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C0800-C865-4E3C-9724-B1A5C3E550B0}"/>
              </a:ext>
            </a:extLst>
          </p:cNvPr>
          <p:cNvSpPr txBox="1"/>
          <p:nvPr/>
        </p:nvSpPr>
        <p:spPr>
          <a:xfrm>
            <a:off x="1661459" y="5252834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1F667-E3D7-4C9B-ADB7-3E8B8697C843}"/>
              </a:ext>
            </a:extLst>
          </p:cNvPr>
          <p:cNvSpPr txBox="1"/>
          <p:nvPr/>
        </p:nvSpPr>
        <p:spPr>
          <a:xfrm>
            <a:off x="6458927" y="5252834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=0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FEA850-857D-44A8-B446-83C7E23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18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782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DC022-1487-4F89-8D76-52E39900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Постановка задачи о распространение тепла в линейной среде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755ECFF4-A95C-4F7D-A8CC-6651038EC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распространения тепла в линейной среде с постоянным источником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тепла:</a:t>
                </a:r>
              </a:p>
              <a:p>
                <a:pPr marL="0" indent="0" algn="ctr">
                  <a:buNone/>
                </a:pPr>
                <a:r>
                  <a:rPr lang="ru-RU" sz="2400" b="0" dirty="0"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acc>
                      <m:accPr>
                        <m:chr m:val="̇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сходимости Куранта: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свободных колебаний в системе: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Шаг по времени: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=0.02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и граничные условия: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ru-RU" sz="2000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ru-RU" sz="20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755ECFF4-A95C-4F7D-A8CC-6651038EC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9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0A48-275D-4689-98EF-4A0110CA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19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083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7F5C9-EE03-4621-B20F-34575A4F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0E1F7-40C7-455D-BABA-7B1DDDCB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последних экспериментов показали, что закон Фурье нарушается в наноструктурах. Данные неточности лучше всего проявляются в простейших моделях, в частности в одномерном гармоническом кристалле. Если рассмотреть реальный кристалл, потенциал взаимодействия между атомами которого является ангармоническим, т.е. кристалл нелинейный. Распространение энергии в нем описывается в рамках двух различных подходов: уравнение динамики среды и уравнение теплопереноса. Причем линейные версии этих уравнений дают хорошее приближение к эксперименту. Таким образом интересно сравнить нелинейную модель кристалла с двумя линейными моделями (уравнение динамики и теплопроводности).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2B59F4-A668-48C1-BAFD-8763A3FC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955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CF3E7-A337-4A4D-AD60-54140EB3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задачи о распространение тепла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235DDD3-08B6-4A61-9470-2EA1C8F7E3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7" y="1251123"/>
            <a:ext cx="4776873" cy="492584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B9AF967-2C4D-4B65-AB0B-15E494103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51124"/>
            <a:ext cx="4776872" cy="4925839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86D94B-B158-456C-A234-D0055072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20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780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75FA-8954-434A-A90A-9B446F91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Распространение тепла в нелинейном кристалле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776C9DB-C2E9-4A22-9367-AE1A46FAA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распространения тепла в нелинейном кристалле: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⟨"/>
                        <m:endChr m:val="⟩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связь энергии и температуры происходит через константу Больцмана, таким образом уравнение принимает вид: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константа Больцмана</a:t>
                </a: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776C9DB-C2E9-4A22-9367-AE1A46FAA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B72573-87D5-49C9-94B8-6867DCEB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21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334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D62293A-70F9-45BD-A93F-9191928A55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ru-RU" sz="4000" dirty="0"/>
                  <a:t>Частотные спектры уравнения теплопроводности и распространения </a:t>
                </a:r>
                <a:r>
                  <a:rPr lang="ru-RU" sz="4000" dirty="0" err="1"/>
                  <a:t>средн</a:t>
                </a:r>
                <a:r>
                  <a:rPr lang="ru-RU" sz="4000" dirty="0"/>
                  <a:t>. </a:t>
                </a:r>
                <a:r>
                  <a:rPr lang="ru-RU" sz="4000" dirty="0" err="1"/>
                  <a:t>кин</a:t>
                </a:r>
                <a:r>
                  <a:rPr lang="ru-RU" sz="4000" dirty="0"/>
                  <a:t>. эн. в нелинейном кристалле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4000" dirty="0"/>
                  <a:t> = 0.1) 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D62293A-70F9-45BD-A93F-9191928A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571" r="-348" b="-3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9210E-C9CA-4904-96D1-D8E32431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22</a:t>
            </a:fld>
            <a:endParaRPr lang="ru-RU" sz="36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2C8A14C-B5CD-4BDF-B740-B794F587C6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4796"/>
            <a:ext cx="4922930" cy="4477446"/>
          </a:xfrm>
          <a:prstGeom prst="rect">
            <a:avLst/>
          </a:prstGeom>
        </p:spPr>
      </p:pic>
      <p:sp>
        <p:nvSpPr>
          <p:cNvPr id="12" name="Надпись 32">
            <a:extLst>
              <a:ext uri="{FF2B5EF4-FFF2-40B4-BE49-F238E27FC236}">
                <a16:creationId xmlns:a16="http://schemas.microsoft.com/office/drawing/2014/main" id="{D83F1CD8-F50A-497B-8860-2179B9F00E89}"/>
              </a:ext>
            </a:extLst>
          </p:cNvPr>
          <p:cNvSpPr txBox="1"/>
          <p:nvPr/>
        </p:nvSpPr>
        <p:spPr>
          <a:xfrm>
            <a:off x="994776" y="5495469"/>
            <a:ext cx="45720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31">
            <a:extLst>
              <a:ext uri="{FF2B5EF4-FFF2-40B4-BE49-F238E27FC236}">
                <a16:creationId xmlns:a16="http://schemas.microsoft.com/office/drawing/2014/main" id="{56D3CB30-D26B-4DA3-BACD-BBE6B6F86455}"/>
              </a:ext>
            </a:extLst>
          </p:cNvPr>
          <p:cNvSpPr txBox="1"/>
          <p:nvPr/>
        </p:nvSpPr>
        <p:spPr>
          <a:xfrm>
            <a:off x="5090988" y="5061820"/>
            <a:ext cx="53340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53DB8C-AFFC-417F-832B-26845D9C58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06" y="1784797"/>
            <a:ext cx="4922930" cy="4477445"/>
          </a:xfrm>
          <a:prstGeom prst="rect">
            <a:avLst/>
          </a:prstGeom>
        </p:spPr>
      </p:pic>
      <p:sp>
        <p:nvSpPr>
          <p:cNvPr id="15" name="Надпись 36">
            <a:extLst>
              <a:ext uri="{FF2B5EF4-FFF2-40B4-BE49-F238E27FC236}">
                <a16:creationId xmlns:a16="http://schemas.microsoft.com/office/drawing/2014/main" id="{594657C7-3F5A-48F7-A909-7B270F172104}"/>
              </a:ext>
            </a:extLst>
          </p:cNvPr>
          <p:cNvSpPr txBox="1"/>
          <p:nvPr/>
        </p:nvSpPr>
        <p:spPr>
          <a:xfrm>
            <a:off x="6318337" y="5495468"/>
            <a:ext cx="45720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40">
            <a:extLst>
              <a:ext uri="{FF2B5EF4-FFF2-40B4-BE49-F238E27FC236}">
                <a16:creationId xmlns:a16="http://schemas.microsoft.com/office/drawing/2014/main" id="{1117A109-ED8C-4F8E-9142-CA7315F35BA0}"/>
              </a:ext>
            </a:extLst>
          </p:cNvPr>
          <p:cNvSpPr txBox="1"/>
          <p:nvPr/>
        </p:nvSpPr>
        <p:spPr>
          <a:xfrm>
            <a:off x="10307236" y="4795120"/>
            <a:ext cx="53340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333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3144F70-00D0-49B4-A9CB-FF33A06167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ru-RU" dirty="0"/>
                  <a:t>Частотные спектры уравнения теплопроводности и распространения </a:t>
                </a:r>
                <a:r>
                  <a:rPr lang="ru-RU" dirty="0" err="1"/>
                  <a:t>средн</a:t>
                </a:r>
                <a:r>
                  <a:rPr lang="ru-RU" dirty="0"/>
                  <a:t>. </a:t>
                </a:r>
                <a:r>
                  <a:rPr lang="ru-RU" dirty="0" err="1"/>
                  <a:t>кин</a:t>
                </a:r>
                <a:r>
                  <a:rPr lang="ru-RU" dirty="0"/>
                  <a:t>. эн. в нелинейном кристалле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= 0.5) 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3144F70-00D0-49B4-A9CB-FF33A0616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571" r="-348" b="-3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684F33-DD6D-4A3D-B2D7-6762F4C1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23</a:t>
            </a:fld>
            <a:endParaRPr lang="ru-RU" sz="3600" dirty="0"/>
          </a:p>
        </p:txBody>
      </p:sp>
      <p:pic>
        <p:nvPicPr>
          <p:cNvPr id="5" name="Объект 10">
            <a:extLst>
              <a:ext uri="{FF2B5EF4-FFF2-40B4-BE49-F238E27FC236}">
                <a16:creationId xmlns:a16="http://schemas.microsoft.com/office/drawing/2014/main" id="{16CA189A-945A-4862-A98B-F2C3FCC881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8" y="1847850"/>
            <a:ext cx="5048612" cy="4508500"/>
          </a:xfrm>
          <a:prstGeom prst="rect">
            <a:avLst/>
          </a:prstGeom>
        </p:spPr>
      </p:pic>
      <p:sp>
        <p:nvSpPr>
          <p:cNvPr id="6" name="Надпись 32">
            <a:extLst>
              <a:ext uri="{FF2B5EF4-FFF2-40B4-BE49-F238E27FC236}">
                <a16:creationId xmlns:a16="http://schemas.microsoft.com/office/drawing/2014/main" id="{CD9E6931-4B96-46CA-A374-E9CD731F33FF}"/>
              </a:ext>
            </a:extLst>
          </p:cNvPr>
          <p:cNvSpPr txBox="1"/>
          <p:nvPr/>
        </p:nvSpPr>
        <p:spPr>
          <a:xfrm>
            <a:off x="1358028" y="5407787"/>
            <a:ext cx="508349" cy="4293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31">
            <a:extLst>
              <a:ext uri="{FF2B5EF4-FFF2-40B4-BE49-F238E27FC236}">
                <a16:creationId xmlns:a16="http://schemas.microsoft.com/office/drawing/2014/main" id="{7C0ECED9-B0E0-4140-B729-D12C1CD54AF6}"/>
              </a:ext>
            </a:extLst>
          </p:cNvPr>
          <p:cNvSpPr txBox="1"/>
          <p:nvPr/>
        </p:nvSpPr>
        <p:spPr>
          <a:xfrm>
            <a:off x="5562600" y="4986664"/>
            <a:ext cx="53340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939E204-ACAB-48E0-9F2C-114F035A9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0152"/>
            <a:ext cx="4821914" cy="4703895"/>
          </a:xfrm>
          <a:prstGeom prst="rect">
            <a:avLst/>
          </a:prstGeom>
        </p:spPr>
      </p:pic>
      <p:sp>
        <p:nvSpPr>
          <p:cNvPr id="10" name="Надпись 31">
            <a:extLst>
              <a:ext uri="{FF2B5EF4-FFF2-40B4-BE49-F238E27FC236}">
                <a16:creationId xmlns:a16="http://schemas.microsoft.com/office/drawing/2014/main" id="{C5C0F384-E098-494D-B814-5C8F472A171D}"/>
              </a:ext>
            </a:extLst>
          </p:cNvPr>
          <p:cNvSpPr txBox="1"/>
          <p:nvPr/>
        </p:nvSpPr>
        <p:spPr>
          <a:xfrm>
            <a:off x="10384514" y="4986664"/>
            <a:ext cx="53340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Надпись 32">
            <a:extLst>
              <a:ext uri="{FF2B5EF4-FFF2-40B4-BE49-F238E27FC236}">
                <a16:creationId xmlns:a16="http://schemas.microsoft.com/office/drawing/2014/main" id="{6637F048-0843-478A-9BDF-14F21FF20420}"/>
              </a:ext>
            </a:extLst>
          </p:cNvPr>
          <p:cNvSpPr txBox="1"/>
          <p:nvPr/>
        </p:nvSpPr>
        <p:spPr>
          <a:xfrm>
            <a:off x="6375225" y="5408113"/>
            <a:ext cx="508349" cy="4293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=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2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2CBC9-49C6-42CF-98DC-F8A4CAC0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B447E22-B040-42D2-B586-72A12791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нелинейном кристалле наблюдается более интенсивный перенос энергии от частоты вынуждающей силы в сторону низких частот, чем в линейном кристалле и кристалле с вязкостью.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сторону высоких частот энергия переносится примерно с той же интенсивностью, что и в линейных моделях.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линейных моделей с вязкостью и без различаются только в области достаточно больших значений номеров частиц.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спектрах моделей с вязкостью и нелинейными слагаемыми наблюдаются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энергий в области высоких частот, чем в линейной модели.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спектре решения задачи теплопереноса в нелинейном кристалле наблюдается повышенная концентрация энергии в области низких частот по сравнению со спектром классического уравнения теплопереноса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коэффициента нелинейности в спектре задействуется область высоких частот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54D8EF-BBE7-479F-A8C9-FF9C588B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E183-A818-4810-B587-5606F3C87741}" type="slidenum">
              <a:rPr lang="ru-RU" sz="3600" smtClean="0"/>
              <a:t>24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503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D80E4-8DB1-469F-8241-510DA5F7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для линейной модели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Объект 11">
                <a:extLst>
                  <a:ext uri="{FF2B5EF4-FFF2-40B4-BE49-F238E27FC236}">
                    <a16:creationId xmlns:a16="http://schemas.microsoft.com/office/drawing/2014/main" id="{23E52507-DF8C-4EBA-BB1A-3D8A79669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динамики линейного гармонического кристалла: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3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ru-RU" sz="3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3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800" dirty="0"/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устойчивости Куранта:</a:t>
                </a:r>
              </a:p>
              <a:p>
                <a:pPr marL="0" indent="0" algn="ctr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свободных колебаний в системе: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Шаг по времени: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и граничные условия: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0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i="0" dirty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4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𝛿 –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символ Кронекера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12" name="Объект 11">
                <a:extLst>
                  <a:ext uri="{FF2B5EF4-FFF2-40B4-BE49-F238E27FC236}">
                    <a16:creationId xmlns:a16="http://schemas.microsoft.com/office/drawing/2014/main" id="{23E52507-DF8C-4EBA-BB1A-3D8A79669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38" t="-2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85CB73-A10E-49AA-A879-52EB621C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534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31FC3-4873-4BE6-B532-BFD1CD91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сходимости </a:t>
            </a:r>
            <a:r>
              <a:rPr lang="en-US" dirty="0"/>
              <a:t>(</a:t>
            </a:r>
            <a:r>
              <a:rPr lang="ru-RU" dirty="0"/>
              <a:t>начальная задача)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B325AB-5799-4731-94F8-4BD6077EC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821" y="1669909"/>
            <a:ext cx="4717028" cy="47072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978E538A-DC10-42FB-9D77-4231195A97A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58469" y="1690688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Параметры:</a:t>
                </a:r>
              </a:p>
              <a:p>
                <a:r>
                  <a:rPr lang="en-US" dirty="0"/>
                  <a:t>N = 100</a:t>
                </a:r>
                <a:r>
                  <a:rPr lang="ru-RU" dirty="0"/>
                  <a:t>   </a:t>
                </a:r>
                <a:endParaRPr lang="en-US" dirty="0"/>
              </a:p>
              <a:p>
                <a:r>
                  <a:rPr lang="en-US" dirty="0"/>
                  <a:t>dt = 0.1</a:t>
                </a:r>
              </a:p>
              <a:p>
                <a:r>
                  <a:rPr lang="en-US" dirty="0"/>
                  <a:t>C1 = 1</a:t>
                </a:r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978E538A-DC10-42FB-9D77-4231195A9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58469" y="1690688"/>
                <a:ext cx="5181600" cy="4351338"/>
              </a:xfrm>
              <a:blipFill>
                <a:blip r:embed="rId3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1721EE-47A1-4475-90F8-1F76A17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9ABCA-866A-455F-8179-8E9C03393252}"/>
              </a:ext>
            </a:extLst>
          </p:cNvPr>
          <p:cNvSpPr txBox="1"/>
          <p:nvPr/>
        </p:nvSpPr>
        <p:spPr>
          <a:xfrm>
            <a:off x="3092886" y="6173116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0287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B01E0-2BBF-43E6-90F9-2F5D94D6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сходимости </a:t>
            </a:r>
            <a:r>
              <a:rPr lang="en-US" dirty="0"/>
              <a:t>(</a:t>
            </a:r>
            <a:r>
              <a:rPr lang="ru-RU" dirty="0"/>
              <a:t>начальная задача)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400FEC-B2BE-4EF6-AA48-DF10E0386C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15880"/>
            <a:ext cx="5181599" cy="51708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3043ED3-14F5-42D0-914C-6351F6CC77A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Параметры:</a:t>
                </a:r>
              </a:p>
              <a:p>
                <a:r>
                  <a:rPr lang="en-US" dirty="0"/>
                  <a:t>N = 100</a:t>
                </a:r>
              </a:p>
              <a:p>
                <a:r>
                  <a:rPr lang="en-US" dirty="0"/>
                  <a:t>dt = 0.06</a:t>
                </a:r>
              </a:p>
              <a:p>
                <a:r>
                  <a:rPr lang="en-US" dirty="0"/>
                  <a:t>C1 = 1</a:t>
                </a:r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3043ED3-14F5-42D0-914C-6351F6CC7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589506-6AEE-4604-9DB8-A07EE005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C8CE7-CF18-4D15-8451-8C8FF93493A8}"/>
              </a:ext>
            </a:extLst>
          </p:cNvPr>
          <p:cNvSpPr txBox="1"/>
          <p:nvPr/>
        </p:nvSpPr>
        <p:spPr>
          <a:xfrm>
            <a:off x="3168043" y="6356350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9705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FAFC-71F7-4076-BFEB-CE00B6A2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для линейной модели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E10949-90CB-4F20-A0F5-C16971247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797" y="1339838"/>
            <a:ext cx="4847202" cy="483712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76FCBD8-A207-4D60-B13C-28E8F85D7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299" y="1339839"/>
            <a:ext cx="4847201" cy="483712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B56B78-CC9B-4D97-B60F-48B3F7F1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202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92B93-C41B-4686-B05D-591CB565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для нелинейной модели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AEC58E2C-89C3-4FDA-860F-B340EE7A9B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динамики нелинейного гармонического кристалла: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3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3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3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3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3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ru-RU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ru-RU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800" b="0" dirty="0"/>
              </a:p>
              <a:p>
                <a:pPr marL="0" indent="0" algn="ctr">
                  <a:buNone/>
                </a:pPr>
                <a:endParaRPr lang="ru-RU" sz="2400" b="0" dirty="0"/>
              </a:p>
              <a:p>
                <a:pPr marL="0" indent="0">
                  <a:buNone/>
                </a:pP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устойчивости Куранта:</a:t>
                </a:r>
              </a:p>
              <a:p>
                <a:pPr marL="0" indent="0" algn="ctr">
                  <a:buNone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свободных колебаний в системе: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Шаг по времени: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=0.02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и граничные условия: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dirty="0">
                          <a:latin typeface="Cambria Math" panose="02040503050406030204" pitchFamily="18" charset="0"/>
                        </a:rPr>
                        <m:t>=0,  </m:t>
                      </m:r>
                      <m:sSub>
                        <m:sSubPr>
                          <m:ctrlPr>
                            <a:rPr lang="ru-RU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4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𝛿 –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символ Кронекера</a:t>
                </a: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AEC58E2C-89C3-4FDA-860F-B340EE7A9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7E75BB-8EBE-487C-BC92-9A380395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8936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551A1-6CD8-4087-8C48-A16BFA36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сходимости</a:t>
            </a:r>
            <a:r>
              <a:rPr lang="en-US" dirty="0"/>
              <a:t> (</a:t>
            </a:r>
            <a:r>
              <a:rPr lang="ru-RU" dirty="0"/>
              <a:t>начальная задача)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B856FA0-07C9-4708-8811-91C99192C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99113"/>
            <a:ext cx="5181599" cy="50043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8D0F4F55-14A9-41AA-B2AB-ADBF23C2E3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533378"/>
                <a:ext cx="5377375" cy="4643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Параметры:</a:t>
                </a:r>
                <a:endParaRPr lang="en-US" dirty="0"/>
              </a:p>
              <a:p>
                <a:r>
                  <a:rPr lang="en-US" dirty="0"/>
                  <a:t>N = 100</a:t>
                </a:r>
              </a:p>
              <a:p>
                <a:r>
                  <a:rPr lang="en-US" dirty="0"/>
                  <a:t>dt = 0.1</a:t>
                </a:r>
              </a:p>
              <a:p>
                <a:r>
                  <a:rPr lang="en-US" dirty="0"/>
                  <a:t>C1 = 1</a:t>
                </a:r>
              </a:p>
              <a:p>
                <a:r>
                  <a:rPr lang="en-US" dirty="0"/>
                  <a:t>C2 = 0.04</a:t>
                </a:r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8D0F4F55-14A9-41AA-B2AB-ADBF23C2E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533378"/>
                <a:ext cx="5377375" cy="4643585"/>
              </a:xfrm>
              <a:blipFill>
                <a:blip r:embed="rId3"/>
                <a:stretch>
                  <a:fillRect l="-2381" t="-2234" b="-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D90F43-6716-4A6F-A863-3E3F977D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683A0-494F-401A-A560-3D1DD0D507EB}"/>
              </a:ext>
            </a:extLst>
          </p:cNvPr>
          <p:cNvSpPr txBox="1"/>
          <p:nvPr/>
        </p:nvSpPr>
        <p:spPr>
          <a:xfrm>
            <a:off x="3180569" y="6277302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7323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84CFC-24AD-4C80-9105-F67D9257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сходимости</a:t>
            </a:r>
            <a:r>
              <a:rPr lang="en-US" dirty="0"/>
              <a:t> (</a:t>
            </a:r>
            <a:r>
              <a:rPr lang="ru-RU" dirty="0"/>
              <a:t>начальная задача)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EA5676-852D-46CF-977C-0A16EFB2C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405280"/>
            <a:ext cx="5181600" cy="50043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4E4DB0CC-E126-446D-92FB-6108094CEB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Параметры:</a:t>
                </a:r>
                <a:endParaRPr lang="en-US" dirty="0"/>
              </a:p>
              <a:p>
                <a:r>
                  <a:rPr lang="en-US" dirty="0"/>
                  <a:t>N = 100</a:t>
                </a:r>
              </a:p>
              <a:p>
                <a:r>
                  <a:rPr lang="en-US" dirty="0"/>
                  <a:t>dt = 0.06</a:t>
                </a:r>
              </a:p>
              <a:p>
                <a:r>
                  <a:rPr lang="en-US" dirty="0"/>
                  <a:t>C1 = 1</a:t>
                </a:r>
              </a:p>
              <a:p>
                <a:r>
                  <a:rPr lang="en-US" dirty="0"/>
                  <a:t>C2 = 0.04</a:t>
                </a:r>
              </a:p>
              <a:p>
                <a:r>
                  <a:rPr lang="en-US" dirty="0"/>
                  <a:t>ST = 900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4E4DB0CC-E126-446D-92FB-6108094CE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665727-8AE7-4F46-B775-E90EA45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4D2CB-1488-4A94-B710-F9497A7DAACB}"/>
              </a:ext>
            </a:extLst>
          </p:cNvPr>
          <p:cNvSpPr txBox="1"/>
          <p:nvPr/>
        </p:nvSpPr>
        <p:spPr>
          <a:xfrm>
            <a:off x="3305828" y="6191121"/>
            <a:ext cx="9770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ell MT" panose="02020503060305020303" pitchFamily="18" charset="0"/>
              </a:rPr>
              <a:t>iteration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5978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952</Words>
  <Application>Microsoft Office PowerPoint</Application>
  <PresentationFormat>Широкоэкранный</PresentationFormat>
  <Paragraphs>197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Bell MT</vt:lpstr>
      <vt:lpstr>Calibri</vt:lpstr>
      <vt:lpstr>Calibri Light</vt:lpstr>
      <vt:lpstr>Cambria Math</vt:lpstr>
      <vt:lpstr>Times New Roman</vt:lpstr>
      <vt:lpstr>Тема Office</vt:lpstr>
      <vt:lpstr>Перенос энергии между модами колебаний в системе связанных осцилляторов</vt:lpstr>
      <vt:lpstr>Введение</vt:lpstr>
      <vt:lpstr>Постановка задачи для линейной модели</vt:lpstr>
      <vt:lpstr>Проверка сходимости (начальная задача) </vt:lpstr>
      <vt:lpstr>Проверка сходимости (начальная задача) </vt:lpstr>
      <vt:lpstr>Решение задачи для линейной модели</vt:lpstr>
      <vt:lpstr>Постановка задачи для нелинейной модели</vt:lpstr>
      <vt:lpstr>Проверка сходимости (начальная задача)</vt:lpstr>
      <vt:lpstr>Проверка сходимости (начальная задача)</vt:lpstr>
      <vt:lpstr>Решение задачи для нелинейной модели</vt:lpstr>
      <vt:lpstr>Постановка задачи для модели с вязкостью</vt:lpstr>
      <vt:lpstr>Проверка сходимости (начальная задача)</vt:lpstr>
      <vt:lpstr>Проверка сходимости (начальная задача) </vt:lpstr>
      <vt:lpstr>Решение задачи для модели с вязкостью</vt:lpstr>
      <vt:lpstr>Сравнение амплитуд колебаний</vt:lpstr>
      <vt:lpstr>Сравнение частотных спектров  (для первой частицы)</vt:lpstr>
      <vt:lpstr>Частотный спектр линейной и нелинейной модели</vt:lpstr>
      <vt:lpstr>Частотный спектр нелинейной модели и модели с вязкостью</vt:lpstr>
      <vt:lpstr>Постановка задачи о распространение тепла в линейной среде</vt:lpstr>
      <vt:lpstr>Решение задачи о распространение тепла</vt:lpstr>
      <vt:lpstr>Распространение тепла в нелинейном кристалле</vt:lpstr>
      <vt:lpstr>Частотные спектры уравнения теплопроводности и распространения средн. кин. эн. в нелинейном кристалле (C_2 = 0.1) </vt:lpstr>
      <vt:lpstr>Частотные спектры уравнения теплопроводности и распространения средн. кин. эн. в нелинейном кристалле (C_2 = 0.5)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 энергии между модами колебаний в системе связанных осциляторов</dc:title>
  <dc:creator>Шпетный Даниил Николаевич</dc:creator>
  <cp:lastModifiedBy>Шпетный Даниил Николаевич</cp:lastModifiedBy>
  <cp:revision>95</cp:revision>
  <dcterms:created xsi:type="dcterms:W3CDTF">2020-06-02T19:44:58Z</dcterms:created>
  <dcterms:modified xsi:type="dcterms:W3CDTF">2020-06-29T12:27:02Z</dcterms:modified>
</cp:coreProperties>
</file>