
<file path=[Content_Types].xml><?xml version="1.0" encoding="utf-8"?>
<Types xmlns="http://schemas.openxmlformats.org/package/2006/content-types">
  <Default Extension="png" ContentType="image/png"/>
  <Default Extension="tmp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4AE2-2BF6-40AE-A391-CFEF67D3A76B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978-F88A-4A9C-9B81-53D3498B4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08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4AE2-2BF6-40AE-A391-CFEF67D3A76B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978-F88A-4A9C-9B81-53D3498B4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94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4AE2-2BF6-40AE-A391-CFEF67D3A76B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978-F88A-4A9C-9B81-53D3498B4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81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4AE2-2BF6-40AE-A391-CFEF67D3A76B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978-F88A-4A9C-9B81-53D3498B4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85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4AE2-2BF6-40AE-A391-CFEF67D3A76B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978-F88A-4A9C-9B81-53D3498B4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0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4AE2-2BF6-40AE-A391-CFEF67D3A76B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978-F88A-4A9C-9B81-53D3498B4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93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4AE2-2BF6-40AE-A391-CFEF67D3A76B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978-F88A-4A9C-9B81-53D3498B4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455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4AE2-2BF6-40AE-A391-CFEF67D3A76B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978-F88A-4A9C-9B81-53D3498B4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74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4AE2-2BF6-40AE-A391-CFEF67D3A76B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978-F88A-4A9C-9B81-53D3498B4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97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4AE2-2BF6-40AE-A391-CFEF67D3A76B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978-F88A-4A9C-9B81-53D3498B4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629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4AE2-2BF6-40AE-A391-CFEF67D3A76B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978-F88A-4A9C-9B81-53D3498B4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52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74AE2-2BF6-40AE-A391-CFEF67D3A76B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0F978-F88A-4A9C-9B81-53D3498B4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2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08720"/>
            <a:ext cx="9144000" cy="1470025"/>
          </a:xfrm>
        </p:spPr>
        <p:txBody>
          <a:bodyPr/>
          <a:lstStyle/>
          <a:p>
            <a:r>
              <a:rPr lang="ru-RU" dirty="0" smtClean="0"/>
              <a:t>Дипломная Работа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8207" y="2348880"/>
            <a:ext cx="9144000" cy="211264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ИССЛЕДОВАНИЕ ГАЗОДИНАМИЧЕСКИХ ПАРАМЕТРОВ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ВЫСОТНОГО СТЕНДА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4077072"/>
            <a:ext cx="424847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Ст. преподаватель каф. </a:t>
            </a:r>
            <a:r>
              <a:rPr lang="ru-RU" dirty="0" smtClean="0"/>
              <a:t>прикладной </a:t>
            </a:r>
            <a:r>
              <a:rPr lang="ru-RU" dirty="0"/>
              <a:t>газовой динамики и горения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 	  И</a:t>
            </a:r>
            <a:r>
              <a:rPr lang="ru-RU" dirty="0"/>
              <a:t>. В. Еремин</a:t>
            </a:r>
          </a:p>
          <a:p>
            <a:pPr>
              <a:lnSpc>
                <a:spcPct val="150000"/>
              </a:lnSpc>
            </a:pPr>
            <a:r>
              <a:rPr lang="ru-RU" dirty="0"/>
              <a:t>Автор работы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	А</a:t>
            </a:r>
            <a:r>
              <a:rPr lang="ru-RU" dirty="0"/>
              <a:t>. В. Кривчиков</a:t>
            </a:r>
          </a:p>
        </p:txBody>
      </p:sp>
    </p:spTree>
    <p:extLst>
      <p:ext uri="{BB962C8B-B14F-4D97-AF65-F5344CB8AC3E}">
        <p14:creationId xmlns:p14="http://schemas.microsoft.com/office/powerpoint/2010/main" val="303583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810892"/>
              </p:ext>
            </p:extLst>
          </p:nvPr>
        </p:nvGraphicFramePr>
        <p:xfrm>
          <a:off x="1100138" y="1825625"/>
          <a:ext cx="9382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3" imgW="634680" imgH="291960" progId="Equation.DSMT4">
                  <p:embed/>
                </p:oleObj>
              </mc:Choice>
              <mc:Fallback>
                <p:oleObj name="Equation" r:id="rId3" imgW="634680" imgH="291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1825625"/>
                        <a:ext cx="938212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382469"/>
              </p:ext>
            </p:extLst>
          </p:nvPr>
        </p:nvGraphicFramePr>
        <p:xfrm>
          <a:off x="1100138" y="2889250"/>
          <a:ext cx="11811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5" imgW="799920" imgH="291960" progId="Equation.DSMT4">
                  <p:embed/>
                </p:oleObj>
              </mc:Choice>
              <mc:Fallback>
                <p:oleObj name="Equation" r:id="rId5" imgW="799920" imgH="2919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2889250"/>
                        <a:ext cx="1181100" cy="439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765106"/>
              </p:ext>
            </p:extLst>
          </p:nvPr>
        </p:nvGraphicFramePr>
        <p:xfrm>
          <a:off x="1099915" y="2381977"/>
          <a:ext cx="1471562" cy="438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7" imgW="977476" imgH="291973" progId="Equation.DSMT4">
                  <p:embed/>
                </p:oleObj>
              </mc:Choice>
              <mc:Fallback>
                <p:oleObj name="Equation" r:id="rId7" imgW="977476" imgH="29197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9915" y="2381977"/>
                        <a:ext cx="1471562" cy="4386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2862" y="908720"/>
            <a:ext cx="817339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Рассмотрим поток продуктов сгорания со следующими  параметрами: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56656" y="1826161"/>
            <a:ext cx="44318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атм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– давление в камере сгорания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91680" y="2924944"/>
            <a:ext cx="46061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– температура в камере сгорания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4903" y="2381977"/>
            <a:ext cx="47810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Па = 1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атм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– атмосферное давление;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292929"/>
              </a:solidFill>
              <a:effectLst/>
              <a:latin typeface="Cambria Math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6241" y="3319674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292929"/>
                </a:solidFill>
                <a:latin typeface="Cambria Math" pitchFamily="18" charset="0"/>
                <a:ea typeface="Calibri" pitchFamily="34" charset="0"/>
                <a:cs typeface="Times New Roman" pitchFamily="18" charset="0"/>
              </a:rPr>
              <a:t>  γ </a:t>
            </a:r>
            <a:r>
              <a:rPr lang="ru-RU" i="1" dirty="0" smtClean="0">
                <a:solidFill>
                  <a:srgbClr val="292929"/>
                </a:solidFill>
                <a:latin typeface="Cambria Math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lang="ru-RU" sz="2000" dirty="0" smtClean="0">
                <a:solidFill>
                  <a:srgbClr val="292929"/>
                </a:solidFill>
                <a:latin typeface="Cambria Math" pitchFamily="18" charset="0"/>
                <a:ea typeface="Calibri" pitchFamily="34" charset="0"/>
                <a:cs typeface="Times New Roman" pitchFamily="18" charset="0"/>
              </a:rPr>
              <a:t>1.18</a:t>
            </a:r>
            <a:r>
              <a:rPr lang="ru-RU" dirty="0" smtClean="0">
                <a:solidFill>
                  <a:srgbClr val="29292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29292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 показатель адиабаты продуктов сгорания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310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498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23214" y="5949280"/>
            <a:ext cx="69501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Рис. </a:t>
            </a:r>
            <a:r>
              <a:rPr lang="ru-RU" dirty="0">
                <a:solidFill>
                  <a:srgbClr val="292929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Распределение числа Маха для разных значений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радиусов критического сечения горловины диффузора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C:\Users\Arkadiy\Desktop\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82" y="468545"/>
            <a:ext cx="6860232" cy="5060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550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7" name="Рисунок 5" descr="Описание: C:\Users\Arkadiy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571" y="980728"/>
            <a:ext cx="648451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08602" y="5733256"/>
            <a:ext cx="65504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Рис. 7. Распределение давления для разных значений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радиусов критического сечения горловины диффузора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33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77466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ЗАКЛЮЧЕНИЕ</a:t>
            </a:r>
          </a:p>
          <a:p>
            <a:r>
              <a:rPr lang="ru-RU" dirty="0"/>
              <a:t> </a:t>
            </a:r>
          </a:p>
          <a:p>
            <a:pPr algn="just"/>
            <a:r>
              <a:rPr lang="ru-RU" dirty="0" smtClean="0"/>
              <a:t>	В </a:t>
            </a:r>
            <a:r>
              <a:rPr lang="ru-RU" dirty="0"/>
              <a:t>ходе выполнения дипломной работы были изучены  конструкции </a:t>
            </a:r>
            <a:r>
              <a:rPr lang="ru-RU" dirty="0" smtClean="0"/>
              <a:t>высотных </a:t>
            </a:r>
            <a:r>
              <a:rPr lang="ru-RU" dirty="0"/>
              <a:t>стендов и режимы </a:t>
            </a:r>
            <a:r>
              <a:rPr lang="ru-RU" dirty="0" smtClean="0"/>
              <a:t>их работы, условия </a:t>
            </a:r>
            <a:r>
              <a:rPr lang="ru-RU" dirty="0"/>
              <a:t>формирования скачков уплотнения и их физическая </a:t>
            </a:r>
            <a:r>
              <a:rPr lang="ru-RU" dirty="0" smtClean="0"/>
              <a:t>природа. Разработана методика </a:t>
            </a:r>
            <a:r>
              <a:rPr lang="ru-RU" dirty="0"/>
              <a:t>определения параметров потока в </a:t>
            </a:r>
            <a:r>
              <a:rPr lang="ru-RU" dirty="0" smtClean="0"/>
              <a:t>газодинамическом </a:t>
            </a:r>
            <a:r>
              <a:rPr lang="ru-RU" dirty="0"/>
              <a:t>тракте высотного </a:t>
            </a:r>
            <a:r>
              <a:rPr lang="ru-RU" dirty="0" smtClean="0"/>
              <a:t>стена с учетом противодавления на выходе из диффузора. </a:t>
            </a:r>
            <a:r>
              <a:rPr lang="ru-RU" dirty="0"/>
              <a:t>Разработана вычислительная программа, позволяющая проводить расчет изменения газодинамических параметров в </a:t>
            </a:r>
            <a:r>
              <a:rPr lang="ru-RU" dirty="0" smtClean="0"/>
              <a:t>проточном тракте высотного стенда при условии формирования скачка уплотнения в критическом </a:t>
            </a:r>
            <a:r>
              <a:rPr lang="ru-RU" dirty="0"/>
              <a:t>сечении </a:t>
            </a:r>
            <a:r>
              <a:rPr lang="ru-RU" dirty="0" smtClean="0"/>
              <a:t>диффузора.</a:t>
            </a:r>
            <a:endParaRPr lang="ru-RU" dirty="0"/>
          </a:p>
          <a:p>
            <a:pPr algn="just"/>
            <a:r>
              <a:rPr lang="ru-RU" dirty="0" smtClean="0"/>
              <a:t>	Получена </a:t>
            </a:r>
            <a:r>
              <a:rPr lang="ru-RU" dirty="0"/>
              <a:t>информация в виде распределения газодинамических параметров в тракте высотного стенда, подтверждено влияние характеристик продуктов сгорания и геометрии тракта на величину скачков уплотнения.</a:t>
            </a:r>
          </a:p>
          <a:p>
            <a:pPr algn="just"/>
            <a:r>
              <a:rPr lang="ru-RU" dirty="0" smtClean="0"/>
              <a:t>	Данная </a:t>
            </a:r>
            <a:r>
              <a:rPr lang="ru-RU" dirty="0"/>
              <a:t>методика может быть использована при </a:t>
            </a:r>
            <a:r>
              <a:rPr lang="ru-RU"/>
              <a:t>проектировании </a:t>
            </a:r>
            <a:r>
              <a:rPr lang="ru-RU" smtClean="0"/>
              <a:t>технического облика </a:t>
            </a:r>
            <a:r>
              <a:rPr lang="ru-RU" dirty="0"/>
              <a:t>высотных стендов.</a:t>
            </a:r>
          </a:p>
        </p:txBody>
      </p:sp>
    </p:spTree>
    <p:extLst>
      <p:ext uri="{BB962C8B-B14F-4D97-AF65-F5344CB8AC3E}">
        <p14:creationId xmlns:p14="http://schemas.microsoft.com/office/powerpoint/2010/main" val="28860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829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Цель 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Разработка </a:t>
            </a:r>
            <a:r>
              <a:rPr lang="ru-RU" dirty="0"/>
              <a:t>программы расчета для определения характеристик высотного стенда в зависимости от геометрии проточной части диффузора и параметров продуктов сгорания испытуемого двигателя.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94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3692" y="5836622"/>
            <a:ext cx="61366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Рис. 1. Работа газодинамического тракта на старте</a:t>
            </a:r>
            <a:endParaRPr kumimoji="0" lang="ru-RU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Arkadiy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59825"/>
            <a:ext cx="6287144" cy="4808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81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2042" y="6021288"/>
            <a:ext cx="91259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Рис. 2. Работа газодинамического тракта при наиболее желательных условиях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Arkadiy\Desktop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8600"/>
            <a:ext cx="6450958" cy="5648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6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07" y="332656"/>
            <a:ext cx="9144000" cy="547644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59831" y="6036543"/>
            <a:ext cx="3790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Рис.3  Диалоговое окно приложения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434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Рисунок 13" descr="Описание: C:\Users\Arkadiy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68" y="228600"/>
            <a:ext cx="8748464" cy="6066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67744" y="6237312"/>
            <a:ext cx="50951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Рис. 4. Контур газодинамического тракта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67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941238"/>
              </p:ext>
            </p:extLst>
          </p:nvPr>
        </p:nvGraphicFramePr>
        <p:xfrm>
          <a:off x="1130300" y="1722438"/>
          <a:ext cx="14589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3" imgW="1244520" imgH="355320" progId="Equation.DSMT4">
                  <p:embed/>
                </p:oleObj>
              </mc:Choice>
              <mc:Fallback>
                <p:oleObj name="Equation" r:id="rId3" imgW="1244520" imgH="3553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1722438"/>
                        <a:ext cx="1458913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996785"/>
              </p:ext>
            </p:extLst>
          </p:nvPr>
        </p:nvGraphicFramePr>
        <p:xfrm>
          <a:off x="1115616" y="2292552"/>
          <a:ext cx="1150448" cy="45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5" imgW="901440" imgH="355320" progId="Equation.DSMT4">
                  <p:embed/>
                </p:oleObj>
              </mc:Choice>
              <mc:Fallback>
                <p:oleObj name="Equation" r:id="rId5" imgW="901440" imgH="3553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292552"/>
                        <a:ext cx="1150448" cy="451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239707"/>
              </p:ext>
            </p:extLst>
          </p:nvPr>
        </p:nvGraphicFramePr>
        <p:xfrm>
          <a:off x="1115616" y="2845357"/>
          <a:ext cx="1512168" cy="461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7" imgW="1231560" imgH="355320" progId="Equation.DSMT4">
                  <p:embed/>
                </p:oleObj>
              </mc:Choice>
              <mc:Fallback>
                <p:oleObj name="Equation" r:id="rId7" imgW="1231560" imgH="3553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845357"/>
                        <a:ext cx="1512168" cy="4614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15346" y="338173"/>
            <a:ext cx="915934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Для проведения расчетов были заданы следующие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газодинамические параметры: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165048" y="1693905"/>
            <a:ext cx="543854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Па  =  6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атм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– давление в камере сгорания;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749005" y="2306691"/>
            <a:ext cx="458689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К – температура в камере сгорания;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141915" y="2860689"/>
            <a:ext cx="47810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Па = 1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атм</a:t>
            </a:r>
            <a:r>
              <a:rPr lang="ru-RU" dirty="0">
                <a:solidFill>
                  <a:srgbClr val="292929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– атмосферное давление;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3346169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γ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= 1.18, 1.24 и 1.4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– показатели адиабаты продуктов сгорания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70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15616" y="5714988"/>
            <a:ext cx="73827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Рис. </a:t>
            </a:r>
            <a:r>
              <a:rPr lang="ru-RU" dirty="0">
                <a:solidFill>
                  <a:srgbClr val="292929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Распределение давлений в газодинамическом тракте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453072"/>
            <a:ext cx="7382727" cy="5157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341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70992" y="332656"/>
                <a:ext cx="9073008" cy="56038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ru-RU" dirty="0" smtClean="0"/>
                  <a:t>Зададим следующие параметры , определяющие геометрию газодинамического тракта:</a:t>
                </a:r>
              </a:p>
              <a:p>
                <a:pPr>
                  <a:lnSpc>
                    <a:spcPct val="150000"/>
                  </a:lnSpc>
                </a:pPr>
                <a:endParaRPr lang="ru-RU" dirty="0"/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к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=0.3 </m:t>
                    </m:r>
                  </m:oMath>
                </a14:m>
                <a:r>
                  <a:rPr lang="ru-RU" dirty="0" smtClean="0"/>
                  <a:t>м  </a:t>
                </a:r>
                <a:r>
                  <a:rPr lang="ru-RU" dirty="0"/>
                  <a:t>– радиус образующей камеры сгорания;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к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=0,1</m:t>
                    </m:r>
                  </m:oMath>
                </a14:m>
                <a:r>
                  <a:rPr lang="ru-RU" dirty="0"/>
                  <a:t> </a:t>
                </a:r>
                <a:r>
                  <a:rPr lang="ru-RU" dirty="0" smtClean="0"/>
                  <a:t>м – </a:t>
                </a:r>
                <a:r>
                  <a:rPr lang="ru-RU" dirty="0"/>
                  <a:t>радиус критического сечения сопла;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к д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=0.2, 0.25, 0.3 м</m:t>
                    </m:r>
                  </m:oMath>
                </a14:m>
                <a:r>
                  <a:rPr lang="ru-RU" dirty="0"/>
                  <a:t> – радиус критического сечения горловины диффузора;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в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=0.5 м</m:t>
                    </m:r>
                  </m:oMath>
                </a14:m>
                <a:r>
                  <a:rPr lang="ru-RU" dirty="0"/>
                  <a:t> – выходного сечения;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𝛼</m:t>
                    </m:r>
                    <m:r>
                      <a:rPr lang="ru-RU" i="1">
                        <a:latin typeface="Cambria Math"/>
                      </a:rPr>
                      <m:t>=11°</m:t>
                    </m:r>
                  </m:oMath>
                </a14:m>
                <a:r>
                  <a:rPr lang="ru-RU" dirty="0"/>
                  <a:t> – угол наклона сверхзвуковой части сопла;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=</m:t>
                    </m:r>
                    <m:r>
                      <a:rPr lang="ru-RU" i="1" smtClean="0">
                        <a:latin typeface="Cambria Math"/>
                      </a:rPr>
                      <m:t>10 </m:t>
                    </m:r>
                    <m:r>
                      <a:rPr lang="ru-RU" i="1">
                        <a:latin typeface="Cambria Math"/>
                      </a:rPr>
                      <m:t>калибров</m:t>
                    </m:r>
                  </m:oMath>
                </a14:m>
                <a:r>
                  <a:rPr lang="ru-RU" dirty="0"/>
                  <a:t> – длина сопла </a:t>
                </a:r>
                <a:r>
                  <a:rPr lang="ru-RU" dirty="0" smtClean="0"/>
                  <a:t>(за калибр </a:t>
                </a:r>
                <a:r>
                  <a:rPr lang="ru-RU" dirty="0"/>
                  <a:t>принят радиус критического сечения сопла</a:t>
                </a:r>
                <a:r>
                  <a:rPr lang="ru-RU" dirty="0" smtClean="0"/>
                  <a:t>)</a:t>
                </a:r>
                <a:endParaRPr lang="ru-RU" dirty="0"/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д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=</m:t>
                    </m:r>
                    <m:r>
                      <a:rPr lang="ru-RU" b="0" i="1" smtClean="0">
                        <a:latin typeface="Cambria Math"/>
                      </a:rPr>
                      <m:t>36 </m:t>
                    </m:r>
                    <m:r>
                      <a:rPr lang="ru-RU" i="1">
                        <a:latin typeface="Cambria Math"/>
                      </a:rPr>
                      <m:t>калибров</m:t>
                    </m:r>
                  </m:oMath>
                </a14:m>
                <a:r>
                  <a:rPr lang="ru-RU" dirty="0"/>
                  <a:t> – длина </a:t>
                </a:r>
                <a:r>
                  <a:rPr lang="ru-RU" dirty="0" smtClean="0"/>
                  <a:t>диффузора;</a:t>
                </a:r>
                <a:endParaRPr lang="ru-RU" dirty="0"/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р ч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=</m:t>
                    </m:r>
                    <m:r>
                      <a:rPr lang="ru-RU" b="0" i="1" smtClean="0">
                        <a:latin typeface="Cambria Math"/>
                      </a:rPr>
                      <m:t>9 </m:t>
                    </m:r>
                    <m:r>
                      <a:rPr lang="ru-RU" i="1">
                        <a:latin typeface="Cambria Math"/>
                      </a:rPr>
                      <m:t>калибр</m:t>
                    </m:r>
                    <m:r>
                      <a:rPr lang="ru-RU" b="0" i="1" smtClean="0">
                        <a:latin typeface="Cambria Math"/>
                      </a:rPr>
                      <m:t>ов</m:t>
                    </m:r>
                  </m:oMath>
                </a14:m>
                <a:r>
                  <a:rPr lang="ru-RU" dirty="0"/>
                  <a:t> – длина рабочей части диффузора;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счд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=</m:t>
                    </m:r>
                    <m:r>
                      <a:rPr lang="ru-RU" b="0" i="1" smtClean="0">
                        <a:latin typeface="Cambria Math"/>
                      </a:rPr>
                      <m:t>9</m:t>
                    </m:r>
                    <m:r>
                      <a:rPr lang="ru-RU" i="1">
                        <a:latin typeface="Cambria Math"/>
                      </a:rPr>
                      <m:t> калибр</m:t>
                    </m:r>
                  </m:oMath>
                </a14:m>
                <a:r>
                  <a:rPr lang="ru-RU" dirty="0" smtClean="0"/>
                  <a:t>ов</a:t>
                </a:r>
                <a:r>
                  <a:rPr lang="ru-RU" dirty="0"/>
                  <a:t> – длина сужающейся части горловины диффузора;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рчд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=</m:t>
                    </m:r>
                    <m:r>
                      <a:rPr lang="ru-RU" b="0" i="1" smtClean="0">
                        <a:latin typeface="Cambria Math"/>
                      </a:rPr>
                      <m:t>9</m:t>
                    </m:r>
                    <m:r>
                      <a:rPr lang="ru-RU" i="1">
                        <a:latin typeface="Cambria Math"/>
                      </a:rPr>
                      <m:t>  калибр</m:t>
                    </m:r>
                  </m:oMath>
                </a14:m>
                <a:r>
                  <a:rPr lang="ru-RU" dirty="0" smtClean="0"/>
                  <a:t>оа</a:t>
                </a:r>
                <a:r>
                  <a:rPr lang="ru-RU" dirty="0"/>
                  <a:t> – длина расширяющейся части горловины диффузора;</a:t>
                </a: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2" y="332656"/>
                <a:ext cx="9073008" cy="5603842"/>
              </a:xfrm>
              <a:prstGeom prst="rect">
                <a:avLst/>
              </a:prstGeom>
              <a:blipFill rotWithShape="1">
                <a:blip r:embed="rId2"/>
                <a:stretch>
                  <a:fillRect l="-605" b="-4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767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325</Words>
  <Application>Microsoft Office PowerPoint</Application>
  <PresentationFormat>Экран (4:3)</PresentationFormat>
  <Paragraphs>45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Equation</vt:lpstr>
      <vt:lpstr>Дипломная Работа</vt:lpstr>
      <vt:lpstr>Цель Работы: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>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Дипломная Работа</dc:title>
  <dc:creator>Arkadiy</dc:creator>
  <cp:lastModifiedBy>Arkadiy</cp:lastModifiedBy>
  <cp:revision>20</cp:revision>
  <dcterms:created xsi:type="dcterms:W3CDTF">2012-06-11T06:41:55Z</dcterms:created>
  <dcterms:modified xsi:type="dcterms:W3CDTF">2012-06-21T02:18:54Z</dcterms:modified>
</cp:coreProperties>
</file>