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9" r:id="rId4"/>
    <p:sldId id="258" r:id="rId5"/>
    <p:sldId id="257" r:id="rId6"/>
    <p:sldId id="266" r:id="rId7"/>
    <p:sldId id="270" r:id="rId8"/>
    <p:sldId id="271" r:id="rId9"/>
    <p:sldId id="267" r:id="rId10"/>
    <p:sldId id="272" r:id="rId11"/>
    <p:sldId id="274" r:id="rId12"/>
    <p:sldId id="273" r:id="rId13"/>
    <p:sldId id="276" r:id="rId14"/>
    <p:sldId id="275" r:id="rId15"/>
    <p:sldId id="280" r:id="rId16"/>
    <p:sldId id="277" r:id="rId17"/>
    <p:sldId id="278" r:id="rId18"/>
    <p:sldId id="281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левский Алексей Андреевич" initials="КАА" lastIdx="2" clrIdx="0">
    <p:extLst>
      <p:ext uri="{19B8F6BF-5375-455C-9EA6-DF929625EA0E}">
        <p15:presenceInfo xmlns:p15="http://schemas.microsoft.com/office/powerpoint/2012/main" userId="S::kurlevskij.aa@edu.spbstu.ru::02be56da-f6eb-46c9-be33-21654e51c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5C502-CAA1-4BCB-BEF0-6802B39EA8A2}" type="datetimeFigureOut">
              <a:rPr lang="ru-RU" smtClean="0"/>
              <a:t>24.06.2021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E878F-9F95-41BD-8D54-59A17E504F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8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E878F-9F95-41BD-8D54-59A17E504F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E878F-9F95-41BD-8D54-59A17E504FE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2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D8F83-7BEC-4C80-9B57-FF3328A8D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29F07-0A38-4C8D-80E9-FDFBE51D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A51FC-6AE3-4649-85F0-9B0B899B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838-D475-4AD5-A02E-DC11EB85D44B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AC0EF-80B2-4712-9BCC-527D0C53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71692-CB9E-42C3-BA5E-A2A938B2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9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D3CA3-D491-4861-AF04-4A101B8E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3867B4-F346-4C7B-A9C6-3D7653B1B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36855-624E-4F83-99E9-C51E17E8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31BD-6B53-487C-9795-DF6CF41BA523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DC1A5-A377-42D4-A611-1F8B42CA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8A76D-B176-4A41-B28D-EA8B0FD2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05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C7758C-11D5-4634-AA64-57235D358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C46A5C-AC38-4882-B27E-C0DD86200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09D50-6E90-4232-8111-EF3F4C9B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35D6-93A9-4D1C-861B-C83D446483BE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6CEAF-A41E-4019-81DE-7774EBF8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97202-6DB3-4EA5-96DA-53FCA629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22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431CE-F861-46F3-B367-50B15E59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A54B8-772A-44D6-99F6-C934DF9C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F837CB-18EE-41A8-8EC3-DDC05D91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804F-5194-47DB-AF50-CFE53B6917E6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33013-BDD9-45BF-840A-8E58356A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289" y="6356350"/>
            <a:ext cx="8655728" cy="365125"/>
          </a:xfrm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Курлевский А.А. Влияние учета сжимаемости жидкости на НДС системы "сооружение-основание".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2485B-10DC-46CD-9590-E465CDCB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0E775B3-2548-49DA-B4E9-97318BA4DD01}" type="slidenum">
              <a:rPr lang="ru-RU" smtClean="0"/>
              <a:pPr/>
              <a:t>‹#›</a:t>
            </a:fld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92098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3D2F8-5BDC-481A-94F6-2DE4ECB1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D0672F-812C-4397-A2AD-643F6DF9B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5F1FA-48F8-4D81-9935-D9DA526D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9D4-F1A6-4DC3-B3CA-D77A0E0E57AA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C8B1A-B830-4E7E-A010-D61558F9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B586D-0764-437E-9A7C-8E3E9A26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150A9-3587-4ED9-982A-BF396632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65664-3E2B-4296-9593-08E0DD603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734C1-16A5-44E1-B01D-42DDF62B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59743-203E-4E2A-83C3-B965806A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A68B-641B-492E-B938-2D32FC40F3DD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3D37F-849C-4CEC-AEAF-2692AEF0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CE9CBF-A563-48EC-B70C-7EE1E3FA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C17D0-7558-4B56-A58E-CD04E783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19E516-6A87-4347-BB93-962C26556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8135FA-10D4-4939-80A4-1B791644A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0E5F23-4879-4702-BE7D-FE2777A57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D98B82-083C-4BB0-B8A4-D825BCD4A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7FB020-C63B-4E6F-9BAF-7C2B236E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A5CD-A3D9-40F2-83FC-10C1D1D6991B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A62801-9F19-48DB-A790-5CE30ED6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0A30D1-2DA1-44CB-8363-1E18F526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6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9B441-CBD6-4F68-94F1-6634AA16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2E0611-6F71-496C-98E2-EC702846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92B-5DE6-4160-9D6D-33E71575E655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A25B3-03BF-42F2-BD03-CD79AEC1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FF251E-E328-4F39-8068-33FF6AFB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5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2F4664-7235-4B25-A3B5-B067909E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7279-D5AE-4D89-AB6D-106149CBB96F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018937-DA4C-4137-94E8-ABAB6C67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A07961-F36F-4774-B1B3-8A311C06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3F3F0-71CC-4038-91B5-B8AAEDE0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35687-4C3F-46E5-9B6E-D1B25CC9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87DA03-6D0D-4B5A-B811-4AE544DD6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FB1E2-47C3-4281-900A-869D7D2C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399F-B0E2-4F27-B9DD-B5EE9CF255E0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0881A-42D1-4102-A055-F8AEC35E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90A00-ED0F-4616-B94F-97F3D72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68E77-2008-42D9-AC6B-555B057D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E5350A-2651-40CF-B810-EA6BD767E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57DD0-34FE-435E-9C2D-5F691636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028563-B7EA-4268-A884-BBFF5632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333-9E91-49C3-9B45-CBB2FA1E904D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CE96E-189B-4682-8E34-7A9B5E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78527D-5640-4DE7-8382-C0E05E23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0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23FF3-496F-4C37-8E0F-E9FBE524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B4D3C-5D7B-48B4-9D01-5B88C3D4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B69D7-B4A6-4EF8-8814-01C45C7F4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1CF9-261B-4D2B-9A2B-C37AD70DE1D3}" type="datetime1">
              <a:rPr lang="ru-RU" smtClean="0"/>
              <a:t>24.06.2021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12AAD-FB35-436C-9109-B5805DE30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9F84E-9ABB-4E63-BA64-32F0DA839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75B3-2548-49DA-B4E9-97318BA4DD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CC8C6-FF50-474D-984A-A787E077C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862" y="20437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учета сжимаемости жидкости на НДС системы «сооружение - основание».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919A3-2062-4636-96A6-1511F0196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862" y="4771270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Курлевский А.А.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Витохин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Е.Ю. доцент, к.ф.-м.н.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66852-894A-40AA-9904-139E5952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" y="104726"/>
            <a:ext cx="1877731" cy="17923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F30422-928D-4389-81B6-DC165649F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520" y="240599"/>
            <a:ext cx="1463167" cy="1463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55FBB4-2F64-41D8-946E-72BE36DDE26A}"/>
              </a:ext>
            </a:extLst>
          </p:cNvPr>
          <p:cNvSpPr txBox="1"/>
          <p:nvPr/>
        </p:nvSpPr>
        <p:spPr>
          <a:xfrm>
            <a:off x="2148071" y="104726"/>
            <a:ext cx="8045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Институт прикладной математики и механики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Высшая школа теоретической механики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1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F5A8A-4613-4887-9996-F0A9D625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83845"/>
            <a:ext cx="10515600" cy="11385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точки для анализа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A71DE-1A55-453B-97ED-A99366B6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338873"/>
            <a:ext cx="11308080" cy="501747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CCEE6AC-B3F5-4481-B521-FA714448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10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9C90D7-0406-4847-AD68-2E5FA179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9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D74A0-A115-43CA-80C6-D7B39687015D}"/>
              </a:ext>
            </a:extLst>
          </p:cNvPr>
          <p:cNvSpPr txBox="1"/>
          <p:nvPr/>
        </p:nvSpPr>
        <p:spPr>
          <a:xfrm>
            <a:off x="809469" y="239842"/>
            <a:ext cx="1108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конечно-разностным расчетом</a:t>
            </a:r>
            <a:endParaRPr lang="ru-RU" sz="2800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6FCCD9-FBA3-46DF-9515-819AFBD74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" y="1874767"/>
            <a:ext cx="3983161" cy="298737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8A50463-62DF-4F40-9BA3-D915B2C1A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44" y="1779181"/>
            <a:ext cx="4110609" cy="30829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33D6705-EA89-491C-B781-AB7F30A26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62" y="1836400"/>
            <a:ext cx="4110609" cy="30829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6B6AC4-3FA2-4A0D-B0C5-D7109DC4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11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0EB12F-0B54-4334-9482-D34AC785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17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0CAC0-D156-4718-8533-18674FC1BD55}"/>
              </a:ext>
            </a:extLst>
          </p:cNvPr>
          <p:cNvSpPr txBox="1"/>
          <p:nvPr/>
        </p:nvSpPr>
        <p:spPr>
          <a:xfrm>
            <a:off x="622168" y="377072"/>
            <a:ext cx="1113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распространения волны в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6BD0F9-641B-4864-805A-C15B9AFE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3" y="2365908"/>
            <a:ext cx="3941090" cy="2955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9B8868-428D-4355-AAEE-335943200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93" y="2319037"/>
            <a:ext cx="4066081" cy="30495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8B9115-5F58-459C-AE48-EC68B9F95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19" y="2319037"/>
            <a:ext cx="4066081" cy="304956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E33381-5D52-470C-8DEF-3C2EA2B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12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43C22D-FA32-4D64-A833-75604608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1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94683-D61F-4236-9615-380BE6088953}"/>
              </a:ext>
            </a:extLst>
          </p:cNvPr>
          <p:cNvSpPr txBox="1"/>
          <p:nvPr/>
        </p:nvSpPr>
        <p:spPr>
          <a:xfrm>
            <a:off x="1168924" y="301558"/>
            <a:ext cx="10115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 расчет системы при отсутствии акустической среды с закрепленным на границе основанием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108AE5-F89A-43CA-B40A-0707E8C2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" y="1686552"/>
            <a:ext cx="5909027" cy="4546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FC278-2425-4363-B4BE-95C0DDF13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21" y="1705406"/>
            <a:ext cx="6132006" cy="454634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0211B0-6360-45BF-873A-3846ED14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13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8EF8D-7F73-4F82-81CC-43BC797D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39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33069D-FFD0-4527-815E-B5006FD67228}"/>
              </a:ext>
            </a:extLst>
          </p:cNvPr>
          <p:cNvSpPr txBox="1"/>
          <p:nvPr/>
        </p:nvSpPr>
        <p:spPr>
          <a:xfrm>
            <a:off x="1168924" y="301558"/>
            <a:ext cx="10115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 расчет системы с учетом акустической среды с закрепленным на границе основанием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5E90B-17E5-477C-A16B-61E4A143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064"/>
            <a:ext cx="6254885" cy="39202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4A1068-DFE4-4C0B-80D2-671228DE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9" y="1662152"/>
            <a:ext cx="6254886" cy="380607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13E146-A0CC-401F-9CDB-C5F3E886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14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ED8E2-DCD7-4323-BB1F-275BDA56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70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FA619E-AC49-424B-892B-F8034A18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251"/>
            <a:ext cx="5784385" cy="4338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DCF4EA-3733-498D-B5CF-8517F8B8F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89" y="1264635"/>
            <a:ext cx="6365547" cy="415351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6A47-415A-43C9-AC90-D86107A6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10E775B3-2548-49DA-B4E9-97318BA4DD01}" type="slidenum">
              <a:rPr lang="en-US" smtClean="0"/>
              <a:pPr>
                <a:spcAft>
                  <a:spcPts val="600"/>
                </a:spcAft>
              </a:pPr>
              <a:t>15</a:t>
            </a:fld>
            <a:r>
              <a:rPr lang="en-US" dirty="0"/>
              <a:t>/19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5965A28-6AFC-4C8A-9C60-369C3D45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59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5295-3F7D-4AD0-955F-4A438A6D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вязкой границы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273210-12FC-4B54-B601-9B6B59D6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4" y="1254068"/>
            <a:ext cx="6030830" cy="4863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6A19D6-3409-48AF-837B-042BD6648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30" y="1089364"/>
            <a:ext cx="6484670" cy="519252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1705FE-42A7-45CF-BB23-AE2CC09B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16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F4C279-B60E-4ED1-BB08-19AC198F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0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9F2EB-94B4-4E25-851D-C12619AC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 расчет системы с учетом акустической среды с вязкой границей в основании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86036-B5D4-462B-A368-0A3CF4A7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3" y="1325563"/>
            <a:ext cx="6350530" cy="44721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60C016-3CFA-4F98-9912-FAA0AC8C6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85" y="1520116"/>
            <a:ext cx="5912384" cy="429793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EB233E-4ECD-44D3-8014-1F01C8D0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17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776E78-95E8-4A5D-B6FE-F15B06C0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9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6AFB3D-AC61-444E-ABE3-712C83AD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pPr/>
              <a:t>18</a:t>
            </a:fld>
            <a:r>
              <a:rPr lang="en-US" dirty="0"/>
              <a:t>/19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35427-D6B4-4520-92A9-9957AF20B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826"/>
            <a:ext cx="6325161" cy="44372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B9C55-3C9E-4EFD-8208-AE06E159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31" y="1210353"/>
            <a:ext cx="6149934" cy="4437294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BFFE136-D529-4273-B9BB-0AFD4F2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56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58CE4-57C3-48ED-A868-2779A0A1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A73D2-D24C-43BE-946E-AA79BB2D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81007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К-Э модель системы «плотина-водохранилище-основание».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неотражающие граничные условия на границе основания и акустической среды.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крупной сетки разница значений давления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Abaqus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конечно-разностного расчета составила 5%.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уменьшении шага сетки эпюры давления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от значений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Abaqus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совпадение перемещений при разном способе моделировании вязкой границы.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динамическом расчете системы при учете акустических элементов результаты значительно отличаются.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D284B3-0611-41BE-A1D6-B168C882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19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F95970-69D3-46CA-AC23-E94B4742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1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48688-E1EF-4500-A9FC-3D0C55EF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4C640-804C-4226-9D07-1A6BE85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45054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влияние сжимаемости жидкости на НДС системы «сооружение-основание».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К-Э модели системы «плотина-водохранилище-основание».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неотражающих граничных условий на границе основания и акустической среды.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НДС системы «плотина-водохранилище-основание»  при действии сейсмической нагрузки.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расчетов, полученных с использованием пакетов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6498C6-0670-412D-836E-5BBD0811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z="2000" smtClean="0"/>
              <a:t>2</a:t>
            </a:fld>
            <a:r>
              <a:rPr lang="en-US" sz="2000" dirty="0"/>
              <a:t>/19</a:t>
            </a:r>
            <a:endParaRPr lang="ru-RU" sz="2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92216-4D24-4061-B20C-578C23CC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8095" y="6356350"/>
            <a:ext cx="9511645" cy="365125"/>
          </a:xfrm>
        </p:spPr>
        <p:txBody>
          <a:bodyPr/>
          <a:lstStyle/>
          <a:p>
            <a:r>
              <a:rPr lang="ru-RU" dirty="0"/>
              <a:t>Курлевский А.А. Влияние учета сжимаемости жидкости на НДС системы "сооружение-основание".</a:t>
            </a:r>
          </a:p>
        </p:txBody>
      </p:sp>
    </p:spTree>
    <p:extLst>
      <p:ext uri="{BB962C8B-B14F-4D97-AF65-F5344CB8AC3E}">
        <p14:creationId xmlns:p14="http://schemas.microsoft.com/office/powerpoint/2010/main" val="28712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71B44-A2FC-4C81-8ED9-F729656A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206" y="511144"/>
            <a:ext cx="9795638" cy="5761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42F0BC-6D25-4D29-B1EB-1B0CFDC5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201" y="1773470"/>
            <a:ext cx="6519295" cy="3194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FDA213-F526-4102-9834-D32B484F77E4}"/>
              </a:ext>
            </a:extLst>
          </p:cNvPr>
          <p:cNvSpPr txBox="1"/>
          <p:nvPr/>
        </p:nvSpPr>
        <p:spPr>
          <a:xfrm>
            <a:off x="1124759" y="5090474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воздействие на плотину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0E630-9972-40F2-AEEE-4BE80B8CEBE1}"/>
              </a:ext>
            </a:extLst>
          </p:cNvPr>
          <p:cNvSpPr txBox="1"/>
          <p:nvPr/>
        </p:nvSpPr>
        <p:spPr>
          <a:xfrm>
            <a:off x="7618429" y="5090474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системы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987B51-2B69-4686-876F-5BEBD3C9A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0" y="1524819"/>
            <a:ext cx="4590809" cy="344310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3B7F71-B813-4657-8D49-D90DF318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098" y="6377820"/>
            <a:ext cx="2743200" cy="365125"/>
          </a:xfrm>
        </p:spPr>
        <p:txBody>
          <a:bodyPr/>
          <a:lstStyle/>
          <a:p>
            <a:fld id="{10E775B3-2548-49DA-B4E9-97318BA4DD01}" type="slidenum">
              <a:rPr lang="ru-RU" sz="2000" smtClean="0"/>
              <a:t>3</a:t>
            </a:fld>
            <a:r>
              <a:rPr lang="en-US" sz="2000" dirty="0"/>
              <a:t>/19</a:t>
            </a:r>
            <a:endParaRPr lang="ru-RU" sz="2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DD4EA-7235-45C0-92F6-4B2E26BD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C57B2-B009-4EB6-9E9A-27BEFD91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53" y="2386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параметры плотины и физические параметры системы</a:t>
            </a:r>
          </a:p>
        </p:txBody>
      </p:sp>
      <p:pic>
        <p:nvPicPr>
          <p:cNvPr id="233" name="Рисунок 232">
            <a:extLst>
              <a:ext uri="{FF2B5EF4-FFF2-40B4-BE49-F238E27FC236}">
                <a16:creationId xmlns:a16="http://schemas.microsoft.com/office/drawing/2014/main" id="{2AB4BA76-41EB-425F-8A15-17EFA31D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26" y="1564228"/>
            <a:ext cx="5987702" cy="4389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6" name="Таблица 236">
                <a:extLst>
                  <a:ext uri="{FF2B5EF4-FFF2-40B4-BE49-F238E27FC236}">
                    <a16:creationId xmlns:a16="http://schemas.microsoft.com/office/drawing/2014/main" id="{6B35207C-5399-40D2-BDD4-C10C7E1599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857187"/>
                  </p:ext>
                </p:extLst>
              </p:nvPr>
            </p:nvGraphicFramePr>
            <p:xfrm>
              <a:off x="238372" y="1372214"/>
              <a:ext cx="5659553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65851">
                      <a:extLst>
                        <a:ext uri="{9D8B030D-6E8A-4147-A177-3AD203B41FA5}">
                          <a16:colId xmlns:a16="http://schemas.microsoft.com/office/drawing/2014/main" val="3573372821"/>
                        </a:ext>
                      </a:extLst>
                    </a:gridCol>
                    <a:gridCol w="3142034">
                      <a:extLst>
                        <a:ext uri="{9D8B030D-6E8A-4147-A177-3AD203B41FA5}">
                          <a16:colId xmlns:a16="http://schemas.microsoft.com/office/drawing/2014/main" val="874424764"/>
                        </a:ext>
                      </a:extLst>
                    </a:gridCol>
                    <a:gridCol w="1051668">
                      <a:extLst>
                        <a:ext uri="{9D8B030D-6E8A-4147-A177-3AD203B41FA5}">
                          <a16:colId xmlns:a16="http://schemas.microsoft.com/office/drawing/2014/main" val="35583638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Характеристика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137163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Плотность,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695270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объемного сжатия,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453269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распространения звука, м/с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1482.1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072871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Бетон В30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Плотность,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95967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Юнга,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45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1438706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Бетон В20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Плотность,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34227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Юнга,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343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576228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Основание (скала)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Плотность,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406021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Юнга,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27580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68709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530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6" name="Таблица 236">
                <a:extLst>
                  <a:ext uri="{FF2B5EF4-FFF2-40B4-BE49-F238E27FC236}">
                    <a16:creationId xmlns:a16="http://schemas.microsoft.com/office/drawing/2014/main" id="{6B35207C-5399-40D2-BDD4-C10C7E1599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857187"/>
                  </p:ext>
                </p:extLst>
              </p:nvPr>
            </p:nvGraphicFramePr>
            <p:xfrm>
              <a:off x="238372" y="1372214"/>
              <a:ext cx="5659553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65851">
                      <a:extLst>
                        <a:ext uri="{9D8B030D-6E8A-4147-A177-3AD203B41FA5}">
                          <a16:colId xmlns:a16="http://schemas.microsoft.com/office/drawing/2014/main" val="3573372821"/>
                        </a:ext>
                      </a:extLst>
                    </a:gridCol>
                    <a:gridCol w="3142034">
                      <a:extLst>
                        <a:ext uri="{9D8B030D-6E8A-4147-A177-3AD203B41FA5}">
                          <a16:colId xmlns:a16="http://schemas.microsoft.com/office/drawing/2014/main" val="874424764"/>
                        </a:ext>
                      </a:extLst>
                    </a:gridCol>
                    <a:gridCol w="1051668">
                      <a:extLst>
                        <a:ext uri="{9D8B030D-6E8A-4147-A177-3AD203B41FA5}">
                          <a16:colId xmlns:a16="http://schemas.microsoft.com/office/drawing/2014/main" val="35583638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Характеристика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Значение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137163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6990" t="-103279" r="-33981" b="-1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695270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объемного сжатия,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453269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распространения звука, м/с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1482.1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072871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Бетон В30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6990" t="-401639" r="-33981" b="-8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95967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Юнга,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45367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1438706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Бетон В20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6990" t="-701639" r="-33981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34227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Юнга,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343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576228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Основание (скала)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6990" t="-1000000" r="-33981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406021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Модуль Юнга, МПа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27580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68709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Пуассона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5300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549888-86F7-4349-B94F-7307060E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z="2000" smtClean="0"/>
              <a:t>4</a:t>
            </a:fld>
            <a:r>
              <a:rPr lang="en-US" sz="2000" dirty="0"/>
              <a:t>/19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E2A007-FA2C-4155-A601-A9C7CACB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6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81D7C-8BEC-4DB7-B2F6-5C6F7D17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-27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6A6AFC8-675F-4F77-956A-778A00E2B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244" y="972697"/>
                <a:ext cx="11369511" cy="20099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acc>
                      <m:accPr>
                        <m:chr m:val="̈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ru-RU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acc>
                      <m:accPr>
                        <m:chr m:val="̇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𝐾𝑢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уравнение движения «твердотельной части»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acc>
                      <m:accPr>
                        <m:chr m:val="̈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ru-RU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acc>
                      <m:accPr>
                        <m:chr m:val="̇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система уравнений относительно вектора давлений в узлах конечно – элементной сетки.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𝐿𝑃</m:t>
                    </m:r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учет взаимодействия с водной средой.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6A6AFC8-675F-4F77-956A-778A00E2B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244" y="972697"/>
                <a:ext cx="11369511" cy="2009983"/>
              </a:xfrm>
              <a:blipFill>
                <a:blip r:embed="rId3"/>
                <a:stretch>
                  <a:fillRect t="-4863" r="-1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2591A7-F92B-485D-AE03-47EE08C555E3}"/>
                  </a:ext>
                </a:extLst>
              </p:cNvPr>
              <p:cNvSpPr txBox="1"/>
              <p:nvPr/>
            </p:nvSpPr>
            <p:spPr>
              <a:xfrm>
                <a:off x="664564" y="2513153"/>
                <a:ext cx="10689236" cy="272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ГУ: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напорной грани плотины; </a:t>
                </a:r>
                <a:endParaRPr lang="ru-RU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дне водохранилища;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поверхности водохранилища</a:t>
                </a:r>
                <a:r>
                  <a:rPr lang="ru-RU" sz="2400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удаленной границе области жидкости (условие Зоммерфельда)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удаленной границе области жидкости (условие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Шэрана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2591A7-F92B-485D-AE03-47EE08C55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4" y="2513153"/>
                <a:ext cx="10689236" cy="2724336"/>
              </a:xfrm>
              <a:prstGeom prst="rect">
                <a:avLst/>
              </a:prstGeom>
              <a:blipFill>
                <a:blip r:embed="rId4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E9CD91-47CC-4166-8ABD-7938B7224B93}"/>
              </a:ext>
            </a:extLst>
          </p:cNvPr>
          <p:cNvSpPr txBox="1"/>
          <p:nvPr/>
        </p:nvSpPr>
        <p:spPr>
          <a:xfrm>
            <a:off x="664564" y="5473753"/>
            <a:ext cx="1052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Цейтлин Б. В. и др. Теоретические исследования колебаний бетонных гидротехнических сооружений при действии сейсмических нагрузок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95DF97-12B0-4EA9-8AEE-3EFE6DF6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z="2000" smtClean="0"/>
              <a:t>5</a:t>
            </a:fld>
            <a:r>
              <a:rPr lang="en-US" sz="2000" dirty="0"/>
              <a:t>/19</a:t>
            </a:r>
            <a:endParaRPr lang="ru-RU" sz="20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F0DEA9-228D-4A05-B192-3BBAF4C8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140" y="6356349"/>
            <a:ext cx="10332563" cy="365125"/>
          </a:xfrm>
        </p:spPr>
        <p:txBody>
          <a:bodyPr/>
          <a:lstStyle/>
          <a:p>
            <a:r>
              <a:rPr lang="ru-RU" dirty="0"/>
              <a:t>Курлевский А.А. Влияние учета сжимаемости жидкости на НДС системы "сооружение-основание".</a:t>
            </a:r>
          </a:p>
        </p:txBody>
      </p:sp>
    </p:spTree>
    <p:extLst>
      <p:ext uri="{BB962C8B-B14F-4D97-AF65-F5344CB8AC3E}">
        <p14:creationId xmlns:p14="http://schemas.microsoft.com/office/powerpoint/2010/main" val="371992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9BD18-6B52-43B7-83B8-3868E572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9" y="153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Демпфирование в системе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F1FC9DB-52A6-457A-A482-B1FCB1D4E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1693"/>
                <a:ext cx="5484779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учета затухания колебаний во всей конструкции в материале задается демпфирование по Рэлею: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коэффициенты Рэлея.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𝜉𝜔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собственных колебаний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ru-RU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декремент затухания</a:t>
                </a:r>
                <a:r>
                  <a:rPr lang="ru-RU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F1FC9DB-52A6-457A-A482-B1FCB1D4E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1693"/>
                <a:ext cx="5484779" cy="4351338"/>
              </a:xfrm>
              <a:blipFill>
                <a:blip r:embed="rId2"/>
                <a:stretch>
                  <a:fillRect l="-2002" t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3CA0C-06E8-47F9-8F2F-38CD84468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53" y="1073500"/>
            <a:ext cx="5919630" cy="452953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EAEE91-E642-4527-A9AF-3A584812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6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59E2C-F90B-4DB2-9796-F15551009E57}"/>
              </a:ext>
            </a:extLst>
          </p:cNvPr>
          <p:cNvSpPr txBox="1"/>
          <p:nvPr/>
        </p:nvSpPr>
        <p:spPr>
          <a:xfrm>
            <a:off x="838200" y="565652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Song Z., </a:t>
            </a:r>
            <a:r>
              <a:rPr lang="en-US" b="0" i="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C. Computation of Rayleigh damping coefficients for the seismic analysis of a hydro</a:t>
            </a:r>
            <a:r>
              <a:rPr lang="ru-RU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powerhouse //Shock and Vibration. – 2017. – Т. 2017.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47A0F67-974F-4649-9DF2-5FAC21EB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19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105578-9CE6-46E5-97D1-362993AD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20" y="1881088"/>
            <a:ext cx="10030905" cy="432274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5FFBA6B-1320-4CDF-98DC-3D813609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73468"/>
              </p:ext>
            </p:extLst>
          </p:nvPr>
        </p:nvGraphicFramePr>
        <p:xfrm>
          <a:off x="2284966" y="160670"/>
          <a:ext cx="7854595" cy="1720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812">
                  <a:extLst>
                    <a:ext uri="{9D8B030D-6E8A-4147-A177-3AD203B41FA5}">
                      <a16:colId xmlns:a16="http://schemas.microsoft.com/office/drawing/2014/main" val="589442232"/>
                    </a:ext>
                  </a:extLst>
                </a:gridCol>
                <a:gridCol w="1249435">
                  <a:extLst>
                    <a:ext uri="{9D8B030D-6E8A-4147-A177-3AD203B41FA5}">
                      <a16:colId xmlns:a16="http://schemas.microsoft.com/office/drawing/2014/main" val="2771655936"/>
                    </a:ext>
                  </a:extLst>
                </a:gridCol>
                <a:gridCol w="1887382">
                  <a:extLst>
                    <a:ext uri="{9D8B030D-6E8A-4147-A177-3AD203B41FA5}">
                      <a16:colId xmlns:a16="http://schemas.microsoft.com/office/drawing/2014/main" val="1132727176"/>
                    </a:ext>
                  </a:extLst>
                </a:gridCol>
                <a:gridCol w="1806239">
                  <a:extLst>
                    <a:ext uri="{9D8B030D-6E8A-4147-A177-3AD203B41FA5}">
                      <a16:colId xmlns:a16="http://schemas.microsoft.com/office/drawing/2014/main" val="3189930963"/>
                    </a:ext>
                  </a:extLst>
                </a:gridCol>
                <a:gridCol w="732727">
                  <a:extLst>
                    <a:ext uri="{9D8B030D-6E8A-4147-A177-3AD203B41FA5}">
                      <a16:colId xmlns:a16="http://schemas.microsoft.com/office/drawing/2014/main" val="765780474"/>
                    </a:ext>
                  </a:extLst>
                </a:gridCol>
              </a:tblGrid>
              <a:tr h="2232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модели в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Abaqus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модели в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Abaqus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4557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Водохранилище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56876"/>
                  </a:ext>
                </a:extLst>
              </a:tr>
              <a:tr h="24467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28363"/>
                  </a:ext>
                </a:extLst>
              </a:tr>
              <a:tr h="21487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узлов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864794"/>
                  </a:ext>
                </a:extLst>
              </a:tr>
              <a:tr h="28588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CPE4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CPE4, CINPE4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AC2D4, ACIN2D4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2654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E7C335-34E7-4AB0-B4BD-EEB32FD8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7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381DED-3607-4917-AA65-ED485DCC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80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9185D-B363-4E30-8C85-B855D0315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87" y="1872003"/>
            <a:ext cx="10175642" cy="44359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F9239A-B914-4E1E-A180-B0220C8D3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6885"/>
              </p:ext>
            </p:extLst>
          </p:nvPr>
        </p:nvGraphicFramePr>
        <p:xfrm>
          <a:off x="2084121" y="103139"/>
          <a:ext cx="8362478" cy="1720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812">
                  <a:extLst>
                    <a:ext uri="{9D8B030D-6E8A-4147-A177-3AD203B41FA5}">
                      <a16:colId xmlns:a16="http://schemas.microsoft.com/office/drawing/2014/main" val="2924620268"/>
                    </a:ext>
                  </a:extLst>
                </a:gridCol>
                <a:gridCol w="1157704">
                  <a:extLst>
                    <a:ext uri="{9D8B030D-6E8A-4147-A177-3AD203B41FA5}">
                      <a16:colId xmlns:a16="http://schemas.microsoft.com/office/drawing/2014/main" val="1168551912"/>
                    </a:ext>
                  </a:extLst>
                </a:gridCol>
                <a:gridCol w="2256155">
                  <a:extLst>
                    <a:ext uri="{9D8B030D-6E8A-4147-A177-3AD203B41FA5}">
                      <a16:colId xmlns:a16="http://schemas.microsoft.com/office/drawing/2014/main" val="221598010"/>
                    </a:ext>
                  </a:extLst>
                </a:gridCol>
                <a:gridCol w="2037080">
                  <a:extLst>
                    <a:ext uri="{9D8B030D-6E8A-4147-A177-3AD203B41FA5}">
                      <a16:colId xmlns:a16="http://schemas.microsoft.com/office/drawing/2014/main" val="2879575995"/>
                    </a:ext>
                  </a:extLst>
                </a:gridCol>
                <a:gridCol w="732727">
                  <a:extLst>
                    <a:ext uri="{9D8B030D-6E8A-4147-A177-3AD203B41FA5}">
                      <a16:colId xmlns:a16="http://schemas.microsoft.com/office/drawing/2014/main" val="1059823029"/>
                    </a:ext>
                  </a:extLst>
                </a:gridCol>
              </a:tblGrid>
              <a:tr h="2232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модели в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ANSYS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модели в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Abaqus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22052"/>
                  </a:ext>
                </a:extLst>
              </a:tr>
              <a:tr h="379298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Водохранилище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431070"/>
                  </a:ext>
                </a:extLst>
              </a:tr>
              <a:tr h="24467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7415"/>
                  </a:ext>
                </a:extLst>
              </a:tr>
              <a:tr h="21487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узлов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98303"/>
                  </a:ext>
                </a:extLst>
              </a:tr>
              <a:tr h="28588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PLANE182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PLANE182,COMBIN14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FLUID29, FLUID129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4266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0E2A81-25AA-44BE-9D61-0D0EC82D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8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456E13-0E78-4FC5-A8D4-80037085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77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2304-24AC-48D6-9FC5-04C30879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коэффициентов демпфирования для демпферов на границе основания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04C2EA-D404-4F22-ABE9-04CCFC463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9126"/>
                <a:ext cx="11020720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Параметры демпфирования вычисляются по следующим формулам: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𝑛𝑜𝑑𝑒</m:t>
                        </m:r>
                      </m:sub>
                    </m:sSub>
                  </m:oMath>
                </a14:m>
                <a:endParaRPr lang="en-US" sz="2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𝑛𝑜𝑑𝑒</m:t>
                        </m:r>
                      </m:sub>
                    </m:sSub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демпфирования в нормальном направлении,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демпфирования в касательном направлении,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плотность материала,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𝑛𝑜𝑑𝑒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длина, приходящаяся на узел,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продольных волн,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поперечных волн.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(1−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(1−2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модуль сдвига,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Пуассона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04C2EA-D404-4F22-ABE9-04CCFC463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9126"/>
                <a:ext cx="11020720" cy="4351338"/>
              </a:xfrm>
              <a:blipFill>
                <a:blip r:embed="rId2"/>
                <a:stretch>
                  <a:fillRect l="-885" t="-2101" r="-443" b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B385B-0035-4C59-AECB-9E2FD999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75B3-2548-49DA-B4E9-97318BA4DD01}" type="slidenum">
              <a:rPr lang="ru-RU" smtClean="0"/>
              <a:t>9</a:t>
            </a:fld>
            <a:r>
              <a:rPr lang="en-US" dirty="0"/>
              <a:t>/19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2138C0-EC72-4E7C-985D-5D91D9D2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Курлевский А.А. Влияние учета сжимаемости жидкости на НДС системы "сооружение-основание".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D6F8C-1D81-4908-A78B-7B49A710929A}"/>
              </a:ext>
            </a:extLst>
          </p:cNvPr>
          <p:cNvSpPr txBox="1"/>
          <p:nvPr/>
        </p:nvSpPr>
        <p:spPr>
          <a:xfrm>
            <a:off x="838200" y="5661347"/>
            <a:ext cx="1040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Burman A.,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Maity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D.,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Sreedeep</a:t>
            </a:r>
            <a:r>
              <a:rPr lang="en-US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Iterative analysis of concrete gravity dam – nonlinear foundation interaction. International Journal of Engineering, Science and Technology. Vol. 2, No. 4, 2010, pp. 85-99</a:t>
            </a:r>
            <a:endParaRPr lang="ru-RU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75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1051</Words>
  <Application>Microsoft Office PowerPoint</Application>
  <PresentationFormat>Широкоэкранный</PresentationFormat>
  <Paragraphs>161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Влияние учета сжимаемости жидкости на НДС системы «сооружение - основание».</vt:lpstr>
      <vt:lpstr>Цели и задачи </vt:lpstr>
      <vt:lpstr>Постановка задачи</vt:lpstr>
      <vt:lpstr>Геометрические параметры плотины и физические параметры системы</vt:lpstr>
      <vt:lpstr>Математическая модель</vt:lpstr>
      <vt:lpstr>Демпфирование в системе</vt:lpstr>
      <vt:lpstr>Презентация PowerPoint</vt:lpstr>
      <vt:lpstr>Презентация PowerPoint</vt:lpstr>
      <vt:lpstr>Определение коэффициентов демпфирования для демпферов на границе основания</vt:lpstr>
      <vt:lpstr>Характерные точки для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вязкой границы</vt:lpstr>
      <vt:lpstr>Динамический расчет системы с учетом акустической среды с вязкой границей в основании</vt:lpstr>
      <vt:lpstr>Презентация PowerPoint</vt:lpstr>
      <vt:lpstr>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учета сжимаемости жидкости на НДС системы «сооружение - основание».</dc:title>
  <dc:creator>Курлевский Алексей Андреевич</dc:creator>
  <cp:lastModifiedBy>Курлевский Алексей Андреевич</cp:lastModifiedBy>
  <cp:revision>96</cp:revision>
  <dcterms:created xsi:type="dcterms:W3CDTF">2021-04-29T09:03:08Z</dcterms:created>
  <dcterms:modified xsi:type="dcterms:W3CDTF">2021-06-24T06:07:22Z</dcterms:modified>
</cp:coreProperties>
</file>