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5" r:id="rId6"/>
    <p:sldId id="285" r:id="rId7"/>
    <p:sldId id="289" r:id="rId8"/>
    <p:sldId id="290" r:id="rId9"/>
    <p:sldId id="296" r:id="rId10"/>
    <p:sldId id="291" r:id="rId11"/>
    <p:sldId id="297" r:id="rId12"/>
    <p:sldId id="298" r:id="rId13"/>
    <p:sldId id="287" r:id="rId14"/>
    <p:sldId id="299" r:id="rId15"/>
    <p:sldId id="293" r:id="rId16"/>
    <p:sldId id="292" r:id="rId17"/>
    <p:sldId id="300" r:id="rId18"/>
    <p:sldId id="294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A5E"/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3595" autoAdjust="0"/>
  </p:normalViewPr>
  <p:slideViewPr>
    <p:cSldViewPr snapToGrid="0">
      <p:cViewPr>
        <p:scale>
          <a:sx n="60" d="100"/>
          <a:sy n="60" d="100"/>
        </p:scale>
        <p:origin x="42" y="972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7A548B-1AC5-4384-A8A9-2956134B809D}" type="datetime1">
              <a:rPr lang="ru-RU" smtClean="0"/>
              <a:t>25.06.2023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8A06BE-7519-4B21-9E1D-AE6D6E69C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AE8F-FB01-4F97-85F4-39880E0AF313}" type="datetime1">
              <a:rPr lang="ru-RU" smtClean="0"/>
              <a:pPr/>
              <a:t>25.06.2023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9B2C62-FE30-453D-946B-754E9E42C84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Междустрочный</a:t>
            </a:r>
            <a:r>
              <a:rPr lang="ru-RU" dirty="0"/>
              <a:t> интервал + номера страниц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1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9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1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4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34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6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Рисунок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Вставьте текст</a:t>
            </a:r>
            <a:endParaRPr lang="ru-RU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ru-RU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/>
              <a:t>Заголовок слайда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Текст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Дата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6" name="Номер слайда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02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Щелкните, чтобы изменить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графи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pic>
        <p:nvPicPr>
          <p:cNvPr id="4" name="Рисунок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Дата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01</a:t>
            </a:r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Рисунок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9" name="Текст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Имя</a:t>
            </a:r>
          </a:p>
          <a:p>
            <a:pPr lvl="0" rtl="0"/>
            <a:r>
              <a:rPr lang="ru-RU" noProof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1 столбцом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ru-RU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Образец текста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/>
              <a:t>Заголовок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664045"/>
            <a:ext cx="11919856" cy="2242441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dirty="0"/>
              <a:t>Выпускная квалификационная работа</a:t>
            </a:r>
            <a:br>
              <a:rPr lang="ru-RU" sz="4400" dirty="0"/>
            </a:br>
            <a:r>
              <a:rPr lang="ru-RU" sz="4400" dirty="0"/>
              <a:t>Тема: «Разработка численного метода для вычисления напряжений в абсолютно твердом теле»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52115" y="3369454"/>
            <a:ext cx="2938538" cy="2478659"/>
          </a:xfrm>
        </p:spPr>
        <p:txBody>
          <a:bodyPr rtlCol="0"/>
          <a:lstStyle/>
          <a:p>
            <a:pPr algn="r" rtl="0">
              <a:lnSpc>
                <a:spcPct val="200000"/>
              </a:lnSpc>
            </a:pPr>
            <a:r>
              <a:rPr lang="ru-RU" sz="2400" dirty="0"/>
              <a:t>Литвинова Я.И.</a:t>
            </a:r>
          </a:p>
          <a:p>
            <a:pPr algn="r" rtl="0">
              <a:lnSpc>
                <a:spcPct val="200000"/>
              </a:lnSpc>
            </a:pPr>
            <a:r>
              <a:rPr lang="ru-RU" sz="2400" dirty="0"/>
              <a:t>Фролова К.П.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E7D972-383F-6429-229C-B1D4ED80F440}"/>
              </a:ext>
            </a:extLst>
          </p:cNvPr>
          <p:cNvSpPr txBox="1"/>
          <p:nvPr/>
        </p:nvSpPr>
        <p:spPr>
          <a:xfrm>
            <a:off x="1006471" y="3369454"/>
            <a:ext cx="5508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Выполнил: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Студент 4 курса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Научный руководитель: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доцент 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ВШТМиМФ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к. ф.-м. н.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2B094DF-5FDD-7DCA-52A4-00325A1C8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3722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6B3F6-C265-4828-0A29-6FFB23C2711B}"/>
              </a:ext>
            </a:extLst>
          </p:cNvPr>
          <p:cNvSpPr txBox="1"/>
          <p:nvPr/>
        </p:nvSpPr>
        <p:spPr>
          <a:xfrm>
            <a:off x="1239537" y="5987915"/>
            <a:ext cx="9712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Санкт-Петербургский политехнический университет Петра Великого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Санкт-Петербург, 2023 г.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CC414-2B99-CBF8-341F-FFFDD26A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z="1400" noProof="0" smtClean="0"/>
              <a:pPr rtl="0"/>
              <a:t>10</a:t>
            </a:fld>
            <a:endParaRPr lang="ru-RU" sz="1400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855E1-71B9-1A48-EC54-3D1E06E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66" y="337341"/>
            <a:ext cx="3945467" cy="929985"/>
          </a:xfrm>
        </p:spPr>
        <p:txBody>
          <a:bodyPr>
            <a:noAutofit/>
          </a:bodyPr>
          <a:lstStyle/>
          <a:p>
            <a:r>
              <a:rPr lang="ru-RU" sz="4800" dirty="0"/>
              <a:t>Результаты</a:t>
            </a:r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E848D8ED-57DA-BD92-02FC-B5DD07B81E57}"/>
              </a:ext>
            </a:extLst>
          </p:cNvPr>
          <p:cNvSpPr txBox="1">
            <a:spLocks/>
          </p:cNvSpPr>
          <p:nvPr/>
        </p:nvSpPr>
        <p:spPr>
          <a:xfrm>
            <a:off x="1957137" y="984896"/>
            <a:ext cx="7555831" cy="929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4800" dirty="0"/>
              <a:t>Сеточная сходимость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7B7DF0-8B9B-DFC5-F2FF-F7414B14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72" y="1945884"/>
            <a:ext cx="8632254" cy="46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028392" y="1899637"/>
                <a:ext cx="4574116" cy="4587345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 рисунке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показаны</a:t>
                </a:r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поля напряжений и перемещений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абсолютно твердого тела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sub>
                        </m:sSub>
                        <m:r>
                          <a:rPr lang="ru-RU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ru-RU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 для упругого тела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dirty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=1.) </m:t>
                    </m:r>
                  </m:oMath>
                </a14:m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Размеры сетки 51х51 элемент. 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028392" y="1899637"/>
                <a:ext cx="4574116" cy="4587345"/>
              </a:xfrm>
              <a:blipFill>
                <a:blip r:embed="rId2"/>
                <a:stretch>
                  <a:fillRect l="-1467" r="-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CC414-2B99-CBF8-341F-FFFDD26A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z="1400" noProof="0" smtClean="0"/>
              <a:pPr rtl="0"/>
              <a:t>11</a:t>
            </a:fld>
            <a:endParaRPr lang="ru-RU" sz="1400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855E1-71B9-1A48-EC54-3D1E06E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66" y="337341"/>
            <a:ext cx="3945467" cy="1121834"/>
          </a:xfrm>
        </p:spPr>
        <p:txBody>
          <a:bodyPr>
            <a:noAutofit/>
          </a:bodyPr>
          <a:lstStyle/>
          <a:p>
            <a:r>
              <a:rPr lang="ru-RU" sz="4800" dirty="0"/>
              <a:t>Результаты</a:t>
            </a:r>
          </a:p>
        </p:txBody>
      </p:sp>
      <p:pic>
        <p:nvPicPr>
          <p:cNvPr id="8" name="Рисунок 7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BF01CF7-54E5-CFBC-A23D-1F139D524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31" y="1416117"/>
            <a:ext cx="5477772" cy="25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479A8F8-8AAD-05FA-26C0-3421BBEDD3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63" y="3768521"/>
            <a:ext cx="5519540" cy="2536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07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929918" y="2184035"/>
                <a:ext cx="4574116" cy="4485509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 рисунке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показаны</a:t>
                </a:r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поля напряжений и перемещений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абсолютно твердого тела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b="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sub>
                        </m:sSub>
                        <m:r>
                          <a:rPr lang="ru-RU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ru-RU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 для упругого тела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dirty="0"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ru-RU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=1.)</m:t>
                    </m:r>
                  </m:oMath>
                </a14:m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929918" y="2184035"/>
                <a:ext cx="4574116" cy="4485509"/>
              </a:xfrm>
              <a:blipFill>
                <a:blip r:embed="rId2"/>
                <a:stretch>
                  <a:fillRect l="-1467" r="-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CC414-2B99-CBF8-341F-FFFDD26A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z="1400" noProof="0" smtClean="0"/>
              <a:pPr rtl="0"/>
              <a:t>12</a:t>
            </a:fld>
            <a:endParaRPr lang="ru-RU" sz="1400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855E1-71B9-1A48-EC54-3D1E06E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66" y="520724"/>
            <a:ext cx="3945467" cy="1121834"/>
          </a:xfrm>
        </p:spPr>
        <p:txBody>
          <a:bodyPr>
            <a:noAutofit/>
          </a:bodyPr>
          <a:lstStyle/>
          <a:p>
            <a:r>
              <a:rPr lang="ru-RU" sz="4800" dirty="0"/>
              <a:t>Результаты</a:t>
            </a:r>
          </a:p>
        </p:txBody>
      </p:sp>
      <p:pic>
        <p:nvPicPr>
          <p:cNvPr id="3" name="Рисунок 2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0E1EA2F7-E7E3-A757-A79C-2595C2294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0" y="1490950"/>
            <a:ext cx="5530136" cy="248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8AB07A0-19B1-73E2-1706-E4F6868B9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0" y="3972213"/>
            <a:ext cx="5530136" cy="2514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39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886265" y="5288696"/>
                <a:ext cx="11078633" cy="14224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 рисунке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показаны результаты расчета   вариантов 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=200,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00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886265" y="5288696"/>
                <a:ext cx="11078633" cy="1422400"/>
              </a:xfrm>
              <a:blipFill>
                <a:blip r:embed="rId2"/>
                <a:stretch>
                  <a:fillRect l="-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CC414-2B99-CBF8-341F-FFFDD26A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z="1400" noProof="0" smtClean="0"/>
              <a:pPr rtl="0"/>
              <a:t>13</a:t>
            </a:fld>
            <a:endParaRPr lang="ru-RU" sz="1400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855E1-71B9-1A48-EC54-3D1E06E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66" y="252031"/>
            <a:ext cx="3945467" cy="1121834"/>
          </a:xfrm>
        </p:spPr>
        <p:txBody>
          <a:bodyPr>
            <a:noAutofit/>
          </a:bodyPr>
          <a:lstStyle/>
          <a:p>
            <a:r>
              <a:rPr lang="ru-RU" sz="4800" dirty="0"/>
              <a:t>Результаты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34F210-2DD1-B8F2-4214-1D5C1F7FB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23" y="2217222"/>
            <a:ext cx="3674110" cy="304292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933FBB-A68E-0388-4956-F2A300BC03BC}"/>
                  </a:ext>
                </a:extLst>
              </p:cNvPr>
              <p:cNvSpPr txBox="1"/>
              <p:nvPr/>
            </p:nvSpPr>
            <p:spPr>
              <a:xfrm>
                <a:off x="886265" y="925495"/>
                <a:ext cx="10419470" cy="140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</a:rPr>
                  <a:t>Результат вычисления не зависит от значений итерационных параметров, однако зависит от их отношения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4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933FBB-A68E-0388-4956-F2A300BC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65" y="925495"/>
                <a:ext cx="10419470" cy="1408912"/>
              </a:xfrm>
              <a:prstGeom prst="rect">
                <a:avLst/>
              </a:prstGeom>
              <a:blipFill>
                <a:blip r:embed="rId4"/>
                <a:stretch>
                  <a:fillRect l="-877" b="-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55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625643" y="5247144"/>
                <a:ext cx="10940714" cy="142240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На рисунке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показаны результаты расчета   вариантов 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ru-RU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и 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ru-RU" dirty="0"/>
                  <a:t> соответсвтвенно.</a:t>
                </a:r>
              </a:p>
            </p:txBody>
          </p:sp>
        </mc:Choice>
        <mc:Fallback>
          <p:sp>
            <p:nvSpPr>
              <p:cNvPr id="2" name="Текст 1">
                <a:extLst>
                  <a:ext uri="{FF2B5EF4-FFF2-40B4-BE49-F238E27FC236}">
                    <a16:creationId xmlns:a16="http://schemas.microsoft.com/office/drawing/2014/main" id="{9AF90543-F03F-B249-D719-2C452F73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625643" y="5247144"/>
                <a:ext cx="10940714" cy="1422400"/>
              </a:xfrm>
              <a:blipFill>
                <a:blip r:embed="rId2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ECC414-2B99-CBF8-341F-FFFDD26AB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sz="1400" noProof="0" smtClean="0"/>
              <a:pPr rtl="0"/>
              <a:t>14</a:t>
            </a:fld>
            <a:endParaRPr lang="ru-RU" sz="1400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4A855E1-71B9-1A48-EC54-3D1E06E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266" y="252031"/>
            <a:ext cx="3945467" cy="1121834"/>
          </a:xfrm>
        </p:spPr>
        <p:txBody>
          <a:bodyPr>
            <a:noAutofit/>
          </a:bodyPr>
          <a:lstStyle/>
          <a:p>
            <a:r>
              <a:rPr lang="ru-RU" sz="4800" dirty="0"/>
              <a:t>Результаты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933FBB-A68E-0388-4956-F2A300BC03BC}"/>
                  </a:ext>
                </a:extLst>
              </p:cNvPr>
              <p:cNvSpPr txBox="1"/>
              <p:nvPr/>
            </p:nvSpPr>
            <p:spPr>
              <a:xfrm>
                <a:off x="886265" y="925495"/>
                <a:ext cx="10419470" cy="140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</a:rPr>
                  <a:t>Результат вычисления не зависит от значений итерационных параметров, однако зависит от их отношения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4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933FBB-A68E-0388-4956-F2A300BC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65" y="925495"/>
                <a:ext cx="10419470" cy="1408912"/>
              </a:xfrm>
              <a:prstGeom prst="rect">
                <a:avLst/>
              </a:prstGeom>
              <a:blipFill>
                <a:blip r:embed="rId3"/>
                <a:stretch>
                  <a:fillRect l="-877" b="-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9541BB-13EF-96F7-47D2-6D568A34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43" y="2443312"/>
            <a:ext cx="3273411" cy="27214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61F22A5-04E0-7431-7E08-DD68FB054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672" y="2525720"/>
            <a:ext cx="3377063" cy="27214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E8AF91-0920-C4C8-462D-E9BFD52D3A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1" t="4108"/>
          <a:stretch/>
        </p:blipFill>
        <p:spPr>
          <a:xfrm>
            <a:off x="4225331" y="2525720"/>
            <a:ext cx="3377063" cy="27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2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1FE036-B807-F84A-1F83-5D93823AF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EE19D1E-C7FD-4F70-6441-4DDE7453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18" y="228446"/>
            <a:ext cx="10156826" cy="1369591"/>
          </a:xfrm>
        </p:spPr>
        <p:txBody>
          <a:bodyPr/>
          <a:lstStyle/>
          <a:p>
            <a:pPr algn="ctr"/>
            <a:r>
              <a:rPr lang="ru-RU" sz="4800" dirty="0"/>
              <a:t>Выводы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3630A-706F-74A2-19C9-A60C0350CA1C}"/>
              </a:ext>
            </a:extLst>
          </p:cNvPr>
          <p:cNvSpPr txBox="1"/>
          <p:nvPr/>
        </p:nvSpPr>
        <p:spPr>
          <a:xfrm>
            <a:off x="655607" y="1932316"/>
            <a:ext cx="10593237" cy="3358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Сделано предположение о виде уравнений состояния для абсолютно твердого тела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Создан численный алгоритм для решения стационарной задачи нагружения абсолютно твердого тела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Проведены различные численные эксперименты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Проведен анализ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26971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9FFE795-5484-BF32-7834-1CA0AF83E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46C7FF-13DE-6F00-F4B5-96B6B962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270" y="566056"/>
            <a:ext cx="5181486" cy="2242441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Цель ВКР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0330FE-F700-9013-83C6-5B4EF386CB7B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914511" y="1273393"/>
            <a:ext cx="10809401" cy="114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Цель: численно определить напряжения в абсолютно твердом теле при условии, что всюду выполняется равенства нулю смещений.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395EB-1B71-14B8-2260-CCF63C29D6E2}"/>
              </a:ext>
            </a:extLst>
          </p:cNvPr>
          <p:cNvSpPr txBox="1"/>
          <p:nvPr/>
        </p:nvSpPr>
        <p:spPr>
          <a:xfrm>
            <a:off x="914511" y="2597489"/>
            <a:ext cx="10809401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адачи исследования: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Изучить ранее написанные статьи по теме исследования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Определить теоретическую базу будущих вычислений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численный метод для решения задачи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Написать код программы и провести различные эксперименты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kern="1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полученные результаты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01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418" y="591640"/>
            <a:ext cx="8360230" cy="898478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/>
              <a:t>Постановка задачи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3</a:t>
            </a:fld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885C29-1557-9787-2E8F-DCD096F458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77" y="2157523"/>
            <a:ext cx="3508375" cy="33497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5CFE8C-0207-7935-A91E-75AA3989BB4E}"/>
                  </a:ext>
                </a:extLst>
              </p:cNvPr>
              <p:cNvSpPr txBox="1"/>
              <p:nvPr/>
            </p:nvSpPr>
            <p:spPr>
              <a:xfrm>
                <a:off x="6205462" y="2598671"/>
                <a:ext cx="5244264" cy="2728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ru-RU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ru-RU" sz="28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ru-RU" sz="28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ru-RU" sz="28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𝛔</m:t>
                            </m:r>
                            <m:r>
                              <a:rPr lang="ru-RU" sz="2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𝐈𝐩</m:t>
                            </m:r>
                            <m:r>
                              <a:rPr lang="ru-RU" sz="2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</m:mr>
                        <m:mr>
                          <m:e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ru-RU" sz="2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𝐊</m:t>
                            </m:r>
                            <m:d>
                              <m:dPr>
                                <m:ctrlPr>
                                  <a:rPr lang="ru-RU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ru-RU" sz="28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𝐒</m:t>
                            </m:r>
                            <m:r>
                              <a:rPr lang="ru-RU" sz="28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2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𝐆</m:t>
                            </m:r>
                            <m:d>
                              <m:dPr>
                                <m:ctrlPr>
                                  <a:rPr lang="ru-RU" sz="2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ru-RU" sz="28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ru-RU" sz="28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  <m:r>
                                  <a:rPr lang="ru-RU" sz="28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ru-RU" sz="28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  <m:d>
                                  <m:dPr>
                                    <m:ctrlPr>
                                      <a:rPr lang="ru-RU" sz="2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28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∇</m:t>
                                    </m:r>
                                    <m:r>
                                      <a:rPr lang="ru-RU" sz="28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ru-RU" sz="28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d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5CFE8C-0207-7935-A91E-75AA3989B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462" y="2598671"/>
                <a:ext cx="5244264" cy="2728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24" y="685153"/>
            <a:ext cx="10476750" cy="898478"/>
          </a:xfrm>
        </p:spPr>
        <p:txBody>
          <a:bodyPr rtlCol="0">
            <a:noAutofit/>
          </a:bodyPr>
          <a:lstStyle/>
          <a:p>
            <a:pPr rtl="0"/>
            <a:r>
              <a:rPr lang="ru-RU" sz="4800" dirty="0"/>
              <a:t>Второе условие несжимаемости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4</a:t>
            </a:fld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DBA1A-7A27-7B7A-1AB9-885A2D8AF155}"/>
              </a:ext>
            </a:extLst>
          </p:cNvPr>
          <p:cNvSpPr txBox="1"/>
          <p:nvPr/>
        </p:nvSpPr>
        <p:spPr>
          <a:xfrm>
            <a:off x="973275" y="1632376"/>
            <a:ext cx="10245447" cy="1696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дополнение ко второму уравнению условия несжимаемости в третье уравнение вводится условие, связанное с неизменной формой тела.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41DF83-56AA-C44F-3F6F-0C251EF5B286}"/>
                  </a:ext>
                </a:extLst>
              </p:cNvPr>
              <p:cNvSpPr txBox="1"/>
              <p:nvPr/>
            </p:nvSpPr>
            <p:spPr>
              <a:xfrm>
                <a:off x="3047999" y="3517221"/>
                <a:ext cx="6096000" cy="1757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  <m:e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ru-RU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ru-RU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  <m:r>
                                <a:rPr lang="ru-RU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=0.</m:t>
                              </m:r>
                            </m:e>
                          </m:eqArr>
                        </m:e>
                      </m:d>
                      <m:r>
                        <a:rPr lang="ru-RU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41DF83-56AA-C44F-3F6F-0C251EF5B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3517221"/>
                <a:ext cx="6096000" cy="1757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17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446" y="374661"/>
            <a:ext cx="5941181" cy="898478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/>
              <a:t>Численный метод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5</a:t>
            </a:fld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DBA1A-7A27-7B7A-1AB9-885A2D8AF155}"/>
              </a:ext>
            </a:extLst>
          </p:cNvPr>
          <p:cNvSpPr txBox="1"/>
          <p:nvPr/>
        </p:nvSpPr>
        <p:spPr>
          <a:xfrm>
            <a:off x="777849" y="1323907"/>
            <a:ext cx="10245447" cy="114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Рассматриваемая система решается явным методом, в основе которого лежит метод установления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/>
              <p:nvPr/>
            </p:nvSpPr>
            <p:spPr>
              <a:xfrm>
                <a:off x="777849" y="4832400"/>
                <a:ext cx="10995051" cy="2352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2400" kern="1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Модифицируем метод установления для первого уравнения системы:</a:t>
                </a:r>
              </a:p>
              <a:p>
                <a:pPr indent="45021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400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=0=</m:t>
                      </m:r>
                      <m:r>
                        <a:rPr lang="en-US" sz="2400" b="1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𝒖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ru-RU" sz="1800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9" y="4832400"/>
                <a:ext cx="10995051" cy="2352695"/>
              </a:xfrm>
              <a:prstGeom prst="rect">
                <a:avLst/>
              </a:prstGeom>
              <a:blipFill>
                <a:blip r:embed="rId3"/>
                <a:stretch>
                  <a:fillRect l="-887" r="-8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/>
              <p:nvPr/>
            </p:nvSpPr>
            <p:spPr>
              <a:xfrm>
                <a:off x="3049438" y="2579879"/>
                <a:ext cx="6098874" cy="2445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4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m:rPr>
                              <m:sty m:val="p"/>
                            </m:rPr>
                            <a:rPr lang="ru-RU" sz="24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=0=</m:t>
                          </m:r>
                          <m:f>
                            <m:f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𝜕𝜏</m:t>
                              </m:r>
                            </m:den>
                          </m:f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1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  <m:e>
                          <m:r>
                            <m:rPr>
                              <m:sty m:val="p"/>
                            </m:rPr>
                            <a:rPr lang="ru-RU" sz="24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=0=</m:t>
                          </m:r>
                          <m:f>
                            <m:f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𝜕𝜏</m:t>
                              </m:r>
                            </m:den>
                          </m:f>
                        </m:e>
                        <m:e>
                          <m:r>
                            <m:rPr>
                              <m:sty m:val="p"/>
                            </m:rPr>
                            <a:rPr lang="ru-RU" sz="24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sSup>
                            <m:sSup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2400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∇</m:t>
                          </m:r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2/3</m:t>
                          </m:r>
                          <m:r>
                            <a:rPr lang="en-US" sz="24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𝛻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· </m:t>
                          </m:r>
                          <m:sSup>
                            <m:sSupPr>
                              <m:ctrlP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)</m:t>
                          </m:r>
                          <m: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=0=</m:t>
                          </m:r>
                          <m:f>
                            <m:f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ru-RU" sz="2400" b="1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num>
                            <m:den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𝜕𝜏</m:t>
                              </m:r>
                            </m:den>
                          </m:f>
                        </m:e>
                      </m:eqArr>
                    </m:oMath>
                  </m:oMathPara>
                </a14:m>
                <a:endParaRPr lang="ru-RU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438" y="2579879"/>
                <a:ext cx="6098874" cy="2445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96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9" y="487229"/>
            <a:ext cx="7968341" cy="89847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800" dirty="0"/>
              <a:t>Вычислительный алгоритм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6</a:t>
            </a:fld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DBA1A-7A27-7B7A-1AB9-885A2D8AF155}"/>
              </a:ext>
            </a:extLst>
          </p:cNvPr>
          <p:cNvSpPr txBox="1"/>
          <p:nvPr/>
        </p:nvSpPr>
        <p:spPr>
          <a:xfrm>
            <a:off x="777849" y="1177536"/>
            <a:ext cx="10245447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Первый шаг: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/>
              <p:nvPr/>
            </p:nvSpPr>
            <p:spPr>
              <a:xfrm>
                <a:off x="713971" y="5854218"/>
                <a:ext cx="9302321" cy="645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𝛕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𝐩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𝛕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𝛕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chemeClr val="accent2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итерационные параметры;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𝐩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ошибки</a:t>
                </a:r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71" y="5854218"/>
                <a:ext cx="9302321" cy="645690"/>
              </a:xfrm>
              <a:prstGeom prst="rect">
                <a:avLst/>
              </a:prstGeom>
              <a:blipFill>
                <a:blip r:embed="rId3"/>
                <a:stretch>
                  <a:fillRect b="-16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/>
              <p:nvPr/>
            </p:nvSpPr>
            <p:spPr>
              <a:xfrm>
                <a:off x="3023039" y="1471591"/>
                <a:ext cx="6098874" cy="1592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−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−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− 2/3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 )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39" y="1471591"/>
                <a:ext cx="6098874" cy="1592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D8FD9-C1C1-BC97-814E-2F9C57A762A4}"/>
                  </a:ext>
                </a:extLst>
              </p:cNvPr>
              <p:cNvSpPr txBox="1"/>
              <p:nvPr/>
            </p:nvSpPr>
            <p:spPr>
              <a:xfrm>
                <a:off x="2851135" y="4500801"/>
                <a:ext cx="6098874" cy="1577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+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+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D8FD9-C1C1-BC97-814E-2F9C57A7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35" y="4500801"/>
                <a:ext cx="6098874" cy="1577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2D9A58C-CA96-29DB-B36A-A00547579411}"/>
              </a:ext>
            </a:extLst>
          </p:cNvPr>
          <p:cNvSpPr txBox="1"/>
          <p:nvPr/>
        </p:nvSpPr>
        <p:spPr>
          <a:xfrm>
            <a:off x="777849" y="4167544"/>
            <a:ext cx="6098720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Второй шаг: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A727F-2753-10FD-1164-F2FA9E7E85D3}"/>
              </a:ext>
            </a:extLst>
          </p:cNvPr>
          <p:cNvSpPr txBox="1"/>
          <p:nvPr/>
        </p:nvSpPr>
        <p:spPr>
          <a:xfrm>
            <a:off x="777849" y="2864210"/>
            <a:ext cx="6098720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Условие выхода: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CE9EB-B8AD-B9F1-6C94-F5343D1B178B}"/>
                  </a:ext>
                </a:extLst>
              </p:cNvPr>
              <p:cNvSpPr txBox="1"/>
              <p:nvPr/>
            </p:nvSpPr>
            <p:spPr>
              <a:xfrm>
                <a:off x="3827209" y="3205236"/>
                <a:ext cx="4490535" cy="1241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max</m:t>
                      </m:r>
                      <m:r>
                        <a:rPr lang="en-US" sz="240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f>
                        <m:f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f>
                        <m:f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 &lt; 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CE9EB-B8AD-B9F1-6C94-F5343D1B1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09" y="3205236"/>
                <a:ext cx="4490535" cy="1241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55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771" y="557131"/>
            <a:ext cx="5898458" cy="898478"/>
          </a:xfrm>
        </p:spPr>
        <p:txBody>
          <a:bodyPr rtlCol="0">
            <a:normAutofit/>
          </a:bodyPr>
          <a:lstStyle/>
          <a:p>
            <a:pPr rtl="0"/>
            <a:r>
              <a:rPr lang="ru-RU" sz="4800" dirty="0"/>
              <a:t>Построение сетки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7</a:t>
            </a:fld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D95405-6E66-E0A7-7D01-E3EDF0B86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74" y="4063885"/>
            <a:ext cx="4716115" cy="17742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D38782-ADBB-C8D4-3A46-E07BEFA4830E}"/>
              </a:ext>
            </a:extLst>
          </p:cNvPr>
          <p:cNvSpPr txBox="1"/>
          <p:nvPr/>
        </p:nvSpPr>
        <p:spPr>
          <a:xfrm>
            <a:off x="921963" y="1773709"/>
            <a:ext cx="4782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Метод конечных объемов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Треугольная сетка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Две наложенные друг на друга сетки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9C4158-23EE-AAC2-F465-3911979DE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675" y="1617829"/>
            <a:ext cx="2248214" cy="21434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A1AB38-FBA4-933C-461B-F90425C91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774" y="1596020"/>
            <a:ext cx="2199830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4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273" y="519708"/>
            <a:ext cx="7643002" cy="89847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800" dirty="0"/>
              <a:t>Программная реализация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8</a:t>
            </a:fld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8070E8-BFEF-09BE-C260-2023B4E6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29" y="1248142"/>
            <a:ext cx="8138890" cy="5408885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4732F28-E752-5B1C-95F4-C5AF42A7FD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"/>
          <a:stretch/>
        </p:blipFill>
        <p:spPr bwMode="auto">
          <a:xfrm>
            <a:off x="2573707" y="2345366"/>
            <a:ext cx="3730840" cy="4073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427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29" y="220914"/>
            <a:ext cx="7968341" cy="89847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sz="4800" dirty="0"/>
              <a:t>Вычислительный алгоритм для упругого тела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z="1400" smtClean="0"/>
              <a:pPr rtl="0"/>
              <a:t>9</a:t>
            </a:fld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DBA1A-7A27-7B7A-1AB9-885A2D8AF155}"/>
              </a:ext>
            </a:extLst>
          </p:cNvPr>
          <p:cNvSpPr txBox="1"/>
          <p:nvPr/>
        </p:nvSpPr>
        <p:spPr>
          <a:xfrm>
            <a:off x="777849" y="1177536"/>
            <a:ext cx="10245447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Первый шаг: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/>
              <p:nvPr/>
            </p:nvSpPr>
            <p:spPr>
              <a:xfrm>
                <a:off x="713971" y="5854218"/>
                <a:ext cx="9302321" cy="645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sz="2400" b="1" dirty="0">
                    <a:solidFill>
                      <a:schemeClr val="accent2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итерационный параметр;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𝐩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𝐒</m:t>
                        </m:r>
                      </m:sub>
                    </m:sSub>
                    <m:r>
                      <a:rPr lang="ru-RU" sz="2400"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𝛏</m:t>
                        </m:r>
                      </m:e>
                      <m:sub>
                        <m:r>
                          <a:rPr lang="ru-RU" sz="2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ошибки</a:t>
                </a:r>
                <a:endParaRPr lang="ru-RU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2A7BC-3CBE-179E-B084-C713E7FAA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71" y="5854218"/>
                <a:ext cx="9302321" cy="645690"/>
              </a:xfrm>
              <a:prstGeom prst="rect">
                <a:avLst/>
              </a:prstGeom>
              <a:blipFill>
                <a:blip r:embed="rId3"/>
                <a:stretch>
                  <a:fillRect b="-16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/>
              <p:nvPr/>
            </p:nvSpPr>
            <p:spPr>
              <a:xfrm>
                <a:off x="3023038" y="1471591"/>
                <a:ext cx="6730561" cy="1895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−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 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− 2/3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𝛻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· 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 )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150E58-E98F-C1D2-B52C-1B2598FF7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38" y="1471591"/>
                <a:ext cx="6730561" cy="18951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D8FD9-C1C1-BC97-814E-2F9C57A762A4}"/>
                  </a:ext>
                </a:extLst>
              </p:cNvPr>
              <p:cNvSpPr txBox="1"/>
              <p:nvPr/>
            </p:nvSpPr>
            <p:spPr>
              <a:xfrm>
                <a:off x="2851135" y="4500801"/>
                <a:ext cx="6098874" cy="1577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ru-RU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sSubSup>
                        <m:sSubSup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</m:t>
                      </m:r>
                    </m:oMath>
                  </m:oMathPara>
                </a14:m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D8FD9-C1C1-BC97-814E-2F9C57A76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35" y="4500801"/>
                <a:ext cx="6098874" cy="1577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2D9A58C-CA96-29DB-B36A-A00547579411}"/>
              </a:ext>
            </a:extLst>
          </p:cNvPr>
          <p:cNvSpPr txBox="1"/>
          <p:nvPr/>
        </p:nvSpPr>
        <p:spPr>
          <a:xfrm>
            <a:off x="777849" y="4167544"/>
            <a:ext cx="6098720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Второй шаг: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A727F-2753-10FD-1164-F2FA9E7E85D3}"/>
              </a:ext>
            </a:extLst>
          </p:cNvPr>
          <p:cNvSpPr txBox="1"/>
          <p:nvPr/>
        </p:nvSpPr>
        <p:spPr>
          <a:xfrm>
            <a:off x="777849" y="2989395"/>
            <a:ext cx="6098720" cy="588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Условие выхода: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CE9EB-B8AD-B9F1-6C94-F5343D1B178B}"/>
                  </a:ext>
                </a:extLst>
              </p:cNvPr>
              <p:cNvSpPr txBox="1"/>
              <p:nvPr/>
            </p:nvSpPr>
            <p:spPr>
              <a:xfrm>
                <a:off x="3824549" y="3302351"/>
                <a:ext cx="4490535" cy="113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max</m:t>
                      </m:r>
                      <m:r>
                        <a:rPr lang="en-US" sz="240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</m:t>
                      </m:r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ru-RU" sz="24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  <m:sup>
                                  <m:r>
                                    <a:rPr lang="ru-RU" sz="24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24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ru-RU" sz="24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den>
                      </m:f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) &lt; 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  <m:r>
                        <a:rPr lang="ru-RU" sz="24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CE9EB-B8AD-B9F1-6C94-F5343D1B1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49" y="3302351"/>
                <a:ext cx="4490535" cy="1131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838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276_TF16411245_Win32" id="{D9D7E3F3-D6BF-47D8-81CC-DF52EA9D1F27}" vid="{FC9FDDB7-8750-4770-BCD6-FB78CEC3301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976319-4513-485C-AD3A-E56C39927A38}">
  <ds:schemaRefs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{5AFF999E-CB17-4E38-A655-864AF5C16B11}tf16411245_win32</Template>
  <TotalTime>9801</TotalTime>
  <Words>575</Words>
  <Application>Microsoft Office PowerPoint</Application>
  <PresentationFormat>Широкоэкранный</PresentationFormat>
  <Paragraphs>97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Biome Light</vt:lpstr>
      <vt:lpstr>Calibri</vt:lpstr>
      <vt:lpstr>Cambria Math</vt:lpstr>
      <vt:lpstr>Тема Office</vt:lpstr>
      <vt:lpstr>Выпускная квалификационная работа Тема: «Разработка численного метода для вычисления напряжений в абсолютно твердом теле»</vt:lpstr>
      <vt:lpstr>Цель ВКР</vt:lpstr>
      <vt:lpstr>Постановка задачи</vt:lpstr>
      <vt:lpstr>Второе условие несжимаемости</vt:lpstr>
      <vt:lpstr>Численный метод</vt:lpstr>
      <vt:lpstr>Вычислительный алгоритм</vt:lpstr>
      <vt:lpstr>Построение сетки</vt:lpstr>
      <vt:lpstr>Программная реализация</vt:lpstr>
      <vt:lpstr>Вычислительный алгоритм для упругого тела</vt:lpstr>
      <vt:lpstr>Результаты</vt:lpstr>
      <vt:lpstr>Результаты</vt:lpstr>
      <vt:lpstr>Результаты</vt:lpstr>
      <vt:lpstr>Результаты</vt:lpstr>
      <vt:lpstr>Результаты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Дипломная работа «Исследование напряжений в абсолютно твердом теле»</dc:title>
  <dc:creator>Ярослава Литвинова</dc:creator>
  <cp:lastModifiedBy>Литвинова Ярослава Игоревна</cp:lastModifiedBy>
  <cp:revision>12</cp:revision>
  <dcterms:created xsi:type="dcterms:W3CDTF">2022-11-02T10:15:14Z</dcterms:created>
  <dcterms:modified xsi:type="dcterms:W3CDTF">2023-06-25T12:33:36Z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