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DD7A74-84E5-4592-B963-9B6ACD58BE5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65A040-430D-42CE-8451-BFF5F00CF4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148982" y="2488450"/>
            <a:ext cx="5637010" cy="73431"/>
          </a:xfrm>
        </p:spPr>
        <p:txBody>
          <a:bodyPr>
            <a:normAutofit fontScale="25000" lnSpcReduction="20000"/>
          </a:bodyPr>
          <a:lstStyle/>
          <a:p>
            <a:endParaRPr lang="en-US" sz="4000" dirty="0" smtClean="0"/>
          </a:p>
          <a:p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358755" y="-1515191"/>
            <a:ext cx="7175351" cy="149271"/>
          </a:xfrm>
        </p:spPr>
        <p:txBody>
          <a:bodyPr/>
          <a:lstStyle/>
          <a:p>
            <a:pPr marL="182880" indent="0">
              <a:buNone/>
            </a:pPr>
            <a:r>
              <a:rPr lang="en-US" sz="4000" dirty="0" smtClean="0"/>
              <a:t> </a:t>
            </a:r>
            <a:br>
              <a:rPr lang="en-US" sz="4000" dirty="0" smtClean="0"/>
            </a:b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6672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Математическая модель движения нижних конечностей </a:t>
            </a:r>
          </a:p>
          <a:p>
            <a:r>
              <a:rPr lang="ru-RU" sz="4000" dirty="0" smtClean="0"/>
              <a:t>человека при прыжке 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00400" y="479715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Погодина Валерия</a:t>
            </a:r>
          </a:p>
          <a:p>
            <a:r>
              <a:rPr lang="ru-RU" sz="2400" dirty="0" smtClean="0"/>
              <a:t>Гр. 23604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29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28803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Задачи: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Вычислить максимально допустимые нагрузки на суставы при прыжке в фигурном катании.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Смоделировать движение нижних конечностей.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76672"/>
            <a:ext cx="4176464" cy="584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15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В модели рассматриваются: </a:t>
            </a:r>
          </a:p>
          <a:p>
            <a:r>
              <a:rPr lang="ru-RU" sz="2400" dirty="0" smtClean="0"/>
              <a:t>1) Бедренная кость </a:t>
            </a:r>
          </a:p>
          <a:p>
            <a:r>
              <a:rPr lang="ru-RU" sz="2400" dirty="0" smtClean="0"/>
              <a:t>2) Большеберцовая кость. 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053" y="1429325"/>
            <a:ext cx="4968551" cy="531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рис. </a:t>
            </a:r>
            <a:r>
              <a:rPr lang="ru-RU" sz="2800" dirty="0" err="1" smtClean="0"/>
              <a:t>многозвеньевая</a:t>
            </a:r>
            <a:r>
              <a:rPr lang="ru-RU" sz="2800" dirty="0" smtClean="0"/>
              <a:t> модель ноги разбивается на три части: бедро, голень и материальная точка, в которой сосредоточена масса всего остального тела. 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04522"/>
            <a:ext cx="6931575" cy="48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8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Основные формулы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417264" cy="15749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888" y="2996952"/>
            <a:ext cx="9553888" cy="90180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08051"/>
            <a:ext cx="4814005" cy="81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41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23528" y="476672"/>
                <a:ext cx="8568952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/>
                  <a:t>По известным зависимостям углов</a:t>
                </a:r>
                <a:r>
                  <a:rPr lang="en-US" sz="2800" dirty="0" smtClean="0"/>
                  <a:t> q</a:t>
                </a:r>
                <a:r>
                  <a:rPr lang="ru-RU" sz="2800" dirty="0" smtClean="0"/>
                  <a:t>1(</a:t>
                </a:r>
                <a:r>
                  <a:rPr lang="en-US" sz="2800" dirty="0" smtClean="0"/>
                  <a:t>t</a:t>
                </a:r>
                <a:r>
                  <a:rPr lang="ru-RU" sz="2800" dirty="0" smtClean="0"/>
                  <a:t>) и q</a:t>
                </a:r>
                <a:r>
                  <a:rPr lang="en-US" sz="2800" dirty="0" smtClean="0"/>
                  <a:t>2(t</a:t>
                </a:r>
                <a:r>
                  <a:rPr lang="ru-RU" sz="2800" dirty="0" smtClean="0"/>
                  <a:t>) находятся сила реакции опоры и нагрузки </a:t>
                </a:r>
              </a:p>
              <a:p>
                <a:r>
                  <a:rPr lang="ru-RU" sz="2800" dirty="0" smtClean="0"/>
                  <a:t>на суставы. Зависимость изменения углов от времени определяется функцией </a:t>
                </a:r>
                <a:r>
                  <a:rPr lang="en-US" sz="2800" dirty="0" smtClean="0"/>
                  <a:t>q(t) = a + 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𝑐𝑡</m:t>
                        </m:r>
                      </m:sup>
                    </m:sSup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6672"/>
                <a:ext cx="8568952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1422" t="-3020" b="-87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2780928"/>
                <a:ext cx="8280920" cy="2479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/>
                  <a:t>Коэффициенты </a:t>
                </a:r>
                <a:r>
                  <a:rPr lang="en-US" sz="2800" dirty="0" smtClean="0"/>
                  <a:t>a, b, c </a:t>
                </a:r>
                <a:r>
                  <a:rPr lang="ru-RU" sz="2800" dirty="0" smtClean="0"/>
                  <a:t>определяются следующим образом:</a:t>
                </a:r>
                <a:r>
                  <a:rPr lang="en-US" sz="2800" dirty="0" smtClean="0"/>
                  <a:t> a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2800" dirty="0" smtClean="0"/>
                  <a:t>,</a:t>
                </a:r>
                <a:r>
                  <a:rPr lang="ru-RU" sz="2800" dirty="0" smtClean="0"/>
                  <a:t> </a:t>
                </a:r>
                <a:r>
                  <a:rPr lang="en-US" sz="2800" dirty="0" smtClean="0"/>
                  <a:t>b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−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2800" dirty="0" smtClean="0"/>
                  <a:t>,</a:t>
                </a:r>
              </a:p>
              <a:p>
                <a:r>
                  <a:rPr lang="en-US" sz="2800" dirty="0" smtClean="0"/>
                  <a:t>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sSub>
                          <m:sSub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dirty="0" smtClean="0">
                            <a:latin typeface="Cambria Math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800" b="0" i="1" dirty="0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800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𝑚𝑎𝑥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b="0" i="1" dirty="0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800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𝑚𝑎𝑥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US" sz="2800" b="0" i="0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- </a:t>
                </a:r>
                <a:r>
                  <a:rPr lang="ru-RU" sz="2800" dirty="0" smtClean="0"/>
                  <a:t>известное значение</a:t>
                </a:r>
                <a:r>
                  <a:rPr lang="en-US" sz="2800" dirty="0" smtClean="0"/>
                  <a:t> </a:t>
                </a:r>
                <a:r>
                  <a:rPr lang="ru-RU" sz="2800" dirty="0" smtClean="0"/>
                  <a:t>угла в момент времени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и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2800" dirty="0" smtClean="0"/>
                  <a:t> - </a:t>
                </a:r>
                <a:r>
                  <a:rPr lang="ru-RU" sz="2800" dirty="0" smtClean="0"/>
                  <a:t>начальные и конечные значения углов. </a:t>
                </a:r>
                <a:endParaRPr lang="ru-RU" sz="28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80928"/>
                <a:ext cx="8280920" cy="2479846"/>
              </a:xfrm>
              <a:prstGeom prst="rect">
                <a:avLst/>
              </a:prstGeom>
              <a:blipFill rotWithShape="1">
                <a:blip r:embed="rId3"/>
                <a:stretch>
                  <a:fillRect l="-1473" t="-2211" b="-5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7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</TotalTime>
  <Words>215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Valeria</dc:creator>
  <cp:lastModifiedBy>Valeria</cp:lastModifiedBy>
  <cp:revision>6</cp:revision>
  <dcterms:created xsi:type="dcterms:W3CDTF">2013-12-16T17:39:39Z</dcterms:created>
  <dcterms:modified xsi:type="dcterms:W3CDTF">2013-12-16T20:28:49Z</dcterms:modified>
</cp:coreProperties>
</file>