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73" r:id="rId4"/>
    <p:sldId id="264" r:id="rId5"/>
    <p:sldId id="271" r:id="rId6"/>
    <p:sldId id="265" r:id="rId7"/>
    <p:sldId id="262" r:id="rId8"/>
    <p:sldId id="258" r:id="rId9"/>
    <p:sldId id="267" r:id="rId10"/>
    <p:sldId id="269" r:id="rId11"/>
    <p:sldId id="270" r:id="rId12"/>
    <p:sldId id="272" r:id="rId13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 Math" panose="02040503050406030204" pitchFamily="18" charset="0"/>
      <p:regular r:id="rId20"/>
    </p:embeddedFont>
    <p:embeddedFont>
      <p:font typeface="HK Grotesk Light" panose="020B0604020202020204" charset="-52"/>
      <p:regular r:id="rId21"/>
    </p:embeddedFont>
    <p:embeddedFont>
      <p:font typeface="HK Grotesk Medium" panose="020B0604020202020204" charset="-52"/>
      <p:regular r:id="rId22"/>
    </p:embeddedFont>
    <p:embeddedFont>
      <p:font typeface="Jura Medium" panose="020B0604020202020204" charset="0"/>
      <p:regular r:id="rId23"/>
    </p:embeddedFont>
    <p:embeddedFont>
      <p:font typeface="Palatino Linotype" panose="02040502050505030304" pitchFamily="18" charset="0"/>
      <p:regular r:id="rId24"/>
      <p:bold r:id="rId25"/>
      <p:italic r:id="rId26"/>
      <p:boldItalic r:id="rId27"/>
    </p:embeddedFont>
  </p:embeddedFontLst>
  <p:defaultTextStyle>
    <a:defPPr lvl="0">
      <a:defRPr lang="en-US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2" autoAdjust="0"/>
  </p:normalViewPr>
  <p:slideViewPr>
    <p:cSldViewPr>
      <p:cViewPr>
        <p:scale>
          <a:sx n="66" d="100"/>
          <a:sy n="66" d="100"/>
        </p:scale>
        <p:origin x="114" y="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63FF09D-B99A-B148-F68B-9CEB87E75D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21B861-7F76-A26F-F054-679949F07F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2C1A6-BB94-4AC9-8260-5D5B916ADFD6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B18FBB-C0E9-E916-3C08-94472CC98B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6AE46F-8012-5DA5-06A3-ADB90CAD0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7EA7A-C4CD-43E7-9B4E-6E8518A2E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7497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305E9-D9C9-4E71-8B35-7F5F39E37DC8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83DA8-F413-4936-92D1-C920709DC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7699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3DA8-F413-4936-92D1-C920709DC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020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60511-9608-4B30-BEE5-48954C83132F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4763-0F48-4CBF-A829-93DD9F59416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2A8E6-D4C9-401D-9548-17CB3708D756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835E-B1AD-427F-8FDC-F9716364FE04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A4EE-D5A0-4C76-9EDC-6B8B936ACD22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B78A3-45FB-4068-9C90-45F22C700747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19B55-56C3-4084-B93C-5B71C69235AD}" type="datetime1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9080-D43F-4836-ADDC-F6D28FF76817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23F2-E4CD-4B38-98F8-8F4ED75DD151}" type="datetime1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25800" y="190500"/>
            <a:ext cx="2133600" cy="365125"/>
          </a:xfrm>
        </p:spPr>
        <p:txBody>
          <a:bodyPr/>
          <a:lstStyle>
            <a:lvl1pPr>
              <a:defRPr sz="20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0EB9-B072-49A1-9E93-D4D7189F7F1F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D360A-5A19-446E-9048-DA3CAFFC204A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4C542-1B05-4E1D-8086-EE610C4E9AB5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71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0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0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50.png"/><Relationship Id="rId7" Type="http://schemas.openxmlformats.org/officeDocument/2006/relationships/image" Target="../media/image19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2.gif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975" y="-456403"/>
            <a:ext cx="18609951" cy="1119980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876068" y="6951084"/>
            <a:ext cx="10011132" cy="2312429"/>
          </a:xfrm>
          <a:prstGeom prst="rect">
            <a:avLst/>
          </a:prstGeom>
          <a:solidFill>
            <a:srgbClr val="393BE4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67000"/>
          </a:blip>
          <a:srcRect/>
          <a:stretch>
            <a:fillRect/>
          </a:stretch>
        </p:blipFill>
        <p:spPr>
          <a:xfrm rot="436196">
            <a:off x="6190766" y="-2861850"/>
            <a:ext cx="17035324" cy="1107296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76069" y="2591263"/>
            <a:ext cx="15619122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0"/>
              </a:lnSpc>
            </a:pPr>
            <a:r>
              <a:rPr lang="en-US" sz="6800" dirty="0" err="1">
                <a:solidFill>
                  <a:srgbClr val="FFFFFF"/>
                </a:solidFill>
                <a:latin typeface="Jura Medium"/>
              </a:rPr>
              <a:t>Моделирование</a:t>
            </a:r>
            <a:r>
              <a:rPr lang="en-US" sz="6800" dirty="0">
                <a:solidFill>
                  <a:srgbClr val="FFFFFF"/>
                </a:solidFill>
                <a:latin typeface="Jura Medium"/>
              </a:rPr>
              <a:t> </a:t>
            </a:r>
            <a:r>
              <a:rPr lang="ru-RU" sz="6800" dirty="0">
                <a:solidFill>
                  <a:srgbClr val="FFFFFF"/>
                </a:solidFill>
                <a:latin typeface="Jura Medium"/>
              </a:rPr>
              <a:t>процесса</a:t>
            </a:r>
            <a:r>
              <a:rPr lang="en-US" sz="6800" dirty="0">
                <a:solidFill>
                  <a:srgbClr val="FFFFFF"/>
                </a:solidFill>
                <a:latin typeface="Jura Medium"/>
              </a:rPr>
              <a:t> </a:t>
            </a:r>
            <a:r>
              <a:rPr lang="ru-RU" sz="6800" dirty="0">
                <a:solidFill>
                  <a:srgbClr val="FFFFFF"/>
                </a:solidFill>
                <a:latin typeface="Jura Medium"/>
              </a:rPr>
              <a:t>баллонной </a:t>
            </a:r>
            <a:r>
              <a:rPr lang="en-US" sz="6800" dirty="0" err="1">
                <a:solidFill>
                  <a:srgbClr val="FFFFFF"/>
                </a:solidFill>
                <a:latin typeface="Jura Medium"/>
              </a:rPr>
              <a:t>ангиопластики</a:t>
            </a:r>
            <a:endParaRPr lang="en-US" sz="6800" dirty="0">
              <a:solidFill>
                <a:srgbClr val="FFFFFF"/>
              </a:solidFill>
              <a:latin typeface="Jura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195332" y="7349494"/>
            <a:ext cx="10453867" cy="2018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48"/>
              </a:lnSpc>
            </a:pPr>
            <a:r>
              <a:rPr lang="ru-RU" sz="3725" dirty="0">
                <a:solidFill>
                  <a:srgbClr val="FFFFFF"/>
                </a:solidFill>
                <a:latin typeface="HK Grotesk Medium"/>
              </a:rPr>
              <a:t>Выполнил: </a:t>
            </a:r>
            <a:r>
              <a:rPr lang="en-US" sz="3725" dirty="0">
                <a:solidFill>
                  <a:srgbClr val="FFFFFF"/>
                </a:solidFill>
                <a:latin typeface="HK Grotesk Medium"/>
              </a:rPr>
              <a:t>Тишков М</a:t>
            </a:r>
            <a:r>
              <a:rPr lang="ru-RU" sz="3725" dirty="0" err="1">
                <a:solidFill>
                  <a:srgbClr val="FFFFFF"/>
                </a:solidFill>
                <a:latin typeface="HK Grotesk Medium"/>
              </a:rPr>
              <a:t>аксим</a:t>
            </a:r>
            <a:r>
              <a:rPr lang="en-US" sz="3725" dirty="0">
                <a:solidFill>
                  <a:srgbClr val="FFFFFF"/>
                </a:solidFill>
                <a:latin typeface="HK Grotesk Medium"/>
              </a:rPr>
              <a:t>,</a:t>
            </a:r>
            <a:r>
              <a:rPr lang="ru-RU" sz="3725" dirty="0">
                <a:solidFill>
                  <a:srgbClr val="FFFFFF"/>
                </a:solidFill>
                <a:latin typeface="HK Grotesk Medium"/>
              </a:rPr>
              <a:t> </a:t>
            </a:r>
            <a:r>
              <a:rPr lang="en-US" sz="3725" dirty="0">
                <a:solidFill>
                  <a:srgbClr val="FFFFFF"/>
                </a:solidFill>
                <a:latin typeface="HK Grotesk Medium"/>
              </a:rPr>
              <a:t>5030103/</a:t>
            </a:r>
            <a:r>
              <a:rPr lang="ru-RU" sz="3725" dirty="0">
                <a:solidFill>
                  <a:srgbClr val="FFFFFF"/>
                </a:solidFill>
                <a:latin typeface="HK Grotesk Medium"/>
              </a:rPr>
              <a:t>90301</a:t>
            </a:r>
          </a:p>
          <a:p>
            <a:pPr marL="0" lvl="0" indent="0" algn="l">
              <a:lnSpc>
                <a:spcPts val="3948"/>
              </a:lnSpc>
            </a:pPr>
            <a:endParaRPr lang="ru-RU" sz="3725" dirty="0">
              <a:solidFill>
                <a:srgbClr val="FFFFFF"/>
              </a:solidFill>
              <a:latin typeface="HK Grotesk Medium"/>
            </a:endParaRPr>
          </a:p>
          <a:p>
            <a:pPr marL="0" lvl="0" indent="0" algn="l">
              <a:lnSpc>
                <a:spcPts val="3948"/>
              </a:lnSpc>
            </a:pPr>
            <a:r>
              <a:rPr lang="ru-RU" sz="3725" dirty="0">
                <a:solidFill>
                  <a:srgbClr val="FFFFFF"/>
                </a:solidFill>
                <a:latin typeface="HK Grotesk Medium"/>
              </a:rPr>
              <a:t>Научный руководитель: Грекова Е.Ф.</a:t>
            </a:r>
          </a:p>
          <a:p>
            <a:pPr marL="0" lvl="0" indent="0" algn="l">
              <a:lnSpc>
                <a:spcPts val="3948"/>
              </a:lnSpc>
            </a:pPr>
            <a:endParaRPr lang="en-US" sz="3725" dirty="0">
              <a:solidFill>
                <a:srgbClr val="FFFFFF"/>
              </a:solidFill>
              <a:latin typeface="HK Grotesk Medium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1876069" y="6941559"/>
            <a:ext cx="14734041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876069" y="9248775"/>
            <a:ext cx="14734041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804033">
            <a:off x="12836155" y="6988190"/>
            <a:ext cx="12649512" cy="82221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7200" y="452553"/>
            <a:ext cx="1737359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ru-RU" sz="7200" dirty="0">
                <a:solidFill>
                  <a:srgbClr val="000000"/>
                </a:solidFill>
                <a:latin typeface="Jura Medium"/>
              </a:rPr>
              <a:t>Применение модели  вязкости</a:t>
            </a:r>
            <a:endParaRPr lang="en-US" sz="72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15ACAC4F-2FB6-CD6D-9E3E-5AB07D622ED2}"/>
              </a:ext>
            </a:extLst>
          </p:cNvPr>
          <p:cNvSpPr txBox="1"/>
          <p:nvPr/>
        </p:nvSpPr>
        <p:spPr>
          <a:xfrm>
            <a:off x="6685608" y="2154154"/>
            <a:ext cx="6360955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2"/>
              </a:lnSpc>
            </a:pPr>
            <a:endParaRPr lang="en-US" sz="2925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56" name="TextBox 8">
            <a:extLst>
              <a:ext uri="{FF2B5EF4-FFF2-40B4-BE49-F238E27FC236}">
                <a16:creationId xmlns:a16="http://schemas.microsoft.com/office/drawing/2014/main" id="{986A3A3F-00AA-5489-E903-742D809EE733}"/>
              </a:ext>
            </a:extLst>
          </p:cNvPr>
          <p:cNvSpPr txBox="1"/>
          <p:nvPr/>
        </p:nvSpPr>
        <p:spPr>
          <a:xfrm>
            <a:off x="1071264" y="6982880"/>
            <a:ext cx="772854" cy="33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endParaRPr lang="en-US" sz="2300" dirty="0">
              <a:solidFill>
                <a:srgbClr val="000000"/>
              </a:solidFill>
              <a:latin typeface="Jura Medium"/>
            </a:endParaRPr>
          </a:p>
        </p:txBody>
      </p:sp>
      <p:pic>
        <p:nvPicPr>
          <p:cNvPr id="9" name="Рисунок 8" descr="Изображение выглядит как текст, диаграмма, линия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C6987A3F-248A-A002-F109-C6AE3B372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66900"/>
            <a:ext cx="8170099" cy="61275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линия, снимок экрана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D12F665E-CE05-0220-25CD-C57EFD03A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99" y="1879022"/>
            <a:ext cx="8137772" cy="61033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36DFA1-69BE-D2D6-3CFC-F94DA455EB76}"/>
              </a:ext>
            </a:extLst>
          </p:cNvPr>
          <p:cNvSpPr txBox="1"/>
          <p:nvPr/>
        </p:nvSpPr>
        <p:spPr>
          <a:xfrm>
            <a:off x="2209800" y="8143237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Рис. 6. Градиент давления в течение цикла сокращения сердца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2FB1DF-2390-626A-9532-882C32E30981}"/>
              </a:ext>
            </a:extLst>
          </p:cNvPr>
          <p:cNvSpPr txBox="1"/>
          <p:nvPr/>
        </p:nvSpPr>
        <p:spPr>
          <a:xfrm>
            <a:off x="10058400" y="8143237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Рис. 7. Динамика изменения градиента давления с течением времени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C2E8CA-E54B-A54B-3794-8DE5EF4E9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970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804033">
            <a:off x="12836155" y="6988190"/>
            <a:ext cx="12649512" cy="82221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7200" y="452553"/>
            <a:ext cx="1737359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ru-RU" sz="7200" dirty="0">
                <a:solidFill>
                  <a:srgbClr val="000000"/>
                </a:solidFill>
                <a:latin typeface="Jura Medium"/>
              </a:rPr>
              <a:t>Результаты</a:t>
            </a:r>
            <a:endParaRPr lang="en-US" sz="72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15ACAC4F-2FB6-CD6D-9E3E-5AB07D622ED2}"/>
              </a:ext>
            </a:extLst>
          </p:cNvPr>
          <p:cNvSpPr txBox="1"/>
          <p:nvPr/>
        </p:nvSpPr>
        <p:spPr>
          <a:xfrm>
            <a:off x="6685608" y="2154154"/>
            <a:ext cx="6360955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2"/>
              </a:lnSpc>
            </a:pPr>
            <a:endParaRPr lang="en-US" sz="2925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56" name="TextBox 8">
            <a:extLst>
              <a:ext uri="{FF2B5EF4-FFF2-40B4-BE49-F238E27FC236}">
                <a16:creationId xmlns:a16="http://schemas.microsoft.com/office/drawing/2014/main" id="{986A3A3F-00AA-5489-E903-742D809EE733}"/>
              </a:ext>
            </a:extLst>
          </p:cNvPr>
          <p:cNvSpPr txBox="1"/>
          <p:nvPr/>
        </p:nvSpPr>
        <p:spPr>
          <a:xfrm>
            <a:off x="1071264" y="6982880"/>
            <a:ext cx="772854" cy="33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endParaRPr lang="en-US" sz="23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BB6EAC-5A1A-EF23-A04E-8845B05777CF}"/>
              </a:ext>
            </a:extLst>
          </p:cNvPr>
          <p:cNvSpPr/>
          <p:nvPr/>
        </p:nvSpPr>
        <p:spPr>
          <a:xfrm>
            <a:off x="5486400" y="4330100"/>
            <a:ext cx="2057400" cy="149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F9A7827-347E-F29A-9228-AF0D11B712CA}"/>
              </a:ext>
            </a:extLst>
          </p:cNvPr>
          <p:cNvSpPr/>
          <p:nvPr/>
        </p:nvSpPr>
        <p:spPr>
          <a:xfrm>
            <a:off x="5976755" y="3410297"/>
            <a:ext cx="2057400" cy="149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579315D9-73D0-CD47-3466-04CB26C1D694}"/>
              </a:ext>
            </a:extLst>
          </p:cNvPr>
          <p:cNvSpPr txBox="1"/>
          <p:nvPr/>
        </p:nvSpPr>
        <p:spPr>
          <a:xfrm>
            <a:off x="1673198" y="2340843"/>
            <a:ext cx="13185801" cy="5711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0000"/>
                </a:solidFill>
                <a:latin typeface="Jura Medium"/>
              </a:rPr>
              <a:t>Реализована реологическая модель </a:t>
            </a:r>
            <a:r>
              <a:rPr lang="en-US" sz="3600" dirty="0">
                <a:solidFill>
                  <a:srgbClr val="000000"/>
                </a:solidFill>
                <a:latin typeface="Jura Medium"/>
              </a:rPr>
              <a:t>HGO </a:t>
            </a:r>
            <a:r>
              <a:rPr lang="ru-RU" sz="3600" dirty="0">
                <a:solidFill>
                  <a:srgbClr val="000000"/>
                </a:solidFill>
                <a:latin typeface="Jura Medium"/>
              </a:rPr>
              <a:t> с вязкость в пакете </a:t>
            </a:r>
            <a:r>
              <a:rPr lang="en-US" sz="3600" dirty="0">
                <a:solidFill>
                  <a:srgbClr val="000000"/>
                </a:solidFill>
                <a:latin typeface="Jura Medium"/>
              </a:rPr>
              <a:t>Abaqus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0000"/>
                </a:solidFill>
                <a:latin typeface="Jura Medium"/>
              </a:rPr>
              <a:t>Проведено моделирование процесса ангиопластики для конкретного клинического случая </a:t>
            </a:r>
            <a:r>
              <a:rPr lang="ru-RU" sz="3600" dirty="0" err="1">
                <a:solidFill>
                  <a:srgbClr val="000000"/>
                </a:solidFill>
                <a:latin typeface="Jura Medium"/>
              </a:rPr>
              <a:t>коарктации</a:t>
            </a:r>
            <a:r>
              <a:rPr lang="ru-RU" sz="3600" dirty="0">
                <a:solidFill>
                  <a:srgbClr val="000000"/>
                </a:solidFill>
                <a:latin typeface="Jura Medium"/>
              </a:rPr>
              <a:t> аорты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0000"/>
                </a:solidFill>
                <a:latin typeface="Jura Medium"/>
              </a:rPr>
              <a:t>Показана возможность прогнозирования динамики состояния аорты после процедуры</a:t>
            </a:r>
            <a:endParaRPr lang="en-US" sz="36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CF5987-2202-EA8D-5DE8-389F13B2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443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975" y="-456403"/>
            <a:ext cx="18609951" cy="1119980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876068" y="6951084"/>
            <a:ext cx="9401531" cy="2312429"/>
          </a:xfrm>
          <a:prstGeom prst="rect">
            <a:avLst/>
          </a:prstGeom>
          <a:solidFill>
            <a:srgbClr val="393BE4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5" name="TextBox 5"/>
          <p:cNvSpPr txBox="1"/>
          <p:nvPr/>
        </p:nvSpPr>
        <p:spPr>
          <a:xfrm>
            <a:off x="4876800" y="3543300"/>
            <a:ext cx="15619122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0"/>
              </a:lnSpc>
            </a:pPr>
            <a:r>
              <a:rPr lang="ru-RU" sz="6800" dirty="0">
                <a:solidFill>
                  <a:srgbClr val="FFFFFF"/>
                </a:solidFill>
                <a:latin typeface="Jura Medium"/>
              </a:rPr>
              <a:t>Спасибо за внимание!</a:t>
            </a:r>
            <a:endParaRPr lang="en-US" sz="6800" dirty="0">
              <a:solidFill>
                <a:srgbClr val="FFFFFF"/>
              </a:solidFill>
              <a:latin typeface="Jura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195333" y="7349494"/>
            <a:ext cx="8763000" cy="2018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48"/>
              </a:lnSpc>
            </a:pPr>
            <a:r>
              <a:rPr lang="ru-RU" sz="3725" dirty="0">
                <a:solidFill>
                  <a:srgbClr val="FFFFFF"/>
                </a:solidFill>
                <a:latin typeface="HK Grotesk Medium"/>
              </a:rPr>
              <a:t>Докладчик: </a:t>
            </a:r>
            <a:r>
              <a:rPr lang="en-US" sz="3725" dirty="0">
                <a:solidFill>
                  <a:srgbClr val="FFFFFF"/>
                </a:solidFill>
                <a:latin typeface="HK Grotesk Medium"/>
              </a:rPr>
              <a:t>Тишков М</a:t>
            </a:r>
            <a:r>
              <a:rPr lang="ru-RU" sz="3725" dirty="0" err="1">
                <a:solidFill>
                  <a:srgbClr val="FFFFFF"/>
                </a:solidFill>
                <a:latin typeface="HK Grotesk Medium"/>
              </a:rPr>
              <a:t>аксим</a:t>
            </a:r>
            <a:endParaRPr lang="ru-RU" sz="3725" dirty="0">
              <a:solidFill>
                <a:srgbClr val="FFFFFF"/>
              </a:solidFill>
              <a:latin typeface="HK Grotesk Medium"/>
            </a:endParaRPr>
          </a:p>
          <a:p>
            <a:pPr marL="0" lvl="0" indent="0" algn="l">
              <a:lnSpc>
                <a:spcPts val="3948"/>
              </a:lnSpc>
            </a:pPr>
            <a:endParaRPr lang="ru-RU" sz="3725" dirty="0">
              <a:solidFill>
                <a:srgbClr val="FFFFFF"/>
              </a:solidFill>
              <a:latin typeface="HK Grotesk Medium"/>
            </a:endParaRPr>
          </a:p>
          <a:p>
            <a:pPr marL="0" lvl="0" indent="0" algn="l">
              <a:lnSpc>
                <a:spcPts val="3948"/>
              </a:lnSpc>
            </a:pPr>
            <a:r>
              <a:rPr lang="ru-RU" sz="3725" dirty="0">
                <a:solidFill>
                  <a:srgbClr val="FFFFFF"/>
                </a:solidFill>
                <a:latin typeface="HK Grotesk Medium"/>
              </a:rPr>
              <a:t>Научный руководитель: Грекова Е.Ф.</a:t>
            </a:r>
          </a:p>
          <a:p>
            <a:pPr marL="0" lvl="0" indent="0" algn="l">
              <a:lnSpc>
                <a:spcPts val="3948"/>
              </a:lnSpc>
            </a:pPr>
            <a:endParaRPr lang="en-US" sz="3725" dirty="0">
              <a:solidFill>
                <a:srgbClr val="FFFFFF"/>
              </a:solidFill>
              <a:latin typeface="HK Grotesk Medium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1876069" y="6941559"/>
            <a:ext cx="14734041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876069" y="9248775"/>
            <a:ext cx="14734041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533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804033">
            <a:off x="11495650" y="6006506"/>
            <a:ext cx="12649512" cy="82221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76443" y="761543"/>
            <a:ext cx="9146995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ru-RU" sz="7200" dirty="0" err="1">
                <a:solidFill>
                  <a:srgbClr val="000000"/>
                </a:solidFill>
                <a:latin typeface="Jura Medium"/>
              </a:rPr>
              <a:t>Коарктация</a:t>
            </a:r>
            <a:r>
              <a:rPr lang="ru-RU" sz="7200" dirty="0">
                <a:solidFill>
                  <a:srgbClr val="000000"/>
                </a:solidFill>
                <a:latin typeface="Jura Medium"/>
              </a:rPr>
              <a:t> аорты</a:t>
            </a:r>
            <a:endParaRPr lang="en-US" sz="72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15ACAC4F-2FB6-CD6D-9E3E-5AB07D622ED2}"/>
              </a:ext>
            </a:extLst>
          </p:cNvPr>
          <p:cNvSpPr txBox="1"/>
          <p:nvPr/>
        </p:nvSpPr>
        <p:spPr>
          <a:xfrm>
            <a:off x="6685608" y="2154154"/>
            <a:ext cx="6360955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2"/>
              </a:lnSpc>
            </a:pPr>
            <a:endParaRPr lang="en-US" sz="2925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50" name="TextBox 8">
            <a:extLst>
              <a:ext uri="{FF2B5EF4-FFF2-40B4-BE49-F238E27FC236}">
                <a16:creationId xmlns:a16="http://schemas.microsoft.com/office/drawing/2014/main" id="{F3BF48BB-5177-1CA1-7935-9AE8A6672DD7}"/>
              </a:ext>
            </a:extLst>
          </p:cNvPr>
          <p:cNvSpPr txBox="1"/>
          <p:nvPr/>
        </p:nvSpPr>
        <p:spPr>
          <a:xfrm>
            <a:off x="10107015" y="5097932"/>
            <a:ext cx="772854" cy="33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endParaRPr lang="en-US" sz="23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56" name="TextBox 8">
            <a:extLst>
              <a:ext uri="{FF2B5EF4-FFF2-40B4-BE49-F238E27FC236}">
                <a16:creationId xmlns:a16="http://schemas.microsoft.com/office/drawing/2014/main" id="{986A3A3F-00AA-5489-E903-742D809EE733}"/>
              </a:ext>
            </a:extLst>
          </p:cNvPr>
          <p:cNvSpPr txBox="1"/>
          <p:nvPr/>
        </p:nvSpPr>
        <p:spPr>
          <a:xfrm>
            <a:off x="1071264" y="6982880"/>
            <a:ext cx="772854" cy="33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endParaRPr lang="en-US" sz="2300" dirty="0">
              <a:solidFill>
                <a:srgbClr val="000000"/>
              </a:solidFill>
              <a:latin typeface="Jura Medium"/>
            </a:endParaRPr>
          </a:p>
        </p:txBody>
      </p:sp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9709D27C-A341-5C5B-6C61-BD9CC849FA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3"/>
          <a:stretch/>
        </p:blipFill>
        <p:spPr>
          <a:xfrm>
            <a:off x="981799" y="2140761"/>
            <a:ext cx="5139571" cy="685050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5C9FABA-3E41-1E3D-930C-891C3A0CD70B}"/>
              </a:ext>
            </a:extLst>
          </p:cNvPr>
          <p:cNvSpPr/>
          <p:nvPr/>
        </p:nvSpPr>
        <p:spPr>
          <a:xfrm>
            <a:off x="5098452" y="2918244"/>
            <a:ext cx="2405803" cy="2299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975833-A61D-93BD-B2A4-778FDFCA6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6999" y="5265189"/>
            <a:ext cx="1504567" cy="541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7C3906-848D-E92C-2B19-6F33ED1A6D4D}"/>
              </a:ext>
            </a:extLst>
          </p:cNvPr>
          <p:cNvSpPr txBox="1"/>
          <p:nvPr/>
        </p:nvSpPr>
        <p:spPr>
          <a:xfrm>
            <a:off x="6572148" y="4878937"/>
            <a:ext cx="32176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/>
              <a:t>Локальное сужение</a:t>
            </a:r>
          </a:p>
          <a:p>
            <a:pPr algn="ctr"/>
            <a:r>
              <a:rPr lang="ru-RU" sz="2800" dirty="0"/>
              <a:t> просвета аорты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A3328-DB92-752C-ED4A-70D0A5268F58}"/>
              </a:ext>
            </a:extLst>
          </p:cNvPr>
          <p:cNvSpPr txBox="1"/>
          <p:nvPr/>
        </p:nvSpPr>
        <p:spPr>
          <a:xfrm>
            <a:off x="12115800" y="4739949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Повышенное АД, риск развития сердечной недостаточности.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CB4D9B3-B443-809D-1D3D-E4C3FA2C074D}"/>
              </a:ext>
            </a:extLst>
          </p:cNvPr>
          <p:cNvSpPr/>
          <p:nvPr/>
        </p:nvSpPr>
        <p:spPr>
          <a:xfrm>
            <a:off x="6572148" y="4739949"/>
            <a:ext cx="3390617" cy="1255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155FE3D-4504-B65B-2634-6F8B5EDE3866}"/>
              </a:ext>
            </a:extLst>
          </p:cNvPr>
          <p:cNvSpPr/>
          <p:nvPr/>
        </p:nvSpPr>
        <p:spPr>
          <a:xfrm>
            <a:off x="11963400" y="4610100"/>
            <a:ext cx="4114800" cy="1514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0A6AA4DD-EC0B-0E00-AE87-4185C14C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804033">
            <a:off x="12562451" y="7225706"/>
            <a:ext cx="12649512" cy="82221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76443" y="761543"/>
            <a:ext cx="9146995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ru-RU" sz="7200" dirty="0">
                <a:solidFill>
                  <a:srgbClr val="000000"/>
                </a:solidFill>
                <a:latin typeface="Jura Medium"/>
              </a:rPr>
              <a:t>Цели работы</a:t>
            </a:r>
            <a:endParaRPr lang="en-US" sz="72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15ACAC4F-2FB6-CD6D-9E3E-5AB07D622ED2}"/>
              </a:ext>
            </a:extLst>
          </p:cNvPr>
          <p:cNvSpPr txBox="1"/>
          <p:nvPr/>
        </p:nvSpPr>
        <p:spPr>
          <a:xfrm>
            <a:off x="6685608" y="2154154"/>
            <a:ext cx="6360955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2"/>
              </a:lnSpc>
            </a:pPr>
            <a:endParaRPr lang="en-US" sz="2925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50" name="TextBox 8">
            <a:extLst>
              <a:ext uri="{FF2B5EF4-FFF2-40B4-BE49-F238E27FC236}">
                <a16:creationId xmlns:a16="http://schemas.microsoft.com/office/drawing/2014/main" id="{F3BF48BB-5177-1CA1-7935-9AE8A6672DD7}"/>
              </a:ext>
            </a:extLst>
          </p:cNvPr>
          <p:cNvSpPr txBox="1"/>
          <p:nvPr/>
        </p:nvSpPr>
        <p:spPr>
          <a:xfrm>
            <a:off x="10107015" y="5097932"/>
            <a:ext cx="772854" cy="33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endParaRPr lang="en-US" sz="23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56" name="TextBox 8">
            <a:extLst>
              <a:ext uri="{FF2B5EF4-FFF2-40B4-BE49-F238E27FC236}">
                <a16:creationId xmlns:a16="http://schemas.microsoft.com/office/drawing/2014/main" id="{986A3A3F-00AA-5489-E903-742D809EE733}"/>
              </a:ext>
            </a:extLst>
          </p:cNvPr>
          <p:cNvSpPr txBox="1"/>
          <p:nvPr/>
        </p:nvSpPr>
        <p:spPr>
          <a:xfrm>
            <a:off x="1071264" y="6982880"/>
            <a:ext cx="772854" cy="33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endParaRPr lang="en-US" sz="23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912A2-61AE-9C48-5916-61F196A7D3CA}"/>
              </a:ext>
            </a:extLst>
          </p:cNvPr>
          <p:cNvSpPr txBox="1"/>
          <p:nvPr/>
        </p:nvSpPr>
        <p:spPr>
          <a:xfrm>
            <a:off x="870028" y="2681113"/>
            <a:ext cx="91469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4000" dirty="0"/>
              <a:t>Корректно описать поведение материала аорты.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4000" dirty="0"/>
              <a:t>Провести моделирование процесса ангиопластики без стентирования.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4000" dirty="0"/>
              <a:t>Оценить изменение функционального состояния аорты после процедуры с течением времени.</a:t>
            </a:r>
          </a:p>
        </p:txBody>
      </p:sp>
      <p:pic>
        <p:nvPicPr>
          <p:cNvPr id="13" name="Рисунок 12" descr="Изображение выглядит как текст, линия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33E0179-6226-C80E-6E00-D79310DB8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291" y="2233243"/>
            <a:ext cx="7070369" cy="52969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6F913E-F34E-E641-6530-41E6B3B4CACE}"/>
              </a:ext>
            </a:extLst>
          </p:cNvPr>
          <p:cNvSpPr txBox="1"/>
          <p:nvPr/>
        </p:nvSpPr>
        <p:spPr>
          <a:xfrm>
            <a:off x="10114272" y="7653436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Рис. 1. Схематичное строение материала аорты.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24E67A3F-52F3-8B90-DE15-CE1CB87BA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511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B4E10B71-1593-63A9-6C9B-8A5FDE492346}"/>
              </a:ext>
            </a:extLst>
          </p:cNvPr>
          <p:cNvSpPr/>
          <p:nvPr/>
        </p:nvSpPr>
        <p:spPr>
          <a:xfrm>
            <a:off x="13906500" y="2530729"/>
            <a:ext cx="508634" cy="383921"/>
          </a:xfrm>
          <a:custGeom>
            <a:avLst/>
            <a:gdLst>
              <a:gd name="connsiteX0" fmla="*/ 0 w 508634"/>
              <a:gd name="connsiteY0" fmla="*/ 383921 h 383921"/>
              <a:gd name="connsiteX1" fmla="*/ 139700 w 508634"/>
              <a:gd name="connsiteY1" fmla="*/ 123571 h 383921"/>
              <a:gd name="connsiteX2" fmla="*/ 476250 w 508634"/>
              <a:gd name="connsiteY2" fmla="*/ 15621 h 383921"/>
              <a:gd name="connsiteX3" fmla="*/ 476250 w 508634"/>
              <a:gd name="connsiteY3" fmla="*/ 2921 h 383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4" h="383921">
                <a:moveTo>
                  <a:pt x="0" y="383921"/>
                </a:moveTo>
                <a:cubicBezTo>
                  <a:pt x="30162" y="284437"/>
                  <a:pt x="60325" y="184954"/>
                  <a:pt x="139700" y="123571"/>
                </a:cubicBezTo>
                <a:cubicBezTo>
                  <a:pt x="219075" y="62188"/>
                  <a:pt x="420158" y="35729"/>
                  <a:pt x="476250" y="15621"/>
                </a:cubicBezTo>
                <a:cubicBezTo>
                  <a:pt x="532342" y="-4487"/>
                  <a:pt x="504296" y="-783"/>
                  <a:pt x="476250" y="2921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B8F1274-6F45-5928-8055-CD5150F8C402}"/>
              </a:ext>
            </a:extLst>
          </p:cNvPr>
          <p:cNvCxnSpPr>
            <a:cxnSpLocks/>
          </p:cNvCxnSpPr>
          <p:nvPr/>
        </p:nvCxnSpPr>
        <p:spPr>
          <a:xfrm flipH="1">
            <a:off x="12877800" y="3265384"/>
            <a:ext cx="27051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42E6D0D-2908-B499-B635-FA9D584223AE}"/>
              </a:ext>
            </a:extLst>
          </p:cNvPr>
          <p:cNvCxnSpPr>
            <a:cxnSpLocks/>
          </p:cNvCxnSpPr>
          <p:nvPr/>
        </p:nvCxnSpPr>
        <p:spPr>
          <a:xfrm flipV="1">
            <a:off x="14401800" y="1562100"/>
            <a:ext cx="0" cy="27319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804033">
            <a:off x="14943003" y="-6191759"/>
            <a:ext cx="12649512" cy="82221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15635" y="745687"/>
            <a:ext cx="15248365" cy="1106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rgbClr val="000000"/>
                </a:solidFill>
                <a:latin typeface="Jura Medium"/>
              </a:rPr>
              <a:t>Holzapfel-Gasser-Ogden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15ACAC4F-2FB6-CD6D-9E3E-5AB07D622ED2}"/>
              </a:ext>
            </a:extLst>
          </p:cNvPr>
          <p:cNvSpPr txBox="1"/>
          <p:nvPr/>
        </p:nvSpPr>
        <p:spPr>
          <a:xfrm>
            <a:off x="6685608" y="2154154"/>
            <a:ext cx="6360955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2"/>
              </a:lnSpc>
            </a:pPr>
            <a:endParaRPr lang="en-US" sz="2925" dirty="0">
              <a:solidFill>
                <a:srgbClr val="000000"/>
              </a:solidFill>
              <a:latin typeface="HK Grotesk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831EDE-2355-2A10-B141-F9EACDB7D60C}"/>
                  </a:ext>
                </a:extLst>
              </p:cNvPr>
              <p:cNvSpPr txBox="1"/>
              <p:nvPr/>
            </p:nvSpPr>
            <p:spPr>
              <a:xfrm>
                <a:off x="-1578447" y="2507379"/>
                <a:ext cx="12667128" cy="5859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 smtClean="0">
                          <a:latin typeface="Cambria Math" panose="02040503050406030204" pitchFamily="18" charset="0"/>
                        </a:rPr>
                        <m:t>𝛹</m:t>
                      </m:r>
                      <m:d>
                        <m:dPr>
                          <m:ctrlPr>
                            <a:rPr lang="ru-RU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ru-RU" sz="3200" b="0" i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ru-RU" sz="32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3200" b="1" i="1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ru-RU" sz="3200" b="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ru-RU" sz="3200" b="0" i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ru-RU" sz="32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3200" b="1" i="1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ru-RU" sz="3200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ru-RU" sz="3200" b="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sz="3200" b="0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iso</m:t>
                          </m:r>
                        </m:sub>
                      </m:sSub>
                      <m:d>
                        <m:dPr>
                          <m:ctrlPr>
                            <a:rPr lang="ru-RU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ru-RU" sz="3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ru-RU" sz="32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sz="3200" b="0" i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aniso</m:t>
                          </m:r>
                        </m:sub>
                      </m:sSub>
                      <m:d>
                        <m:dPr>
                          <m:ctrlPr>
                            <a:rPr lang="ru-RU" sz="32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ru-RU" sz="3200" b="0" i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ru-RU" sz="32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3200" b="1" i="1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ru-RU" sz="3200" b="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ru-RU" sz="3200" b="0" i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ru-RU" sz="32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3200" b="1" i="1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ru-RU" sz="3200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831EDE-2355-2A10-B141-F9EACDB7D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78447" y="2507379"/>
                <a:ext cx="12667128" cy="5859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FEF97D05-7BD5-7848-9945-77667B9664FB}"/>
              </a:ext>
            </a:extLst>
          </p:cNvPr>
          <p:cNvCxnSpPr>
            <a:cxnSpLocks/>
          </p:cNvCxnSpPr>
          <p:nvPr/>
        </p:nvCxnSpPr>
        <p:spPr>
          <a:xfrm flipV="1">
            <a:off x="14401800" y="2154154"/>
            <a:ext cx="0" cy="175791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10679E1-484E-12C1-7FA8-857FC01E6247}"/>
              </a:ext>
            </a:extLst>
          </p:cNvPr>
          <p:cNvCxnSpPr>
            <a:cxnSpLocks/>
          </p:cNvCxnSpPr>
          <p:nvPr/>
        </p:nvCxnSpPr>
        <p:spPr>
          <a:xfrm flipH="1" flipV="1">
            <a:off x="13450880" y="2588049"/>
            <a:ext cx="1765931" cy="1231006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2BBE0A-EC50-EE0A-063D-821ADFCD7282}"/>
                  </a:ext>
                </a:extLst>
              </p:cNvPr>
              <p:cNvSpPr txBox="1"/>
              <p:nvPr/>
            </p:nvSpPr>
            <p:spPr>
              <a:xfrm>
                <a:off x="14531103" y="1245143"/>
                <a:ext cx="2834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2BBE0A-EC50-EE0A-063D-821ADFCD7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1103" y="1245143"/>
                <a:ext cx="28341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9E4073E-9E91-2286-8810-131C1940E4E0}"/>
                  </a:ext>
                </a:extLst>
              </p:cNvPr>
              <p:cNvSpPr txBox="1"/>
              <p:nvPr/>
            </p:nvSpPr>
            <p:spPr>
              <a:xfrm>
                <a:off x="12910497" y="3388168"/>
                <a:ext cx="28828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9E4073E-9E91-2286-8810-131C1940E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0497" y="3388168"/>
                <a:ext cx="288284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857D389-FE9D-793D-E061-08F1AC77127B}"/>
                  </a:ext>
                </a:extLst>
              </p:cNvPr>
              <p:cNvSpPr txBox="1"/>
              <p:nvPr/>
            </p:nvSpPr>
            <p:spPr>
              <a:xfrm>
                <a:off x="13985835" y="2490577"/>
                <a:ext cx="3366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857D389-FE9D-793D-E061-08F1AC771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5835" y="2490577"/>
                <a:ext cx="33663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C73D1BE-E8E1-66C4-6050-ABE35361F236}"/>
                  </a:ext>
                </a:extLst>
              </p:cNvPr>
              <p:cNvSpPr txBox="1"/>
              <p:nvPr/>
            </p:nvSpPr>
            <p:spPr>
              <a:xfrm>
                <a:off x="14456403" y="1940353"/>
                <a:ext cx="5561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C73D1BE-E8E1-66C4-6050-ABE35361F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6403" y="1940353"/>
                <a:ext cx="556178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8F97A29-9063-CF30-09C7-5249D8F9B2A6}"/>
                  </a:ext>
                </a:extLst>
              </p:cNvPr>
              <p:cNvSpPr txBox="1"/>
              <p:nvPr/>
            </p:nvSpPr>
            <p:spPr>
              <a:xfrm>
                <a:off x="12997341" y="2224407"/>
                <a:ext cx="5638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8F97A29-9063-CF30-09C7-5249D8F9B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7341" y="2224407"/>
                <a:ext cx="563872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10">
            <a:extLst>
              <a:ext uri="{FF2B5EF4-FFF2-40B4-BE49-F238E27FC236}">
                <a16:creationId xmlns:a16="http://schemas.microsoft.com/office/drawing/2014/main" id="{39D2B725-34AF-BEF0-304F-6D1514B8192B}"/>
              </a:ext>
            </a:extLst>
          </p:cNvPr>
          <p:cNvSpPr txBox="1"/>
          <p:nvPr/>
        </p:nvSpPr>
        <p:spPr>
          <a:xfrm>
            <a:off x="13556731" y="4314887"/>
            <a:ext cx="1872388" cy="340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ru-RU" sz="2100" dirty="0">
                <a:solidFill>
                  <a:srgbClr val="000000"/>
                </a:solidFill>
                <a:latin typeface="HK Grotesk Light"/>
              </a:rPr>
              <a:t>Локальная С.К.</a:t>
            </a:r>
            <a:endParaRPr lang="en-US" sz="2100" dirty="0">
              <a:solidFill>
                <a:srgbClr val="000000"/>
              </a:solidFill>
              <a:latin typeface="HK Grotesk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E9C3797-C5B3-B381-601C-08FF806E47ED}"/>
                  </a:ext>
                </a:extLst>
              </p:cNvPr>
              <p:cNvSpPr txBox="1"/>
              <p:nvPr/>
            </p:nvSpPr>
            <p:spPr>
              <a:xfrm>
                <a:off x="-706555" y="3233784"/>
                <a:ext cx="12667128" cy="1477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 smtClean="0">
                          <a:latin typeface="Cambria Math" panose="02040503050406030204" pitchFamily="18" charset="0"/>
                        </a:rPr>
                        <m:t>𝛹</m:t>
                      </m:r>
                      <m:r>
                        <a:rPr lang="ru-RU" sz="32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32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ru-RU" sz="3200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ru-RU" sz="3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32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ru-RU" sz="3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3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3200" i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3200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ru-RU" sz="3200" i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3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3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d>
                        <m:dPr>
                          <m:ctrlPr>
                            <a:rPr lang="ru-RU" sz="3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32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ru-RU" sz="3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3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ru-RU" sz="320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3200" i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ru-RU" sz="3200" i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ru-RU" sz="3200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ru-RU" sz="32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3200" i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ru-RU" sz="32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func>
                        </m:e>
                      </m:d>
                      <m:r>
                        <a:rPr lang="ru-RU" sz="32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32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ru-RU" sz="3200" i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ru-RU" sz="3200" i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ru-RU" sz="32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ru-RU" sz="3200" i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ru-RU" sz="3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sz="3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ru-RU" sz="3200" i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ru-RU" sz="3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ru-RU" sz="32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sz="32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32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ru-RU" sz="32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32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ru-RU" sz="3200" i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ru-RU" sz="32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ru-RU" sz="32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ru-RU" sz="32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ru-RU" sz="32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  <m:sup>
                                      <m:r>
                                        <a:rPr lang="ru-RU" sz="3200" i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sup>
                              </m:sSup>
                              <m:r>
                                <a:rPr lang="ru-RU" sz="3200" i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ru-RU" sz="3200" i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nary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E9C3797-C5B3-B381-601C-08FF806E4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6555" y="3233784"/>
                <a:ext cx="12667128" cy="14770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5B936CE-9EED-A7CC-4E4F-49D1BDFE38C1}"/>
                  </a:ext>
                </a:extLst>
              </p:cNvPr>
              <p:cNvSpPr txBox="1"/>
              <p:nvPr/>
            </p:nvSpPr>
            <p:spPr>
              <a:xfrm>
                <a:off x="-2286000" y="8719732"/>
                <a:ext cx="12667128" cy="654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ru-RU" sz="3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ru-RU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3200" i="1"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ru-RU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3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ru-RU" sz="3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32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ru-RU" sz="3200" i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ru-RU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1−3</m:t>
                          </m:r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</m:d>
                      <m:d>
                        <m:dPr>
                          <m:ctrlPr>
                            <a:rPr lang="ru-RU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3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ru-RU" sz="3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32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d>
                                <m:dPr>
                                  <m:ctrlPr>
                                    <a:rPr lang="ru-RU" sz="3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𝛼𝛼</m:t>
                                  </m:r>
                                </m:e>
                              </m:d>
                            </m:sub>
                          </m:sSub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5B936CE-9EED-A7CC-4E4F-49D1BDFE3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0" y="8719732"/>
                <a:ext cx="12667128" cy="6544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EF4CD1E-3C79-4CCB-2CB3-E41FB7381B6F}"/>
                  </a:ext>
                </a:extLst>
              </p:cNvPr>
              <p:cNvSpPr txBox="1"/>
              <p:nvPr/>
            </p:nvSpPr>
            <p:spPr>
              <a:xfrm>
                <a:off x="-3810000" y="9353247"/>
                <a:ext cx="12667128" cy="6631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ru-RU" sz="3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acc>
                        </m:e>
                        <m:sub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ru-RU" sz="3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e>
                          </m:d>
                        </m:sub>
                      </m:sSub>
                      <m:r>
                        <a:rPr lang="ru-RU" sz="32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ru-RU" sz="3200" b="0" i="1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ru-RU" sz="3200" b="0" i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̅"/>
                          <m:ctrlPr>
                            <a:rPr lang="ru-RU" sz="32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acc>
                      <m:r>
                        <a:rPr lang="ru-RU" sz="3200" b="0" i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ru-RU" sz="32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ru-RU" sz="32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  <m:r>
                        <a:rPr lang="ru-RU" sz="3200" b="0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EF4CD1E-3C79-4CCB-2CB3-E41FB7381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000" y="9353247"/>
                <a:ext cx="12667128" cy="6631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" name="Рисунок 81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70C6A312-39A7-ED90-C7C2-03FFCF2C86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11" y="4751107"/>
            <a:ext cx="7510081" cy="50067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78E28D-9435-D2FF-79FB-E227DC5F2D8F}"/>
              </a:ext>
            </a:extLst>
          </p:cNvPr>
          <p:cNvSpPr txBox="1"/>
          <p:nvPr/>
        </p:nvSpPr>
        <p:spPr>
          <a:xfrm>
            <a:off x="10648950" y="9709691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Рис. 2. Сравнение модели </a:t>
            </a:r>
            <a:r>
              <a:rPr lang="en-US" sz="2400" dirty="0"/>
              <a:t>HGO </a:t>
            </a:r>
            <a:r>
              <a:rPr lang="ru-RU" sz="2400" dirty="0"/>
              <a:t> экспериментом.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097438-A7FE-4526-26DB-1B2BD7FAED9C}"/>
              </a:ext>
            </a:extLst>
          </p:cNvPr>
          <p:cNvSpPr txBox="1"/>
          <p:nvPr/>
        </p:nvSpPr>
        <p:spPr>
          <a:xfrm>
            <a:off x="682946" y="4809774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Где</a:t>
            </a:r>
            <a:r>
              <a:rPr lang="ru-RU" sz="2400" dirty="0"/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815AD6-14E7-9673-F860-5DE01FD0B89B}"/>
                  </a:ext>
                </a:extLst>
              </p:cNvPr>
              <p:cNvSpPr txBox="1"/>
              <p:nvPr/>
            </p:nvSpPr>
            <p:spPr>
              <a:xfrm>
                <a:off x="798608" y="6764753"/>
                <a:ext cx="706867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32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ru-RU" sz="3200" dirty="0"/>
                  <a:t> – мера деформации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815AD6-14E7-9673-F860-5DE01FD0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08" y="6764753"/>
                <a:ext cx="7068672" cy="584775"/>
              </a:xfrm>
              <a:prstGeom prst="rect">
                <a:avLst/>
              </a:prstGeom>
              <a:blipFill>
                <a:blip r:embed="rId1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F08C19-4E0E-35E0-DBBA-E852D483A0BD}"/>
                  </a:ext>
                </a:extLst>
              </p:cNvPr>
              <p:cNvSpPr txBox="1"/>
              <p:nvPr/>
            </p:nvSpPr>
            <p:spPr>
              <a:xfrm>
                <a:off x="731437" y="7487233"/>
                <a:ext cx="706867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32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ru-RU" sz="3200" dirty="0"/>
                  <a:t>– тензор формоизменения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F08C19-4E0E-35E0-DBBA-E852D483A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37" y="7487233"/>
                <a:ext cx="7068672" cy="584775"/>
              </a:xfrm>
              <a:prstGeom prst="rect">
                <a:avLst/>
              </a:prstGeom>
              <a:blipFill>
                <a:blip r:embed="rId1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BCF115-6E56-6CE8-9BD2-7E8019A3BCF6}"/>
                  </a:ext>
                </a:extLst>
              </p:cNvPr>
              <p:cNvSpPr txBox="1"/>
              <p:nvPr/>
            </p:nvSpPr>
            <p:spPr>
              <a:xfrm>
                <a:off x="695735" y="8120748"/>
                <a:ext cx="811876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ru-RU" sz="3200" i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sz="32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32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ru-RU" sz="32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/>
                  <a:t>,</a:t>
                </a:r>
                <a:r>
                  <a:rPr lang="ru-RU" sz="32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sz="32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2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ru-RU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32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p>
                        <m:r>
                          <a:rPr lang="ru-RU" sz="320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ru-RU" sz="320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ru-RU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32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p>
                        <m:r>
                          <a:rPr lang="ru-RU" sz="3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3200" dirty="0"/>
                  <a:t>– параметры модели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BCF115-6E56-6CE8-9BD2-7E8019A3B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35" y="8120748"/>
                <a:ext cx="8118764" cy="584775"/>
              </a:xfrm>
              <a:prstGeom prst="rect">
                <a:avLst/>
              </a:prstGeom>
              <a:blipFill>
                <a:blip r:embed="rId1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F89BDE-16AE-9C7B-ABD8-5C119339356E}"/>
                  </a:ext>
                </a:extLst>
              </p:cNvPr>
              <p:cNvSpPr txBox="1"/>
              <p:nvPr/>
            </p:nvSpPr>
            <p:spPr>
              <a:xfrm>
                <a:off x="819390" y="5481556"/>
                <a:ext cx="706867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𝑭</m:t>
                    </m:r>
                  </m:oMath>
                </a14:m>
                <a:r>
                  <a:rPr lang="ru-RU" sz="3200" dirty="0"/>
                  <a:t> – градиент деформации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F89BDE-16AE-9C7B-ABD8-5C1193393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90" y="5481556"/>
                <a:ext cx="7068672" cy="584775"/>
              </a:xfrm>
              <a:prstGeom prst="rect">
                <a:avLst/>
              </a:prstGeom>
              <a:blipFill>
                <a:blip r:embed="rId16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DF43333-BF8A-708D-7146-6A282C77AFC7}"/>
                  </a:ext>
                </a:extLst>
              </p:cNvPr>
              <p:cNvSpPr txBox="1"/>
              <p:nvPr/>
            </p:nvSpPr>
            <p:spPr>
              <a:xfrm>
                <a:off x="-1669321" y="6140424"/>
                <a:ext cx="706867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det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DF43333-BF8A-708D-7146-6A282C77A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69321" y="6140424"/>
                <a:ext cx="7068672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7C3ABC6D-4A41-6D47-3F3B-5F0E9756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14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804033">
            <a:off x="13542176" y="7378105"/>
            <a:ext cx="12649512" cy="82221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825035" y="420814"/>
            <a:ext cx="7623603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ru-RU" sz="7200" dirty="0">
                <a:solidFill>
                  <a:srgbClr val="000000"/>
                </a:solidFill>
                <a:latin typeface="Jura Medium"/>
              </a:rPr>
              <a:t>Ангиопластика</a:t>
            </a:r>
            <a:endParaRPr lang="en-US" sz="72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15ACAC4F-2FB6-CD6D-9E3E-5AB07D622ED2}"/>
              </a:ext>
            </a:extLst>
          </p:cNvPr>
          <p:cNvSpPr txBox="1"/>
          <p:nvPr/>
        </p:nvSpPr>
        <p:spPr>
          <a:xfrm>
            <a:off x="3391317" y="2169848"/>
            <a:ext cx="6360955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2"/>
              </a:lnSpc>
            </a:pPr>
            <a:endParaRPr lang="en-US" sz="2925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28" name="AutoShape 3">
            <a:extLst>
              <a:ext uri="{FF2B5EF4-FFF2-40B4-BE49-F238E27FC236}">
                <a16:creationId xmlns:a16="http://schemas.microsoft.com/office/drawing/2014/main" id="{A768C8F0-0FCC-9724-85A1-4429894DACEE}"/>
              </a:ext>
            </a:extLst>
          </p:cNvPr>
          <p:cNvSpPr/>
          <p:nvPr/>
        </p:nvSpPr>
        <p:spPr>
          <a:xfrm rot="-5400000">
            <a:off x="3034290" y="9331224"/>
            <a:ext cx="1176222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1" name="Group 6">
            <a:extLst>
              <a:ext uri="{FF2B5EF4-FFF2-40B4-BE49-F238E27FC236}">
                <a16:creationId xmlns:a16="http://schemas.microsoft.com/office/drawing/2014/main" id="{33539623-32DB-EC55-0B6E-9012CC22F5C3}"/>
              </a:ext>
            </a:extLst>
          </p:cNvPr>
          <p:cNvGrpSpPr/>
          <p:nvPr/>
        </p:nvGrpSpPr>
        <p:grpSpPr>
          <a:xfrm>
            <a:off x="50265" y="2818172"/>
            <a:ext cx="7238491" cy="377924"/>
            <a:chOff x="0" y="-38100"/>
            <a:chExt cx="9651322" cy="503899"/>
          </a:xfrm>
        </p:grpSpPr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D459C78E-3196-96A0-C2B0-DC75E70DB35B}"/>
                </a:ext>
              </a:extLst>
            </p:cNvPr>
            <p:cNvSpPr txBox="1"/>
            <p:nvPr/>
          </p:nvSpPr>
          <p:spPr>
            <a:xfrm>
              <a:off x="1537821" y="-38100"/>
              <a:ext cx="8113501" cy="503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22"/>
                </a:lnSpc>
              </a:pPr>
              <a:r>
                <a:rPr lang="ru-RU" sz="2325" dirty="0">
                  <a:solidFill>
                    <a:srgbClr val="000000"/>
                  </a:solidFill>
                  <a:latin typeface="HK Grotesk Light"/>
                </a:rPr>
                <a:t>Процесс нагружения:</a:t>
              </a:r>
              <a:endParaRPr lang="en-US" sz="2325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B2EA4453-40C5-1A58-E70C-24EB2C7D1A3F}"/>
                </a:ext>
              </a:extLst>
            </p:cNvPr>
            <p:cNvSpPr txBox="1"/>
            <p:nvPr/>
          </p:nvSpPr>
          <p:spPr>
            <a:xfrm>
              <a:off x="0" y="-5080"/>
              <a:ext cx="1030472" cy="467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>
                  <a:solidFill>
                    <a:srgbClr val="000000"/>
                  </a:solidFill>
                  <a:latin typeface="Jura Medium"/>
                </a:rPr>
                <a:t>1</a:t>
              </a:r>
            </a:p>
          </p:txBody>
        </p:sp>
      </p:grpSp>
      <p:grpSp>
        <p:nvGrpSpPr>
          <p:cNvPr id="34" name="Group 6">
            <a:extLst>
              <a:ext uri="{FF2B5EF4-FFF2-40B4-BE49-F238E27FC236}">
                <a16:creationId xmlns:a16="http://schemas.microsoft.com/office/drawing/2014/main" id="{508740F5-DCD7-033A-9FD6-23B0033D89F5}"/>
              </a:ext>
            </a:extLst>
          </p:cNvPr>
          <p:cNvGrpSpPr/>
          <p:nvPr/>
        </p:nvGrpSpPr>
        <p:grpSpPr>
          <a:xfrm>
            <a:off x="9636837" y="2819976"/>
            <a:ext cx="7238491" cy="377924"/>
            <a:chOff x="0" y="-38100"/>
            <a:chExt cx="9651322" cy="503899"/>
          </a:xfrm>
        </p:grpSpPr>
        <p:sp>
          <p:nvSpPr>
            <p:cNvPr id="35" name="TextBox 7">
              <a:extLst>
                <a:ext uri="{FF2B5EF4-FFF2-40B4-BE49-F238E27FC236}">
                  <a16:creationId xmlns:a16="http://schemas.microsoft.com/office/drawing/2014/main" id="{B9E4E695-BA4B-C992-D1D6-7B6A43669BCA}"/>
                </a:ext>
              </a:extLst>
            </p:cNvPr>
            <p:cNvSpPr txBox="1"/>
            <p:nvPr/>
          </p:nvSpPr>
          <p:spPr>
            <a:xfrm>
              <a:off x="1537821" y="-38100"/>
              <a:ext cx="8113501" cy="503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22"/>
                </a:lnSpc>
              </a:pPr>
              <a:r>
                <a:rPr lang="ru-RU" sz="2325" dirty="0">
                  <a:solidFill>
                    <a:srgbClr val="000000"/>
                  </a:solidFill>
                  <a:latin typeface="HK Grotesk Light"/>
                </a:rPr>
                <a:t>Процесс нагружения:</a:t>
              </a:r>
              <a:endParaRPr lang="en-US" sz="2325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21D3CD9C-17E6-5848-42B1-138DBCD25156}"/>
                </a:ext>
              </a:extLst>
            </p:cNvPr>
            <p:cNvSpPr txBox="1"/>
            <p:nvPr/>
          </p:nvSpPr>
          <p:spPr>
            <a:xfrm>
              <a:off x="0" y="-5080"/>
              <a:ext cx="1030472" cy="467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>
                  <a:solidFill>
                    <a:srgbClr val="000000"/>
                  </a:solidFill>
                  <a:latin typeface="Jura Medium"/>
                </a:rPr>
                <a:t>1</a:t>
              </a:r>
            </a:p>
          </p:txBody>
        </p:sp>
      </p:grpSp>
      <p:grpSp>
        <p:nvGrpSpPr>
          <p:cNvPr id="37" name="Group 6">
            <a:extLst>
              <a:ext uri="{FF2B5EF4-FFF2-40B4-BE49-F238E27FC236}">
                <a16:creationId xmlns:a16="http://schemas.microsoft.com/office/drawing/2014/main" id="{A34777F0-82D7-8C53-0B2D-1AFE8C180BFB}"/>
              </a:ext>
            </a:extLst>
          </p:cNvPr>
          <p:cNvGrpSpPr/>
          <p:nvPr/>
        </p:nvGrpSpPr>
        <p:grpSpPr>
          <a:xfrm>
            <a:off x="1320012" y="6024220"/>
            <a:ext cx="6547524" cy="380513"/>
            <a:chOff x="0" y="-5080"/>
            <a:chExt cx="8730032" cy="507351"/>
          </a:xfrm>
        </p:grpSpPr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ECD22020-B3B9-6D10-6C91-5971EF1B9629}"/>
                </a:ext>
              </a:extLst>
            </p:cNvPr>
            <p:cNvSpPr txBox="1"/>
            <p:nvPr/>
          </p:nvSpPr>
          <p:spPr>
            <a:xfrm>
              <a:off x="616531" y="-1628"/>
              <a:ext cx="8113501" cy="503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22"/>
                </a:lnSpc>
              </a:pPr>
              <a:r>
                <a:rPr lang="ru-RU" sz="2325" dirty="0">
                  <a:solidFill>
                    <a:srgbClr val="000000"/>
                  </a:solidFill>
                  <a:latin typeface="HK Grotesk Light"/>
                </a:rPr>
                <a:t>Модель </a:t>
              </a:r>
              <a:r>
                <a:rPr lang="en-US" sz="2325" dirty="0">
                  <a:solidFill>
                    <a:srgbClr val="000000"/>
                  </a:solidFill>
                  <a:latin typeface="HK Grotesk Light"/>
                </a:rPr>
                <a:t>HGO - </a:t>
              </a:r>
            </a:p>
          </p:txBody>
        </p:sp>
        <p:sp>
          <p:nvSpPr>
            <p:cNvPr id="39" name="TextBox 8">
              <a:extLst>
                <a:ext uri="{FF2B5EF4-FFF2-40B4-BE49-F238E27FC236}">
                  <a16:creationId xmlns:a16="http://schemas.microsoft.com/office/drawing/2014/main" id="{7A7A57DC-70E4-8134-08D6-A0F6BAA2AAF8}"/>
                </a:ext>
              </a:extLst>
            </p:cNvPr>
            <p:cNvSpPr txBox="1"/>
            <p:nvPr/>
          </p:nvSpPr>
          <p:spPr>
            <a:xfrm>
              <a:off x="0" y="-5080"/>
              <a:ext cx="1030472" cy="446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endParaRPr lang="en-US" sz="2300" dirty="0">
                <a:solidFill>
                  <a:srgbClr val="000000"/>
                </a:solidFill>
                <a:latin typeface="Jura Medium"/>
              </a:endParaRPr>
            </a:p>
          </p:txBody>
        </p:sp>
      </p:grpSp>
      <p:grpSp>
        <p:nvGrpSpPr>
          <p:cNvPr id="48" name="Group 6">
            <a:extLst>
              <a:ext uri="{FF2B5EF4-FFF2-40B4-BE49-F238E27FC236}">
                <a16:creationId xmlns:a16="http://schemas.microsoft.com/office/drawing/2014/main" id="{38FCFE4F-A31A-37BB-8E13-703E73840CDB}"/>
              </a:ext>
            </a:extLst>
          </p:cNvPr>
          <p:cNvGrpSpPr/>
          <p:nvPr/>
        </p:nvGrpSpPr>
        <p:grpSpPr>
          <a:xfrm>
            <a:off x="10434418" y="6003631"/>
            <a:ext cx="7238491" cy="377924"/>
            <a:chOff x="0" y="-38100"/>
            <a:chExt cx="9651323" cy="503899"/>
          </a:xfrm>
        </p:grpSpPr>
        <p:sp>
          <p:nvSpPr>
            <p:cNvPr id="49" name="TextBox 7">
              <a:extLst>
                <a:ext uri="{FF2B5EF4-FFF2-40B4-BE49-F238E27FC236}">
                  <a16:creationId xmlns:a16="http://schemas.microsoft.com/office/drawing/2014/main" id="{4FBF2531-17A4-81FD-A3AB-368A5106A092}"/>
                </a:ext>
              </a:extLst>
            </p:cNvPr>
            <p:cNvSpPr txBox="1"/>
            <p:nvPr/>
          </p:nvSpPr>
          <p:spPr>
            <a:xfrm>
              <a:off x="1537822" y="-38100"/>
              <a:ext cx="8113501" cy="503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22"/>
                </a:lnSpc>
              </a:pPr>
              <a:r>
                <a:rPr lang="ru-RU" sz="2325" dirty="0">
                  <a:solidFill>
                    <a:srgbClr val="000000"/>
                  </a:solidFill>
                  <a:latin typeface="HK Grotesk Light"/>
                </a:rPr>
                <a:t>Модель </a:t>
              </a:r>
              <a:r>
                <a:rPr lang="en-US" sz="2325" dirty="0">
                  <a:solidFill>
                    <a:srgbClr val="000000"/>
                  </a:solidFill>
                  <a:latin typeface="HK Grotesk Light"/>
                </a:rPr>
                <a:t>HGO - </a:t>
              </a:r>
            </a:p>
          </p:txBody>
        </p:sp>
        <p:sp>
          <p:nvSpPr>
            <p:cNvPr id="50" name="TextBox 8">
              <a:extLst>
                <a:ext uri="{FF2B5EF4-FFF2-40B4-BE49-F238E27FC236}">
                  <a16:creationId xmlns:a16="http://schemas.microsoft.com/office/drawing/2014/main" id="{F3BF48BB-5177-1CA1-7935-9AE8A6672DD7}"/>
                </a:ext>
              </a:extLst>
            </p:cNvPr>
            <p:cNvSpPr txBox="1"/>
            <p:nvPr/>
          </p:nvSpPr>
          <p:spPr>
            <a:xfrm>
              <a:off x="0" y="-5080"/>
              <a:ext cx="1030472" cy="446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endParaRPr lang="en-US" sz="2300" dirty="0">
                <a:solidFill>
                  <a:srgbClr val="000000"/>
                </a:solidFill>
                <a:latin typeface="Jura Medium"/>
              </a:endParaRP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B60DC62-80BE-3815-77BE-4709E5650289}"/>
              </a:ext>
            </a:extLst>
          </p:cNvPr>
          <p:cNvGrpSpPr/>
          <p:nvPr/>
        </p:nvGrpSpPr>
        <p:grpSpPr>
          <a:xfrm>
            <a:off x="7150883" y="9578269"/>
            <a:ext cx="323395" cy="457200"/>
            <a:chOff x="5029200" y="6667500"/>
            <a:chExt cx="323395" cy="457200"/>
          </a:xfrm>
        </p:grpSpPr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6BB98903-9826-45F7-E1FA-6C6D66015302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6896100"/>
              <a:ext cx="152400" cy="228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685F1817-7B39-A241-939F-4E59347F0A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77791" y="6667500"/>
              <a:ext cx="174804" cy="457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6">
            <a:extLst>
              <a:ext uri="{FF2B5EF4-FFF2-40B4-BE49-F238E27FC236}">
                <a16:creationId xmlns:a16="http://schemas.microsoft.com/office/drawing/2014/main" id="{867B9FF3-3708-BFE5-A915-3F5C25003CC4}"/>
              </a:ext>
            </a:extLst>
          </p:cNvPr>
          <p:cNvGrpSpPr/>
          <p:nvPr/>
        </p:nvGrpSpPr>
        <p:grpSpPr>
          <a:xfrm>
            <a:off x="9636837" y="6776227"/>
            <a:ext cx="7238492" cy="377924"/>
            <a:chOff x="0" y="-38100"/>
            <a:chExt cx="9651323" cy="503899"/>
          </a:xfrm>
        </p:grpSpPr>
        <p:sp>
          <p:nvSpPr>
            <p:cNvPr id="61" name="TextBox 7">
              <a:extLst>
                <a:ext uri="{FF2B5EF4-FFF2-40B4-BE49-F238E27FC236}">
                  <a16:creationId xmlns:a16="http://schemas.microsoft.com/office/drawing/2014/main" id="{906D40DD-682B-3A87-B15B-2D4615DDB904}"/>
                </a:ext>
              </a:extLst>
            </p:cNvPr>
            <p:cNvSpPr txBox="1"/>
            <p:nvPr/>
          </p:nvSpPr>
          <p:spPr>
            <a:xfrm>
              <a:off x="1397576" y="-38100"/>
              <a:ext cx="8253747" cy="5038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22"/>
                </a:lnSpc>
              </a:pPr>
              <a:r>
                <a:rPr lang="ru-RU" sz="2325" dirty="0">
                  <a:solidFill>
                    <a:srgbClr val="000000"/>
                  </a:solidFill>
                  <a:latin typeface="HK Grotesk Light"/>
                </a:rPr>
                <a:t>Остаточные деформации :</a:t>
              </a:r>
              <a:endParaRPr lang="en-US" sz="2325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62" name="TextBox 8">
              <a:extLst>
                <a:ext uri="{FF2B5EF4-FFF2-40B4-BE49-F238E27FC236}">
                  <a16:creationId xmlns:a16="http://schemas.microsoft.com/office/drawing/2014/main" id="{7A545BC0-0A5D-1066-F38C-98A94E891152}"/>
                </a:ext>
              </a:extLst>
            </p:cNvPr>
            <p:cNvSpPr txBox="1"/>
            <p:nvPr/>
          </p:nvSpPr>
          <p:spPr>
            <a:xfrm>
              <a:off x="0" y="-5080"/>
              <a:ext cx="1030472" cy="446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ru-RU" sz="2300" dirty="0">
                  <a:solidFill>
                    <a:srgbClr val="000000"/>
                  </a:solidFill>
                  <a:latin typeface="Jura Medium"/>
                </a:rPr>
                <a:t>2</a:t>
              </a:r>
              <a:endParaRPr lang="en-US" sz="2300" dirty="0">
                <a:solidFill>
                  <a:srgbClr val="000000"/>
                </a:solidFill>
                <a:latin typeface="Jura Medium"/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456FF738-812C-0A58-D869-2DEDCF23E5FE}"/>
              </a:ext>
            </a:extLst>
          </p:cNvPr>
          <p:cNvGrpSpPr/>
          <p:nvPr/>
        </p:nvGrpSpPr>
        <p:grpSpPr>
          <a:xfrm>
            <a:off x="13760488" y="5829673"/>
            <a:ext cx="323395" cy="457200"/>
            <a:chOff x="5029200" y="6667500"/>
            <a:chExt cx="323395" cy="457200"/>
          </a:xfrm>
        </p:grpSpPr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FB55560B-7692-CFF1-8F5A-6F4D0E66A7B8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6896100"/>
              <a:ext cx="152400" cy="228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9C2F94C2-62DA-B900-9529-84A86ECA25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77791" y="6667500"/>
              <a:ext cx="174804" cy="457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739D8E94-0B04-C8D1-ABA5-ED7066899B4F}"/>
              </a:ext>
            </a:extLst>
          </p:cNvPr>
          <p:cNvGrpSpPr/>
          <p:nvPr/>
        </p:nvGrpSpPr>
        <p:grpSpPr>
          <a:xfrm>
            <a:off x="13803396" y="9547426"/>
            <a:ext cx="377923" cy="377924"/>
            <a:chOff x="13416129" y="5046452"/>
            <a:chExt cx="377923" cy="377924"/>
          </a:xfrm>
        </p:grpSpPr>
        <p:cxnSp>
          <p:nvCxnSpPr>
            <p:cNvPr id="70" name="Прямая соединительная линия 69">
              <a:extLst>
                <a:ext uri="{FF2B5EF4-FFF2-40B4-BE49-F238E27FC236}">
                  <a16:creationId xmlns:a16="http://schemas.microsoft.com/office/drawing/2014/main" id="{D857CF6F-B49F-5E5F-3363-240363E77EA0}"/>
                </a:ext>
              </a:extLst>
            </p:cNvPr>
            <p:cNvCxnSpPr>
              <a:cxnSpLocks/>
            </p:cNvCxnSpPr>
            <p:nvPr/>
          </p:nvCxnSpPr>
          <p:spPr>
            <a:xfrm>
              <a:off x="13416129" y="5046452"/>
              <a:ext cx="377923" cy="37792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>
              <a:extLst>
                <a:ext uri="{FF2B5EF4-FFF2-40B4-BE49-F238E27FC236}">
                  <a16:creationId xmlns:a16="http://schemas.microsoft.com/office/drawing/2014/main" id="{D71B3643-01AC-1E0C-D5DA-5668CC018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16129" y="5046452"/>
              <a:ext cx="377923" cy="37792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">
            <a:extLst>
              <a:ext uri="{FF2B5EF4-FFF2-40B4-BE49-F238E27FC236}">
                <a16:creationId xmlns:a16="http://schemas.microsoft.com/office/drawing/2014/main" id="{19676AA2-7088-C1A3-7A1C-9A8034B02C09}"/>
              </a:ext>
            </a:extLst>
          </p:cNvPr>
          <p:cNvSpPr txBox="1"/>
          <p:nvPr/>
        </p:nvSpPr>
        <p:spPr>
          <a:xfrm>
            <a:off x="11579835" y="9566075"/>
            <a:ext cx="6085125" cy="377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2"/>
              </a:lnSpc>
            </a:pPr>
            <a:r>
              <a:rPr lang="ru-RU" sz="2325" dirty="0">
                <a:solidFill>
                  <a:srgbClr val="000000"/>
                </a:solidFill>
                <a:latin typeface="HK Grotesk Light"/>
              </a:rPr>
              <a:t>Модель </a:t>
            </a:r>
            <a:r>
              <a:rPr lang="en-US" sz="2325" dirty="0">
                <a:solidFill>
                  <a:srgbClr val="000000"/>
                </a:solidFill>
                <a:latin typeface="HK Grotesk Light"/>
              </a:rPr>
              <a:t>HGO - </a:t>
            </a:r>
          </a:p>
        </p:txBody>
      </p:sp>
      <p:pic>
        <p:nvPicPr>
          <p:cNvPr id="7" name="Рисунок 6" descr="Изображение выглядит как шабло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E12FE31-07F0-CDA9-6D68-EFCC29ADF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38589" r="54738" b="37742"/>
          <a:stretch/>
        </p:blipFill>
        <p:spPr>
          <a:xfrm>
            <a:off x="1989858" y="3450113"/>
            <a:ext cx="4735987" cy="2154676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6E5EF62-DAC3-9F91-2461-4CB44DA12541}"/>
              </a:ext>
            </a:extLst>
          </p:cNvPr>
          <p:cNvGrpSpPr/>
          <p:nvPr/>
        </p:nvGrpSpPr>
        <p:grpSpPr>
          <a:xfrm>
            <a:off x="4030065" y="5944696"/>
            <a:ext cx="323395" cy="457200"/>
            <a:chOff x="5029200" y="6667500"/>
            <a:chExt cx="323395" cy="457200"/>
          </a:xfrm>
        </p:grpSpPr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01EBEC98-18FD-A85D-51B3-114EC5AD4510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6896100"/>
              <a:ext cx="152400" cy="228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2BA7E70A-B2CC-6FA4-1CD4-E17D702D3B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77791" y="6667500"/>
              <a:ext cx="174804" cy="457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Рисунок 8" descr="Изображение выглядит как шабло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B3445E3-B55E-4365-A8F6-668596C09A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66631" r="56469" b="8468"/>
          <a:stretch/>
        </p:blipFill>
        <p:spPr>
          <a:xfrm>
            <a:off x="1941377" y="7224903"/>
            <a:ext cx="4550236" cy="2280188"/>
          </a:xfrm>
          <a:prstGeom prst="rect">
            <a:avLst/>
          </a:prstGeom>
        </p:spPr>
      </p:pic>
      <p:grpSp>
        <p:nvGrpSpPr>
          <p:cNvPr id="51" name="Group 6">
            <a:extLst>
              <a:ext uri="{FF2B5EF4-FFF2-40B4-BE49-F238E27FC236}">
                <a16:creationId xmlns:a16="http://schemas.microsoft.com/office/drawing/2014/main" id="{A8F0B3C8-AF96-640E-02F4-C1BC23401FC0}"/>
              </a:ext>
            </a:extLst>
          </p:cNvPr>
          <p:cNvGrpSpPr/>
          <p:nvPr/>
        </p:nvGrpSpPr>
        <p:grpSpPr>
          <a:xfrm>
            <a:off x="58736" y="6814085"/>
            <a:ext cx="7208793" cy="377924"/>
            <a:chOff x="0" y="-20044"/>
            <a:chExt cx="9611724" cy="503899"/>
          </a:xfrm>
        </p:grpSpPr>
        <p:sp>
          <p:nvSpPr>
            <p:cNvPr id="52" name="TextBox 7">
              <a:extLst>
                <a:ext uri="{FF2B5EF4-FFF2-40B4-BE49-F238E27FC236}">
                  <a16:creationId xmlns:a16="http://schemas.microsoft.com/office/drawing/2014/main" id="{8C17FC98-D4AE-19D6-2A1E-A9B75DE35EBC}"/>
                </a:ext>
              </a:extLst>
            </p:cNvPr>
            <p:cNvSpPr txBox="1"/>
            <p:nvPr/>
          </p:nvSpPr>
          <p:spPr>
            <a:xfrm>
              <a:off x="1498223" y="-20044"/>
              <a:ext cx="8113501" cy="503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22"/>
                </a:lnSpc>
              </a:pPr>
              <a:r>
                <a:rPr lang="ru-RU" sz="2325" dirty="0">
                  <a:solidFill>
                    <a:srgbClr val="000000"/>
                  </a:solidFill>
                  <a:latin typeface="HK Grotesk Light"/>
                </a:rPr>
                <a:t>Остаточные деформации:</a:t>
              </a:r>
              <a:endParaRPr lang="en-US" sz="2325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53" name="TextBox 8">
              <a:extLst>
                <a:ext uri="{FF2B5EF4-FFF2-40B4-BE49-F238E27FC236}">
                  <a16:creationId xmlns:a16="http://schemas.microsoft.com/office/drawing/2014/main" id="{4DA0FB9F-DF8D-2A42-0A26-C5857267C0E7}"/>
                </a:ext>
              </a:extLst>
            </p:cNvPr>
            <p:cNvSpPr txBox="1"/>
            <p:nvPr/>
          </p:nvSpPr>
          <p:spPr>
            <a:xfrm>
              <a:off x="0" y="-5080"/>
              <a:ext cx="1030472" cy="446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ru-RU" sz="2300" dirty="0">
                  <a:solidFill>
                    <a:srgbClr val="000000"/>
                  </a:solidFill>
                  <a:latin typeface="Jura Medium"/>
                </a:rPr>
                <a:t>2</a:t>
              </a:r>
              <a:endParaRPr lang="en-US" sz="2300" dirty="0">
                <a:solidFill>
                  <a:srgbClr val="000000"/>
                </a:solidFill>
                <a:latin typeface="Jura Medium"/>
              </a:endParaRPr>
            </a:p>
          </p:txBody>
        </p:sp>
      </p:grpSp>
      <p:pic>
        <p:nvPicPr>
          <p:cNvPr id="11" name="Рисунок 10" descr="Изображение выглядит как шабло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F565090-CD93-773A-BB2A-D1BEC5EB3F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4" t="40012" r="8598" b="37065"/>
          <a:stretch/>
        </p:blipFill>
        <p:spPr>
          <a:xfrm>
            <a:off x="11541497" y="3602670"/>
            <a:ext cx="4213678" cy="204208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шабло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7EF7A13-13EF-FF3C-2174-7F40E47A6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7" t="69096" r="9491" b="8411"/>
          <a:stretch/>
        </p:blipFill>
        <p:spPr>
          <a:xfrm>
            <a:off x="11572908" y="7178686"/>
            <a:ext cx="4314722" cy="2042082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06DF8803-6BF8-7FBE-C7CB-894F22A3BE53}"/>
              </a:ext>
            </a:extLst>
          </p:cNvPr>
          <p:cNvSpPr txBox="1"/>
          <p:nvPr/>
        </p:nvSpPr>
        <p:spPr>
          <a:xfrm>
            <a:off x="2242482" y="1505943"/>
            <a:ext cx="7623603" cy="951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ru-RU" sz="4400" dirty="0">
                <a:solidFill>
                  <a:srgbClr val="000000"/>
                </a:solidFill>
                <a:latin typeface="Jura Medium"/>
              </a:rPr>
              <a:t>Со стентированием</a:t>
            </a:r>
            <a:endParaRPr lang="en-US" sz="44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225885F7-F080-8A24-CA80-F10529DF89F1}"/>
              </a:ext>
            </a:extLst>
          </p:cNvPr>
          <p:cNvSpPr txBox="1"/>
          <p:nvPr/>
        </p:nvSpPr>
        <p:spPr>
          <a:xfrm>
            <a:off x="11014920" y="1441170"/>
            <a:ext cx="7623603" cy="951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ru-RU" sz="4400" dirty="0">
                <a:solidFill>
                  <a:srgbClr val="000000"/>
                </a:solidFill>
                <a:latin typeface="Jura Medium"/>
              </a:rPr>
              <a:t>Без стентирования</a:t>
            </a:r>
            <a:endParaRPr lang="en-US" sz="4400" dirty="0">
              <a:solidFill>
                <a:srgbClr val="000000"/>
              </a:solidFill>
              <a:latin typeface="Jura Medium"/>
            </a:endParaRPr>
          </a:p>
        </p:txBody>
      </p:sp>
      <p:grpSp>
        <p:nvGrpSpPr>
          <p:cNvPr id="54" name="Group 6">
            <a:extLst>
              <a:ext uri="{FF2B5EF4-FFF2-40B4-BE49-F238E27FC236}">
                <a16:creationId xmlns:a16="http://schemas.microsoft.com/office/drawing/2014/main" id="{37B3B9DF-14B5-EBAE-2E22-C6BB66E05236}"/>
              </a:ext>
            </a:extLst>
          </p:cNvPr>
          <p:cNvGrpSpPr/>
          <p:nvPr/>
        </p:nvGrpSpPr>
        <p:grpSpPr>
          <a:xfrm>
            <a:off x="831590" y="9403189"/>
            <a:ext cx="7013827" cy="762645"/>
            <a:chOff x="0" y="-30197"/>
            <a:chExt cx="9351771" cy="1016861"/>
          </a:xfrm>
        </p:grpSpPr>
        <p:sp>
          <p:nvSpPr>
            <p:cNvPr id="55" name="TextBox 7">
              <a:extLst>
                <a:ext uri="{FF2B5EF4-FFF2-40B4-BE49-F238E27FC236}">
                  <a16:creationId xmlns:a16="http://schemas.microsoft.com/office/drawing/2014/main" id="{1E5AD0A8-0B80-E21F-3CC3-ED866174A802}"/>
                </a:ext>
              </a:extLst>
            </p:cNvPr>
            <p:cNvSpPr txBox="1"/>
            <p:nvPr/>
          </p:nvSpPr>
          <p:spPr>
            <a:xfrm>
              <a:off x="1238270" y="-30197"/>
              <a:ext cx="8113501" cy="1016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22"/>
                </a:lnSpc>
              </a:pPr>
              <a:r>
                <a:rPr lang="ru-RU" sz="2325" dirty="0">
                  <a:solidFill>
                    <a:srgbClr val="000000"/>
                  </a:solidFill>
                  <a:latin typeface="HK Grotesk Light"/>
                </a:rPr>
                <a:t>Модель </a:t>
              </a:r>
              <a:r>
                <a:rPr lang="en-US" sz="2325" dirty="0">
                  <a:solidFill>
                    <a:srgbClr val="000000"/>
                  </a:solidFill>
                  <a:latin typeface="HK Grotesk Light"/>
                </a:rPr>
                <a:t>HGO</a:t>
              </a:r>
              <a:r>
                <a:rPr lang="ru-RU" sz="2325" dirty="0">
                  <a:solidFill>
                    <a:srgbClr val="000000"/>
                  </a:solidFill>
                  <a:latin typeface="HK Grotesk Light"/>
                </a:rPr>
                <a:t> </a:t>
              </a:r>
            </a:p>
            <a:p>
              <a:pPr>
                <a:lnSpc>
                  <a:spcPts val="3022"/>
                </a:lnSpc>
              </a:pPr>
              <a:r>
                <a:rPr lang="ru-RU" sz="2325" dirty="0">
                  <a:solidFill>
                    <a:srgbClr val="000000"/>
                  </a:solidFill>
                  <a:latin typeface="HK Grotesk Light"/>
                </a:rPr>
                <a:t>+ пластическое поведение стента</a:t>
              </a:r>
              <a:r>
                <a:rPr lang="en-US" sz="2325" dirty="0">
                  <a:solidFill>
                    <a:srgbClr val="000000"/>
                  </a:solidFill>
                  <a:latin typeface="HK Grotesk Light"/>
                </a:rPr>
                <a:t>  </a:t>
              </a:r>
            </a:p>
          </p:txBody>
        </p:sp>
        <p:sp>
          <p:nvSpPr>
            <p:cNvPr id="56" name="TextBox 8">
              <a:extLst>
                <a:ext uri="{FF2B5EF4-FFF2-40B4-BE49-F238E27FC236}">
                  <a16:creationId xmlns:a16="http://schemas.microsoft.com/office/drawing/2014/main" id="{986A3A3F-00AA-5489-E903-742D809EE733}"/>
                </a:ext>
              </a:extLst>
            </p:cNvPr>
            <p:cNvSpPr txBox="1"/>
            <p:nvPr/>
          </p:nvSpPr>
          <p:spPr>
            <a:xfrm>
              <a:off x="0" y="-5080"/>
              <a:ext cx="1030472" cy="446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endParaRPr lang="en-US" sz="2300" dirty="0">
                <a:solidFill>
                  <a:srgbClr val="000000"/>
                </a:solidFill>
                <a:latin typeface="Jura Medium"/>
              </a:endParaRPr>
            </a:p>
          </p:txBody>
        </p:sp>
      </p:grp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9978383A-1A43-F287-4F24-5B0F7F21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65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804033">
            <a:off x="11464273" y="6006506"/>
            <a:ext cx="12649512" cy="82221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15635" y="745687"/>
            <a:ext cx="15248365" cy="1106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ru-RU" sz="7200" dirty="0">
                <a:solidFill>
                  <a:srgbClr val="000000"/>
                </a:solidFill>
                <a:latin typeface="Jura Medium"/>
              </a:rPr>
              <a:t>Вязкость</a:t>
            </a:r>
            <a:endParaRPr lang="en-US" sz="72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15ACAC4F-2FB6-CD6D-9E3E-5AB07D622ED2}"/>
              </a:ext>
            </a:extLst>
          </p:cNvPr>
          <p:cNvSpPr txBox="1"/>
          <p:nvPr/>
        </p:nvSpPr>
        <p:spPr>
          <a:xfrm>
            <a:off x="6685608" y="2154154"/>
            <a:ext cx="6360955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2"/>
              </a:lnSpc>
            </a:pPr>
            <a:endParaRPr lang="en-US" sz="2925" dirty="0">
              <a:solidFill>
                <a:srgbClr val="000000"/>
              </a:solidFill>
              <a:latin typeface="HK Grotesk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13A271-7FF8-86C2-C990-2239A785B64D}"/>
                  </a:ext>
                </a:extLst>
              </p:cNvPr>
              <p:cNvSpPr txBox="1"/>
              <p:nvPr/>
            </p:nvSpPr>
            <p:spPr>
              <a:xfrm>
                <a:off x="352044" y="2335534"/>
                <a:ext cx="12667128" cy="5859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b="1" i="1" smtClean="0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ru-RU" sz="3200" b="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sz="3200" b="0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iso</m:t>
                          </m:r>
                        </m:sub>
                      </m:sSub>
                      <m:r>
                        <a:rPr lang="ru-RU" sz="32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sz="3200" b="0" i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aniso</m:t>
                          </m:r>
                        </m:sub>
                      </m:sSub>
                      <m:r>
                        <a:rPr lang="ru-RU" sz="32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320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200" b="1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𝑣𝑖𝑠𝑐</m:t>
                          </m:r>
                        </m:sub>
                      </m:sSub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13A271-7FF8-86C2-C990-2239A785B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44" y="2335534"/>
                <a:ext cx="12667128" cy="5859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A1A885-9AC7-BFEC-4082-BFDC5C2304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96800" y="3074493"/>
            <a:ext cx="4103399" cy="273370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A032BE-4DF5-C184-D71C-0D32CB6E666F}"/>
                  </a:ext>
                </a:extLst>
              </p:cNvPr>
              <p:cNvSpPr txBox="1"/>
              <p:nvPr/>
            </p:nvSpPr>
            <p:spPr>
              <a:xfrm>
                <a:off x="14658" y="3640773"/>
                <a:ext cx="12667128" cy="1028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200" b="1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𝑣𝑖𝑠𝑐</m:t>
                          </m:r>
                        </m:sub>
                      </m:sSub>
                      <m:r>
                        <a:rPr lang="ru-RU" sz="32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3200" b="0" i="1">
                          <a:latin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ru-RU" sz="32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0" i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ru-RU" sz="3200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sz="3200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ru-RU" sz="3200" b="1" i="1"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A032BE-4DF5-C184-D71C-0D32CB6E6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8" y="3640773"/>
                <a:ext cx="12667128" cy="10287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C41AD4-8372-0342-3002-9A4A83DEE9F2}"/>
                  </a:ext>
                </a:extLst>
              </p:cNvPr>
              <p:cNvSpPr txBox="1"/>
              <p:nvPr/>
            </p:nvSpPr>
            <p:spPr>
              <a:xfrm>
                <a:off x="4876800" y="5131188"/>
                <a:ext cx="12667128" cy="801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</m:t>
                    </m:r>
                    <m:r>
                      <a:rPr lang="en-US" sz="3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d>
                      <m:dPr>
                        <m:ctrlPr>
                          <a:rPr lang="ru-RU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3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en-US" sz="3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𝑭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𝑰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Palatino Linotype" panose="0204050205050503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ru-RU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C41AD4-8372-0342-3002-9A4A83DEE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5131188"/>
                <a:ext cx="12667128" cy="801310"/>
              </a:xfrm>
              <a:prstGeom prst="rect">
                <a:avLst/>
              </a:prstGeom>
              <a:blipFill>
                <a:blip r:embed="rId6"/>
                <a:stretch>
                  <a:fillRect b="-129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6FA331-1588-725B-5862-6F0676D93F14}"/>
                  </a:ext>
                </a:extLst>
              </p:cNvPr>
              <p:cNvSpPr txBox="1"/>
              <p:nvPr/>
            </p:nvSpPr>
            <p:spPr>
              <a:xfrm>
                <a:off x="379435" y="6858517"/>
                <a:ext cx="12667128" cy="1028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1" i="1" smtClean="0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ru-RU" sz="3200" b="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3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sz="320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iso</m:t>
                          </m:r>
                        </m:sub>
                      </m:sSub>
                      <m:r>
                        <a:rPr lang="ru-RU" sz="32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sz="32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aniso</m:t>
                          </m:r>
                        </m:sub>
                      </m:sSub>
                      <m:r>
                        <a:rPr lang="ru-RU" sz="3200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3200" b="0" i="1">
                          <a:latin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ru-RU" sz="32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32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ru-RU" sz="32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0" i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ru-RU" sz="3200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sz="3200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ru-RU" sz="32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sz="32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32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ru-RU" sz="3200" b="0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p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ru-RU" sz="3200" b="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ru-RU" sz="3200" b="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3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sz="320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iso</m:t>
                          </m:r>
                        </m:sub>
                      </m:sSub>
                      <m:r>
                        <a:rPr lang="ru-RU" sz="32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sz="32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aniso</m:t>
                          </m:r>
                        </m:sub>
                      </m:sSub>
                      <m:r>
                        <a:rPr lang="ru-RU" sz="3200" b="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32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32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ru-RU" sz="32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0" i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ru-RU" sz="3200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sz="3200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ru-RU" sz="32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sz="32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32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ru-RU" sz="3200" b="0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p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d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6FA331-1588-725B-5862-6F0676D93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35" y="6858517"/>
                <a:ext cx="12667128" cy="10287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93C6839-CAB3-F141-7D5A-7800419F1F9E}"/>
              </a:ext>
            </a:extLst>
          </p:cNvPr>
          <p:cNvSpPr/>
          <p:nvPr/>
        </p:nvSpPr>
        <p:spPr>
          <a:xfrm>
            <a:off x="7772400" y="6738233"/>
            <a:ext cx="4724400" cy="146534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AEFA4-0971-1C7B-ED39-D496D6C8E9FB}"/>
              </a:ext>
            </a:extLst>
          </p:cNvPr>
          <p:cNvSpPr txBox="1"/>
          <p:nvPr/>
        </p:nvSpPr>
        <p:spPr>
          <a:xfrm>
            <a:off x="669092" y="8055542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Где</a:t>
            </a:r>
            <a:r>
              <a:rPr lang="ru-RU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1FCB09-E03D-926A-D5DF-2A3A6B41EDAE}"/>
                  </a:ext>
                </a:extLst>
              </p:cNvPr>
              <p:cNvSpPr txBox="1"/>
              <p:nvPr/>
            </p:nvSpPr>
            <p:spPr>
              <a:xfrm>
                <a:off x="669092" y="8640317"/>
                <a:ext cx="706867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𝑭</m:t>
                    </m:r>
                  </m:oMath>
                </a14:m>
                <a:r>
                  <a:rPr lang="ru-RU" sz="3200" dirty="0"/>
                  <a:t> – градиент деформации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1FCB09-E03D-926A-D5DF-2A3A6B41E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92" y="8640317"/>
                <a:ext cx="7068672" cy="584775"/>
              </a:xfrm>
              <a:prstGeom prst="rect">
                <a:avLst/>
              </a:prstGeom>
              <a:blipFill>
                <a:blip r:embed="rId8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CB35E5-4824-6FEA-03FF-DAB5148C014C}"/>
                  </a:ext>
                </a:extLst>
              </p:cNvPr>
              <p:cNvSpPr txBox="1"/>
              <p:nvPr/>
            </p:nvSpPr>
            <p:spPr>
              <a:xfrm>
                <a:off x="669092" y="9393374"/>
                <a:ext cx="706867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</m:t>
                    </m:r>
                  </m:oMath>
                </a14:m>
                <a:r>
                  <a:rPr lang="ru-RU" sz="3200" dirty="0"/>
                  <a:t>– тензор деформации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CB35E5-4824-6FEA-03FF-DAB5148C0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92" y="9393374"/>
                <a:ext cx="7068672" cy="584775"/>
              </a:xfrm>
              <a:prstGeom prst="rect">
                <a:avLst/>
              </a:prstGeom>
              <a:blipFill>
                <a:blip r:embed="rId9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8AB14B4C-267F-B15B-E552-A6F20391C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388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-3394394" y="3225903"/>
            <a:ext cx="11513191" cy="472440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543344" y="1790700"/>
            <a:ext cx="5058463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29"/>
              </a:lnSpc>
            </a:pPr>
            <a:r>
              <a:rPr lang="ru-RU" sz="5499" u="none" dirty="0">
                <a:solidFill>
                  <a:srgbClr val="FFFFFF"/>
                </a:solidFill>
                <a:latin typeface="Jura Medium"/>
              </a:rPr>
              <a:t>Упрощение геометрии</a:t>
            </a:r>
            <a:endParaRPr lang="en-US" sz="5499" u="none" dirty="0">
              <a:solidFill>
                <a:srgbClr val="FFFFFF"/>
              </a:solidFill>
              <a:latin typeface="Jura Medium"/>
            </a:endParaRPr>
          </a:p>
        </p:txBody>
      </p:sp>
      <p:pic>
        <p:nvPicPr>
          <p:cNvPr id="26" name="Рисунок 25" descr="Изображение выглядит как музыка, гитара&#10;&#10;Автоматически созданное описание">
            <a:extLst>
              <a:ext uri="{FF2B5EF4-FFF2-40B4-BE49-F238E27FC236}">
                <a16:creationId xmlns:a16="http://schemas.microsoft.com/office/drawing/2014/main" id="{B9A63387-FFAF-03E7-E8A5-8573526A7B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t="10126" r="16087" b="17072"/>
          <a:stretch/>
        </p:blipFill>
        <p:spPr>
          <a:xfrm>
            <a:off x="6248400" y="5143500"/>
            <a:ext cx="10139362" cy="50284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FA901368-609C-1DE4-6225-A4143BBB7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55" y="116692"/>
            <a:ext cx="11125203" cy="5471411"/>
          </a:xfrm>
          <a:prstGeom prst="rect">
            <a:avLst/>
          </a:prstGeom>
        </p:spPr>
      </p:pic>
      <p:sp>
        <p:nvSpPr>
          <p:cNvPr id="29" name="TextBox 23">
            <a:extLst>
              <a:ext uri="{FF2B5EF4-FFF2-40B4-BE49-F238E27FC236}">
                <a16:creationId xmlns:a16="http://schemas.microsoft.com/office/drawing/2014/main" id="{414B6013-3E14-CC0E-E10A-DDDD19C32B1D}"/>
              </a:ext>
            </a:extLst>
          </p:cNvPr>
          <p:cNvSpPr txBox="1"/>
          <p:nvPr/>
        </p:nvSpPr>
        <p:spPr>
          <a:xfrm>
            <a:off x="1843919" y="7508137"/>
            <a:ext cx="505846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29"/>
              </a:lnSpc>
            </a:pPr>
            <a:r>
              <a:rPr lang="ru-RU" sz="5499" u="none" dirty="0">
                <a:solidFill>
                  <a:srgbClr val="FFFFFF"/>
                </a:solidFill>
                <a:latin typeface="Jura Medium"/>
              </a:rPr>
              <a:t>КЭМ</a:t>
            </a:r>
            <a:endParaRPr lang="en-US" sz="5499" u="none" dirty="0">
              <a:solidFill>
                <a:srgbClr val="FFFFFF"/>
              </a:solidFill>
              <a:latin typeface="Jura Medium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6A11D4-F340-0B20-DCA0-95A15298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3400" y="7810500"/>
            <a:ext cx="6892136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ru-RU" sz="7200" dirty="0">
                <a:solidFill>
                  <a:srgbClr val="000000"/>
                </a:solidFill>
                <a:latin typeface="Jura Medium"/>
              </a:rPr>
              <a:t>Результаты нагружения</a:t>
            </a:r>
            <a:endParaRPr lang="en-US" sz="72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3" name="AutoShape 3"/>
          <p:cNvSpPr/>
          <p:nvPr/>
        </p:nvSpPr>
        <p:spPr>
          <a:xfrm rot="-5400000">
            <a:off x="1666418" y="5596703"/>
            <a:ext cx="1096480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8" name="Рисунок 17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5907AEA0-A838-B64C-3ADE-43846DA65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9" y="1686921"/>
            <a:ext cx="6771901" cy="5078926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6657BD08-8BED-6B2C-1DAE-1E489B1DF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405" y="952500"/>
            <a:ext cx="10972801" cy="7315200"/>
          </a:xfrm>
          <a:prstGeom prst="rect">
            <a:avLst/>
          </a:prstGeom>
        </p:spPr>
      </p:pic>
      <p:sp>
        <p:nvSpPr>
          <p:cNvPr id="23" name="TextBox 8">
            <a:extLst>
              <a:ext uri="{FF2B5EF4-FFF2-40B4-BE49-F238E27FC236}">
                <a16:creationId xmlns:a16="http://schemas.microsoft.com/office/drawing/2014/main" id="{956B4379-F9A9-6966-198F-2D2AF51CB9EE}"/>
              </a:ext>
            </a:extLst>
          </p:cNvPr>
          <p:cNvSpPr txBox="1"/>
          <p:nvPr/>
        </p:nvSpPr>
        <p:spPr>
          <a:xfrm>
            <a:off x="9982200" y="7646303"/>
            <a:ext cx="772854" cy="33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endParaRPr lang="en-US" sz="23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4DA08AB9-D2DB-8AFB-B458-3249770A32BE}"/>
              </a:ext>
            </a:extLst>
          </p:cNvPr>
          <p:cNvSpPr/>
          <p:nvPr/>
        </p:nvSpPr>
        <p:spPr>
          <a:xfrm>
            <a:off x="914400" y="6134100"/>
            <a:ext cx="152400" cy="152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FDD6124-115F-2633-C25B-482425C6775D}"/>
              </a:ext>
            </a:extLst>
          </p:cNvPr>
          <p:cNvSpPr/>
          <p:nvPr/>
        </p:nvSpPr>
        <p:spPr>
          <a:xfrm>
            <a:off x="5181600" y="4181856"/>
            <a:ext cx="152400" cy="152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8A3FBDA6-88E0-B183-5F70-59C482E29728}"/>
              </a:ext>
            </a:extLst>
          </p:cNvPr>
          <p:cNvSpPr/>
          <p:nvPr/>
        </p:nvSpPr>
        <p:spPr>
          <a:xfrm>
            <a:off x="6172200" y="2247900"/>
            <a:ext cx="152400" cy="152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51C3D5-6076-23E2-AF81-9E61BB8E515B}"/>
              </a:ext>
            </a:extLst>
          </p:cNvPr>
          <p:cNvSpPr txBox="1"/>
          <p:nvPr/>
        </p:nvSpPr>
        <p:spPr>
          <a:xfrm>
            <a:off x="1079500" y="5596703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1E6DC0-FB1E-728B-6084-953316ECBD25}"/>
              </a:ext>
            </a:extLst>
          </p:cNvPr>
          <p:cNvSpPr txBox="1"/>
          <p:nvPr/>
        </p:nvSpPr>
        <p:spPr>
          <a:xfrm>
            <a:off x="4799764" y="3682271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б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E5B895-CAE8-8F46-288C-25BB7E5CB398}"/>
              </a:ext>
            </a:extLst>
          </p:cNvPr>
          <p:cNvSpPr txBox="1"/>
          <p:nvPr/>
        </p:nvSpPr>
        <p:spPr>
          <a:xfrm>
            <a:off x="6337107" y="1739325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401902-7245-D0A5-5BD9-AFE11438D632}"/>
              </a:ext>
            </a:extLst>
          </p:cNvPr>
          <p:cNvSpPr txBox="1"/>
          <p:nvPr/>
        </p:nvSpPr>
        <p:spPr>
          <a:xfrm>
            <a:off x="8839200" y="7741024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Рис. 4. Поля напряжений  (КПа) в течении процесса расширения баллона: начало (а)</a:t>
            </a:r>
            <a:r>
              <a:rPr lang="en-US" sz="2400" dirty="0"/>
              <a:t>; </a:t>
            </a:r>
            <a:r>
              <a:rPr lang="ru-RU" sz="2400" dirty="0"/>
              <a:t>половина максимального расширения (б)</a:t>
            </a:r>
            <a:r>
              <a:rPr lang="en-US" sz="2400" dirty="0"/>
              <a:t>; </a:t>
            </a:r>
            <a:r>
              <a:rPr lang="ru-RU" sz="2400" dirty="0"/>
              <a:t>максимальное расширение (в).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3687C-4AE7-4158-CF7D-423CD2AD375E}"/>
              </a:ext>
            </a:extLst>
          </p:cNvPr>
          <p:cNvSpPr txBox="1"/>
          <p:nvPr/>
        </p:nvSpPr>
        <p:spPr>
          <a:xfrm>
            <a:off x="398068" y="6871841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Рис. 3. Зависимость диаметра аорты от давления в баллоне.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04BB7C-96D6-1348-21A8-5A71B54C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3400" y="571500"/>
            <a:ext cx="6892136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ru-RU" sz="7200" dirty="0">
                <a:solidFill>
                  <a:srgbClr val="000000"/>
                </a:solidFill>
                <a:latin typeface="Jura Medium"/>
              </a:rPr>
              <a:t>Релаксация</a:t>
            </a:r>
            <a:endParaRPr lang="en-US" sz="72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3" name="AutoShape 3"/>
          <p:cNvSpPr/>
          <p:nvPr/>
        </p:nvSpPr>
        <p:spPr>
          <a:xfrm rot="-5400000">
            <a:off x="1666418" y="5596703"/>
            <a:ext cx="1096480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78A607-074B-534D-9D5C-E773E69B5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333500"/>
            <a:ext cx="9103216" cy="6827412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07134AE2-232D-2669-3250-F8D9E7781616}"/>
              </a:ext>
            </a:extLst>
          </p:cNvPr>
          <p:cNvGrpSpPr/>
          <p:nvPr/>
        </p:nvGrpSpPr>
        <p:grpSpPr>
          <a:xfrm>
            <a:off x="619741" y="2148885"/>
            <a:ext cx="6085125" cy="762645"/>
            <a:chOff x="-142457" y="-38100"/>
            <a:chExt cx="8113501" cy="10168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7">
                  <a:extLst>
                    <a:ext uri="{FF2B5EF4-FFF2-40B4-BE49-F238E27FC236}">
                      <a16:creationId xmlns:a16="http://schemas.microsoft.com/office/drawing/2014/main" id="{A8F2B981-5563-2851-CCA3-696EFA525FF3}"/>
                    </a:ext>
                  </a:extLst>
                </p:cNvPr>
                <p:cNvSpPr txBox="1"/>
                <p:nvPr/>
              </p:nvSpPr>
              <p:spPr>
                <a:xfrm>
                  <a:off x="-142457" y="-38100"/>
                  <a:ext cx="8113501" cy="1016861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3022"/>
                    </a:lnSpc>
                  </a:pPr>
                  <a:r>
                    <a:rPr lang="ru-RU" sz="2325" dirty="0">
                      <a:solidFill>
                        <a:srgbClr val="000000"/>
                      </a:solidFill>
                      <a:latin typeface="HK Grotesk Light"/>
                    </a:rPr>
                    <a:t>Релаксация проводилась с тремя значениями вязкости:</a:t>
                  </a:r>
                  <a14:m>
                    <m:oMath xmlns:m="http://schemas.openxmlformats.org/officeDocument/2006/math">
                      <m:r>
                        <a:rPr lang="ru-RU" sz="23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5, 8 и 10∙</m:t>
                      </m:r>
                      <m:sSup>
                        <m:sSupPr>
                          <m:ctrlPr>
                            <a:rPr lang="ru-RU" sz="23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p>
                      </m:sSup>
                      <m:r>
                        <a:rPr lang="ru-RU" sz="2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КПа∙с</m:t>
                      </m:r>
                    </m:oMath>
                  </a14:m>
                  <a:endParaRPr lang="en-US" sz="2300" dirty="0">
                    <a:solidFill>
                      <a:srgbClr val="000000"/>
                    </a:solidFill>
                    <a:latin typeface="HK Grotesk Light"/>
                  </a:endParaRPr>
                </a:p>
              </p:txBody>
            </p:sp>
          </mc:Choice>
          <mc:Fallback xmlns="">
            <p:sp>
              <p:nvSpPr>
                <p:cNvPr id="7" name="TextBox 7">
                  <a:extLst>
                    <a:ext uri="{FF2B5EF4-FFF2-40B4-BE49-F238E27FC236}">
                      <a16:creationId xmlns:a16="http://schemas.microsoft.com/office/drawing/2014/main" id="{A8F2B981-5563-2851-CCA3-696EFA525F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42457" y="-38100"/>
                  <a:ext cx="8113501" cy="1016861"/>
                </a:xfrm>
                <a:prstGeom prst="rect">
                  <a:avLst/>
                </a:prstGeom>
                <a:blipFill>
                  <a:blip r:embed="rId3"/>
                  <a:stretch>
                    <a:fillRect l="-3006" t="-9600" r="-4208" b="-216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E89606A-C21A-C473-A9AC-784B172BA82F}"/>
                </a:ext>
              </a:extLst>
            </p:cNvPr>
            <p:cNvSpPr txBox="1"/>
            <p:nvPr/>
          </p:nvSpPr>
          <p:spPr>
            <a:xfrm>
              <a:off x="0" y="-5080"/>
              <a:ext cx="1030472" cy="446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endParaRPr lang="en-US" sz="2300" dirty="0">
                <a:solidFill>
                  <a:srgbClr val="000000"/>
                </a:solidFill>
                <a:latin typeface="Jura Medium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Таблица 8">
                <a:extLst>
                  <a:ext uri="{FF2B5EF4-FFF2-40B4-BE49-F238E27FC236}">
                    <a16:creationId xmlns:a16="http://schemas.microsoft.com/office/drawing/2014/main" id="{F76D04E7-780C-D3B9-3A6D-F28D1DD669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2753573"/>
                  </p:ext>
                </p:extLst>
              </p:nvPr>
            </p:nvGraphicFramePr>
            <p:xfrm>
              <a:off x="346058" y="3848100"/>
              <a:ext cx="6632489" cy="450460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85869">
                      <a:extLst>
                        <a:ext uri="{9D8B030D-6E8A-4147-A177-3AD203B41FA5}">
                          <a16:colId xmlns:a16="http://schemas.microsoft.com/office/drawing/2014/main" val="3005623969"/>
                        </a:ext>
                      </a:extLst>
                    </a:gridCol>
                    <a:gridCol w="1631752">
                      <a:extLst>
                        <a:ext uri="{9D8B030D-6E8A-4147-A177-3AD203B41FA5}">
                          <a16:colId xmlns:a16="http://schemas.microsoft.com/office/drawing/2014/main" val="519881574"/>
                        </a:ext>
                      </a:extLst>
                    </a:gridCol>
                    <a:gridCol w="1657434">
                      <a:extLst>
                        <a:ext uri="{9D8B030D-6E8A-4147-A177-3AD203B41FA5}">
                          <a16:colId xmlns:a16="http://schemas.microsoft.com/office/drawing/2014/main" val="511300952"/>
                        </a:ext>
                      </a:extLst>
                    </a:gridCol>
                    <a:gridCol w="1657434">
                      <a:extLst>
                        <a:ext uri="{9D8B030D-6E8A-4147-A177-3AD203B41FA5}">
                          <a16:colId xmlns:a16="http://schemas.microsoft.com/office/drawing/2014/main" val="2522002704"/>
                        </a:ext>
                      </a:extLst>
                    </a:gridCol>
                  </a:tblGrid>
                  <a:tr h="11261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ru-RU" sz="2400" dirty="0">
                              <a:effectLst/>
                            </a:rPr>
                            <a:t>Вязкость 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𝜼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</a:rPr>
                            <a:t>,</a:t>
                          </a:r>
                          <a:endParaRPr lang="ru-RU" sz="24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 </a:t>
                          </a:r>
                          <a:endParaRPr lang="ru-RU" sz="24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ru-RU" sz="2400" dirty="0">
                              <a:effectLst/>
                            </a:rPr>
                            <a:t>КПа с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𝟗𝟎</m:t>
                                  </m:r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%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400" dirty="0">
                              <a:effectLst/>
                            </a:rPr>
                            <a:t>, </a:t>
                          </a:r>
                          <a:r>
                            <a:rPr lang="ru-RU" sz="2400" dirty="0">
                              <a:effectLst/>
                            </a:rPr>
                            <a:t>год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𝟓𝟎</m:t>
                                  </m:r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%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400" dirty="0">
                              <a:effectLst/>
                            </a:rPr>
                            <a:t>, </a:t>
                          </a:r>
                          <a:r>
                            <a:rPr lang="ru-RU" sz="2400" dirty="0">
                              <a:effectLst/>
                            </a:rPr>
                            <a:t>год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4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%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400" dirty="0">
                              <a:effectLst/>
                            </a:rPr>
                            <a:t>, </a:t>
                          </a:r>
                          <a:r>
                            <a:rPr lang="ru-RU" sz="2400" dirty="0">
                              <a:effectLst/>
                            </a:rPr>
                            <a:t>год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168704993"/>
                      </a:ext>
                    </a:extLst>
                  </a:tr>
                  <a:tr h="11261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4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0.0332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0.2428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0.8430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073543667"/>
                      </a:ext>
                    </a:extLst>
                  </a:tr>
                  <a:tr h="11261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>
                                    <a:effectLst/>
                                    <a:latin typeface="Cambria Math" panose="02040503050406030204" pitchFamily="18" charset="0"/>
                                  </a:rPr>
                                  <m:t>8∙</m:t>
                                </m:r>
                                <m:sSup>
                                  <m:sSupPr>
                                    <m:ctrlPr>
                                      <a:rPr lang="ru-RU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4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>
                              <a:effectLst/>
                            </a:rPr>
                            <a:t>0.0212</a:t>
                          </a:r>
                          <a:endParaRPr lang="ru-RU" sz="24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0.1748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0.6822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752099123"/>
                      </a:ext>
                    </a:extLst>
                  </a:tr>
                  <a:tr h="11261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>
                                    <a:effectLst/>
                                    <a:latin typeface="Cambria Math" panose="02040503050406030204" pitchFamily="18" charset="0"/>
                                  </a:rPr>
                                  <m:t>5∙</m:t>
                                </m:r>
                                <m:sSup>
                                  <m:sSupPr>
                                    <m:ctrlPr>
                                      <a:rPr lang="ru-RU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0.0147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0.1412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0.4056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8933500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Таблица 8">
                <a:extLst>
                  <a:ext uri="{FF2B5EF4-FFF2-40B4-BE49-F238E27FC236}">
                    <a16:creationId xmlns:a16="http://schemas.microsoft.com/office/drawing/2014/main" id="{F76D04E7-780C-D3B9-3A6D-F28D1DD669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2753573"/>
                  </p:ext>
                </p:extLst>
              </p:nvPr>
            </p:nvGraphicFramePr>
            <p:xfrm>
              <a:off x="346058" y="3848100"/>
              <a:ext cx="6632489" cy="450460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85869">
                      <a:extLst>
                        <a:ext uri="{9D8B030D-6E8A-4147-A177-3AD203B41FA5}">
                          <a16:colId xmlns:a16="http://schemas.microsoft.com/office/drawing/2014/main" val="3005623969"/>
                        </a:ext>
                      </a:extLst>
                    </a:gridCol>
                    <a:gridCol w="1631752">
                      <a:extLst>
                        <a:ext uri="{9D8B030D-6E8A-4147-A177-3AD203B41FA5}">
                          <a16:colId xmlns:a16="http://schemas.microsoft.com/office/drawing/2014/main" val="519881574"/>
                        </a:ext>
                      </a:extLst>
                    </a:gridCol>
                    <a:gridCol w="1657434">
                      <a:extLst>
                        <a:ext uri="{9D8B030D-6E8A-4147-A177-3AD203B41FA5}">
                          <a16:colId xmlns:a16="http://schemas.microsoft.com/office/drawing/2014/main" val="511300952"/>
                        </a:ext>
                      </a:extLst>
                    </a:gridCol>
                    <a:gridCol w="1657434">
                      <a:extLst>
                        <a:ext uri="{9D8B030D-6E8A-4147-A177-3AD203B41FA5}">
                          <a16:colId xmlns:a16="http://schemas.microsoft.com/office/drawing/2014/main" val="2522002704"/>
                        </a:ext>
                      </a:extLst>
                    </a:gridCol>
                  </a:tblGrid>
                  <a:tr h="112615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0" marR="0" marT="0" marB="0" anchor="ctr">
                        <a:blipFill>
                          <a:blip r:embed="rId4"/>
                          <a:stretch>
                            <a:fillRect l="-361" t="-541" r="-294585" b="-30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0" marR="0" marT="0" marB="0" anchor="ctr">
                        <a:blipFill>
                          <a:blip r:embed="rId4"/>
                          <a:stretch>
                            <a:fillRect l="-103731" t="-541" r="-204478" b="-30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0" marR="0" marT="0" marB="0" anchor="ctr">
                        <a:blipFill>
                          <a:blip r:embed="rId4"/>
                          <a:stretch>
                            <a:fillRect l="-200735" t="-541" r="-101471" b="-30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0" marR="0" marT="0" marB="0" anchor="ctr">
                        <a:blipFill>
                          <a:blip r:embed="rId4"/>
                          <a:stretch>
                            <a:fillRect l="-300735" t="-541" r="-1471" b="-3010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8704993"/>
                      </a:ext>
                    </a:extLst>
                  </a:tr>
                  <a:tr h="112615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0" marR="0" marT="0" marB="0" anchor="ctr">
                        <a:blipFill>
                          <a:blip r:embed="rId4"/>
                          <a:stretch>
                            <a:fillRect l="-361" t="-100541" r="-294585" b="-20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0.0332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0.2428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0.8430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073543667"/>
                      </a:ext>
                    </a:extLst>
                  </a:tr>
                  <a:tr h="112615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0" marR="0" marT="0" marB="0" anchor="ctr">
                        <a:blipFill>
                          <a:blip r:embed="rId4"/>
                          <a:stretch>
                            <a:fillRect l="-361" t="-200541" r="-294585" b="-10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>
                              <a:effectLst/>
                            </a:rPr>
                            <a:t>0.0212</a:t>
                          </a:r>
                          <a:endParaRPr lang="ru-RU" sz="24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0.1748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0.6822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752099123"/>
                      </a:ext>
                    </a:extLst>
                  </a:tr>
                  <a:tr h="112615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0" marR="0" marT="0" marB="0" anchor="ctr">
                        <a:blipFill>
                          <a:blip r:embed="rId4"/>
                          <a:stretch>
                            <a:fillRect l="-361" t="-300541" r="-294585" b="-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0.0147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0.1412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300"/>
                            </a:lnSpc>
                          </a:pPr>
                          <a:r>
                            <a:rPr lang="en-US" sz="2400" dirty="0">
                              <a:effectLst/>
                            </a:rPr>
                            <a:t>0.4056</a:t>
                          </a:r>
                          <a:endParaRPr lang="ru-RU" sz="2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89335009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0CF5A4-D860-A28F-4E54-9AA4F22A0467}"/>
              </a:ext>
            </a:extLst>
          </p:cNvPr>
          <p:cNvSpPr txBox="1"/>
          <p:nvPr/>
        </p:nvSpPr>
        <p:spPr>
          <a:xfrm>
            <a:off x="9677400" y="8352708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Рис. 5. Динамика изменения диаметра аорты (</a:t>
            </a:r>
            <a:r>
              <a:rPr lang="ru-RU" sz="2400" dirty="0" err="1"/>
              <a:t>коарктационного</a:t>
            </a:r>
            <a:r>
              <a:rPr lang="ru-RU" sz="2400" dirty="0"/>
              <a:t> сегмента) с течением времени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C315C42F-FAA6-9EB7-1B93-90173D20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464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439</Words>
  <Application>Microsoft Office PowerPoint</Application>
  <PresentationFormat>Произвольный</PresentationFormat>
  <Paragraphs>106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HK Grotesk Medium</vt:lpstr>
      <vt:lpstr>Cambria Math</vt:lpstr>
      <vt:lpstr>Arial</vt:lpstr>
      <vt:lpstr>Palatino Linotype</vt:lpstr>
      <vt:lpstr>Calibri</vt:lpstr>
      <vt:lpstr>Jura Medium</vt:lpstr>
      <vt:lpstr>HK Grotesk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Синий Творческий Градиент Краткая Слайдовая Презентация Блиц-Резюме</dc:title>
  <dc:creator>Cthulhy_lives</dc:creator>
  <cp:lastModifiedBy>Максим Тишков</cp:lastModifiedBy>
  <cp:revision>23</cp:revision>
  <dcterms:created xsi:type="dcterms:W3CDTF">2006-08-16T00:00:00Z</dcterms:created>
  <dcterms:modified xsi:type="dcterms:W3CDTF">2023-06-28T23:19:22Z</dcterms:modified>
  <dc:identifier>DAFfA2fnlNQ</dc:identifier>
</cp:coreProperties>
</file>