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9"/>
  </p:normalViewPr>
  <p:slideViewPr>
    <p:cSldViewPr snapToGrid="0" snapToObjects="1">
      <p:cViewPr varScale="1">
        <p:scale>
          <a:sx n="60" d="100"/>
          <a:sy n="6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S" dirty="0"/>
          </a:p>
        </p:txBody>
      </p:sp>
    </p:spTree>
    <p:extLst>
      <p:ext uri="{BB962C8B-B14F-4D97-AF65-F5344CB8AC3E}">
        <p14:creationId xmlns:p14="http://schemas.microsoft.com/office/powerpoint/2010/main" val="108422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S" dirty="0"/>
          </a:p>
        </p:txBody>
      </p:sp>
    </p:spTree>
    <p:extLst>
      <p:ext uri="{BB962C8B-B14F-4D97-AF65-F5344CB8AC3E}">
        <p14:creationId xmlns:p14="http://schemas.microsoft.com/office/powerpoint/2010/main" val="272451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Авторство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lnSpc>
                <a:spcPct val="90000"/>
              </a:lnSpc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lnSpc>
                <a:spcPct val="90000"/>
              </a:lnSpc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lnSpc>
                <a:spcPct val="90000"/>
              </a:lnSpc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lnSpc>
                <a:spcPct val="90000"/>
              </a:lnSpc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lnSpc>
                <a:spcPct val="90000"/>
              </a:lnSpc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Миска салата с жареным рисом, варёными яйцами и палочками для еды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Тарелка с рублеными котлетами из лосося, салатом и хумусом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Тарелка пасты папарделле с зелёным маслом из петрушки, жареным фундуком и стружкой сыра пармезан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миска салата с жареным рисом, варёными яйцами и палочками для еды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Авокадо и лаймы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арелка с рублеными котлетами из лосося, салатом и хумусом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16765" y="12911700"/>
            <a:ext cx="537973" cy="54813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Тарелка пасты папарделле с зелёным маслом из петрушки, жареным фундуком и стружкой сыра пармезан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16765" y="12911700"/>
            <a:ext cx="537973" cy="54813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20000"/>
              </a:lnSpc>
              <a:spcBef>
                <a:spcPts val="1800"/>
              </a:spcBef>
              <a:buSzTx/>
              <a:buNone/>
              <a:defRPr spc="-47"/>
            </a:lvl1pPr>
            <a:lvl2pPr marL="0" indent="457200" defTabSz="825500">
              <a:lnSpc>
                <a:spcPct val="120000"/>
              </a:lnSpc>
              <a:spcBef>
                <a:spcPts val="1800"/>
              </a:spcBef>
              <a:buSzTx/>
              <a:buNone/>
              <a:defRPr spc="-47"/>
            </a:lvl2pPr>
            <a:lvl3pPr marL="0" indent="914400" defTabSz="825500">
              <a:lnSpc>
                <a:spcPct val="120000"/>
              </a:lnSpc>
              <a:spcBef>
                <a:spcPts val="1800"/>
              </a:spcBef>
              <a:buSzTx/>
              <a:buNone/>
              <a:defRPr spc="-47"/>
            </a:lvl3pPr>
            <a:lvl4pPr marL="0" indent="1371600" defTabSz="825500">
              <a:lnSpc>
                <a:spcPct val="120000"/>
              </a:lnSpc>
              <a:spcBef>
                <a:spcPts val="1800"/>
              </a:spcBef>
              <a:buSzTx/>
              <a:buNone/>
              <a:defRPr spc="-47"/>
            </a:lvl4pPr>
            <a:lvl5pPr marL="0" indent="1828800" defTabSz="825500">
              <a:lnSpc>
                <a:spcPct val="120000"/>
              </a:lnSpc>
              <a:spcBef>
                <a:spcPts val="1800"/>
              </a:spcBef>
              <a:buSzTx/>
              <a:buNone/>
              <a:defRPr spc="-47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16765" y="12907466"/>
            <a:ext cx="537973" cy="54813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3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596900" marR="0" indent="-5969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06500" marR="0" indent="-5969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16100" marR="0" indent="-5969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25700" marR="0" indent="-5969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35300" marR="0" indent="-5969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44900" marR="0" indent="-5969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54500" marR="0" indent="-5969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64100" marR="0" indent="-5969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73700" marR="0" indent="-5969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Оптимальный выбор материала и формы сечения V-образного рычага подвески болида Ф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 spc="-159"/>
            </a:lvl1pPr>
          </a:lstStyle>
          <a:p>
            <a:r>
              <a:t>Оптимальный выбор материала и формы сечения V-образного рычага подвески болида Ф1</a:t>
            </a:r>
          </a:p>
        </p:txBody>
      </p:sp>
      <p:sp>
        <p:nvSpPr>
          <p:cNvPr id="152" name="Выпускная квалификационная работа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Выпускная квалификационная работа</a:t>
            </a:r>
          </a:p>
        </p:txBody>
      </p:sp>
      <p:sp>
        <p:nvSpPr>
          <p:cNvPr id="153" name="Студент: Савельев Иван Владимирович, 5010103/80101…"/>
          <p:cNvSpPr txBox="1"/>
          <p:nvPr/>
        </p:nvSpPr>
        <p:spPr>
          <a:xfrm>
            <a:off x="1201340" y="11190587"/>
            <a:ext cx="21971003" cy="1306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l" defTabSz="784225">
              <a:defRPr sz="3420" b="1">
                <a:solidFill>
                  <a:srgbClr val="000000"/>
                </a:solidFill>
              </a:defRPr>
            </a:pPr>
            <a:r>
              <a:t>Студент: Савельев Иван Владимирович, 5010103/80101</a:t>
            </a:r>
          </a:p>
          <a:p>
            <a:pPr algn="l" defTabSz="784225">
              <a:defRPr sz="3420" b="1">
                <a:solidFill>
                  <a:srgbClr val="000000"/>
                </a:solidFill>
              </a:defRPr>
            </a:pPr>
            <a:r>
              <a:t>Научный руководитель: Кузькин Виталий Андреевич, профессор ВШТМиМФ, д. ф-м. н. </a:t>
            </a:r>
            <a:endParaRPr sz="1140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Статическая нагрузка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t>Статическая нагрузка</a:t>
            </a:r>
          </a:p>
        </p:txBody>
      </p:sp>
      <p:sp>
        <p:nvSpPr>
          <p:cNvPr id="269" name="Сравнение результатов с Ansys Workbench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l" defTabSz="825500">
              <a:defRPr sz="5500" b="1">
                <a:solidFill>
                  <a:srgbClr val="000000"/>
                </a:solidFill>
              </a:defRPr>
            </a:lvl1pPr>
          </a:lstStyle>
          <a:p>
            <a:r>
              <a:t>Сравнение результатов с Ansys Workbench</a:t>
            </a:r>
          </a:p>
        </p:txBody>
      </p:sp>
      <p:pic>
        <p:nvPicPr>
          <p:cNvPr id="270" name="mesh1.jpg" descr="mesh1.jpg"/>
          <p:cNvPicPr>
            <a:picLocks noChangeAspect="1"/>
          </p:cNvPicPr>
          <p:nvPr/>
        </p:nvPicPr>
        <p:blipFill>
          <a:blip r:embed="rId2"/>
          <a:srcRect t="4783"/>
          <a:stretch>
            <a:fillRect/>
          </a:stretch>
        </p:blipFill>
        <p:spPr>
          <a:xfrm>
            <a:off x="3914378" y="3575247"/>
            <a:ext cx="16555049" cy="8227373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Рис.4 График сеточной сходимости"/>
          <p:cNvSpPr txBox="1"/>
          <p:nvPr/>
        </p:nvSpPr>
        <p:spPr>
          <a:xfrm>
            <a:off x="8693251" y="12069971"/>
            <a:ext cx="6997498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Рис.4 График сеточной сходимости</a:t>
            </a:r>
          </a:p>
        </p:txBody>
      </p:sp>
      <p:sp>
        <p:nvSpPr>
          <p:cNvPr id="272" name="Номер слайда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Вынужденные колебания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Вынужденные колебания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5" name="Рассматриваются изгибные колебания стержня под действием внешней распределенной гармонической нагрузки  ,  . Расчет ведется относительно стержня подвески круглого сечения радиуса   м, перпендикулярного носу автомобиля, закрепленного в точке А жесткой зад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1206501" y="4248504"/>
                <a:ext cx="11433334" cy="8256012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defTabSz="759459">
                  <a:lnSpc>
                    <a:spcPct val="130000"/>
                  </a:lnSpc>
                  <a:spcBef>
                    <a:spcPts val="1600"/>
                  </a:spcBef>
                  <a:defRPr sz="4324" spc="-43"/>
                </a:pPr>
                <a:r>
                  <a:rPr lang="ru-RU" sz="4000" dirty="0"/>
                  <a:t>Рассматриваются </a:t>
                </a:r>
                <a:r>
                  <a:rPr lang="ru-RU" sz="4000" dirty="0" err="1"/>
                  <a:t>изгибные</a:t>
                </a:r>
                <a:r>
                  <a:rPr lang="ru-RU" sz="4000" dirty="0"/>
                  <a:t> </a:t>
                </a:r>
                <a:r>
                  <a:rPr lang="ru-RU" sz="4000" dirty="0" err="1"/>
                  <a:t>колебания</a:t>
                </a:r>
                <a:r>
                  <a:rPr lang="ru-RU" sz="4000" dirty="0"/>
                  <a:t> </a:t>
                </a:r>
                <a:r>
                  <a:rPr lang="ru-RU" sz="4000" dirty="0" err="1"/>
                  <a:t>стержня</a:t>
                </a:r>
                <a:r>
                  <a:rPr lang="ru-RU" sz="4000" dirty="0"/>
                  <a:t> </a:t>
                </a:r>
                <a:r>
                  <a:rPr lang="ru-RU" sz="4000" dirty="0" err="1"/>
                  <a:t>под</a:t>
                </a:r>
                <a:r>
                  <a:rPr lang="ru-RU" sz="4000" dirty="0"/>
                  <a:t> </a:t>
                </a:r>
                <a:r>
                  <a:rPr lang="ru-RU" sz="4000" dirty="0" err="1"/>
                  <a:t>действием</a:t>
                </a:r>
                <a:r>
                  <a:rPr lang="ru-RU" sz="4000" dirty="0"/>
                  <a:t> </a:t>
                </a:r>
                <a:r>
                  <a:rPr lang="ru-RU" sz="4000" dirty="0" err="1"/>
                  <a:t>внешней</a:t>
                </a:r>
                <a:r>
                  <a:rPr lang="ru-RU" sz="4000" dirty="0"/>
                  <a:t> </a:t>
                </a:r>
                <a:r>
                  <a:rPr lang="ru-RU" sz="4000" dirty="0" err="1"/>
                  <a:t>распределенной</a:t>
                </a:r>
                <a:r>
                  <a:rPr lang="ru-RU" sz="4000" dirty="0"/>
                  <a:t> </a:t>
                </a:r>
                <a:r>
                  <a:rPr lang="ru-RU" sz="4000" dirty="0" err="1"/>
                  <a:t>гармонической</a:t>
                </a:r>
                <a:r>
                  <a:rPr lang="ru-RU" sz="4000" dirty="0"/>
                  <a:t> </a:t>
                </a:r>
                <a:r>
                  <a:rPr lang="ru-RU" sz="4000" dirty="0" err="1"/>
                  <a:t>нагрузки</a:t>
                </a:r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r>
                      <a:rPr lang="ru-RU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ru-RU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ru-RU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m:rPr>
                        <m:sty m:val="p"/>
                      </m:rPr>
                      <a:rPr lang="el-GR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sz="4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AE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ar-AE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=500</m:t>
                    </m:r>
                    <m:r>
                      <m:rPr>
                        <m:nor/>
                      </m:rPr>
                      <a:rPr lang="ru-RU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Н</m:t>
                    </m:r>
                    <m:r>
                      <a:rPr lang="ru-RU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l-G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m:rPr>
                        <m:nor/>
                      </m:rPr>
                      <a:rPr lang="ru-RU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Гц</m:t>
                    </m:r>
                  </m:oMath>
                </a14:m>
                <a:r>
                  <a:rPr lang="ru-RU" sz="4000" dirty="0"/>
                  <a:t>. </a:t>
                </a:r>
                <a:r>
                  <a:rPr lang="ru-RU" sz="4000" dirty="0" err="1"/>
                  <a:t>Расчет</a:t>
                </a:r>
                <a:r>
                  <a:rPr lang="ru-RU" sz="4000" dirty="0"/>
                  <a:t> </a:t>
                </a:r>
                <a:r>
                  <a:rPr lang="ru-RU" sz="4000" dirty="0" err="1"/>
                  <a:t>ведется</a:t>
                </a:r>
                <a:r>
                  <a:rPr lang="ru-RU" sz="4000" dirty="0"/>
                  <a:t> </a:t>
                </a:r>
                <a:r>
                  <a:rPr lang="ru-RU" sz="4000" dirty="0" err="1"/>
                  <a:t>относительно</a:t>
                </a:r>
                <a:r>
                  <a:rPr lang="ru-RU" sz="4000" dirty="0"/>
                  <a:t> </a:t>
                </a:r>
                <a:r>
                  <a:rPr lang="ru-RU" sz="4000" dirty="0" err="1"/>
                  <a:t>стержня</a:t>
                </a:r>
                <a:r>
                  <a:rPr lang="ru-RU" sz="4000" dirty="0"/>
                  <a:t> </a:t>
                </a:r>
                <a:r>
                  <a:rPr lang="ru-RU" sz="4000" dirty="0" err="1"/>
                  <a:t>подвески</a:t>
                </a:r>
                <a:r>
                  <a:rPr lang="ru-RU" sz="4000" dirty="0"/>
                  <a:t> </a:t>
                </a:r>
                <a:r>
                  <a:rPr lang="ru-RU" sz="4000" dirty="0" err="1"/>
                  <a:t>круглого</a:t>
                </a:r>
                <a:r>
                  <a:rPr lang="ru-RU" sz="4000" dirty="0"/>
                  <a:t> </a:t>
                </a:r>
                <a:r>
                  <a:rPr lang="ru-RU" sz="4000" dirty="0" err="1"/>
                  <a:t>сечения</a:t>
                </a:r>
                <a:r>
                  <a:rPr lang="ru-RU" sz="4000" dirty="0"/>
                  <a:t> </a:t>
                </a:r>
                <a:r>
                  <a:rPr lang="ru-RU" sz="4000" dirty="0" err="1"/>
                  <a:t>радиуса</a:t>
                </a:r>
                <a:r>
                  <a:rPr lang="ru-RU" sz="4000" dirty="0"/>
                  <a:t>                  </a:t>
                </a:r>
                <a14:m>
                  <m:oMath xmlns:m="http://schemas.openxmlformats.org/officeDocument/2006/math">
                    <m:r>
                      <a:rPr lang="ru-RU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ru-RU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=0,02</m:t>
                    </m:r>
                  </m:oMath>
                </a14:m>
                <a:r>
                  <a:rPr lang="ru-RU" sz="4000" dirty="0"/>
                  <a:t> </a:t>
                </a:r>
                <a:r>
                  <a:rPr lang="ru-RU" sz="4000" dirty="0" err="1"/>
                  <a:t>м</a:t>
                </a:r>
                <a:r>
                  <a:rPr lang="ru-RU" sz="4000" dirty="0"/>
                  <a:t>, </a:t>
                </a:r>
                <a:r>
                  <a:rPr lang="ru-RU" sz="4000" dirty="0" err="1"/>
                  <a:t>перпендикулярного</a:t>
                </a:r>
                <a:r>
                  <a:rPr lang="ru-RU" sz="4000" dirty="0"/>
                  <a:t> </a:t>
                </a:r>
                <a:r>
                  <a:rPr lang="ru-RU" sz="4000" dirty="0" err="1"/>
                  <a:t>носу</a:t>
                </a:r>
                <a:r>
                  <a:rPr lang="ru-RU" sz="4000" dirty="0"/>
                  <a:t> </a:t>
                </a:r>
                <a:r>
                  <a:rPr lang="ru-RU" sz="4000" dirty="0" err="1"/>
                  <a:t>автомобиля</a:t>
                </a:r>
                <a:r>
                  <a:rPr lang="ru-RU" sz="4000" dirty="0"/>
                  <a:t>, </a:t>
                </a:r>
                <a:r>
                  <a:rPr lang="ru-RU" sz="4000" dirty="0" err="1"/>
                  <a:t>закрепленного</a:t>
                </a:r>
                <a:r>
                  <a:rPr lang="ru-RU" sz="4000" dirty="0"/>
                  <a:t> </a:t>
                </a:r>
                <a:r>
                  <a:rPr lang="ru-RU" sz="4000" dirty="0" err="1"/>
                  <a:t>в</a:t>
                </a:r>
                <a:r>
                  <a:rPr lang="ru-RU" sz="4000" dirty="0"/>
                  <a:t> </a:t>
                </a:r>
                <a:r>
                  <a:rPr lang="ru-RU" sz="4000" dirty="0" err="1"/>
                  <a:t>точке</a:t>
                </a:r>
                <a:r>
                  <a:rPr lang="ru-RU" sz="4000" dirty="0"/>
                  <a:t> </a:t>
                </a:r>
                <a:r>
                  <a:rPr lang="ru-RU" sz="4000" dirty="0" err="1"/>
                  <a:t>А</a:t>
                </a:r>
                <a:r>
                  <a:rPr lang="ru-RU" sz="4000" dirty="0"/>
                  <a:t> </a:t>
                </a:r>
                <a:r>
                  <a:rPr lang="ru-RU" sz="4000" dirty="0" err="1"/>
                  <a:t>жесткой</a:t>
                </a:r>
                <a:r>
                  <a:rPr lang="ru-RU" sz="4000" dirty="0"/>
                  <a:t> </a:t>
                </a:r>
                <a:r>
                  <a:rPr lang="ru-RU" sz="4000" dirty="0" err="1"/>
                  <a:t>заделкой</a:t>
                </a:r>
                <a:r>
                  <a:rPr lang="ru-RU" sz="4000" dirty="0"/>
                  <a:t> </a:t>
                </a:r>
                <a:r>
                  <a:rPr lang="ru-RU" sz="4000" dirty="0" err="1"/>
                  <a:t>и</a:t>
                </a:r>
                <a:r>
                  <a:rPr lang="ru-RU" sz="4000" dirty="0"/>
                  <a:t> </a:t>
                </a:r>
                <a:r>
                  <a:rPr lang="ru-RU" sz="4000" dirty="0" err="1"/>
                  <a:t>в</a:t>
                </a:r>
                <a:r>
                  <a:rPr lang="ru-RU" sz="4000" dirty="0"/>
                  <a:t> </a:t>
                </a:r>
                <a:r>
                  <a:rPr lang="ru-RU" sz="4000" dirty="0" err="1"/>
                  <a:t>точке</a:t>
                </a:r>
                <a:r>
                  <a:rPr lang="ru-RU" sz="4000" dirty="0"/>
                  <a:t> </a:t>
                </a:r>
                <a:r>
                  <a:rPr lang="ru-RU" sz="4000" dirty="0" err="1"/>
                  <a:t>В</a:t>
                </a:r>
                <a:r>
                  <a:rPr lang="ru-RU" sz="4000" dirty="0"/>
                  <a:t> </a:t>
                </a:r>
                <a:r>
                  <a:rPr lang="ru-RU" sz="4000" dirty="0" err="1"/>
                  <a:t>скользящей</a:t>
                </a:r>
                <a:r>
                  <a:rPr lang="ru-RU" sz="4000" dirty="0"/>
                  <a:t> </a:t>
                </a:r>
                <a:r>
                  <a:rPr lang="ru-RU" sz="4000" dirty="0" err="1"/>
                  <a:t>заделкой</a:t>
                </a:r>
                <a:r>
                  <a:rPr lang="ru-RU" sz="4000" dirty="0"/>
                  <a:t>. </a:t>
                </a:r>
                <a:r>
                  <a:rPr lang="ru-RU" sz="4000" dirty="0" err="1"/>
                  <a:t>Длина</a:t>
                </a:r>
                <a:r>
                  <a:rPr lang="ru-RU" sz="4000" dirty="0"/>
                  <a:t> </a:t>
                </a:r>
                <a:r>
                  <a:rPr lang="ru-RU" sz="4000" dirty="0" err="1"/>
                  <a:t>стержня</a:t>
                </a:r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r>
                      <a:rPr lang="ru-RU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ru-RU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=0,431</m:t>
                    </m:r>
                  </m:oMath>
                </a14:m>
                <a:r>
                  <a:rPr lang="ru-RU" sz="4000" dirty="0"/>
                  <a:t> </a:t>
                </a:r>
                <a:r>
                  <a:rPr lang="ru-RU" sz="4000" dirty="0" err="1"/>
                  <a:t>м</a:t>
                </a:r>
                <a:endParaRPr sz="4000" dirty="0"/>
              </a:p>
            </p:txBody>
          </p:sp>
        </mc:Choice>
        <mc:Fallback>
          <p:sp>
            <p:nvSpPr>
              <p:cNvPr id="275" name="Рассматриваются изгибные колебания стержня под действием внешней распределенной гармонической нагрузки  ,  . Расчет ведется относительно стержня подвески круглого сечения радиуса   м, перпендикулярного носу автомобиля, закрепленного в точке А жесткой зад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206501" y="4248504"/>
                <a:ext cx="11433334" cy="8256012"/>
              </a:xfrm>
              <a:prstGeom prst="rect">
                <a:avLst/>
              </a:prstGeom>
              <a:blipFill>
                <a:blip r:embed="rId2"/>
                <a:stretch>
                  <a:fillRect l="-2331" r="-2220"/>
                </a:stretch>
              </a:blipFill>
            </p:spPr>
            <p:txBody>
              <a:bodyPr/>
              <a:lstStyle/>
              <a:p>
                <a:r>
                  <a:rPr lang="ru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9" name="Сгруппировать"/>
          <p:cNvGrpSpPr/>
          <p:nvPr/>
        </p:nvGrpSpPr>
        <p:grpSpPr>
          <a:xfrm>
            <a:off x="13733564" y="5639697"/>
            <a:ext cx="9870358" cy="3174948"/>
            <a:chOff x="0" y="-104486"/>
            <a:chExt cx="9870356" cy="3174946"/>
          </a:xfrm>
        </p:grpSpPr>
        <p:sp>
          <p:nvSpPr>
            <p:cNvPr id="276" name="Прямоугольник"/>
            <p:cNvSpPr/>
            <p:nvPr/>
          </p:nvSpPr>
          <p:spPr>
            <a:xfrm>
              <a:off x="1289830" y="1918313"/>
              <a:ext cx="7115585" cy="164289"/>
            </a:xfrm>
            <a:prstGeom prst="rect">
              <a:avLst/>
            </a:prstGeom>
            <a:solidFill>
              <a:srgbClr val="929292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grpSp>
          <p:nvGrpSpPr>
            <p:cNvPr id="288" name="Сгруппировать"/>
            <p:cNvGrpSpPr/>
            <p:nvPr/>
          </p:nvGrpSpPr>
          <p:grpSpPr>
            <a:xfrm>
              <a:off x="1166237" y="1540480"/>
              <a:ext cx="106861" cy="919955"/>
              <a:chOff x="0" y="0"/>
              <a:chExt cx="106860" cy="919953"/>
            </a:xfrm>
          </p:grpSpPr>
          <p:sp>
            <p:nvSpPr>
              <p:cNvPr id="277" name="Линия"/>
              <p:cNvSpPr/>
              <p:nvPr/>
            </p:nvSpPr>
            <p:spPr>
              <a:xfrm flipV="1">
                <a:off x="106860" y="-1"/>
                <a:ext cx="1" cy="919955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78" name="Линия"/>
              <p:cNvSpPr/>
              <p:nvPr/>
            </p:nvSpPr>
            <p:spPr>
              <a:xfrm flipV="1">
                <a:off x="0" y="17101"/>
                <a:ext cx="103860" cy="10386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79" name="Линия"/>
              <p:cNvSpPr/>
              <p:nvPr/>
            </p:nvSpPr>
            <p:spPr>
              <a:xfrm flipV="1">
                <a:off x="0" y="101057"/>
                <a:ext cx="103860" cy="10386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80" name="Линия"/>
              <p:cNvSpPr/>
              <p:nvPr/>
            </p:nvSpPr>
            <p:spPr>
              <a:xfrm flipV="1">
                <a:off x="0" y="185911"/>
                <a:ext cx="103860" cy="10386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81" name="Линия"/>
              <p:cNvSpPr/>
              <p:nvPr/>
            </p:nvSpPr>
            <p:spPr>
              <a:xfrm flipV="1">
                <a:off x="0" y="269867"/>
                <a:ext cx="103860" cy="10386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82" name="Линия"/>
              <p:cNvSpPr/>
              <p:nvPr/>
            </p:nvSpPr>
            <p:spPr>
              <a:xfrm flipV="1">
                <a:off x="0" y="353537"/>
                <a:ext cx="103860" cy="10386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83" name="Линия"/>
              <p:cNvSpPr/>
              <p:nvPr/>
            </p:nvSpPr>
            <p:spPr>
              <a:xfrm flipV="1">
                <a:off x="0" y="437494"/>
                <a:ext cx="103860" cy="10386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84" name="Линия"/>
              <p:cNvSpPr/>
              <p:nvPr/>
            </p:nvSpPr>
            <p:spPr>
              <a:xfrm flipV="1">
                <a:off x="0" y="522347"/>
                <a:ext cx="103860" cy="10386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85" name="Линия"/>
              <p:cNvSpPr/>
              <p:nvPr/>
            </p:nvSpPr>
            <p:spPr>
              <a:xfrm flipV="1">
                <a:off x="0" y="606304"/>
                <a:ext cx="103860" cy="10386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86" name="Линия"/>
              <p:cNvSpPr/>
              <p:nvPr/>
            </p:nvSpPr>
            <p:spPr>
              <a:xfrm flipV="1">
                <a:off x="0" y="691158"/>
                <a:ext cx="103860" cy="10386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87" name="Линия"/>
              <p:cNvSpPr/>
              <p:nvPr/>
            </p:nvSpPr>
            <p:spPr>
              <a:xfrm flipV="1">
                <a:off x="0" y="776011"/>
                <a:ext cx="103860" cy="10386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00" name="Сгруппировать"/>
            <p:cNvGrpSpPr/>
            <p:nvPr/>
          </p:nvGrpSpPr>
          <p:grpSpPr>
            <a:xfrm>
              <a:off x="8203975" y="1483817"/>
              <a:ext cx="120026" cy="1033281"/>
              <a:chOff x="0" y="0"/>
              <a:chExt cx="120024" cy="1033279"/>
            </a:xfrm>
          </p:grpSpPr>
          <p:sp>
            <p:nvSpPr>
              <p:cNvPr id="289" name="Линия"/>
              <p:cNvSpPr/>
              <p:nvPr/>
            </p:nvSpPr>
            <p:spPr>
              <a:xfrm flipV="1">
                <a:off x="120024" y="0"/>
                <a:ext cx="1" cy="1033280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90" name="Линия"/>
              <p:cNvSpPr/>
              <p:nvPr/>
            </p:nvSpPr>
            <p:spPr>
              <a:xfrm flipV="1">
                <a:off x="0" y="19207"/>
                <a:ext cx="116654" cy="11665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91" name="Линия"/>
              <p:cNvSpPr/>
              <p:nvPr/>
            </p:nvSpPr>
            <p:spPr>
              <a:xfrm flipV="1">
                <a:off x="0" y="113506"/>
                <a:ext cx="116654" cy="11665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92" name="Линия"/>
              <p:cNvSpPr/>
              <p:nvPr/>
            </p:nvSpPr>
            <p:spPr>
              <a:xfrm flipV="1">
                <a:off x="0" y="208813"/>
                <a:ext cx="116654" cy="11665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93" name="Линия"/>
              <p:cNvSpPr/>
              <p:nvPr/>
            </p:nvSpPr>
            <p:spPr>
              <a:xfrm flipV="1">
                <a:off x="0" y="303111"/>
                <a:ext cx="116654" cy="11665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94" name="Линия"/>
              <p:cNvSpPr/>
              <p:nvPr/>
            </p:nvSpPr>
            <p:spPr>
              <a:xfrm flipV="1">
                <a:off x="0" y="397088"/>
                <a:ext cx="116654" cy="11665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95" name="Линия"/>
              <p:cNvSpPr/>
              <p:nvPr/>
            </p:nvSpPr>
            <p:spPr>
              <a:xfrm flipV="1">
                <a:off x="0" y="491387"/>
                <a:ext cx="116654" cy="11665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96" name="Линия"/>
              <p:cNvSpPr/>
              <p:nvPr/>
            </p:nvSpPr>
            <p:spPr>
              <a:xfrm flipV="1">
                <a:off x="0" y="586694"/>
                <a:ext cx="116654" cy="11665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97" name="Линия"/>
              <p:cNvSpPr/>
              <p:nvPr/>
            </p:nvSpPr>
            <p:spPr>
              <a:xfrm flipV="1">
                <a:off x="0" y="680992"/>
                <a:ext cx="116654" cy="11665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98" name="Линия"/>
              <p:cNvSpPr/>
              <p:nvPr/>
            </p:nvSpPr>
            <p:spPr>
              <a:xfrm flipV="1">
                <a:off x="0" y="776299"/>
                <a:ext cx="116654" cy="11665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99" name="Линия"/>
              <p:cNvSpPr/>
              <p:nvPr/>
            </p:nvSpPr>
            <p:spPr>
              <a:xfrm flipV="1">
                <a:off x="0" y="871605"/>
                <a:ext cx="116654" cy="11665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12" name="Сгруппировать"/>
            <p:cNvGrpSpPr/>
            <p:nvPr/>
          </p:nvGrpSpPr>
          <p:grpSpPr>
            <a:xfrm rot="10800000">
              <a:off x="8495861" y="1479456"/>
              <a:ext cx="98375" cy="1042002"/>
              <a:chOff x="11013" y="0"/>
              <a:chExt cx="98374" cy="1042001"/>
            </a:xfrm>
          </p:grpSpPr>
          <p:sp>
            <p:nvSpPr>
              <p:cNvPr id="301" name="Линия"/>
              <p:cNvSpPr/>
              <p:nvPr/>
            </p:nvSpPr>
            <p:spPr>
              <a:xfrm flipV="1">
                <a:off x="109387" y="0"/>
                <a:ext cx="1" cy="1042002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02" name="Линия"/>
              <p:cNvSpPr/>
              <p:nvPr/>
            </p:nvSpPr>
            <p:spPr>
              <a:xfrm flipV="1">
                <a:off x="11013" y="19370"/>
                <a:ext cx="95612" cy="11763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03" name="Линия"/>
              <p:cNvSpPr/>
              <p:nvPr/>
            </p:nvSpPr>
            <p:spPr>
              <a:xfrm flipV="1">
                <a:off x="11013" y="114464"/>
                <a:ext cx="95612" cy="11763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04" name="Линия"/>
              <p:cNvSpPr/>
              <p:nvPr/>
            </p:nvSpPr>
            <p:spPr>
              <a:xfrm flipV="1">
                <a:off x="11013" y="210575"/>
                <a:ext cx="95612" cy="11763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05" name="Линия"/>
              <p:cNvSpPr/>
              <p:nvPr/>
            </p:nvSpPr>
            <p:spPr>
              <a:xfrm flipV="1">
                <a:off x="11013" y="305670"/>
                <a:ext cx="95612" cy="11763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06" name="Линия"/>
              <p:cNvSpPr/>
              <p:nvPr/>
            </p:nvSpPr>
            <p:spPr>
              <a:xfrm flipV="1">
                <a:off x="11013" y="400440"/>
                <a:ext cx="95612" cy="11763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Линия"/>
              <p:cNvSpPr/>
              <p:nvPr/>
            </p:nvSpPr>
            <p:spPr>
              <a:xfrm flipV="1">
                <a:off x="11013" y="495535"/>
                <a:ext cx="95612" cy="11763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08" name="Линия"/>
              <p:cNvSpPr/>
              <p:nvPr/>
            </p:nvSpPr>
            <p:spPr>
              <a:xfrm flipV="1">
                <a:off x="11013" y="591646"/>
                <a:ext cx="95612" cy="11763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09" name="Линия"/>
              <p:cNvSpPr/>
              <p:nvPr/>
            </p:nvSpPr>
            <p:spPr>
              <a:xfrm flipV="1">
                <a:off x="11013" y="686741"/>
                <a:ext cx="95612" cy="11763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10" name="Линия"/>
              <p:cNvSpPr/>
              <p:nvPr/>
            </p:nvSpPr>
            <p:spPr>
              <a:xfrm flipV="1">
                <a:off x="11013" y="782851"/>
                <a:ext cx="95612" cy="11763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11" name="Линия"/>
              <p:cNvSpPr/>
              <p:nvPr/>
            </p:nvSpPr>
            <p:spPr>
              <a:xfrm flipV="1">
                <a:off x="11013" y="878962"/>
                <a:ext cx="95612" cy="11763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13" name="Кружок"/>
            <p:cNvSpPr/>
            <p:nvPr/>
          </p:nvSpPr>
          <p:spPr>
            <a:xfrm>
              <a:off x="8304774" y="1901054"/>
              <a:ext cx="198807" cy="198807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4" name="Уравнение"/>
                <p:cNvSpPr txBox="1"/>
                <p:nvPr/>
              </p:nvSpPr>
              <p:spPr>
                <a:xfrm>
                  <a:off x="1104784" y="2688697"/>
                  <a:ext cx="351473" cy="3817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sz="4500"/>
                </a:p>
              </p:txBody>
            </p:sp>
          </mc:Choice>
          <mc:Fallback xmlns="">
            <p:sp>
              <p:nvSpPr>
                <p:cNvPr id="314" name="Уравнение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4784" y="2688697"/>
                  <a:ext cx="351473" cy="381763"/>
                </a:xfrm>
                <a:prstGeom prst="rect">
                  <a:avLst/>
                </a:prstGeom>
                <a:blipFill>
                  <a:blip r:embed="rId3"/>
                  <a:stretch>
                    <a:fillRect l="-55172" r="-51724" b="-9062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ru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5" name="Уравнение"/>
                <p:cNvSpPr txBox="1"/>
                <p:nvPr/>
              </p:nvSpPr>
              <p:spPr>
                <a:xfrm>
                  <a:off x="8232737" y="2693012"/>
                  <a:ext cx="340615" cy="3731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sz="4500"/>
                </a:p>
              </p:txBody>
            </p:sp>
          </mc:Choice>
          <mc:Fallback xmlns="">
            <p:sp>
              <p:nvSpPr>
                <p:cNvPr id="315" name="Уравнение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2737" y="2693012"/>
                  <a:ext cx="340615" cy="373191"/>
                </a:xfrm>
                <a:prstGeom prst="rect">
                  <a:avLst/>
                </a:prstGeom>
                <a:blipFill>
                  <a:blip r:embed="rId4"/>
                  <a:stretch>
                    <a:fillRect l="-53571" r="-64286" b="-100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ru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6" name="Линия"/>
            <p:cNvSpPr/>
            <p:nvPr/>
          </p:nvSpPr>
          <p:spPr>
            <a:xfrm>
              <a:off x="1258884" y="1228746"/>
              <a:ext cx="7177476" cy="1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17" name="Линия"/>
            <p:cNvSpPr/>
            <p:nvPr/>
          </p:nvSpPr>
          <p:spPr>
            <a:xfrm>
              <a:off x="1896522" y="1220671"/>
              <a:ext cx="1" cy="696119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18" name="Линия"/>
            <p:cNvSpPr/>
            <p:nvPr/>
          </p:nvSpPr>
          <p:spPr>
            <a:xfrm flipV="1">
              <a:off x="1281688" y="449778"/>
              <a:ext cx="1" cy="1557938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19" name="Линия"/>
            <p:cNvSpPr/>
            <p:nvPr/>
          </p:nvSpPr>
          <p:spPr>
            <a:xfrm>
              <a:off x="2575175" y="1220671"/>
              <a:ext cx="1" cy="696119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20" name="Линия"/>
            <p:cNvSpPr/>
            <p:nvPr/>
          </p:nvSpPr>
          <p:spPr>
            <a:xfrm>
              <a:off x="3253826" y="1220671"/>
              <a:ext cx="1" cy="696119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21" name="Линия"/>
            <p:cNvSpPr/>
            <p:nvPr/>
          </p:nvSpPr>
          <p:spPr>
            <a:xfrm>
              <a:off x="3932479" y="1220671"/>
              <a:ext cx="1" cy="696119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22" name="Линия"/>
            <p:cNvSpPr/>
            <p:nvPr/>
          </p:nvSpPr>
          <p:spPr>
            <a:xfrm>
              <a:off x="4611132" y="1220671"/>
              <a:ext cx="1" cy="696119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23" name="Линия"/>
            <p:cNvSpPr/>
            <p:nvPr/>
          </p:nvSpPr>
          <p:spPr>
            <a:xfrm>
              <a:off x="5289785" y="1220671"/>
              <a:ext cx="1" cy="696119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24" name="Линия"/>
            <p:cNvSpPr/>
            <p:nvPr/>
          </p:nvSpPr>
          <p:spPr>
            <a:xfrm>
              <a:off x="5968437" y="1220671"/>
              <a:ext cx="1" cy="696119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25" name="Линия"/>
            <p:cNvSpPr/>
            <p:nvPr/>
          </p:nvSpPr>
          <p:spPr>
            <a:xfrm>
              <a:off x="6647090" y="1220671"/>
              <a:ext cx="1" cy="696119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26" name="Линия"/>
            <p:cNvSpPr/>
            <p:nvPr/>
          </p:nvSpPr>
          <p:spPr>
            <a:xfrm>
              <a:off x="7255638" y="1220671"/>
              <a:ext cx="1" cy="696119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27" name="Линия"/>
            <p:cNvSpPr/>
            <p:nvPr/>
          </p:nvSpPr>
          <p:spPr>
            <a:xfrm>
              <a:off x="7934291" y="1220671"/>
              <a:ext cx="1" cy="696119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8" name="Уравнение"/>
                <p:cNvSpPr txBox="1"/>
                <p:nvPr/>
              </p:nvSpPr>
              <p:spPr>
                <a:xfrm>
                  <a:off x="4826955" y="2307364"/>
                  <a:ext cx="105792" cy="3084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sz="3500"/>
                </a:p>
              </p:txBody>
            </p:sp>
          </mc:Choice>
          <mc:Fallback xmlns="">
            <p:sp>
              <p:nvSpPr>
                <p:cNvPr id="328" name="Уравнение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955" y="2307364"/>
                  <a:ext cx="105792" cy="308484"/>
                </a:xfrm>
                <a:prstGeom prst="rect">
                  <a:avLst/>
                </a:prstGeom>
                <a:blipFill>
                  <a:blip r:embed="rId5"/>
                  <a:stretch>
                    <a:fillRect l="-133333" r="-166667" b="-88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ru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9" name="Уравнение"/>
                <p:cNvSpPr txBox="1"/>
                <p:nvPr/>
              </p:nvSpPr>
              <p:spPr>
                <a:xfrm>
                  <a:off x="4604927" y="479519"/>
                  <a:ext cx="655639" cy="39160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3500" dirty="0"/>
                </a:p>
              </p:txBody>
            </p:sp>
          </mc:Choice>
          <mc:Fallback xmlns="">
            <p:sp>
              <p:nvSpPr>
                <p:cNvPr id="329" name="Уравнение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4927" y="479519"/>
                  <a:ext cx="655639" cy="391606"/>
                </a:xfrm>
                <a:prstGeom prst="rect">
                  <a:avLst/>
                </a:prstGeom>
                <a:blipFill>
                  <a:blip r:embed="rId6"/>
                  <a:stretch>
                    <a:fillRect l="-22642" r="-54717" b="-9032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ru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0" name="Уравнение"/>
                <p:cNvSpPr txBox="1"/>
                <p:nvPr/>
              </p:nvSpPr>
              <p:spPr>
                <a:xfrm>
                  <a:off x="1144542" y="-104486"/>
                  <a:ext cx="505022" cy="45705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3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limLow>
                              <m:limLowPr>
                                <m:ctrlPr>
                                  <a:rPr sz="3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sz="3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lim>
                                <m:r>
                                  <a:rPr sz="3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¯</m:t>
                                </m:r>
                              </m:lim>
                            </m:limLow>
                          </m:e>
                          <m:sub>
                            <m:r>
                              <a:rPr sz="3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sz="3500" dirty="0"/>
                </a:p>
              </p:txBody>
            </p:sp>
          </mc:Choice>
          <mc:Fallback xmlns="">
            <p:sp>
              <p:nvSpPr>
                <p:cNvPr id="330" name="Уравнение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4542" y="-104486"/>
                  <a:ext cx="505022" cy="457058"/>
                </a:xfrm>
                <a:prstGeom prst="rect">
                  <a:avLst/>
                </a:prstGeom>
                <a:blipFill>
                  <a:blip r:embed="rId7"/>
                  <a:stretch>
                    <a:fillRect l="-29268" r="-17073" b="-7297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ru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3" name="Сгруппировать"/>
            <p:cNvGrpSpPr/>
            <p:nvPr/>
          </p:nvGrpSpPr>
          <p:grpSpPr>
            <a:xfrm>
              <a:off x="660811" y="1580693"/>
              <a:ext cx="436391" cy="945380"/>
              <a:chOff x="0" y="0"/>
              <a:chExt cx="436390" cy="945379"/>
            </a:xfrm>
          </p:grpSpPr>
          <p:sp>
            <p:nvSpPr>
              <p:cNvPr id="343" name="Соединительная линия"/>
              <p:cNvSpPr/>
              <p:nvPr/>
            </p:nvSpPr>
            <p:spPr>
              <a:xfrm>
                <a:off x="84" y="0"/>
                <a:ext cx="436307" cy="472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7296" y="1307"/>
                      <a:pt x="96" y="8507"/>
                      <a:pt x="0" y="2160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44" name="Соединительная линия"/>
              <p:cNvSpPr/>
              <p:nvPr/>
            </p:nvSpPr>
            <p:spPr>
              <a:xfrm>
                <a:off x="0" y="459157"/>
                <a:ext cx="424326" cy="486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279" y="13178"/>
                      <a:pt x="7479" y="20378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336" name="Сгруппировать"/>
            <p:cNvGrpSpPr/>
            <p:nvPr/>
          </p:nvGrpSpPr>
          <p:grpSpPr>
            <a:xfrm>
              <a:off x="8749798" y="1527767"/>
              <a:ext cx="436392" cy="945380"/>
              <a:chOff x="0" y="0"/>
              <a:chExt cx="436390" cy="945379"/>
            </a:xfrm>
          </p:grpSpPr>
          <p:sp>
            <p:nvSpPr>
              <p:cNvPr id="345" name="Соединительная линия"/>
              <p:cNvSpPr/>
              <p:nvPr/>
            </p:nvSpPr>
            <p:spPr>
              <a:xfrm>
                <a:off x="0" y="0"/>
                <a:ext cx="436307" cy="472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4304" y="1307"/>
                      <a:pt x="21504" y="8507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46" name="Соединительная линия"/>
              <p:cNvSpPr/>
              <p:nvPr/>
            </p:nvSpPr>
            <p:spPr>
              <a:xfrm>
                <a:off x="12065" y="459157"/>
                <a:ext cx="424326" cy="486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321" y="13178"/>
                      <a:pt x="14121" y="20378"/>
                      <a:pt x="0" y="2160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/>
              <a:lstStyle/>
              <a:p>
                <a:endParaRPr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7" name="Уравнение"/>
                <p:cNvSpPr txBox="1"/>
                <p:nvPr/>
              </p:nvSpPr>
              <p:spPr>
                <a:xfrm>
                  <a:off x="0" y="1845584"/>
                  <a:ext cx="556095" cy="4128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337" name="Уравнение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845584"/>
                  <a:ext cx="556095" cy="412853"/>
                </a:xfrm>
                <a:prstGeom prst="rect">
                  <a:avLst/>
                </a:prstGeom>
                <a:blipFill>
                  <a:blip r:embed="rId8"/>
                  <a:stretch>
                    <a:fillRect l="-28889" r="-20000" b="-5294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ru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8" name="Уравнение"/>
                <p:cNvSpPr txBox="1"/>
                <p:nvPr/>
              </p:nvSpPr>
              <p:spPr>
                <a:xfrm>
                  <a:off x="9306470" y="1792658"/>
                  <a:ext cx="563886" cy="4128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338" name="Уравнение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6470" y="1792658"/>
                  <a:ext cx="563886" cy="412853"/>
                </a:xfrm>
                <a:prstGeom prst="rect">
                  <a:avLst/>
                </a:prstGeom>
                <a:blipFill>
                  <a:blip r:embed="rId9"/>
                  <a:stretch>
                    <a:fillRect l="-28889" r="-24444" b="-5757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ru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0" name="Рис.5 Расчетная схема стержня"/>
          <p:cNvSpPr txBox="1"/>
          <p:nvPr/>
        </p:nvSpPr>
        <p:spPr>
          <a:xfrm>
            <a:off x="15538599" y="9204376"/>
            <a:ext cx="6260288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Рис.5 Расчетная схема стержня</a:t>
            </a:r>
          </a:p>
        </p:txBody>
      </p:sp>
      <p:sp>
        <p:nvSpPr>
          <p:cNvPr id="341" name="Аналитический расчет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l" defTabSz="825500">
              <a:defRPr sz="5500" b="1">
                <a:solidFill>
                  <a:srgbClr val="000000"/>
                </a:solidFill>
              </a:defRPr>
            </a:lvl1pPr>
          </a:lstStyle>
          <a:p>
            <a:r>
              <a:t>Аналитический расчет</a:t>
            </a:r>
          </a:p>
        </p:txBody>
      </p:sp>
      <p:sp>
        <p:nvSpPr>
          <p:cNvPr id="342" name="Номер слайда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Решение будем искать в виде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206500" y="3795240"/>
                <a:ext cx="21971000" cy="10046071"/>
              </a:xfrm>
              <a:prstGeom prst="rect">
                <a:avLst/>
              </a:prstGeom>
            </p:spPr>
            <p:txBody>
              <a:bodyPr/>
              <a:lstStyle/>
              <a:p>
                <a:pPr defTabSz="751205">
                  <a:spcBef>
                    <a:spcPts val="1600"/>
                  </a:spcBef>
                  <a:defRPr sz="4277" spc="-42"/>
                </a:pPr>
                <a:r>
                  <a:t>Решение будем искать в виде:</a:t>
                </a:r>
              </a:p>
              <a:p>
                <a:pPr defTabSz="751205">
                  <a:spcBef>
                    <a:spcPts val="1600"/>
                  </a:spcBef>
                  <a:defRPr sz="4277" spc="-42"/>
                </a:pPr>
                <a14:m>
                  <m:oMath xmlns:m="http://schemas.openxmlformats.org/officeDocument/2006/math">
                    <m:r>
                      <a:rPr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limUpp>
                      <m:limUppPr>
                        <m:ctrl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limLow>
                          <m:limLowPr>
                            <m:ctrlPr>
                              <a:rPr sz="5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sz="5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lim>
                            <m:r>
                              <a:rPr sz="5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sz="5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lim>
                        </m:limLow>
                      </m:e>
                      <m:lim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Upp>
                    <m:sSub>
                      <m:sSubPr>
                        <m:ctrl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t>, где </a:t>
                </a:r>
              </a:p>
              <a:p>
                <a:pPr defTabSz="751205">
                  <a:spcBef>
                    <a:spcPts val="1600"/>
                  </a:spcBef>
                  <a:defRPr sz="4277" spc="-42"/>
                </a:pPr>
                <a14:m>
                  <m:oMath xmlns:m="http://schemas.openxmlformats.org/officeDocument/2006/math">
                    <m:r>
                      <a:rPr sz="5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sz="5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5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5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sz="5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sz="5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t> — вертикальные перемещения стержня,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t> —  формы свободных колебаний</a:t>
                </a:r>
              </a:p>
              <a:p>
                <a:pPr defTabSz="751205">
                  <a:spcBef>
                    <a:spcPts val="1600"/>
                  </a:spcBef>
                  <a:defRPr sz="4277" spc="-42"/>
                </a:pPr>
                <a:r>
                  <a:t>Граничные условия:</a:t>
                </a:r>
              </a:p>
              <a:p>
                <a:pPr marL="543179" indent="-543179" defTabSz="751205">
                  <a:spcBef>
                    <a:spcPts val="1600"/>
                  </a:spcBef>
                  <a:buSzPct val="123000"/>
                  <a:buChar char="•"/>
                  <a:defRPr sz="4277" spc="-42"/>
                </a:pPr>
                <a:r>
                  <a:t>Жесткая заделка: </a:t>
                </a:r>
                <a14:m>
                  <m:oMath xmlns:m="http://schemas.openxmlformats.org/officeDocument/2006/math">
                    <m:r>
                      <a:rPr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=0,</m:t>
                    </m:r>
                    <m:sSup>
                      <m:sSupPr>
                        <m:ctrl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/>
              </a:p>
              <a:p>
                <a:pPr marL="543179" indent="-543179" defTabSz="751205">
                  <a:spcBef>
                    <a:spcPts val="1600"/>
                  </a:spcBef>
                  <a:buSzPct val="123000"/>
                  <a:buChar char="•"/>
                  <a:defRPr sz="4277" spc="-42"/>
                </a:pPr>
                <a:r>
                  <a:t>Скользящая заделка: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=0,</m:t>
                    </m:r>
                    <m:sSup>
                      <m:sSupPr>
                        <m:ctrl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′′′</m:t>
                        </m:r>
                      </m:sup>
                    </m:sSup>
                    <m:r>
                      <a:rPr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/>
              </a:p>
              <a:p>
                <a:pPr defTabSz="751205">
                  <a:spcBef>
                    <a:spcPts val="1600"/>
                  </a:spcBef>
                  <a:defRPr sz="4277" spc="-42"/>
                </a:pPr>
                <a:endParaRPr/>
              </a:p>
            </p:txBody>
          </p:sp>
        </mc:Choice>
        <mc:Fallback xmlns="">
          <p:sp>
            <p:nvSpPr>
              <p:cNvPr id="348" name="Решение будем искать в виде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06500" y="3795240"/>
                <a:ext cx="21971000" cy="10046071"/>
              </a:xfrm>
              <a:prstGeom prst="rect">
                <a:avLst/>
              </a:prstGeom>
              <a:blipFill>
                <a:blip r:embed="rId2"/>
                <a:stretch>
                  <a:fillRect l="-1561" t="-758"/>
                </a:stretch>
              </a:blipFill>
            </p:spPr>
            <p:txBody>
              <a:bodyPr/>
              <a:lstStyle/>
              <a:p>
                <a:r>
                  <a:rPr lang="ru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9" name="Вынужденные колебания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Вынужденные колебания</a:t>
            </a:r>
          </a:p>
        </p:txBody>
      </p:sp>
      <p:sp>
        <p:nvSpPr>
          <p:cNvPr id="350" name="Аналитический расчет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l" defTabSz="825500">
              <a:defRPr sz="5500" b="1">
                <a:solidFill>
                  <a:srgbClr val="000000"/>
                </a:solidFill>
              </a:defRPr>
            </a:lvl1pPr>
          </a:lstStyle>
          <a:p>
            <a:r>
              <a:t>Аналитический расчет</a:t>
            </a:r>
          </a:p>
        </p:txBody>
      </p:sp>
      <p:sp>
        <p:nvSpPr>
          <p:cNvPr id="351" name="Номер слайда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53" name="Формы свободных колебаний выглядят следующим образом:…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defTabSz="742950">
                  <a:spcBef>
                    <a:spcPts val="1600"/>
                  </a:spcBef>
                  <a:defRPr sz="4230" spc="-42"/>
                </a:pPr>
                <a:r>
                  <a:rPr dirty="0" err="1"/>
                  <a:t>Формы</a:t>
                </a:r>
                <a:r>
                  <a:rPr dirty="0"/>
                  <a:t> </a:t>
                </a:r>
                <a:r>
                  <a:rPr dirty="0" err="1"/>
                  <a:t>свободных</a:t>
                </a:r>
                <a:r>
                  <a:rPr dirty="0"/>
                  <a:t> </a:t>
                </a:r>
                <a:r>
                  <a:rPr dirty="0" err="1"/>
                  <a:t>колебаний</a:t>
                </a:r>
                <a:r>
                  <a:rPr dirty="0"/>
                  <a:t> </a:t>
                </a:r>
                <a:r>
                  <a:rPr dirty="0" err="1"/>
                  <a:t>выглядят</a:t>
                </a:r>
                <a:r>
                  <a:rPr dirty="0"/>
                  <a:t> </a:t>
                </a:r>
                <a:r>
                  <a:rPr dirty="0" err="1"/>
                  <a:t>следующим</a:t>
                </a:r>
                <a:r>
                  <a:rPr dirty="0"/>
                  <a:t> </a:t>
                </a:r>
                <a:r>
                  <a:rPr dirty="0" err="1"/>
                  <a:t>образом</a:t>
                </a:r>
                <a:r>
                  <a:rPr dirty="0"/>
                  <a:t>:</a:t>
                </a:r>
              </a:p>
              <a:p>
                <a:pPr defTabSz="742950">
                  <a:spcBef>
                    <a:spcPts val="1600"/>
                  </a:spcBef>
                  <a:defRPr sz="4230" spc="-42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cosh</m:t>
                    </m:r>
                    <m:f>
                      <m:fPr>
                        <m:ctrlP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f>
                      <m:fPr>
                        <m:ctrlP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sinh</m:t>
                            </m:r>
                            <m:sSub>
                              <m:sSubPr>
                                <m:ctrlPr>
                                  <a:rPr sz="5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5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sz="5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  <m:sSub>
                              <m:sSubPr>
                                <m:ctrlPr>
                                  <a:rPr sz="5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5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sz="5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cosh</m:t>
                            </m:r>
                            <m:sSub>
                              <m:sSubPr>
                                <m:ctrlPr>
                                  <a:rPr sz="5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5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sz="5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  <m:sSub>
                              <m:sSubPr>
                                <m:ctrlPr>
                                  <a:rPr sz="5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5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sz="5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  <m:d>
                      <m:dPr>
                        <m:ctrlP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  <m:f>
                          <m:fPr>
                            <m:ctrl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sz="5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5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sz="5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den>
                        </m:f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  <m:f>
                          <m:fPr>
                            <m:ctrl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sz="5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5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sz="5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den>
                        </m:f>
                      </m:e>
                    </m:d>
                  </m:oMath>
                </a14:m>
                <a:r>
                  <a:rPr dirty="0"/>
                  <a:t>, </a:t>
                </a:r>
                <a:r>
                  <a:rPr dirty="0" err="1"/>
                  <a:t>где</a:t>
                </a:r>
                <a:r>
                  <a:rPr dirty="0"/>
                  <a:t> </a:t>
                </a:r>
                <a:r>
                  <a:rPr lang="ru-RU" dirty="0"/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=1,2,...</m:t>
                    </m:r>
                  </m:oMath>
                </a14:m>
                <a:endParaRPr dirty="0"/>
              </a:p>
              <a:p>
                <a:pPr defTabSz="742950">
                  <a:spcBef>
                    <a:spcPts val="1600"/>
                  </a:spcBef>
                  <a:defRPr sz="4230" spc="-42"/>
                </a:pPr>
                <a:r>
                  <a:rPr dirty="0" err="1"/>
                  <a:t>Функция</a:t>
                </a:r>
                <a:r>
                  <a:rPr dirty="0"/>
                  <a:t> </a:t>
                </a:r>
                <a:r>
                  <a:rPr dirty="0" err="1"/>
                  <a:t>времени</a:t>
                </a:r>
                <a:r>
                  <a:rPr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5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sz="5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sz="5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5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sz="5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</a:t>
                </a:r>
                <a:r>
                  <a:rPr dirty="0" err="1"/>
                  <a:t>выглядит</a:t>
                </a:r>
                <a:r>
                  <a:rPr dirty="0"/>
                  <a:t> </a:t>
                </a:r>
                <a:r>
                  <a:rPr dirty="0" err="1"/>
                  <a:t>следующим</a:t>
                </a:r>
                <a:r>
                  <a:rPr dirty="0"/>
                  <a:t> </a:t>
                </a:r>
                <a:r>
                  <a:rPr dirty="0" err="1"/>
                  <a:t>образом</a:t>
                </a:r>
                <a:r>
                  <a:rPr dirty="0"/>
                  <a:t>:</a:t>
                </a:r>
              </a:p>
              <a:p>
                <a:pPr defTabSz="742950">
                  <a:spcBef>
                    <a:spcPts val="1600"/>
                  </a:spcBef>
                  <a:defRPr sz="4230" spc="-42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sSub>
                              <m:sSubPr>
                                <m:ctrlPr>
                                  <a:rPr sz="5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5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sz="5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r>
                          <m:rPr>
                            <m:sty m:val="p"/>
                          </m:rP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cosΩ</m:t>
                        </m:r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sSub>
                          <m:sSubPr>
                            <m:ctrl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sz="5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sz="5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sz="5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sz="5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sz="5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sz="5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p>
                                <m:r>
                                  <a:rPr sz="5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dirty="0"/>
                  <a:t>, </a:t>
                </a:r>
                <a:r>
                  <a:rPr dirty="0" err="1"/>
                  <a:t>где</a:t>
                </a:r>
                <a:r>
                  <a:rPr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sSub>
                          <m:sSubPr>
                            <m:ctrl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∫</m:t>
                        </m:r>
                      </m:e>
                      <m:sub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5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sz="5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sz="5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sz="5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5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∫</m:t>
                        </m:r>
                      </m:e>
                      <m:sub>
                        <m:r>
                          <a:rPr sz="5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sz="5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sz="5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sz="5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sSubSup>
                      <m:sSubSupPr>
                        <m:ctrlPr>
                          <a:rPr sz="5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5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sz="5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sz="5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sz="5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5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5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sz="5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ad>
                      <m:radPr>
                        <m:degHide m:val="on"/>
                        <m:ctrlP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𝐸𝐽</m:t>
                            </m:r>
                          </m:num>
                          <m:den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den>
                        </m:f>
                      </m:e>
                    </m:rad>
                  </m:oMath>
                </a14:m>
                <a:endParaRPr sz="4700" dirty="0"/>
              </a:p>
            </p:txBody>
          </p:sp>
        </mc:Choice>
        <mc:Fallback>
          <p:sp>
            <p:nvSpPr>
              <p:cNvPr id="353" name="Формы свободных колебаний выглядят следующим образом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272" t="-614"/>
                </a:stretch>
              </a:blipFill>
            </p:spPr>
            <p:txBody>
              <a:bodyPr/>
              <a:lstStyle/>
              <a:p>
                <a:r>
                  <a:rPr lang="ru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4" name="Вынужденные колебания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Вынужденные колебания</a:t>
            </a:r>
          </a:p>
        </p:txBody>
      </p:sp>
      <p:sp>
        <p:nvSpPr>
          <p:cNvPr id="355" name="Аналитический расчет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l" defTabSz="825500">
              <a:defRPr sz="5500" b="1">
                <a:solidFill>
                  <a:srgbClr val="000000"/>
                </a:solidFill>
              </a:defRPr>
            </a:lvl1pPr>
          </a:lstStyle>
          <a:p>
            <a:r>
              <a:t>Аналитический расчет</a:t>
            </a:r>
          </a:p>
        </p:txBody>
      </p:sp>
      <p:sp>
        <p:nvSpPr>
          <p:cNvPr id="356" name="Номер слайда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8" name="Подставив параметры системы, найдем максимальные напряжения (в жесткой заделке на поверхности стержня):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1206500" y="3638904"/>
                <a:ext cx="21971000" cy="2640456"/>
              </a:xfrm>
              <a:prstGeom prst="rect">
                <a:avLst/>
              </a:prstGeom>
            </p:spPr>
            <p:txBody>
              <a:bodyPr/>
              <a:lstStyle/>
              <a:p>
                <a:pPr defTabSz="742950">
                  <a:spcBef>
                    <a:spcPts val="1600"/>
                  </a:spcBef>
                  <a:defRPr sz="4230" spc="-42"/>
                </a:pPr>
                <a:r>
                  <a:rPr dirty="0" err="1"/>
                  <a:t>Подставив</a:t>
                </a:r>
                <a:r>
                  <a:rPr dirty="0"/>
                  <a:t> </a:t>
                </a:r>
                <a:r>
                  <a:rPr dirty="0" err="1"/>
                  <a:t>параметры</a:t>
                </a:r>
                <a:r>
                  <a:rPr dirty="0"/>
                  <a:t> </a:t>
                </a:r>
                <a:r>
                  <a:rPr dirty="0" err="1"/>
                  <a:t>системы</a:t>
                </a:r>
                <a:r>
                  <a:rPr dirty="0"/>
                  <a:t>, </a:t>
                </a:r>
                <a:r>
                  <a:rPr dirty="0" err="1"/>
                  <a:t>найдем</a:t>
                </a:r>
                <a:r>
                  <a:rPr dirty="0"/>
                  <a:t> </a:t>
                </a:r>
                <a:r>
                  <a:rPr dirty="0" err="1"/>
                  <a:t>максимальные</a:t>
                </a:r>
                <a:r>
                  <a:rPr dirty="0"/>
                  <a:t> </a:t>
                </a:r>
                <a:r>
                  <a:rPr dirty="0" err="1"/>
                  <a:t>напряжения</a:t>
                </a:r>
                <a:r>
                  <a:rPr dirty="0"/>
                  <a:t> (</a:t>
                </a:r>
                <a:r>
                  <a:rPr dirty="0" err="1"/>
                  <a:t>в</a:t>
                </a:r>
                <a:r>
                  <a:rPr dirty="0"/>
                  <a:t> </a:t>
                </a:r>
                <a:r>
                  <a:rPr dirty="0" err="1"/>
                  <a:t>жесткой</a:t>
                </a:r>
                <a:r>
                  <a:rPr dirty="0"/>
                  <a:t> </a:t>
                </a:r>
                <a:r>
                  <a:rPr dirty="0" err="1"/>
                  <a:t>заделке</a:t>
                </a:r>
                <a:r>
                  <a:rPr dirty="0"/>
                  <a:t> </a:t>
                </a:r>
                <a:r>
                  <a:rPr dirty="0" err="1"/>
                  <a:t>на</a:t>
                </a:r>
                <a:r>
                  <a:rPr dirty="0"/>
                  <a:t> </a:t>
                </a:r>
                <a:r>
                  <a:rPr dirty="0" err="1"/>
                  <a:t>поверхности</a:t>
                </a:r>
                <a:r>
                  <a:rPr dirty="0"/>
                  <a:t> </a:t>
                </a:r>
                <a:r>
                  <a:rPr dirty="0" err="1"/>
                  <a:t>стержня</a:t>
                </a:r>
                <a:r>
                  <a:rPr dirty="0"/>
                  <a:t>):</a:t>
                </a:r>
              </a:p>
              <a:p>
                <a:pPr defTabSz="742950">
                  <a:spcBef>
                    <a:spcPts val="1600"/>
                  </a:spcBef>
                  <a:defRPr sz="4230" spc="-42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5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sz="5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sz="5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5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sz="5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sz="5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sz="5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𝐸𝑟</m:t>
                      </m:r>
                      <m:sSup>
                        <m:sSupPr>
                          <m:ctrlPr>
                            <a:rPr sz="5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5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sz="5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sz="4700" dirty="0"/>
              </a:p>
            </p:txBody>
          </p:sp>
        </mc:Choice>
        <mc:Fallback xmlns="">
          <p:sp>
            <p:nvSpPr>
              <p:cNvPr id="358" name="Подставив параметры системы, найдем максимальные напряжения (в жесткой заделке на поверхности стержня):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xfrm>
                <a:off x="1206500" y="3638904"/>
                <a:ext cx="21971000" cy="2640456"/>
              </a:xfrm>
              <a:prstGeom prst="rect">
                <a:avLst/>
              </a:prstGeom>
              <a:blipFill>
                <a:blip r:embed="rId3"/>
                <a:stretch>
                  <a:fillRect l="-1272" t="-1914"/>
                </a:stretch>
              </a:blipFill>
            </p:spPr>
            <p:txBody>
              <a:bodyPr/>
              <a:lstStyle/>
              <a:p>
                <a:r>
                  <a:rPr lang="ru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9" name="Таблица"/>
          <p:cNvGraphicFramePr/>
          <p:nvPr/>
        </p:nvGraphicFramePr>
        <p:xfrm>
          <a:off x="13491838" y="7769131"/>
          <a:ext cx="8792508" cy="3710760"/>
        </p:xfrm>
        <a:graphic>
          <a:graphicData uri="http://schemas.openxmlformats.org/drawingml/2006/table">
            <a:tbl>
              <a:tblPr firstRow="1" firstCol="1" lastRow="1">
                <a:tableStyleId>{4C3C2611-4C71-4FC5-86AE-919BDF0F9419}</a:tableStyleId>
              </a:tblPr>
              <a:tblGrid>
                <a:gridCol w="4204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5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833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Аналитика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Ansys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48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  <a:r>
                        <a:t>σ</a:t>
                      </a:r>
                      <a:r>
                        <a:rPr baseline="-5999"/>
                        <a:t>max</a:t>
                      </a:r>
                      <a:r>
                        <a:t>, МПа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13,344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11,081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93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Относительная погрешность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D5D5"/>
                    </a:solidFill>
                  </a:tcPr>
                </a:tc>
                <a:tc gridSpan="2"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/>
                        <a:t>16,959 %</a:t>
                      </a:r>
                    </a:p>
                  </a:txBody>
                  <a:tcPr marL="50800" marR="50800" marT="50800" marB="50800" anchor="ctr" horzOverflow="overflow"/>
                </a:tc>
                <a:tc hMerge="1">
                  <a:txBody>
                    <a:bodyPr/>
                    <a:lstStyle/>
                    <a:p>
                      <a:endParaRPr lang="ru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0" name="Рис.6 Распределение эквивалентных напряжений…"/>
          <p:cNvSpPr txBox="1"/>
          <p:nvPr/>
        </p:nvSpPr>
        <p:spPr>
          <a:xfrm>
            <a:off x="3061676" y="11815635"/>
            <a:ext cx="7425110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solidFill>
                  <a:srgbClr val="000000"/>
                </a:solidFill>
              </a:defRPr>
            </a:pPr>
            <a:r>
              <a:rPr dirty="0"/>
              <a:t>Рис.6 </a:t>
            </a:r>
            <a:r>
              <a:rPr dirty="0" err="1"/>
              <a:t>Распределение</a:t>
            </a:r>
            <a:r>
              <a:rPr dirty="0"/>
              <a:t> </a:t>
            </a:r>
            <a:r>
              <a:rPr dirty="0" err="1"/>
              <a:t>эквивалентных</a:t>
            </a:r>
            <a:r>
              <a:rPr dirty="0"/>
              <a:t> </a:t>
            </a:r>
            <a:endParaRPr lang="ru-RU" dirty="0"/>
          </a:p>
          <a:p>
            <a:pPr>
              <a:defRPr sz="3200">
                <a:solidFill>
                  <a:srgbClr val="000000"/>
                </a:solidFill>
              </a:defRPr>
            </a:pPr>
            <a:r>
              <a:rPr lang="ru-RU" dirty="0"/>
              <a:t>н</a:t>
            </a:r>
            <a:r>
              <a:rPr dirty="0" err="1"/>
              <a:t>апряжений</a:t>
            </a:r>
            <a:r>
              <a:rPr lang="ru-RU" dirty="0"/>
              <a:t> по </a:t>
            </a:r>
            <a:r>
              <a:rPr dirty="0" err="1"/>
              <a:t>стержню</a:t>
            </a:r>
            <a:endParaRPr dirty="0"/>
          </a:p>
        </p:txBody>
      </p:sp>
      <p:sp>
        <p:nvSpPr>
          <p:cNvPr id="361" name="Таблица 2. Сравнение результатов"/>
          <p:cNvSpPr txBox="1"/>
          <p:nvPr/>
        </p:nvSpPr>
        <p:spPr>
          <a:xfrm>
            <a:off x="14695578" y="12193903"/>
            <a:ext cx="6837783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Таблица 2. Сравнение результатов</a:t>
            </a:r>
          </a:p>
        </p:txBody>
      </p:sp>
      <p:sp>
        <p:nvSpPr>
          <p:cNvPr id="362" name="Вынужденные колебания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Вынужденные колебания</a:t>
            </a:r>
          </a:p>
        </p:txBody>
      </p:sp>
      <p:sp>
        <p:nvSpPr>
          <p:cNvPr id="363" name="Сравнение результатов с Ansys Workbench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l" defTabSz="825500">
              <a:defRPr sz="5500" b="1">
                <a:solidFill>
                  <a:srgbClr val="000000"/>
                </a:solidFill>
              </a:defRPr>
            </a:lvl1pPr>
          </a:lstStyle>
          <a:p>
            <a:r>
              <a:t>Сравнение результатов с Ansys Workbench</a:t>
            </a:r>
          </a:p>
        </p:txBody>
      </p:sp>
      <p:pic>
        <p:nvPicPr>
          <p:cNvPr id="364" name="forced vibr rod stress.png" descr="forced vibr rod stre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07" y="6341716"/>
            <a:ext cx="10310049" cy="5548531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Номер слайда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Вынужденные колебания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Вынужденные колебания</a:t>
            </a:r>
          </a:p>
        </p:txBody>
      </p:sp>
      <p:sp>
        <p:nvSpPr>
          <p:cNvPr id="368" name="Сравнение результатов с Ansys Workbench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l" defTabSz="825500">
              <a:defRPr sz="5500" b="1">
                <a:solidFill>
                  <a:srgbClr val="000000"/>
                </a:solidFill>
              </a:defRPr>
            </a:lvl1pPr>
          </a:lstStyle>
          <a:p>
            <a:r>
              <a:t>Сравнение результатов с Ansys Workbench</a:t>
            </a:r>
          </a:p>
        </p:txBody>
      </p:sp>
      <p:pic>
        <p:nvPicPr>
          <p:cNvPr id="369" name="mesh2.jpg" descr="mesh2.jpg"/>
          <p:cNvPicPr>
            <a:picLocks noChangeAspect="1"/>
          </p:cNvPicPr>
          <p:nvPr/>
        </p:nvPicPr>
        <p:blipFill>
          <a:blip r:embed="rId2"/>
          <a:srcRect t="6879"/>
          <a:stretch>
            <a:fillRect/>
          </a:stretch>
        </p:blipFill>
        <p:spPr>
          <a:xfrm>
            <a:off x="4276923" y="3666967"/>
            <a:ext cx="15830033" cy="8236379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Рис.7 График сеточной сходимости"/>
          <p:cNvSpPr txBox="1"/>
          <p:nvPr/>
        </p:nvSpPr>
        <p:spPr>
          <a:xfrm>
            <a:off x="8693251" y="12166255"/>
            <a:ext cx="6997498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Рис.7 График сеточной сходимости</a:t>
            </a:r>
          </a:p>
        </p:txBody>
      </p:sp>
      <p:sp>
        <p:nvSpPr>
          <p:cNvPr id="371" name="Номер слайда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Моделирование предельно допустимых нагрузок"/>
          <p:cNvSpPr txBox="1">
            <a:spLocks noGrp="1"/>
          </p:cNvSpPr>
          <p:nvPr>
            <p:ph type="title"/>
          </p:nvPr>
        </p:nvSpPr>
        <p:spPr>
          <a:xfrm>
            <a:off x="1206500" y="1090347"/>
            <a:ext cx="21971000" cy="1424253"/>
          </a:xfrm>
          <a:prstGeom prst="rect">
            <a:avLst/>
          </a:prstGeom>
        </p:spPr>
        <p:txBody>
          <a:bodyPr/>
          <a:lstStyle>
            <a:lvl1pPr defTabSz="2048204">
              <a:defRPr sz="7140" spc="-142"/>
            </a:lvl1pPr>
          </a:lstStyle>
          <a:p>
            <a:r>
              <a:t>Моделирование предельно допустимых нагрузок</a:t>
            </a:r>
          </a:p>
        </p:txBody>
      </p:sp>
      <p:sp>
        <p:nvSpPr>
          <p:cNvPr id="374" name="Разрушение подвески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Разрушение подвески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5" name="Моделируются вынужденные колебания стержневой системы, состоящей из двух стержней длиной   м и   м соответственно, находящиеся под углом   друг к другу. Колебания вызваны действием статической распределенной нагрузкой   Н и гармонической распределенной н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1230571" y="3758438"/>
                <a:ext cx="10897711" cy="839816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defTabSz="734694">
                  <a:spcBef>
                    <a:spcPts val="1600"/>
                  </a:spcBef>
                  <a:defRPr sz="4183" spc="-41"/>
                </a:pPr>
                <a:r>
                  <a:rPr dirty="0" err="1"/>
                  <a:t>Моделируются</a:t>
                </a:r>
                <a:r>
                  <a:rPr dirty="0"/>
                  <a:t> </a:t>
                </a:r>
                <a:r>
                  <a:rPr dirty="0" err="1"/>
                  <a:t>вынужденные</a:t>
                </a:r>
                <a:r>
                  <a:rPr dirty="0"/>
                  <a:t> </a:t>
                </a:r>
                <a:r>
                  <a:rPr dirty="0" err="1"/>
                  <a:t>колебания</a:t>
                </a:r>
                <a:r>
                  <a:rPr dirty="0"/>
                  <a:t> </a:t>
                </a:r>
                <a:r>
                  <a:rPr dirty="0" err="1"/>
                  <a:t>стержневой</a:t>
                </a:r>
                <a:r>
                  <a:rPr dirty="0"/>
                  <a:t> </a:t>
                </a:r>
                <a:r>
                  <a:rPr dirty="0" err="1"/>
                  <a:t>системы</a:t>
                </a:r>
                <a:r>
                  <a:rPr dirty="0"/>
                  <a:t>, </a:t>
                </a:r>
                <a:r>
                  <a:rPr dirty="0" err="1"/>
                  <a:t>состоящей</a:t>
                </a:r>
                <a:r>
                  <a:rPr dirty="0"/>
                  <a:t> </a:t>
                </a:r>
                <a:r>
                  <a:rPr dirty="0" err="1"/>
                  <a:t>из</a:t>
                </a:r>
                <a:r>
                  <a:rPr dirty="0"/>
                  <a:t> </a:t>
                </a:r>
                <a:r>
                  <a:rPr dirty="0" err="1"/>
                  <a:t>двух</a:t>
                </a:r>
                <a:r>
                  <a:rPr dirty="0"/>
                  <a:t> </a:t>
                </a:r>
                <a:r>
                  <a:rPr dirty="0" err="1"/>
                  <a:t>стержней</a:t>
                </a:r>
                <a:r>
                  <a:rPr dirty="0"/>
                  <a:t> </a:t>
                </a:r>
                <a:r>
                  <a:rPr dirty="0" err="1"/>
                  <a:t>длиной</a:t>
                </a:r>
                <a:r>
                  <a:rPr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=0,431</m:t>
                    </m:r>
                  </m:oMath>
                </a14:m>
                <a:r>
                  <a:rPr dirty="0"/>
                  <a:t> </a:t>
                </a:r>
                <a:r>
                  <a:rPr dirty="0" err="1"/>
                  <a:t>м</a:t>
                </a:r>
                <a:r>
                  <a:rPr dirty="0"/>
                  <a:t> </a:t>
                </a:r>
                <a:r>
                  <a:rPr dirty="0" err="1"/>
                  <a:t>и</a:t>
                </a:r>
                <a:r>
                  <a:rPr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5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sz="5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sz="5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=0,6085</m:t>
                    </m:r>
                  </m:oMath>
                </a14:m>
                <a:r>
                  <a:rPr dirty="0"/>
                  <a:t> </a:t>
                </a:r>
                <a:r>
                  <a:rPr dirty="0" err="1"/>
                  <a:t>м</a:t>
                </a:r>
                <a:r>
                  <a:rPr dirty="0"/>
                  <a:t> </a:t>
                </a:r>
                <a:r>
                  <a:rPr dirty="0" err="1"/>
                  <a:t>соответственно</a:t>
                </a:r>
                <a:r>
                  <a:rPr dirty="0"/>
                  <a:t>, </a:t>
                </a:r>
                <a:r>
                  <a:rPr dirty="0" err="1"/>
                  <a:t>находящиеся</a:t>
                </a:r>
                <a:r>
                  <a:rPr dirty="0"/>
                  <a:t> </a:t>
                </a:r>
                <a:r>
                  <a:rPr dirty="0" err="1"/>
                  <a:t>под</a:t>
                </a:r>
                <a:r>
                  <a:rPr dirty="0"/>
                  <a:t> </a:t>
                </a:r>
                <a:r>
                  <a:rPr dirty="0" err="1"/>
                  <a:t>углом</a:t>
                </a:r>
                <a:r>
                  <a:rPr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5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5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50,71</m:t>
                        </m:r>
                      </m:e>
                      <m:sup>
                        <m:r>
                          <a:rPr sz="5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dirty="0"/>
                  <a:t> </a:t>
                </a:r>
                <a:r>
                  <a:rPr dirty="0" err="1"/>
                  <a:t>друг</a:t>
                </a:r>
                <a:r>
                  <a:rPr dirty="0"/>
                  <a:t> </a:t>
                </a:r>
                <a:r>
                  <a:rPr dirty="0" err="1"/>
                  <a:t>к</a:t>
                </a:r>
                <a:r>
                  <a:rPr dirty="0"/>
                  <a:t> </a:t>
                </a:r>
                <a:r>
                  <a:rPr dirty="0" err="1"/>
                  <a:t>другу</a:t>
                </a:r>
                <a:r>
                  <a:rPr dirty="0"/>
                  <a:t>. </a:t>
                </a:r>
                <a:r>
                  <a:rPr lang="ru-RU" dirty="0"/>
                  <a:t>На систему</a:t>
                </a:r>
                <a:r>
                  <a:rPr dirty="0"/>
                  <a:t> </a:t>
                </a:r>
                <a:r>
                  <a:rPr dirty="0" err="1"/>
                  <a:t>действ</a:t>
                </a:r>
                <a:r>
                  <a:rPr lang="ru-RU" dirty="0"/>
                  <a:t>уют</a:t>
                </a:r>
                <a:r>
                  <a:rPr dirty="0"/>
                  <a:t> </a:t>
                </a:r>
                <a:r>
                  <a:rPr dirty="0" err="1"/>
                  <a:t>статическ</a:t>
                </a:r>
                <a:r>
                  <a:rPr lang="ru-RU" dirty="0" err="1"/>
                  <a:t>ая</a:t>
                </a:r>
                <a:r>
                  <a:rPr dirty="0"/>
                  <a:t> </a:t>
                </a:r>
                <a:r>
                  <a:rPr dirty="0" err="1"/>
                  <a:t>распределенн</a:t>
                </a:r>
                <a:r>
                  <a:rPr lang="ru-RU" dirty="0" err="1"/>
                  <a:t>ая</a:t>
                </a:r>
                <a:r>
                  <a:rPr dirty="0"/>
                  <a:t> </a:t>
                </a:r>
                <a:r>
                  <a:rPr dirty="0" err="1"/>
                  <a:t>нагрузк</a:t>
                </a:r>
                <a:r>
                  <a:rPr lang="ru-RU" dirty="0"/>
                  <a:t>а</a:t>
                </a:r>
                <a:r>
                  <a:rPr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=2327,5</m:t>
                    </m:r>
                  </m:oMath>
                </a14:m>
                <a:r>
                  <a:rPr dirty="0"/>
                  <a:t> </a:t>
                </a:r>
                <a:r>
                  <a:rPr dirty="0" err="1"/>
                  <a:t>Н</a:t>
                </a:r>
                <a:r>
                  <a:rPr dirty="0"/>
                  <a:t> </a:t>
                </a:r>
                <a:r>
                  <a:rPr dirty="0" err="1"/>
                  <a:t>и</a:t>
                </a:r>
                <a:r>
                  <a:rPr dirty="0"/>
                  <a:t> </a:t>
                </a:r>
                <a:r>
                  <a:rPr dirty="0" err="1"/>
                  <a:t>гармоническ</a:t>
                </a:r>
                <a:r>
                  <a:rPr lang="ru-RU" dirty="0" err="1"/>
                  <a:t>ая</a:t>
                </a:r>
                <a:r>
                  <a:rPr dirty="0"/>
                  <a:t> </a:t>
                </a:r>
                <a:r>
                  <a:rPr dirty="0" err="1"/>
                  <a:t>распределенн</a:t>
                </a:r>
                <a:r>
                  <a:rPr lang="ru-RU" dirty="0" err="1"/>
                  <a:t>ая</a:t>
                </a:r>
                <a:r>
                  <a:rPr dirty="0"/>
                  <a:t> </a:t>
                </a:r>
                <a:r>
                  <a:rPr dirty="0" err="1"/>
                  <a:t>нагрузк</a:t>
                </a:r>
                <a:r>
                  <a:rPr lang="ru-RU" dirty="0"/>
                  <a:t>а</a:t>
                </a:r>
                <a:r>
                  <a:rPr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)=27660</m:t>
                    </m:r>
                    <m:r>
                      <m:rPr>
                        <m:sty m:val="p"/>
                      </m:rPr>
                      <a:rPr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dirty="0"/>
                  <a:t>.</a:t>
                </a:r>
                <a:endParaRPr sz="4700" dirty="0"/>
              </a:p>
            </p:txBody>
          </p:sp>
        </mc:Choice>
        <mc:Fallback>
          <p:sp>
            <p:nvSpPr>
              <p:cNvPr id="375" name="Моделируются вынужденные колебания стержневой системы, состоящей из двух стержней длиной   м и   м соответственно, находящиеся под углом   друг к другу. Колебания вызваны действием статической распределенной нагрузкой   Н и гармонической распределенной н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230571" y="3758438"/>
                <a:ext cx="10897711" cy="8398165"/>
              </a:xfrm>
              <a:prstGeom prst="rect">
                <a:avLst/>
              </a:prstGeom>
              <a:blipFill>
                <a:blip r:embed="rId2"/>
                <a:stretch>
                  <a:fillRect l="-2442" t="-755" r="-930"/>
                </a:stretch>
              </a:blipFill>
            </p:spPr>
            <p:txBody>
              <a:bodyPr/>
              <a:lstStyle/>
              <a:p>
                <a:r>
                  <a:rPr lang="ru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6" name="FVS steel+cf circ stress+.png" descr="FVS steel+cf circ stress+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0436" y="3546804"/>
            <a:ext cx="10418521" cy="8012790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Рис.8 Распределение эквивалентных напряжений…"/>
          <p:cNvSpPr txBox="1"/>
          <p:nvPr/>
        </p:nvSpPr>
        <p:spPr>
          <a:xfrm>
            <a:off x="12596257" y="11630158"/>
            <a:ext cx="9726880" cy="105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solidFill>
                  <a:srgbClr val="000000"/>
                </a:solidFill>
              </a:defRPr>
            </a:pPr>
            <a:r>
              <a:t>Рис.8 Распределение эквивалентных напряжений</a:t>
            </a:r>
          </a:p>
          <a:p>
            <a:pPr>
              <a:defRPr sz="3200">
                <a:solidFill>
                  <a:srgbClr val="000000"/>
                </a:solidFill>
              </a:defRPr>
            </a:pPr>
            <a:r>
              <a:t> в области преодоления предела прочности</a:t>
            </a:r>
          </a:p>
        </p:txBody>
      </p:sp>
      <p:sp>
        <p:nvSpPr>
          <p:cNvPr id="378" name="Номер слайда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Рассмотрение других форм сечения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Рассмотрение других форм сечения</a:t>
            </a:r>
          </a:p>
        </p:txBody>
      </p:sp>
      <p:sp>
        <p:nvSpPr>
          <p:cNvPr id="381" name="Моделирование предельно допустимых нагрузок"/>
          <p:cNvSpPr txBox="1">
            <a:spLocks noGrp="1"/>
          </p:cNvSpPr>
          <p:nvPr>
            <p:ph type="title"/>
          </p:nvPr>
        </p:nvSpPr>
        <p:spPr>
          <a:xfrm>
            <a:off x="1206500" y="1090347"/>
            <a:ext cx="21971000" cy="1424253"/>
          </a:xfrm>
          <a:prstGeom prst="rect">
            <a:avLst/>
          </a:prstGeom>
        </p:spPr>
        <p:txBody>
          <a:bodyPr/>
          <a:lstStyle>
            <a:lvl1pPr defTabSz="2048204">
              <a:defRPr sz="7140" spc="-142"/>
            </a:lvl1pPr>
          </a:lstStyle>
          <a:p>
            <a:r>
              <a:t>Моделирование предельно допустимых нагрузок</a:t>
            </a:r>
          </a:p>
        </p:txBody>
      </p:sp>
      <p:pic>
        <p:nvPicPr>
          <p:cNvPr id="382" name="FVS steel+cf squre stress+.png" descr="FVS steel+cf squre stress+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557" y="3957507"/>
            <a:ext cx="9927005" cy="7149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FVS steel+cf ellipse stress+.png" descr="FVS steel+cf ellipse stress+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3844" y="3927984"/>
            <a:ext cx="9949598" cy="7208382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Рис.9 Распределение эквивалентных напряжений…"/>
          <p:cNvSpPr txBox="1"/>
          <p:nvPr/>
        </p:nvSpPr>
        <p:spPr>
          <a:xfrm>
            <a:off x="1744130" y="11144399"/>
            <a:ext cx="9839860" cy="1538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solidFill>
                  <a:srgbClr val="000000"/>
                </a:solidFill>
              </a:defRPr>
            </a:pPr>
            <a:r>
              <a:t>Рис.9 Распределение эквивалентных напряжений </a:t>
            </a:r>
          </a:p>
          <a:p>
            <a:pPr>
              <a:defRPr sz="3200">
                <a:solidFill>
                  <a:srgbClr val="000000"/>
                </a:solidFill>
              </a:defRPr>
            </a:pPr>
            <a:r>
              <a:t>по стержневой системе </a:t>
            </a:r>
          </a:p>
          <a:p>
            <a:pPr>
              <a:defRPr sz="3200">
                <a:solidFill>
                  <a:srgbClr val="000000"/>
                </a:solidFill>
              </a:defRPr>
            </a:pPr>
            <a:r>
              <a:t>с прямоугольным сечением 72х20 мм</a:t>
            </a:r>
          </a:p>
        </p:txBody>
      </p:sp>
      <p:sp>
        <p:nvSpPr>
          <p:cNvPr id="385" name="Рис.10 Распределение эквивалентных напряжений…"/>
          <p:cNvSpPr txBox="1"/>
          <p:nvPr/>
        </p:nvSpPr>
        <p:spPr>
          <a:xfrm>
            <a:off x="12675734" y="11144399"/>
            <a:ext cx="10065818" cy="1538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solidFill>
                  <a:srgbClr val="000000"/>
                </a:solidFill>
              </a:defRPr>
            </a:pPr>
            <a:r>
              <a:t>Рис.10 Распределение эквивалентных напряжений </a:t>
            </a:r>
          </a:p>
          <a:p>
            <a:pPr>
              <a:defRPr sz="3200">
                <a:solidFill>
                  <a:srgbClr val="000000"/>
                </a:solidFill>
              </a:defRPr>
            </a:pPr>
            <a:r>
              <a:t>по стержневой системе </a:t>
            </a:r>
          </a:p>
          <a:p>
            <a:pPr>
              <a:defRPr sz="3200">
                <a:solidFill>
                  <a:srgbClr val="000000"/>
                </a:solidFill>
              </a:defRPr>
            </a:pPr>
            <a:r>
              <a:t>с овальным сечением 72х20 мм</a:t>
            </a:r>
          </a:p>
        </p:txBody>
      </p:sp>
      <p:sp>
        <p:nvSpPr>
          <p:cNvPr id="386" name="Номер слайда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Моделирование предельно допустимых нагрузок"/>
          <p:cNvSpPr txBox="1">
            <a:spLocks noGrp="1"/>
          </p:cNvSpPr>
          <p:nvPr>
            <p:ph type="title"/>
          </p:nvPr>
        </p:nvSpPr>
        <p:spPr>
          <a:xfrm>
            <a:off x="1206500" y="1090347"/>
            <a:ext cx="21971000" cy="1424253"/>
          </a:xfrm>
          <a:prstGeom prst="rect">
            <a:avLst/>
          </a:prstGeom>
        </p:spPr>
        <p:txBody>
          <a:bodyPr/>
          <a:lstStyle>
            <a:lvl1pPr defTabSz="2048204">
              <a:defRPr sz="7140" spc="-142"/>
            </a:lvl1pPr>
          </a:lstStyle>
          <a:p>
            <a:r>
              <a:t>Моделирование предельно допустимых нагрузок</a:t>
            </a:r>
          </a:p>
        </p:txBody>
      </p:sp>
      <p:sp>
        <p:nvSpPr>
          <p:cNvPr id="389" name="Рассмотрение материалов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l" defTabSz="825500">
              <a:defRPr sz="5500" b="1">
                <a:solidFill>
                  <a:srgbClr val="000000"/>
                </a:solidFill>
              </a:defRPr>
            </a:lvl1pPr>
          </a:lstStyle>
          <a:p>
            <a:r>
              <a:t>Рассмотрение материалов</a:t>
            </a:r>
          </a:p>
        </p:txBody>
      </p:sp>
      <p:pic>
        <p:nvPicPr>
          <p:cNvPr id="390" name="FVS tc350-1 stress+.png" descr="FVS tc350-1 stress+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556" y="3963759"/>
            <a:ext cx="10789179" cy="6704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FVS tc346 stress+.png" descr="FVS tc346 stress+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4266" y="3963759"/>
            <a:ext cx="10789178" cy="6704312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2" name="Рис.11 Распределение эквивалентных напряжений…"/>
              <p:cNvSpPr txBox="1"/>
              <p:nvPr/>
            </p:nvSpPr>
            <p:spPr>
              <a:xfrm>
                <a:off x="1635650" y="10803807"/>
                <a:ext cx="10138994" cy="162403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defRPr sz="3200">
                    <a:solidFill>
                      <a:srgbClr val="000000"/>
                    </a:solidFill>
                  </a:defRPr>
                </a:pPr>
                <a:r>
                  <a:rPr lang="ru-RU" dirty="0"/>
                  <a:t>Рис.11 </a:t>
                </a:r>
                <a:r>
                  <a:rPr lang="ru-RU" dirty="0" err="1"/>
                  <a:t>Распределение</a:t>
                </a:r>
                <a:r>
                  <a:rPr lang="ru-RU" dirty="0"/>
                  <a:t> </a:t>
                </a:r>
                <a:r>
                  <a:rPr lang="ru-RU" dirty="0" err="1"/>
                  <a:t>эквивалентных</a:t>
                </a:r>
                <a:r>
                  <a:rPr lang="ru-RU" dirty="0"/>
                  <a:t> </a:t>
                </a:r>
                <a:r>
                  <a:rPr lang="ru-RU" dirty="0" err="1"/>
                  <a:t>напряжений</a:t>
                </a:r>
                <a:r>
                  <a:rPr lang="ru-RU" dirty="0"/>
                  <a:t> </a:t>
                </a:r>
              </a:p>
              <a:p>
                <a:pPr>
                  <a:defRPr sz="3200">
                    <a:solidFill>
                      <a:srgbClr val="000000"/>
                    </a:solidFill>
                  </a:defRPr>
                </a:pPr>
                <a:r>
                  <a:rPr lang="ru-RU" dirty="0" err="1"/>
                  <a:t>по</a:t>
                </a:r>
                <a:r>
                  <a:rPr lang="ru-RU" dirty="0"/>
                  <a:t> </a:t>
                </a:r>
                <a:r>
                  <a:rPr lang="ru-RU" dirty="0" err="1"/>
                  <a:t>стержневой</a:t>
                </a:r>
                <a:r>
                  <a:rPr lang="ru-RU" dirty="0"/>
                  <a:t> </a:t>
                </a:r>
                <a:r>
                  <a:rPr lang="ru-RU" dirty="0" err="1"/>
                  <a:t>системе</a:t>
                </a:r>
                <a:r>
                  <a:rPr lang="ru-RU" dirty="0"/>
                  <a:t> </a:t>
                </a:r>
                <a:r>
                  <a:rPr lang="ru-RU" dirty="0" err="1"/>
                  <a:t>из</a:t>
                </a:r>
                <a:r>
                  <a:rPr lang="ru-RU" dirty="0"/>
                  <a:t> </a:t>
                </a:r>
                <a:r>
                  <a:rPr lang="en-US" dirty="0"/>
                  <a:t>TC350-1</a:t>
                </a:r>
              </a:p>
              <a:p>
                <a:pPr>
                  <a:defRPr sz="3200">
                    <a:solidFill>
                      <a:srgbClr val="000000"/>
                    </a:solidFill>
                  </a:defRPr>
                </a:pP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пр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=2689 МПа</m:t>
                    </m:r>
                  </m:oMath>
                </a14:m>
                <a:r>
                  <a:rPr lang="en-US" dirty="0"/>
                  <a:t>)</a:t>
                </a:r>
                <a:endParaRPr dirty="0"/>
              </a:p>
            </p:txBody>
          </p:sp>
        </mc:Choice>
        <mc:Fallback>
          <p:sp>
            <p:nvSpPr>
              <p:cNvPr id="392" name="Рис.11 Распределение эквивалентных напряжений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650" y="10803807"/>
                <a:ext cx="10138994" cy="1624034"/>
              </a:xfrm>
              <a:prstGeom prst="rect">
                <a:avLst/>
              </a:prstGeom>
              <a:blipFill>
                <a:blip r:embed="rId4"/>
                <a:stretch>
                  <a:fillRect l="-1375" t="-3876" r="-250" b="-775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ru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3" name="Рис.12 Распределение эквивалентных напряжений…"/>
              <p:cNvSpPr txBox="1"/>
              <p:nvPr/>
            </p:nvSpPr>
            <p:spPr>
              <a:xfrm>
                <a:off x="12609358" y="10803806"/>
                <a:ext cx="10138994" cy="162403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defRPr sz="3200">
                    <a:solidFill>
                      <a:srgbClr val="000000"/>
                    </a:solidFill>
                  </a:defRPr>
                </a:pPr>
                <a:r>
                  <a:rPr lang="ru-RU" dirty="0"/>
                  <a:t>Рис.12 </a:t>
                </a:r>
                <a:r>
                  <a:rPr lang="ru-RU" dirty="0" err="1"/>
                  <a:t>Распределение</a:t>
                </a:r>
                <a:r>
                  <a:rPr lang="ru-RU" dirty="0"/>
                  <a:t> </a:t>
                </a:r>
                <a:r>
                  <a:rPr lang="ru-RU" dirty="0" err="1"/>
                  <a:t>эквивалентных</a:t>
                </a:r>
                <a:r>
                  <a:rPr lang="ru-RU" dirty="0"/>
                  <a:t> </a:t>
                </a:r>
                <a:r>
                  <a:rPr lang="ru-RU" dirty="0" err="1"/>
                  <a:t>напряжений</a:t>
                </a:r>
                <a:r>
                  <a:rPr lang="ru-RU" dirty="0"/>
                  <a:t> </a:t>
                </a:r>
              </a:p>
              <a:p>
                <a:pPr>
                  <a:defRPr sz="3200">
                    <a:solidFill>
                      <a:srgbClr val="000000"/>
                    </a:solidFill>
                  </a:defRPr>
                </a:pPr>
                <a:r>
                  <a:rPr lang="ru-RU" dirty="0" err="1"/>
                  <a:t>по</a:t>
                </a:r>
                <a:r>
                  <a:rPr lang="ru-RU" dirty="0"/>
                  <a:t> </a:t>
                </a:r>
                <a:r>
                  <a:rPr lang="ru-RU" dirty="0" err="1"/>
                  <a:t>стержневой</a:t>
                </a:r>
                <a:r>
                  <a:rPr lang="ru-RU" dirty="0"/>
                  <a:t> </a:t>
                </a:r>
                <a:r>
                  <a:rPr lang="ru-RU" dirty="0" err="1"/>
                  <a:t>системе</a:t>
                </a:r>
                <a:r>
                  <a:rPr lang="ru-RU" dirty="0"/>
                  <a:t> </a:t>
                </a:r>
                <a:r>
                  <a:rPr lang="ru-RU" dirty="0" err="1"/>
                  <a:t>из</a:t>
                </a:r>
                <a:r>
                  <a:rPr lang="ru-RU" dirty="0"/>
                  <a:t> </a:t>
                </a:r>
                <a:r>
                  <a:rPr lang="en-US" dirty="0"/>
                  <a:t>TC346</a:t>
                </a:r>
              </a:p>
              <a:p>
                <a:pPr>
                  <a:defRPr sz="3200">
                    <a:solidFill>
                      <a:srgbClr val="000000"/>
                    </a:solidFill>
                  </a:defRPr>
                </a:pP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пр</m:t>
                        </m:r>
                      </m:sub>
                    </m:sSub>
                    <m:r>
                      <a:rPr lang="ar-A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ar-A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906</m:t>
                    </m:r>
                    <m:r>
                      <a:rPr lang="ar-A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МПа</m:t>
                    </m:r>
                  </m:oMath>
                </a14:m>
                <a:r>
                  <a:rPr lang="ru-RU" dirty="0"/>
                  <a:t>)</a:t>
                </a:r>
              </a:p>
            </p:txBody>
          </p:sp>
        </mc:Choice>
        <mc:Fallback>
          <p:sp>
            <p:nvSpPr>
              <p:cNvPr id="393" name="Рис.12 Распределение эквивалентных напряжений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9358" y="10803806"/>
                <a:ext cx="10138994" cy="1624034"/>
              </a:xfrm>
              <a:prstGeom prst="rect">
                <a:avLst/>
              </a:prstGeom>
              <a:blipFill>
                <a:blip r:embed="rId5"/>
                <a:stretch>
                  <a:fillRect l="-1375" t="-3876" r="-250" b="-775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ru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4" name="Номер слайда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Сравнение результатов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Сравнение результатов</a:t>
            </a:r>
          </a:p>
        </p:txBody>
      </p:sp>
      <p:sp>
        <p:nvSpPr>
          <p:cNvPr id="397" name="Моделирование предельно допустимых нагрузок"/>
          <p:cNvSpPr txBox="1">
            <a:spLocks noGrp="1"/>
          </p:cNvSpPr>
          <p:nvPr>
            <p:ph type="title"/>
          </p:nvPr>
        </p:nvSpPr>
        <p:spPr>
          <a:xfrm>
            <a:off x="1206500" y="1090347"/>
            <a:ext cx="21971000" cy="1424253"/>
          </a:xfrm>
          <a:prstGeom prst="rect">
            <a:avLst/>
          </a:prstGeom>
        </p:spPr>
        <p:txBody>
          <a:bodyPr/>
          <a:lstStyle>
            <a:lvl1pPr defTabSz="2048204">
              <a:defRPr sz="7140" spc="-142"/>
            </a:lvl1pPr>
          </a:lstStyle>
          <a:p>
            <a:r>
              <a:t>Моделирование предельно допустимых нагрузок</a:t>
            </a:r>
          </a:p>
        </p:txBody>
      </p:sp>
      <p:graphicFrame>
        <p:nvGraphicFramePr>
          <p:cNvPr id="398" name="Таблица"/>
          <p:cNvGraphicFramePr/>
          <p:nvPr/>
        </p:nvGraphicFramePr>
        <p:xfrm>
          <a:off x="1408157" y="8630446"/>
          <a:ext cx="10987557" cy="3255916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3356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9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0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27958">
                <a:tc>
                  <a:txBody>
                    <a:bodyPr/>
                    <a:lstStyle/>
                    <a:p>
                      <a:pPr defTabSz="4572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 b="0"/>
                      </a:pPr>
                      <a:r>
                        <a:rPr sz="3200" b="1"/>
                        <a:t>Конструкционная
 сталь + карбон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 b="0"/>
                      </a:pPr>
                      <a:r>
                        <a:rPr sz="3200" b="1"/>
                        <a:t>TC350-1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 b="0"/>
                      </a:pPr>
                      <a:r>
                        <a:rPr sz="3200" b="1"/>
                        <a:t>TC346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7958">
                <a:tc>
                  <a:txBody>
                    <a:bodyPr/>
                    <a:lstStyle/>
                    <a:p>
                      <a:pPr defTabSz="457200">
                        <a:defRPr sz="1800" b="0"/>
                      </a:pPr>
                      <a:r>
                        <a:rPr sz="3200" b="1"/>
                        <a:t>Максимальные напряжения в системе, МПа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3200"/>
                        <a:t>361,1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3200"/>
                        <a:t>449,29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3200"/>
                        <a:t>481,12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9" name="Таблица 4. Сравнение результатов для разных материалов"/>
          <p:cNvSpPr txBox="1"/>
          <p:nvPr/>
        </p:nvSpPr>
        <p:spPr>
          <a:xfrm>
            <a:off x="1137712" y="12073548"/>
            <a:ext cx="11528451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Таблица 4. Сравнение результатов для разных материалов</a:t>
            </a:r>
          </a:p>
        </p:txBody>
      </p:sp>
      <p:graphicFrame>
        <p:nvGraphicFramePr>
          <p:cNvPr id="400" name="Таблица"/>
          <p:cNvGraphicFramePr/>
          <p:nvPr/>
        </p:nvGraphicFramePr>
        <p:xfrm>
          <a:off x="1408158" y="4135800"/>
          <a:ext cx="10987557" cy="3255916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3356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3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3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27958">
                <a:tc>
                  <a:txBody>
                    <a:bodyPr/>
                    <a:lstStyle/>
                    <a:p>
                      <a:pPr defTabSz="4572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 b="0"/>
                      </a:pPr>
                      <a:r>
                        <a:rPr sz="3200" b="1"/>
                        <a:t>Круглое сечение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 b="0"/>
                      </a:pPr>
                      <a:r>
                        <a:rPr sz="3200" b="1"/>
                        <a:t>Прямоугольное сечение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 b="0"/>
                      </a:pPr>
                      <a:r>
                        <a:rPr sz="3200" b="1"/>
                        <a:t>Овальное сечение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7958">
                <a:tc>
                  <a:txBody>
                    <a:bodyPr/>
                    <a:lstStyle/>
                    <a:p>
                      <a:pPr defTabSz="457200">
                        <a:defRPr sz="1800" b="0"/>
                      </a:pPr>
                      <a:r>
                        <a:rPr sz="3200" b="1"/>
                        <a:t>Максимальные напряжения в системе, МПа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3200"/>
                        <a:t>361,1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3200"/>
                        <a:t>197,2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3200"/>
                        <a:t>222,61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1" name="Таблица 3. Сравнение результатов для разных сечений"/>
          <p:cNvSpPr txBox="1"/>
          <p:nvPr/>
        </p:nvSpPr>
        <p:spPr>
          <a:xfrm>
            <a:off x="1497782" y="7597671"/>
            <a:ext cx="10808311" cy="572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Таблица 3. Сравнение результатов для разных сечений</a:t>
            </a:r>
          </a:p>
        </p:txBody>
      </p:sp>
      <p:pic>
        <p:nvPicPr>
          <p:cNvPr id="402" name="forced vibration optimal susp stress.mp4" descr="forced vibration optimal susp stress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51600" y="3314700"/>
            <a:ext cx="10079814" cy="8290282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Рис.13 Распределение эквивалентных напряжений…"/>
          <p:cNvSpPr txBox="1"/>
          <p:nvPr/>
        </p:nvSpPr>
        <p:spPr>
          <a:xfrm>
            <a:off x="13158599" y="11832248"/>
            <a:ext cx="10065818" cy="105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solidFill>
                  <a:srgbClr val="000000"/>
                </a:solidFill>
              </a:defRPr>
            </a:pPr>
            <a:r>
              <a:t>Рис.13 Распределение эквивалентных напряжений </a:t>
            </a:r>
          </a:p>
          <a:p>
            <a:pPr>
              <a:defRPr sz="3200">
                <a:solidFill>
                  <a:srgbClr val="000000"/>
                </a:solidFill>
              </a:defRPr>
            </a:pPr>
            <a:r>
              <a:t>по оптимальной стержневой системе</a:t>
            </a:r>
          </a:p>
        </p:txBody>
      </p:sp>
      <p:sp>
        <p:nvSpPr>
          <p:cNvPr id="404" name="Номер слайда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0" fill="hold"/>
                                        <p:tgtEl>
                                          <p:spTgt spid="4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02"/>
                </p:tgtEl>
              </p:cMediaNode>
            </p:video>
            <p:seq concurrent="1" prevAc="none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Цель работ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Цель работы</a:t>
            </a:r>
          </a:p>
        </p:txBody>
      </p:sp>
      <p:sp>
        <p:nvSpPr>
          <p:cNvPr id="157" name="Необходимо найти такой материал и форму сечения V-образного рычага подвески спортивного автомобиля класса Ф1 McLaren MP4-20, при которых можно было бы избежать аварии из-за разрушения передней правой подвески в гонке на трассе Нюрбургринг."/>
          <p:cNvSpPr txBox="1">
            <a:spLocks noGrp="1"/>
          </p:cNvSpPr>
          <p:nvPr>
            <p:ph type="body" sz="half" idx="1"/>
          </p:nvPr>
        </p:nvSpPr>
        <p:spPr>
          <a:xfrm>
            <a:off x="1206500" y="3619687"/>
            <a:ext cx="9527682" cy="8256012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b="0"/>
              <a:t>Необходимо найти такой материал и форму сечения V-образного рычага подвески спортивного автомобиля класса Ф1 McLaren MP4-20, при которых можно было бы избежать аварии из-за разрушения передней правой подвески в гонке на трассе Нюрбургринг.</a:t>
            </a:r>
          </a:p>
        </p:txBody>
      </p:sp>
      <p:pic>
        <p:nvPicPr>
          <p:cNvPr id="158" name="kimi crash.mp4" descr="kimi crash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38916" y="3541273"/>
            <a:ext cx="11217118" cy="841284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12065050" y="12907466"/>
            <a:ext cx="253899" cy="54813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1" fill="hold" display="0">
                  <p:stCondLst>
                    <p:cond delay="indefinite"/>
                  </p:stCondLst>
                </p:cTn>
                <p:tgtEl>
                  <p:spTgt spid="158"/>
                </p:tgtEl>
              </p:cMediaNode>
            </p:video>
            <p:seq concurrent="1" prevAc="none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Вывод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Выводы</a:t>
            </a:r>
          </a:p>
        </p:txBody>
      </p:sp>
      <p:sp>
        <p:nvSpPr>
          <p:cNvPr id="407" name="Рассмотрена статическая нагрузка, не приводящая к разрушению, на стержни, составляющие V-образный рычаг подвески;…"/>
          <p:cNvSpPr txBox="1">
            <a:spLocks noGrp="1"/>
          </p:cNvSpPr>
          <p:nvPr>
            <p:ph type="body" idx="1"/>
          </p:nvPr>
        </p:nvSpPr>
        <p:spPr>
          <a:xfrm>
            <a:off x="1206500" y="3353573"/>
            <a:ext cx="21971000" cy="9430343"/>
          </a:xfrm>
          <a:prstGeom prst="rect">
            <a:avLst/>
          </a:prstGeom>
        </p:spPr>
        <p:txBody>
          <a:bodyPr/>
          <a:lstStyle/>
          <a:p>
            <a:pPr marL="596900" indent="-596900">
              <a:buSzPct val="123000"/>
              <a:buChar char="•"/>
            </a:pPr>
            <a:r>
              <a:rPr dirty="0" err="1"/>
              <a:t>Рассмотрена</a:t>
            </a:r>
            <a:r>
              <a:rPr dirty="0"/>
              <a:t> </a:t>
            </a:r>
            <a:r>
              <a:rPr dirty="0" err="1"/>
              <a:t>статическая</a:t>
            </a:r>
            <a:r>
              <a:rPr dirty="0"/>
              <a:t> </a:t>
            </a:r>
            <a:r>
              <a:rPr dirty="0" err="1"/>
              <a:t>нагрузка</a:t>
            </a:r>
            <a:r>
              <a:rPr dirty="0"/>
              <a:t>,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приводящая</a:t>
            </a:r>
            <a:r>
              <a:rPr dirty="0"/>
              <a:t> </a:t>
            </a:r>
            <a:r>
              <a:rPr dirty="0" err="1"/>
              <a:t>к</a:t>
            </a:r>
            <a:r>
              <a:rPr dirty="0"/>
              <a:t> </a:t>
            </a:r>
            <a:r>
              <a:rPr dirty="0" err="1"/>
              <a:t>разрушению</a:t>
            </a:r>
            <a:r>
              <a:rPr dirty="0"/>
              <a:t>,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стержни</a:t>
            </a:r>
            <a:r>
              <a:rPr dirty="0"/>
              <a:t>, </a:t>
            </a:r>
            <a:r>
              <a:rPr dirty="0" err="1"/>
              <a:t>составляющие</a:t>
            </a:r>
            <a:r>
              <a:rPr dirty="0"/>
              <a:t> V-</a:t>
            </a:r>
            <a:r>
              <a:rPr dirty="0" err="1"/>
              <a:t>образный</a:t>
            </a:r>
            <a:r>
              <a:rPr dirty="0"/>
              <a:t> </a:t>
            </a:r>
            <a:r>
              <a:rPr dirty="0" err="1"/>
              <a:t>рычаг</a:t>
            </a:r>
            <a:r>
              <a:rPr dirty="0"/>
              <a:t> </a:t>
            </a:r>
            <a:r>
              <a:rPr dirty="0" err="1"/>
              <a:t>подвески</a:t>
            </a:r>
            <a:r>
              <a:rPr dirty="0"/>
              <a:t>;</a:t>
            </a:r>
          </a:p>
          <a:p>
            <a:pPr marL="596900" indent="-596900">
              <a:buSzPct val="123000"/>
              <a:buChar char="•"/>
            </a:pPr>
            <a:r>
              <a:rPr dirty="0" err="1"/>
              <a:t>Рассмотрены</a:t>
            </a:r>
            <a:r>
              <a:rPr dirty="0"/>
              <a:t> </a:t>
            </a:r>
            <a:r>
              <a:rPr dirty="0" err="1"/>
              <a:t>вынужденные</a:t>
            </a:r>
            <a:r>
              <a:rPr dirty="0"/>
              <a:t> </a:t>
            </a:r>
            <a:r>
              <a:rPr dirty="0" err="1"/>
              <a:t>колебания</a:t>
            </a:r>
            <a:r>
              <a:rPr dirty="0"/>
              <a:t>,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приводящие</a:t>
            </a:r>
            <a:r>
              <a:rPr dirty="0"/>
              <a:t> </a:t>
            </a:r>
            <a:r>
              <a:rPr dirty="0" err="1"/>
              <a:t>к</a:t>
            </a:r>
            <a:r>
              <a:rPr dirty="0"/>
              <a:t> </a:t>
            </a:r>
            <a:r>
              <a:rPr dirty="0" err="1"/>
              <a:t>разрушению</a:t>
            </a:r>
            <a:r>
              <a:rPr dirty="0"/>
              <a:t>, </a:t>
            </a:r>
            <a:r>
              <a:rPr dirty="0" err="1"/>
              <a:t>одного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стержней</a:t>
            </a:r>
            <a:r>
              <a:rPr dirty="0"/>
              <a:t> V-</a:t>
            </a:r>
            <a:r>
              <a:rPr dirty="0" err="1"/>
              <a:t>образн</a:t>
            </a:r>
            <a:r>
              <a:rPr lang="ru-RU" dirty="0"/>
              <a:t>ого</a:t>
            </a:r>
            <a:r>
              <a:rPr dirty="0"/>
              <a:t> </a:t>
            </a:r>
            <a:r>
              <a:rPr dirty="0" err="1"/>
              <a:t>рычаг</a:t>
            </a:r>
            <a:r>
              <a:rPr lang="ru-RU" dirty="0"/>
              <a:t>а</a:t>
            </a:r>
            <a:r>
              <a:rPr dirty="0"/>
              <a:t> </a:t>
            </a:r>
            <a:r>
              <a:rPr dirty="0" err="1"/>
              <a:t>подвески</a:t>
            </a:r>
            <a:r>
              <a:rPr dirty="0"/>
              <a:t>;</a:t>
            </a:r>
          </a:p>
          <a:p>
            <a:pPr marL="596900" indent="-596900">
              <a:buSzPct val="123000"/>
              <a:buChar char="•"/>
            </a:pPr>
            <a:r>
              <a:rPr dirty="0" err="1"/>
              <a:t>Получена</a:t>
            </a:r>
            <a:r>
              <a:rPr dirty="0"/>
              <a:t> </a:t>
            </a:r>
            <a:r>
              <a:rPr dirty="0" err="1"/>
              <a:t>предельно</a:t>
            </a:r>
            <a:r>
              <a:rPr dirty="0"/>
              <a:t> </a:t>
            </a:r>
            <a:r>
              <a:rPr dirty="0" err="1"/>
              <a:t>допустимая</a:t>
            </a:r>
            <a:r>
              <a:rPr dirty="0"/>
              <a:t> </a:t>
            </a:r>
            <a:r>
              <a:rPr dirty="0" err="1"/>
              <a:t>нагрузка</a:t>
            </a:r>
            <a:r>
              <a:rPr dirty="0"/>
              <a:t>. </a:t>
            </a:r>
            <a:r>
              <a:rPr dirty="0" err="1"/>
              <a:t>Разрушение</a:t>
            </a:r>
            <a:r>
              <a:rPr dirty="0"/>
              <a:t> </a:t>
            </a:r>
            <a:r>
              <a:rPr dirty="0" err="1"/>
              <a:t>подвески</a:t>
            </a:r>
            <a:r>
              <a:rPr dirty="0"/>
              <a:t> </a:t>
            </a:r>
            <a:r>
              <a:rPr dirty="0" err="1"/>
              <a:t>вызвано</a:t>
            </a:r>
            <a:r>
              <a:rPr dirty="0"/>
              <a:t> </a:t>
            </a:r>
            <a:r>
              <a:rPr dirty="0" err="1"/>
              <a:t>вынужденными</a:t>
            </a:r>
            <a:r>
              <a:rPr dirty="0"/>
              <a:t> </a:t>
            </a:r>
            <a:r>
              <a:rPr dirty="0" err="1"/>
              <a:t>гармоническими</a:t>
            </a:r>
            <a:r>
              <a:rPr dirty="0"/>
              <a:t> </a:t>
            </a:r>
            <a:r>
              <a:rPr dirty="0" err="1"/>
              <a:t>колебаниями</a:t>
            </a:r>
            <a:r>
              <a:rPr dirty="0"/>
              <a:t> </a:t>
            </a:r>
            <a:r>
              <a:rPr dirty="0" err="1"/>
              <a:t>с</a:t>
            </a:r>
            <a:r>
              <a:rPr dirty="0"/>
              <a:t> </a:t>
            </a:r>
            <a:r>
              <a:rPr dirty="0" err="1"/>
              <a:t>амплитудой</a:t>
            </a:r>
            <a:r>
              <a:rPr dirty="0"/>
              <a:t> 27660 </a:t>
            </a:r>
            <a:r>
              <a:rPr dirty="0" err="1"/>
              <a:t>Н</a:t>
            </a:r>
            <a:r>
              <a:rPr dirty="0"/>
              <a:t>;</a:t>
            </a:r>
          </a:p>
          <a:p>
            <a:pPr marL="596900" indent="-596900">
              <a:buSzPct val="123000"/>
              <a:buChar char="•"/>
            </a:pPr>
            <a:r>
              <a:rPr dirty="0" err="1"/>
              <a:t>Проблема</a:t>
            </a:r>
            <a:r>
              <a:rPr dirty="0"/>
              <a:t> </a:t>
            </a:r>
            <a:r>
              <a:rPr dirty="0" err="1"/>
              <a:t>разрушения</a:t>
            </a:r>
            <a:r>
              <a:rPr dirty="0"/>
              <a:t> </a:t>
            </a:r>
            <a:r>
              <a:rPr dirty="0" err="1"/>
              <a:t>решается</a:t>
            </a:r>
            <a:r>
              <a:rPr dirty="0"/>
              <a:t> </a:t>
            </a:r>
            <a:r>
              <a:rPr dirty="0" err="1"/>
              <a:t>путем</a:t>
            </a:r>
            <a:r>
              <a:rPr dirty="0"/>
              <a:t> </a:t>
            </a:r>
            <a:r>
              <a:rPr dirty="0" err="1"/>
              <a:t>замены</a:t>
            </a:r>
            <a:r>
              <a:rPr dirty="0"/>
              <a:t> </a:t>
            </a:r>
            <a:r>
              <a:rPr dirty="0" err="1"/>
              <a:t>изначальных</a:t>
            </a:r>
            <a:r>
              <a:rPr dirty="0"/>
              <a:t> </a:t>
            </a:r>
            <a:r>
              <a:rPr dirty="0" err="1"/>
              <a:t>стержней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стержни</a:t>
            </a:r>
            <a:r>
              <a:rPr dirty="0"/>
              <a:t> </a:t>
            </a:r>
            <a:r>
              <a:rPr dirty="0" err="1"/>
              <a:t>прямоугольного</a:t>
            </a:r>
            <a:r>
              <a:rPr dirty="0"/>
              <a:t> </a:t>
            </a:r>
            <a:r>
              <a:rPr dirty="0" err="1"/>
              <a:t>сечения</a:t>
            </a:r>
            <a:r>
              <a:rPr dirty="0"/>
              <a:t> </a:t>
            </a:r>
            <a:r>
              <a:rPr dirty="0" err="1"/>
              <a:t>той</a:t>
            </a:r>
            <a:r>
              <a:rPr dirty="0"/>
              <a:t> </a:t>
            </a:r>
            <a:r>
              <a:rPr dirty="0" err="1"/>
              <a:t>же</a:t>
            </a:r>
            <a:r>
              <a:rPr dirty="0"/>
              <a:t> </a:t>
            </a:r>
            <a:r>
              <a:rPr dirty="0" err="1"/>
              <a:t>высоты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больш</a:t>
            </a:r>
            <a:r>
              <a:rPr lang="ru-RU" dirty="0"/>
              <a:t>ей</a:t>
            </a:r>
            <a:r>
              <a:rPr dirty="0"/>
              <a:t> </a:t>
            </a:r>
            <a:r>
              <a:rPr dirty="0" err="1"/>
              <a:t>ширин</a:t>
            </a:r>
            <a:r>
              <a:rPr lang="ru-RU" dirty="0"/>
              <a:t>ы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выполненных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препега</a:t>
            </a:r>
            <a:r>
              <a:rPr dirty="0"/>
              <a:t> Toray TC350-1.</a:t>
            </a:r>
          </a:p>
        </p:txBody>
      </p:sp>
      <p:sp>
        <p:nvSpPr>
          <p:cNvPr id="408" name="Номер слайда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Спасибо за внимание!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Спасибо за внимание!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Актуальност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Актуальность</a:t>
            </a:r>
            <a:endParaRPr dirty="0"/>
          </a:p>
        </p:txBody>
      </p:sp>
      <p:sp>
        <p:nvSpPr>
          <p:cNvPr id="162" name="Задача определения оптимального материала и формы треугольников подвески болида Ф1 остается актуальной с самого зарождения автогонок в этом классе. Каждая команда стремится создать такой автомобиль, который будет не только быстрым и легким, но и достато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algn="just"/>
          </a:lstStyle>
          <a:p>
            <a:r>
              <a:rPr dirty="0" err="1"/>
              <a:t>Задача</a:t>
            </a:r>
            <a:r>
              <a:rPr dirty="0"/>
              <a:t> </a:t>
            </a:r>
            <a:r>
              <a:rPr dirty="0" err="1"/>
              <a:t>определения</a:t>
            </a:r>
            <a:r>
              <a:rPr dirty="0"/>
              <a:t> </a:t>
            </a:r>
            <a:r>
              <a:rPr dirty="0" err="1"/>
              <a:t>оптимального</a:t>
            </a:r>
            <a:r>
              <a:rPr dirty="0"/>
              <a:t> </a:t>
            </a:r>
            <a:r>
              <a:rPr dirty="0" err="1"/>
              <a:t>материала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формы</a:t>
            </a:r>
            <a:r>
              <a:rPr dirty="0"/>
              <a:t> </a:t>
            </a:r>
            <a:r>
              <a:rPr lang="ru-RU" dirty="0"/>
              <a:t>сечения </a:t>
            </a:r>
            <a:r>
              <a:rPr lang="en-US" dirty="0"/>
              <a:t>V-</a:t>
            </a:r>
            <a:r>
              <a:rPr lang="ru-RU" dirty="0"/>
              <a:t>образного рычага</a:t>
            </a:r>
            <a:r>
              <a:rPr dirty="0"/>
              <a:t> </a:t>
            </a:r>
            <a:r>
              <a:rPr dirty="0" err="1"/>
              <a:t>подвески</a:t>
            </a:r>
            <a:r>
              <a:rPr dirty="0"/>
              <a:t> </a:t>
            </a:r>
            <a:r>
              <a:rPr dirty="0" err="1"/>
              <a:t>болида</a:t>
            </a:r>
            <a:r>
              <a:rPr dirty="0"/>
              <a:t> Ф1 </a:t>
            </a:r>
            <a:r>
              <a:rPr dirty="0" err="1"/>
              <a:t>остается</a:t>
            </a:r>
            <a:r>
              <a:rPr dirty="0"/>
              <a:t> </a:t>
            </a:r>
            <a:r>
              <a:rPr dirty="0" err="1"/>
              <a:t>актуальной</a:t>
            </a:r>
            <a:r>
              <a:rPr dirty="0"/>
              <a:t> </a:t>
            </a:r>
            <a:r>
              <a:rPr dirty="0" err="1"/>
              <a:t>с</a:t>
            </a:r>
            <a:r>
              <a:rPr dirty="0"/>
              <a:t> </a:t>
            </a:r>
            <a:r>
              <a:rPr dirty="0" err="1"/>
              <a:t>самого</a:t>
            </a:r>
            <a:r>
              <a:rPr dirty="0"/>
              <a:t> </a:t>
            </a:r>
            <a:r>
              <a:rPr dirty="0" err="1"/>
              <a:t>зарождения</a:t>
            </a:r>
            <a:r>
              <a:rPr dirty="0"/>
              <a:t> </a:t>
            </a:r>
            <a:r>
              <a:rPr dirty="0" err="1"/>
              <a:t>автогонок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этом</a:t>
            </a:r>
            <a:r>
              <a:rPr dirty="0"/>
              <a:t> </a:t>
            </a:r>
            <a:r>
              <a:rPr dirty="0" err="1"/>
              <a:t>классе</a:t>
            </a:r>
            <a:r>
              <a:rPr dirty="0"/>
              <a:t>. </a:t>
            </a:r>
            <a:r>
              <a:rPr dirty="0" err="1"/>
              <a:t>Каждая</a:t>
            </a:r>
            <a:r>
              <a:rPr dirty="0"/>
              <a:t> </a:t>
            </a:r>
            <a:r>
              <a:rPr dirty="0" err="1"/>
              <a:t>команда</a:t>
            </a:r>
            <a:r>
              <a:rPr dirty="0"/>
              <a:t> </a:t>
            </a:r>
            <a:r>
              <a:rPr dirty="0" err="1"/>
              <a:t>стремится</a:t>
            </a:r>
            <a:r>
              <a:rPr dirty="0"/>
              <a:t> </a:t>
            </a:r>
            <a:r>
              <a:rPr dirty="0" err="1"/>
              <a:t>создать</a:t>
            </a:r>
            <a:r>
              <a:rPr dirty="0"/>
              <a:t> </a:t>
            </a:r>
            <a:r>
              <a:rPr dirty="0" err="1"/>
              <a:t>такой</a:t>
            </a:r>
            <a:r>
              <a:rPr dirty="0"/>
              <a:t> </a:t>
            </a:r>
            <a:r>
              <a:rPr dirty="0" err="1"/>
              <a:t>автомобиль</a:t>
            </a:r>
            <a:r>
              <a:rPr dirty="0"/>
              <a:t>, </a:t>
            </a:r>
            <a:r>
              <a:rPr dirty="0" err="1"/>
              <a:t>который</a:t>
            </a:r>
            <a:r>
              <a:rPr dirty="0"/>
              <a:t> </a:t>
            </a:r>
            <a:r>
              <a:rPr dirty="0" err="1"/>
              <a:t>будет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только</a:t>
            </a:r>
            <a:r>
              <a:rPr dirty="0"/>
              <a:t> </a:t>
            </a:r>
            <a:r>
              <a:rPr dirty="0" err="1"/>
              <a:t>быстрым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легким</a:t>
            </a:r>
            <a:r>
              <a:rPr dirty="0"/>
              <a:t>, </a:t>
            </a:r>
            <a:r>
              <a:rPr dirty="0" err="1"/>
              <a:t>но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достаточно</a:t>
            </a:r>
            <a:r>
              <a:rPr dirty="0"/>
              <a:t> </a:t>
            </a:r>
            <a:r>
              <a:rPr dirty="0" err="1"/>
              <a:t>прочным</a:t>
            </a:r>
            <a:r>
              <a:rPr dirty="0"/>
              <a:t>, </a:t>
            </a:r>
            <a:r>
              <a:rPr dirty="0" err="1"/>
              <a:t>чтобы</a:t>
            </a:r>
            <a:r>
              <a:rPr dirty="0"/>
              <a:t> </a:t>
            </a:r>
            <a:r>
              <a:rPr dirty="0" err="1"/>
              <a:t>выдерживать</a:t>
            </a:r>
            <a:r>
              <a:rPr dirty="0"/>
              <a:t> </a:t>
            </a:r>
            <a:r>
              <a:rPr dirty="0" err="1"/>
              <a:t>неожиданно</a:t>
            </a:r>
            <a:r>
              <a:rPr dirty="0"/>
              <a:t> </a:t>
            </a:r>
            <a:r>
              <a:rPr dirty="0" err="1"/>
              <a:t>возникающие</a:t>
            </a:r>
            <a:r>
              <a:rPr dirty="0"/>
              <a:t> </a:t>
            </a:r>
            <a:r>
              <a:rPr dirty="0" err="1"/>
              <a:t>нагрузки</a:t>
            </a:r>
            <a:r>
              <a:rPr dirty="0"/>
              <a:t>, </a:t>
            </a:r>
            <a:r>
              <a:rPr dirty="0" err="1"/>
              <a:t>связанные</a:t>
            </a:r>
            <a:r>
              <a:rPr dirty="0"/>
              <a:t> </a:t>
            </a:r>
            <a:r>
              <a:rPr dirty="0" err="1"/>
              <a:t>с</a:t>
            </a:r>
            <a:r>
              <a:rPr dirty="0"/>
              <a:t> </a:t>
            </a:r>
            <a:r>
              <a:rPr dirty="0" err="1"/>
              <a:t>износом</a:t>
            </a:r>
            <a:r>
              <a:rPr dirty="0"/>
              <a:t> </a:t>
            </a:r>
            <a:r>
              <a:rPr dirty="0" err="1"/>
              <a:t>резины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возникающими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следствие</a:t>
            </a:r>
            <a:r>
              <a:rPr dirty="0"/>
              <a:t> </a:t>
            </a:r>
            <a:r>
              <a:rPr dirty="0" err="1"/>
              <a:t>этого</a:t>
            </a:r>
            <a:r>
              <a:rPr dirty="0"/>
              <a:t> </a:t>
            </a:r>
            <a:r>
              <a:rPr dirty="0" err="1"/>
              <a:t>вибрациями</a:t>
            </a:r>
            <a:r>
              <a:rPr dirty="0"/>
              <a:t>, </a:t>
            </a:r>
            <a:r>
              <a:rPr dirty="0" err="1"/>
              <a:t>неровностями</a:t>
            </a:r>
            <a:r>
              <a:rPr dirty="0"/>
              <a:t> </a:t>
            </a:r>
            <a:r>
              <a:rPr dirty="0" err="1"/>
              <a:t>гоночного</a:t>
            </a:r>
            <a:r>
              <a:rPr dirty="0"/>
              <a:t> </a:t>
            </a:r>
            <a:r>
              <a:rPr dirty="0" err="1"/>
              <a:t>полотна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вылетом</a:t>
            </a:r>
            <a:r>
              <a:rPr dirty="0"/>
              <a:t> </a:t>
            </a:r>
            <a:r>
              <a:rPr dirty="0" err="1"/>
              <a:t>во</a:t>
            </a:r>
            <a:r>
              <a:rPr dirty="0"/>
              <a:t> </a:t>
            </a:r>
            <a:r>
              <a:rPr dirty="0" err="1"/>
              <a:t>время</a:t>
            </a:r>
            <a:r>
              <a:rPr dirty="0"/>
              <a:t> </a:t>
            </a:r>
            <a:r>
              <a:rPr dirty="0" err="1"/>
              <a:t>гонки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пределы</a:t>
            </a:r>
            <a:r>
              <a:rPr dirty="0"/>
              <a:t> </a:t>
            </a:r>
            <a:r>
              <a:rPr dirty="0" err="1"/>
              <a:t>трассы</a:t>
            </a:r>
            <a:r>
              <a:rPr dirty="0"/>
              <a:t>. </a:t>
            </a:r>
          </a:p>
        </p:txBody>
      </p:sp>
      <p:sp>
        <p:nvSpPr>
          <p:cNvPr id="163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12022683" y="12907466"/>
            <a:ext cx="326137" cy="54813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Постановка задач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Постановка задачи</a:t>
            </a:r>
          </a:p>
        </p:txBody>
      </p:sp>
      <p:sp>
        <p:nvSpPr>
          <p:cNvPr id="166" name="Для достижения цели в ходе исследования должны быть решены следующие задачи:…"/>
          <p:cNvSpPr txBox="1">
            <a:spLocks noGrp="1"/>
          </p:cNvSpPr>
          <p:nvPr>
            <p:ph type="body" idx="1"/>
          </p:nvPr>
        </p:nvSpPr>
        <p:spPr>
          <a:xfrm>
            <a:off x="1206500" y="3211505"/>
            <a:ext cx="21971000" cy="971211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0000"/>
              </a:lnSpc>
              <a:buSzTx/>
              <a:buNone/>
            </a:pPr>
            <a:r>
              <a:t>Для достижения цели в ходе исследования должны быть решены следующие задачи:</a:t>
            </a:r>
          </a:p>
          <a:p>
            <a:pPr marL="997527" indent="-997527">
              <a:lnSpc>
                <a:spcPct val="120000"/>
              </a:lnSpc>
              <a:buSzPct val="100000"/>
              <a:buAutoNum type="arabicPeriod"/>
            </a:pPr>
            <a:r>
              <a:t>Аналитический расчет статической нагрузки, не приводящей к разрушению, и сравнение с результатами метода конечных элементов;</a:t>
            </a:r>
          </a:p>
          <a:p>
            <a:pPr marL="997527" indent="-997527">
              <a:lnSpc>
                <a:spcPct val="120000"/>
              </a:lnSpc>
              <a:buSzPct val="100000"/>
              <a:buAutoNum type="arabicPeriod"/>
            </a:pPr>
            <a:r>
              <a:t>Аналитический расчет вынужденных колебаний, не приводящих к разрушению, и сравнение с результатами метода конечных элементов;</a:t>
            </a:r>
          </a:p>
          <a:p>
            <a:pPr marL="997527" indent="-997527">
              <a:lnSpc>
                <a:spcPct val="120000"/>
              </a:lnSpc>
              <a:buSzPct val="100000"/>
              <a:buAutoNum type="arabicPeriod"/>
            </a:pPr>
            <a:r>
              <a:t>Моделирование предельно допустимых нагрузок и поиск оптимального материала и сечения.</a:t>
            </a:r>
          </a:p>
        </p:txBody>
      </p:sp>
      <p:sp>
        <p:nvSpPr>
          <p:cNvPr id="167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12022683" y="12907466"/>
            <a:ext cx="326137" cy="54813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Статическая нагруз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Статическая нагрузка</a:t>
            </a:r>
          </a:p>
        </p:txBody>
      </p:sp>
      <p:sp>
        <p:nvSpPr>
          <p:cNvPr id="170" name="Аналитический расчет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Аналитический расчет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1" name="Рассматривается стержень подвески круглого сечения радиуса   м, перпендикулярный носу автомобиля, закрепленный в точке А жесткой заделкой и в точке В скользящей заделкой. Длина стержня   м. На него действует вертикальная распределённая сила  ,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1168191" y="4177091"/>
                <a:ext cx="11578945" cy="7560207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marL="0" indent="0" defTabSz="2292038">
                  <a:lnSpc>
                    <a:spcPct val="120000"/>
                  </a:lnSpc>
                  <a:spcBef>
                    <a:spcPts val="4200"/>
                  </a:spcBef>
                  <a:buSzTx/>
                  <a:buNone/>
                  <a:defRPr sz="4418"/>
                </a:pPr>
                <a:r>
                  <a:rPr sz="4400" dirty="0" err="1"/>
                  <a:t>Рассматривается</a:t>
                </a:r>
                <a:r>
                  <a:rPr sz="4400" dirty="0"/>
                  <a:t> </a:t>
                </a:r>
                <a:r>
                  <a:rPr sz="4400" dirty="0" err="1"/>
                  <a:t>стержень</a:t>
                </a:r>
                <a:r>
                  <a:rPr sz="4400" dirty="0"/>
                  <a:t> </a:t>
                </a:r>
                <a:r>
                  <a:rPr sz="4400" dirty="0" err="1"/>
                  <a:t>подвески</a:t>
                </a:r>
                <a:r>
                  <a:rPr sz="4400" dirty="0"/>
                  <a:t> </a:t>
                </a:r>
                <a:r>
                  <a:rPr sz="4400" dirty="0" err="1"/>
                  <a:t>круглого</a:t>
                </a:r>
                <a:r>
                  <a:rPr sz="4400" dirty="0"/>
                  <a:t> </a:t>
                </a:r>
                <a:r>
                  <a:rPr sz="4400" dirty="0" err="1"/>
                  <a:t>сечения</a:t>
                </a:r>
                <a:r>
                  <a:rPr sz="4400" dirty="0"/>
                  <a:t> </a:t>
                </a:r>
                <a:r>
                  <a:rPr sz="4400" dirty="0" err="1"/>
                  <a:t>радиуса</a:t>
                </a:r>
                <a:r>
                  <a:rPr sz="4400" dirty="0"/>
                  <a:t> </a:t>
                </a:r>
                <a14:m>
                  <m:oMath xmlns:m="http://schemas.openxmlformats.org/officeDocument/2006/math">
                    <m:r>
                      <a:rPr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=0.02</m:t>
                    </m:r>
                  </m:oMath>
                </a14:m>
                <a:r>
                  <a:rPr sz="4400" dirty="0"/>
                  <a:t> </a:t>
                </a:r>
                <a:r>
                  <a:rPr sz="4400" dirty="0" err="1"/>
                  <a:t>м</a:t>
                </a:r>
                <a:r>
                  <a:rPr sz="4400" dirty="0"/>
                  <a:t>, </a:t>
                </a:r>
                <a:r>
                  <a:rPr sz="4400" dirty="0" err="1"/>
                  <a:t>перпендикулярный</a:t>
                </a:r>
                <a:r>
                  <a:rPr sz="4400" dirty="0"/>
                  <a:t> </a:t>
                </a:r>
                <a:r>
                  <a:rPr sz="4400" dirty="0" err="1"/>
                  <a:t>носу</a:t>
                </a:r>
                <a:r>
                  <a:rPr sz="4400" dirty="0"/>
                  <a:t> </a:t>
                </a:r>
                <a:r>
                  <a:rPr sz="4400" dirty="0" err="1"/>
                  <a:t>автомобиля</a:t>
                </a:r>
                <a:r>
                  <a:rPr sz="4400" dirty="0"/>
                  <a:t>, </a:t>
                </a:r>
                <a:r>
                  <a:rPr sz="4400" dirty="0" err="1"/>
                  <a:t>закрепленный</a:t>
                </a:r>
                <a:r>
                  <a:rPr sz="4400" dirty="0"/>
                  <a:t> </a:t>
                </a:r>
                <a:r>
                  <a:rPr sz="4400" dirty="0" err="1"/>
                  <a:t>в</a:t>
                </a:r>
                <a:r>
                  <a:rPr sz="4400" dirty="0"/>
                  <a:t> </a:t>
                </a:r>
                <a:r>
                  <a:rPr sz="4400" dirty="0" err="1"/>
                  <a:t>точке</a:t>
                </a:r>
                <a:r>
                  <a:rPr sz="4400" dirty="0"/>
                  <a:t> </a:t>
                </a:r>
                <a:r>
                  <a:rPr sz="4400" dirty="0" err="1"/>
                  <a:t>А</a:t>
                </a:r>
                <a:r>
                  <a:rPr sz="4400" dirty="0"/>
                  <a:t> </a:t>
                </a:r>
                <a:r>
                  <a:rPr sz="4400" dirty="0" err="1"/>
                  <a:t>жесткой</a:t>
                </a:r>
                <a:r>
                  <a:rPr sz="4400" dirty="0"/>
                  <a:t> </a:t>
                </a:r>
                <a:r>
                  <a:rPr sz="4400" dirty="0" err="1"/>
                  <a:t>заделкой</a:t>
                </a:r>
                <a:r>
                  <a:rPr sz="4400" dirty="0"/>
                  <a:t> </a:t>
                </a:r>
                <a:r>
                  <a:rPr sz="4400" dirty="0" err="1"/>
                  <a:t>и</a:t>
                </a:r>
                <a:r>
                  <a:rPr sz="4400" dirty="0"/>
                  <a:t> </a:t>
                </a:r>
                <a:r>
                  <a:rPr sz="4400" dirty="0" err="1"/>
                  <a:t>в</a:t>
                </a:r>
                <a:r>
                  <a:rPr sz="4400" dirty="0"/>
                  <a:t> </a:t>
                </a:r>
                <a:r>
                  <a:rPr sz="4400" dirty="0" err="1"/>
                  <a:t>точке</a:t>
                </a:r>
                <a:r>
                  <a:rPr sz="4400" dirty="0"/>
                  <a:t> </a:t>
                </a:r>
                <a:r>
                  <a:rPr sz="4400" dirty="0" err="1"/>
                  <a:t>В</a:t>
                </a:r>
                <a:r>
                  <a:rPr sz="4400" dirty="0"/>
                  <a:t> </a:t>
                </a:r>
                <a:r>
                  <a:rPr sz="4400" dirty="0" err="1"/>
                  <a:t>скользящей</a:t>
                </a:r>
                <a:r>
                  <a:rPr sz="4400" dirty="0"/>
                  <a:t> </a:t>
                </a:r>
                <a:r>
                  <a:rPr sz="4400" dirty="0" err="1"/>
                  <a:t>заделкой</a:t>
                </a:r>
                <a:r>
                  <a:rPr sz="4400" dirty="0"/>
                  <a:t>. </a:t>
                </a:r>
                <a:r>
                  <a:rPr sz="4400" dirty="0" err="1"/>
                  <a:t>Длина</a:t>
                </a:r>
                <a:r>
                  <a:rPr sz="4400" dirty="0"/>
                  <a:t> </a:t>
                </a:r>
                <a:r>
                  <a:rPr sz="4400" dirty="0" err="1"/>
                  <a:t>стержня</a:t>
                </a:r>
                <a:r>
                  <a:rPr sz="4400" dirty="0"/>
                  <a:t> </a:t>
                </a:r>
                <a14:m>
                  <m:oMath xmlns:m="http://schemas.openxmlformats.org/officeDocument/2006/math">
                    <m:r>
                      <a:rPr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=0,431</m:t>
                    </m:r>
                  </m:oMath>
                </a14:m>
                <a:r>
                  <a:rPr sz="4400" dirty="0"/>
                  <a:t> </a:t>
                </a:r>
                <a:r>
                  <a:rPr sz="4400" dirty="0" err="1"/>
                  <a:t>м</a:t>
                </a:r>
                <a:r>
                  <a:rPr sz="4400" dirty="0"/>
                  <a:t>. </a:t>
                </a:r>
                <a:r>
                  <a:rPr sz="4400" dirty="0" err="1"/>
                  <a:t>На</a:t>
                </a:r>
                <a:r>
                  <a:rPr sz="4400" dirty="0"/>
                  <a:t> </a:t>
                </a:r>
                <a:r>
                  <a:rPr sz="4400" dirty="0" err="1"/>
                  <a:t>него</a:t>
                </a:r>
                <a:r>
                  <a:rPr sz="4400" dirty="0"/>
                  <a:t> </a:t>
                </a:r>
                <a:r>
                  <a:rPr sz="4400" dirty="0" err="1"/>
                  <a:t>действует</a:t>
                </a:r>
                <a:r>
                  <a:rPr sz="4400" dirty="0"/>
                  <a:t> </a:t>
                </a:r>
                <a:r>
                  <a:rPr sz="4400" dirty="0" err="1"/>
                  <a:t>вертикальная</a:t>
                </a:r>
                <a:r>
                  <a:rPr sz="4400" dirty="0"/>
                  <a:t> </a:t>
                </a:r>
                <a:r>
                  <a:rPr sz="4400" dirty="0" err="1"/>
                  <a:t>распределённая</a:t>
                </a:r>
                <a:r>
                  <a:rPr sz="4400" dirty="0"/>
                  <a:t> </a:t>
                </a:r>
                <a:r>
                  <a:rPr sz="4400" dirty="0" err="1"/>
                  <a:t>сила</a:t>
                </a:r>
                <a:r>
                  <a:rPr sz="4400" dirty="0"/>
                  <a:t> </a:t>
                </a:r>
                <a14:m>
                  <m:oMath xmlns:m="http://schemas.openxmlformats.org/officeDocument/2006/math">
                    <m:r>
                      <a:rPr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r>
                  <a:rPr sz="4400" dirty="0"/>
                  <a:t>, </a:t>
                </a:r>
                <a14:m>
                  <m:oMath xmlns:m="http://schemas.openxmlformats.org/officeDocument/2006/math">
                    <m:r>
                      <a:rPr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=1163,75</m:t>
                    </m:r>
                    <m:r>
                      <m:rPr>
                        <m:nor/>
                      </m:rPr>
                      <a:rPr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Н</m:t>
                    </m:r>
                  </m:oMath>
                </a14:m>
                <a:endParaRPr sz="4800" dirty="0"/>
              </a:p>
            </p:txBody>
          </p:sp>
        </mc:Choice>
        <mc:Fallback>
          <p:sp>
            <p:nvSpPr>
              <p:cNvPr id="171" name="Рассматривается стержень подвески круглого сечения радиуса   м, перпендикулярный носу автомобиля, закрепленный в точке А жесткой заделкой и в точке В скользящей заделкой. Длина стержня   м. На него действует вертикальная распределённая сила  ,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168191" y="4177091"/>
                <a:ext cx="11578945" cy="7560207"/>
              </a:xfrm>
              <a:prstGeom prst="rect">
                <a:avLst/>
              </a:prstGeom>
              <a:blipFill>
                <a:blip r:embed="rId2"/>
                <a:stretch>
                  <a:fillRect l="-2522" t="-670" r="-3509" b="-168"/>
                </a:stretch>
              </a:blipFill>
            </p:spPr>
            <p:txBody>
              <a:bodyPr/>
              <a:lstStyle/>
              <a:p>
                <a:r>
                  <a:rPr lang="ru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Расчетная схема стержня"/>
          <p:cNvSpPr txBox="1"/>
          <p:nvPr/>
        </p:nvSpPr>
        <p:spPr>
          <a:xfrm>
            <a:off x="15609919" y="9534576"/>
            <a:ext cx="5096765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dirty="0" err="1"/>
              <a:t>Расчетная</a:t>
            </a:r>
            <a:r>
              <a:rPr dirty="0"/>
              <a:t> </a:t>
            </a:r>
            <a:r>
              <a:rPr dirty="0" err="1"/>
              <a:t>схема</a:t>
            </a:r>
            <a:r>
              <a:rPr dirty="0"/>
              <a:t> </a:t>
            </a:r>
            <a:r>
              <a:rPr dirty="0" err="1"/>
              <a:t>стержня</a:t>
            </a:r>
            <a:endParaRPr dirty="0"/>
          </a:p>
        </p:txBody>
      </p:sp>
      <p:grpSp>
        <p:nvGrpSpPr>
          <p:cNvPr id="236" name="Сгруппировать"/>
          <p:cNvGrpSpPr/>
          <p:nvPr/>
        </p:nvGrpSpPr>
        <p:grpSpPr>
          <a:xfrm>
            <a:off x="12997174" y="5623235"/>
            <a:ext cx="10322254" cy="3387503"/>
            <a:chOff x="0" y="-178569"/>
            <a:chExt cx="10322252" cy="3387502"/>
          </a:xfrm>
        </p:grpSpPr>
        <p:sp>
          <p:nvSpPr>
            <p:cNvPr id="173" name="Прямоугольник"/>
            <p:cNvSpPr/>
            <p:nvPr/>
          </p:nvSpPr>
          <p:spPr>
            <a:xfrm>
              <a:off x="1348119" y="2005003"/>
              <a:ext cx="7437145" cy="171714"/>
            </a:xfrm>
            <a:prstGeom prst="rect">
              <a:avLst/>
            </a:prstGeom>
            <a:solidFill>
              <a:srgbClr val="929292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grpSp>
          <p:nvGrpSpPr>
            <p:cNvPr id="185" name="Сгруппировать"/>
            <p:cNvGrpSpPr/>
            <p:nvPr/>
          </p:nvGrpSpPr>
          <p:grpSpPr>
            <a:xfrm>
              <a:off x="1218941" y="1610096"/>
              <a:ext cx="111690" cy="961528"/>
              <a:chOff x="0" y="0"/>
              <a:chExt cx="111689" cy="961527"/>
            </a:xfrm>
          </p:grpSpPr>
          <p:sp>
            <p:nvSpPr>
              <p:cNvPr id="174" name="Линия"/>
              <p:cNvSpPr/>
              <p:nvPr/>
            </p:nvSpPr>
            <p:spPr>
              <a:xfrm flipV="1">
                <a:off x="111689" y="-1"/>
                <a:ext cx="1" cy="961529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Линия"/>
              <p:cNvSpPr/>
              <p:nvPr/>
            </p:nvSpPr>
            <p:spPr>
              <a:xfrm flipV="1">
                <a:off x="-1" y="17874"/>
                <a:ext cx="108554" cy="10855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Линия"/>
              <p:cNvSpPr/>
              <p:nvPr/>
            </p:nvSpPr>
            <p:spPr>
              <a:xfrm flipV="1">
                <a:off x="-1" y="105624"/>
                <a:ext cx="108554" cy="10855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Линия"/>
              <p:cNvSpPr/>
              <p:nvPr/>
            </p:nvSpPr>
            <p:spPr>
              <a:xfrm flipV="1">
                <a:off x="-1" y="194312"/>
                <a:ext cx="108554" cy="10855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Линия"/>
              <p:cNvSpPr/>
              <p:nvPr/>
            </p:nvSpPr>
            <p:spPr>
              <a:xfrm flipV="1">
                <a:off x="-1" y="282063"/>
                <a:ext cx="108554" cy="10855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Линия"/>
              <p:cNvSpPr/>
              <p:nvPr/>
            </p:nvSpPr>
            <p:spPr>
              <a:xfrm flipV="1">
                <a:off x="-1" y="369514"/>
                <a:ext cx="108554" cy="10855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Линия"/>
              <p:cNvSpPr/>
              <p:nvPr/>
            </p:nvSpPr>
            <p:spPr>
              <a:xfrm flipV="1">
                <a:off x="-1" y="457265"/>
                <a:ext cx="108554" cy="10855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Линия"/>
              <p:cNvSpPr/>
              <p:nvPr/>
            </p:nvSpPr>
            <p:spPr>
              <a:xfrm flipV="1">
                <a:off x="-1" y="545953"/>
                <a:ext cx="108554" cy="10855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Линия"/>
              <p:cNvSpPr/>
              <p:nvPr/>
            </p:nvSpPr>
            <p:spPr>
              <a:xfrm flipV="1">
                <a:off x="-1" y="633704"/>
                <a:ext cx="108554" cy="10855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Линия"/>
              <p:cNvSpPr/>
              <p:nvPr/>
            </p:nvSpPr>
            <p:spPr>
              <a:xfrm flipV="1">
                <a:off x="-1" y="722392"/>
                <a:ext cx="108554" cy="10855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Линия"/>
              <p:cNvSpPr/>
              <p:nvPr/>
            </p:nvSpPr>
            <p:spPr>
              <a:xfrm flipV="1">
                <a:off x="-1" y="811080"/>
                <a:ext cx="108554" cy="10855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7" name="Сгруппировать"/>
            <p:cNvGrpSpPr/>
            <p:nvPr/>
          </p:nvGrpSpPr>
          <p:grpSpPr>
            <a:xfrm>
              <a:off x="8574722" y="1550873"/>
              <a:ext cx="125449" cy="1079975"/>
              <a:chOff x="0" y="0"/>
              <a:chExt cx="125448" cy="1079974"/>
            </a:xfrm>
          </p:grpSpPr>
          <p:sp>
            <p:nvSpPr>
              <p:cNvPr id="186" name="Линия"/>
              <p:cNvSpPr/>
              <p:nvPr/>
            </p:nvSpPr>
            <p:spPr>
              <a:xfrm flipV="1">
                <a:off x="125448" y="0"/>
                <a:ext cx="1" cy="1079975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Линия"/>
              <p:cNvSpPr/>
              <p:nvPr/>
            </p:nvSpPr>
            <p:spPr>
              <a:xfrm flipV="1">
                <a:off x="-1" y="20075"/>
                <a:ext cx="121926" cy="12192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Линия"/>
              <p:cNvSpPr/>
              <p:nvPr/>
            </p:nvSpPr>
            <p:spPr>
              <a:xfrm flipV="1">
                <a:off x="-1" y="118636"/>
                <a:ext cx="121926" cy="12192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Линия"/>
              <p:cNvSpPr/>
              <p:nvPr/>
            </p:nvSpPr>
            <p:spPr>
              <a:xfrm flipV="1">
                <a:off x="-1" y="218249"/>
                <a:ext cx="121926" cy="12192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Линия"/>
              <p:cNvSpPr/>
              <p:nvPr/>
            </p:nvSpPr>
            <p:spPr>
              <a:xfrm flipV="1">
                <a:off x="-1" y="316809"/>
                <a:ext cx="121926" cy="12192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Линия"/>
              <p:cNvSpPr/>
              <p:nvPr/>
            </p:nvSpPr>
            <p:spPr>
              <a:xfrm flipV="1">
                <a:off x="-1" y="415033"/>
                <a:ext cx="121926" cy="12192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Линия"/>
              <p:cNvSpPr/>
              <p:nvPr/>
            </p:nvSpPr>
            <p:spPr>
              <a:xfrm flipV="1">
                <a:off x="-1" y="513594"/>
                <a:ext cx="121926" cy="12192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93" name="Линия"/>
              <p:cNvSpPr/>
              <p:nvPr/>
            </p:nvSpPr>
            <p:spPr>
              <a:xfrm flipV="1">
                <a:off x="-1" y="613207"/>
                <a:ext cx="121926" cy="12192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94" name="Линия"/>
              <p:cNvSpPr/>
              <p:nvPr/>
            </p:nvSpPr>
            <p:spPr>
              <a:xfrm flipV="1">
                <a:off x="-1" y="711767"/>
                <a:ext cx="121926" cy="12192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95" name="Линия"/>
              <p:cNvSpPr/>
              <p:nvPr/>
            </p:nvSpPr>
            <p:spPr>
              <a:xfrm flipV="1">
                <a:off x="-1" y="811381"/>
                <a:ext cx="121926" cy="12192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Линия"/>
              <p:cNvSpPr/>
              <p:nvPr/>
            </p:nvSpPr>
            <p:spPr>
              <a:xfrm flipV="1">
                <a:off x="-1" y="910994"/>
                <a:ext cx="121926" cy="12192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09" name="Сгруппировать"/>
            <p:cNvGrpSpPr/>
            <p:nvPr/>
          </p:nvGrpSpPr>
          <p:grpSpPr>
            <a:xfrm rot="10800000">
              <a:off x="8879798" y="1546314"/>
              <a:ext cx="102821" cy="1089091"/>
              <a:chOff x="11510" y="0"/>
              <a:chExt cx="102819" cy="1089090"/>
            </a:xfrm>
          </p:grpSpPr>
          <p:sp>
            <p:nvSpPr>
              <p:cNvPr id="198" name="Линия"/>
              <p:cNvSpPr/>
              <p:nvPr/>
            </p:nvSpPr>
            <p:spPr>
              <a:xfrm flipV="1">
                <a:off x="114330" y="0"/>
                <a:ext cx="1" cy="108909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Линия"/>
              <p:cNvSpPr/>
              <p:nvPr/>
            </p:nvSpPr>
            <p:spPr>
              <a:xfrm flipV="1">
                <a:off x="11510" y="20245"/>
                <a:ext cx="99933" cy="12295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Линия"/>
              <p:cNvSpPr/>
              <p:nvPr/>
            </p:nvSpPr>
            <p:spPr>
              <a:xfrm flipV="1">
                <a:off x="11510" y="119637"/>
                <a:ext cx="99933" cy="12295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Линия"/>
              <p:cNvSpPr/>
              <p:nvPr/>
            </p:nvSpPr>
            <p:spPr>
              <a:xfrm flipV="1">
                <a:off x="11510" y="220091"/>
                <a:ext cx="99933" cy="12295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Линия"/>
              <p:cNvSpPr/>
              <p:nvPr/>
            </p:nvSpPr>
            <p:spPr>
              <a:xfrm flipV="1">
                <a:off x="11510" y="319484"/>
                <a:ext cx="99933" cy="12295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Линия"/>
              <p:cNvSpPr/>
              <p:nvPr/>
            </p:nvSpPr>
            <p:spPr>
              <a:xfrm flipV="1">
                <a:off x="11510" y="418537"/>
                <a:ext cx="99933" cy="12295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Линия"/>
              <p:cNvSpPr/>
              <p:nvPr/>
            </p:nvSpPr>
            <p:spPr>
              <a:xfrm flipV="1">
                <a:off x="11510" y="517929"/>
                <a:ext cx="99933" cy="12295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Линия"/>
              <p:cNvSpPr/>
              <p:nvPr/>
            </p:nvSpPr>
            <p:spPr>
              <a:xfrm flipV="1">
                <a:off x="11510" y="618383"/>
                <a:ext cx="99933" cy="12295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Линия"/>
              <p:cNvSpPr/>
              <p:nvPr/>
            </p:nvSpPr>
            <p:spPr>
              <a:xfrm flipV="1">
                <a:off x="11510" y="717775"/>
                <a:ext cx="99933" cy="12295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Линия"/>
              <p:cNvSpPr/>
              <p:nvPr/>
            </p:nvSpPr>
            <p:spPr>
              <a:xfrm flipV="1">
                <a:off x="11510" y="818229"/>
                <a:ext cx="99933" cy="12295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Линия"/>
              <p:cNvSpPr/>
              <p:nvPr/>
            </p:nvSpPr>
            <p:spPr>
              <a:xfrm flipV="1">
                <a:off x="11510" y="918683"/>
                <a:ext cx="99933" cy="12295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10" name="Кружок"/>
            <p:cNvSpPr/>
            <p:nvPr/>
          </p:nvSpPr>
          <p:spPr>
            <a:xfrm>
              <a:off x="8680075" y="1986964"/>
              <a:ext cx="207791" cy="207792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Уравнение"/>
                <p:cNvSpPr txBox="1"/>
                <p:nvPr/>
              </p:nvSpPr>
              <p:spPr>
                <a:xfrm>
                  <a:off x="1154710" y="2810202"/>
                  <a:ext cx="367095" cy="39873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sz="4700"/>
                </a:p>
              </p:txBody>
            </p:sp>
          </mc:Choice>
          <mc:Fallback xmlns="">
            <p:sp>
              <p:nvSpPr>
                <p:cNvPr id="211" name="Уравнение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4710" y="2810202"/>
                  <a:ext cx="367095" cy="398731"/>
                </a:xfrm>
                <a:prstGeom prst="rect">
                  <a:avLst/>
                </a:prstGeom>
                <a:blipFill>
                  <a:blip r:embed="rId3"/>
                  <a:stretch>
                    <a:fillRect l="-53333" r="-56667" b="-9687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ru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Уравнение"/>
                <p:cNvSpPr txBox="1"/>
                <p:nvPr/>
              </p:nvSpPr>
              <p:spPr>
                <a:xfrm>
                  <a:off x="8604784" y="2814712"/>
                  <a:ext cx="355753" cy="38977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sz="4700"/>
                </a:p>
              </p:txBody>
            </p:sp>
          </mc:Choice>
          <mc:Fallback xmlns="">
            <p:sp>
              <p:nvSpPr>
                <p:cNvPr id="212" name="Уравнение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4784" y="2814712"/>
                  <a:ext cx="355753" cy="389777"/>
                </a:xfrm>
                <a:prstGeom prst="rect">
                  <a:avLst/>
                </a:prstGeom>
                <a:blipFill>
                  <a:blip r:embed="rId4"/>
                  <a:stretch>
                    <a:fillRect l="-57143" r="-67857" b="-10322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ru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Линия"/>
            <p:cNvSpPr/>
            <p:nvPr/>
          </p:nvSpPr>
          <p:spPr>
            <a:xfrm>
              <a:off x="1315774" y="1284275"/>
              <a:ext cx="7501834" cy="1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4" name="Линия"/>
            <p:cNvSpPr/>
            <p:nvPr/>
          </p:nvSpPr>
          <p:spPr>
            <a:xfrm>
              <a:off x="1982227" y="1275834"/>
              <a:ext cx="1" cy="727578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5" name="Линия"/>
            <p:cNvSpPr/>
            <p:nvPr/>
          </p:nvSpPr>
          <p:spPr>
            <a:xfrm flipV="1">
              <a:off x="1339609" y="470104"/>
              <a:ext cx="1" cy="1628343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6" name="Линия"/>
            <p:cNvSpPr/>
            <p:nvPr/>
          </p:nvSpPr>
          <p:spPr>
            <a:xfrm>
              <a:off x="2691549" y="1275834"/>
              <a:ext cx="1" cy="727578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7" name="Линия"/>
            <p:cNvSpPr/>
            <p:nvPr/>
          </p:nvSpPr>
          <p:spPr>
            <a:xfrm>
              <a:off x="3400870" y="1275834"/>
              <a:ext cx="1" cy="727578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8" name="Линия"/>
            <p:cNvSpPr/>
            <p:nvPr/>
          </p:nvSpPr>
          <p:spPr>
            <a:xfrm>
              <a:off x="4110192" y="1275834"/>
              <a:ext cx="1" cy="727578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9" name="Линия"/>
            <p:cNvSpPr/>
            <p:nvPr/>
          </p:nvSpPr>
          <p:spPr>
            <a:xfrm>
              <a:off x="4819514" y="1275834"/>
              <a:ext cx="1" cy="727578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0" name="Линия"/>
            <p:cNvSpPr/>
            <p:nvPr/>
          </p:nvSpPr>
          <p:spPr>
            <a:xfrm>
              <a:off x="5528836" y="1275834"/>
              <a:ext cx="1" cy="727578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1" name="Линия"/>
            <p:cNvSpPr/>
            <p:nvPr/>
          </p:nvSpPr>
          <p:spPr>
            <a:xfrm>
              <a:off x="6238157" y="1275834"/>
              <a:ext cx="1" cy="727578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2" name="Линия"/>
            <p:cNvSpPr/>
            <p:nvPr/>
          </p:nvSpPr>
          <p:spPr>
            <a:xfrm>
              <a:off x="6947479" y="1275834"/>
              <a:ext cx="1" cy="727578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3" name="Линия"/>
            <p:cNvSpPr/>
            <p:nvPr/>
          </p:nvSpPr>
          <p:spPr>
            <a:xfrm>
              <a:off x="7583528" y="1275834"/>
              <a:ext cx="1" cy="727578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4" name="Линия"/>
            <p:cNvSpPr/>
            <p:nvPr/>
          </p:nvSpPr>
          <p:spPr>
            <a:xfrm>
              <a:off x="8292850" y="1275834"/>
              <a:ext cx="1" cy="727578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Уравнение"/>
                <p:cNvSpPr txBox="1"/>
                <p:nvPr/>
              </p:nvSpPr>
              <p:spPr>
                <a:xfrm>
                  <a:off x="5045090" y="2411636"/>
                  <a:ext cx="111838" cy="32611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sz="3700"/>
                </a:p>
              </p:txBody>
            </p:sp>
          </mc:Choice>
          <mc:Fallback xmlns="">
            <p:sp>
              <p:nvSpPr>
                <p:cNvPr id="225" name="Уравнение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5090" y="2411636"/>
                  <a:ext cx="111838" cy="326112"/>
                </a:xfrm>
                <a:prstGeom prst="rect">
                  <a:avLst/>
                </a:prstGeom>
                <a:blipFill>
                  <a:blip r:embed="rId5"/>
                  <a:stretch>
                    <a:fillRect l="-130000" r="-160000" b="-8518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ru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" name="Уравнение"/>
                <p:cNvSpPr txBox="1"/>
                <p:nvPr/>
              </p:nvSpPr>
              <p:spPr>
                <a:xfrm>
                  <a:off x="4958847" y="493993"/>
                  <a:ext cx="215685" cy="30543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sz="3700" dirty="0"/>
                </a:p>
              </p:txBody>
            </p:sp>
          </mc:Choice>
          <mc:Fallback xmlns="">
            <p:sp>
              <p:nvSpPr>
                <p:cNvPr id="226" name="Уравнение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8847" y="493993"/>
                  <a:ext cx="215685" cy="305436"/>
                </a:xfrm>
                <a:prstGeom prst="rect">
                  <a:avLst/>
                </a:prstGeom>
                <a:blipFill>
                  <a:blip r:embed="rId6"/>
                  <a:stretch>
                    <a:fillRect l="-82353" r="-100000" b="-132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ru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Уравнение"/>
                <p:cNvSpPr txBox="1"/>
                <p:nvPr/>
              </p:nvSpPr>
              <p:spPr>
                <a:xfrm>
                  <a:off x="1154710" y="-178569"/>
                  <a:ext cx="533880" cy="48317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3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limLow>
                              <m:limLowPr>
                                <m:ctrlPr>
                                  <a:rPr sz="37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sz="37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lim>
                                <m:r>
                                  <a:rPr sz="37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¯</m:t>
                                </m:r>
                              </m:lim>
                            </m:limLow>
                          </m:e>
                          <m:sub>
                            <m:r>
                              <a:rPr sz="3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sz="3700" dirty="0"/>
                </a:p>
              </p:txBody>
            </p:sp>
          </mc:Choice>
          <mc:Fallback xmlns="">
            <p:sp>
              <p:nvSpPr>
                <p:cNvPr id="227" name="Уравнение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4710" y="-178569"/>
                  <a:ext cx="533880" cy="483175"/>
                </a:xfrm>
                <a:prstGeom prst="rect">
                  <a:avLst/>
                </a:prstGeom>
                <a:blipFill>
                  <a:blip r:embed="rId7"/>
                  <a:stretch>
                    <a:fillRect l="-30233" r="-16279" b="-7692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ru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0" name="Сгруппировать"/>
            <p:cNvGrpSpPr/>
            <p:nvPr/>
          </p:nvGrpSpPr>
          <p:grpSpPr>
            <a:xfrm>
              <a:off x="690673" y="1652126"/>
              <a:ext cx="456113" cy="988103"/>
              <a:chOff x="0" y="0"/>
              <a:chExt cx="456111" cy="988102"/>
            </a:xfrm>
          </p:grpSpPr>
          <p:sp>
            <p:nvSpPr>
              <p:cNvPr id="238" name="Соединительная линия"/>
              <p:cNvSpPr/>
              <p:nvPr/>
            </p:nvSpPr>
            <p:spPr>
              <a:xfrm>
                <a:off x="88" y="0"/>
                <a:ext cx="456024" cy="493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7296" y="1307"/>
                      <a:pt x="96" y="8507"/>
                      <a:pt x="0" y="2160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39" name="Соединительная линия"/>
              <p:cNvSpPr/>
              <p:nvPr/>
            </p:nvSpPr>
            <p:spPr>
              <a:xfrm>
                <a:off x="0" y="479907"/>
                <a:ext cx="443502" cy="508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279" y="13178"/>
                      <a:pt x="7479" y="20378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233" name="Сгруппировать"/>
            <p:cNvGrpSpPr/>
            <p:nvPr/>
          </p:nvGrpSpPr>
          <p:grpSpPr>
            <a:xfrm>
              <a:off x="9145210" y="1596808"/>
              <a:ext cx="456113" cy="988103"/>
              <a:chOff x="0" y="0"/>
              <a:chExt cx="456111" cy="988102"/>
            </a:xfrm>
          </p:grpSpPr>
          <p:sp>
            <p:nvSpPr>
              <p:cNvPr id="240" name="Соединительная линия"/>
              <p:cNvSpPr/>
              <p:nvPr/>
            </p:nvSpPr>
            <p:spPr>
              <a:xfrm>
                <a:off x="0" y="0"/>
                <a:ext cx="456024" cy="493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4304" y="1307"/>
                      <a:pt x="21504" y="8507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41" name="Соединительная линия"/>
              <p:cNvSpPr/>
              <p:nvPr/>
            </p:nvSpPr>
            <p:spPr>
              <a:xfrm>
                <a:off x="12610" y="479907"/>
                <a:ext cx="443502" cy="508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321" y="13178"/>
                      <a:pt x="14121" y="20378"/>
                      <a:pt x="0" y="2160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/>
              <a:lstStyle/>
              <a:p>
                <a:endParaRPr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Уравнение"/>
                <p:cNvSpPr txBox="1"/>
                <p:nvPr/>
              </p:nvSpPr>
              <p:spPr>
                <a:xfrm>
                  <a:off x="0" y="1928988"/>
                  <a:ext cx="586989" cy="43578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sz="3800"/>
                </a:p>
              </p:txBody>
            </p:sp>
          </mc:Choice>
          <mc:Fallback xmlns="">
            <p:sp>
              <p:nvSpPr>
                <p:cNvPr id="234" name="Уравнение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928988"/>
                  <a:ext cx="586989" cy="435789"/>
                </a:xfrm>
                <a:prstGeom prst="rect">
                  <a:avLst/>
                </a:prstGeom>
                <a:blipFill>
                  <a:blip r:embed="rId8"/>
                  <a:stretch>
                    <a:fillRect l="-27660" r="-21277" b="-5277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ru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Уравнение"/>
                <p:cNvSpPr txBox="1"/>
                <p:nvPr/>
              </p:nvSpPr>
              <p:spPr>
                <a:xfrm>
                  <a:off x="9727039" y="1873670"/>
                  <a:ext cx="595213" cy="43578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sz="3800"/>
                </a:p>
              </p:txBody>
            </p:sp>
          </mc:Choice>
          <mc:Fallback xmlns="">
            <p:sp>
              <p:nvSpPr>
                <p:cNvPr id="235" name="Уравнение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7039" y="1873670"/>
                  <a:ext cx="595213" cy="435789"/>
                </a:xfrm>
                <a:prstGeom prst="rect">
                  <a:avLst/>
                </a:prstGeom>
                <a:blipFill>
                  <a:blip r:embed="rId9"/>
                  <a:stretch>
                    <a:fillRect l="-27083" r="-22917" b="-5714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ru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7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12022683" y="12907466"/>
            <a:ext cx="326137" cy="54813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Стержень один раз статически неопределим. Необходимо найти моменты в рассматриваемой системе, используя метод сил.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206500" y="3790953"/>
                <a:ext cx="21971000" cy="9386385"/>
              </a:xfrm>
              <a:prstGeom prst="rect">
                <a:avLst/>
              </a:prstGeom>
            </p:spPr>
            <p:txBody>
              <a:bodyPr/>
              <a:lstStyle/>
              <a:p>
                <a:pPr defTabSz="759459">
                  <a:spcBef>
                    <a:spcPts val="1600"/>
                  </a:spcBef>
                  <a:defRPr sz="4324" spc="-43"/>
                </a:pPr>
                <a:r>
                  <a:t>Стержень один раз статически неопределим. Необходимо найти моменты в рассматриваемой системе, используя метод сил.</a:t>
                </a:r>
              </a:p>
              <a:p>
                <a:pPr defTabSz="2243271">
                  <a:spcBef>
                    <a:spcPts val="4100"/>
                  </a:spcBef>
                  <a:defRPr sz="4324" spc="0"/>
                </a:pPr>
                <a:r>
                  <a:t>Каноническое уравнение метода сил:</a:t>
                </a:r>
              </a:p>
              <a:p>
                <a:pPr defTabSz="2243271">
                  <a:spcBef>
                    <a:spcPts val="4100"/>
                  </a:spcBef>
                  <a:defRPr sz="4324" spc="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sz="5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sz="5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sz="5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sz="5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sz="5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sz="5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sz="5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sz="5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sz="5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sz="5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t>, где</a:t>
                </a:r>
              </a:p>
              <a:p>
                <a:pPr defTabSz="2243271">
                  <a:spcBef>
                    <a:spcPts val="4100"/>
                  </a:spcBef>
                  <a:defRPr sz="4324" spc="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∫</m:t>
                        </m:r>
                      </m:e>
                      <m:sub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f>
                      <m:fPr>
                        <m:ctrl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5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5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sz="5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sz="5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sz="5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sz="5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bar>
                          </m:e>
                          <m:sub>
                            <m:r>
                              <a:rPr sz="5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𝐸𝐽</m:t>
                        </m:r>
                      </m:den>
                    </m:f>
                    <m:r>
                      <a:rPr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t> — грузовой коэффициент перемещения</a:t>
                </a:r>
              </a:p>
              <a:p>
                <a:pPr defTabSz="2243271">
                  <a:spcBef>
                    <a:spcPts val="4100"/>
                  </a:spcBef>
                  <a:defRPr sz="4324" spc="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∫</m:t>
                        </m:r>
                      </m:e>
                      <m:sub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f>
                      <m:fPr>
                        <m:ctrl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5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sz="5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sz="5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bar>
                          </m:e>
                          <m:sub>
                            <m:r>
                              <a:rPr sz="5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sz="5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sz="5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sz="5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bar>
                          </m:e>
                          <m:sub>
                            <m:r>
                              <a:rPr sz="5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𝐸𝐽</m:t>
                        </m:r>
                      </m:den>
                    </m:f>
                    <m:r>
                      <a:rPr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t> — единичный коэффициент перемещения</a:t>
                </a:r>
                <a:endParaRPr sz="4700"/>
              </a:p>
            </p:txBody>
          </p:sp>
        </mc:Choice>
        <mc:Fallback xmlns="">
          <p:sp>
            <p:nvSpPr>
              <p:cNvPr id="243" name="Стержень один раз статически неопределим. Необходимо найти моменты в рассматриваемой системе, используя метод сил.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06500" y="3790953"/>
                <a:ext cx="21971000" cy="9386385"/>
              </a:xfrm>
              <a:prstGeom prst="rect">
                <a:avLst/>
              </a:prstGeom>
              <a:blipFill>
                <a:blip r:embed="rId2"/>
                <a:stretch>
                  <a:fillRect l="-1329" t="-541"/>
                </a:stretch>
              </a:blipFill>
            </p:spPr>
            <p:txBody>
              <a:bodyPr/>
              <a:lstStyle/>
              <a:p>
                <a:r>
                  <a:rPr lang="ru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4" name="Статическая нагрузка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t>Статическая нагрузка</a:t>
            </a:r>
          </a:p>
        </p:txBody>
      </p:sp>
      <p:sp>
        <p:nvSpPr>
          <p:cNvPr id="245" name="Аналитический расчет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l" defTabSz="825500">
              <a:defRPr sz="5500" b="1">
                <a:solidFill>
                  <a:srgbClr val="000000"/>
                </a:solidFill>
              </a:defRPr>
            </a:lvl1pPr>
          </a:lstStyle>
          <a:p>
            <a:r>
              <a:t>Аналитический расчет</a:t>
            </a:r>
          </a:p>
        </p:txBody>
      </p:sp>
      <p:sp>
        <p:nvSpPr>
          <p:cNvPr id="246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12022683" y="12907466"/>
            <a:ext cx="326137" cy="54813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48" name="Выражения для моментов, найденных методом сил, выглядят следующим образом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206500" y="4057882"/>
                <a:ext cx="21971000" cy="874990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 defTabSz="2194505">
                  <a:spcBef>
                    <a:spcPts val="4000"/>
                  </a:spcBef>
                  <a:defRPr sz="4230" spc="0"/>
                </a:pPr>
                <a:r>
                  <a:rPr dirty="0" err="1"/>
                  <a:t>Выражения</a:t>
                </a:r>
                <a:r>
                  <a:rPr dirty="0"/>
                  <a:t> </a:t>
                </a:r>
                <a:r>
                  <a:rPr dirty="0" err="1"/>
                  <a:t>для</a:t>
                </a:r>
                <a:r>
                  <a:rPr dirty="0"/>
                  <a:t> </a:t>
                </a:r>
                <a:r>
                  <a:rPr dirty="0" err="1"/>
                  <a:t>моментов</a:t>
                </a:r>
                <a:r>
                  <a:rPr dirty="0"/>
                  <a:t>, </a:t>
                </a:r>
                <a:r>
                  <a:rPr dirty="0" err="1"/>
                  <a:t>найденных</a:t>
                </a:r>
                <a:r>
                  <a:rPr dirty="0"/>
                  <a:t> </a:t>
                </a:r>
                <a:r>
                  <a:rPr dirty="0" err="1"/>
                  <a:t>методом</a:t>
                </a:r>
                <a:r>
                  <a:rPr dirty="0"/>
                  <a:t> </a:t>
                </a:r>
                <a:r>
                  <a:rPr dirty="0" err="1"/>
                  <a:t>сил</a:t>
                </a:r>
                <a:r>
                  <a:rPr dirty="0"/>
                  <a:t>, </a:t>
                </a:r>
                <a:r>
                  <a:rPr dirty="0" err="1"/>
                  <a:t>выглядят</a:t>
                </a:r>
                <a:r>
                  <a:rPr dirty="0"/>
                  <a:t> </a:t>
                </a:r>
                <a:r>
                  <a:rPr dirty="0" err="1"/>
                  <a:t>следующим</a:t>
                </a:r>
                <a:r>
                  <a:rPr dirty="0"/>
                  <a:t> </a:t>
                </a:r>
                <a:r>
                  <a:rPr dirty="0" err="1"/>
                  <a:t>образом</a:t>
                </a:r>
                <a:r>
                  <a:rPr dirty="0"/>
                  <a:t>:</a:t>
                </a:r>
              </a:p>
              <a:p>
                <a:pPr defTabSz="2194505">
                  <a:spcBef>
                    <a:spcPts val="4000"/>
                  </a:spcBef>
                  <a:defRPr sz="4230" spc="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b>
                      </m:sSub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sSup>
                            <m:sSupPr>
                              <m:ctrlP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sSup>
                            <m:sSupPr>
                              <m:ctrlP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dirty="0"/>
              </a:p>
              <a:p>
                <a:pPr defTabSz="2194505">
                  <a:spcBef>
                    <a:spcPts val="4000"/>
                  </a:spcBef>
                  <a:defRPr sz="4230" spc="0"/>
                </a:pPr>
                <a:r>
                  <a:rPr dirty="0" err="1"/>
                  <a:t>Подставив</a:t>
                </a:r>
                <a:r>
                  <a:rPr dirty="0"/>
                  <a:t> </a:t>
                </a:r>
                <a:r>
                  <a:rPr dirty="0" err="1"/>
                  <a:t>характеристики</a:t>
                </a:r>
                <a:r>
                  <a:rPr dirty="0"/>
                  <a:t> </a:t>
                </a:r>
                <a:r>
                  <a:rPr dirty="0" err="1"/>
                  <a:t>системы</a:t>
                </a:r>
                <a:r>
                  <a:rPr dirty="0"/>
                  <a:t>, </a:t>
                </a:r>
                <a:r>
                  <a:rPr dirty="0" err="1"/>
                  <a:t>получаются</a:t>
                </a:r>
                <a:r>
                  <a:rPr dirty="0"/>
                  <a:t> </a:t>
                </a:r>
                <a:r>
                  <a:rPr dirty="0" err="1"/>
                  <a:t>числовые</a:t>
                </a:r>
                <a:r>
                  <a:rPr dirty="0"/>
                  <a:t> </a:t>
                </a:r>
                <a:r>
                  <a:rPr dirty="0" err="1"/>
                  <a:t>значения</a:t>
                </a:r>
                <a:r>
                  <a:rPr dirty="0"/>
                  <a:t> </a:t>
                </a:r>
                <a:r>
                  <a:rPr dirty="0" err="1"/>
                  <a:t>для</a:t>
                </a:r>
                <a:r>
                  <a:rPr dirty="0"/>
                  <a:t> </a:t>
                </a:r>
                <a:r>
                  <a:rPr dirty="0" err="1"/>
                  <a:t>реакций</a:t>
                </a:r>
                <a:r>
                  <a:rPr dirty="0"/>
                  <a:t>:</a:t>
                </a:r>
              </a:p>
              <a:p>
                <a:pPr defTabSz="2194505">
                  <a:spcBef>
                    <a:spcPts val="4000"/>
                  </a:spcBef>
                  <a:defRPr sz="4230" spc="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𝑞𝑙</m:t>
                      </m:r>
                      <m:r>
                        <a:rPr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=1163,75</m:t>
                      </m:r>
                      <m:r>
                        <m:rPr>
                          <m:nor/>
                        </m:rPr>
                        <a:rPr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Н</m:t>
                      </m:r>
                      <m:r>
                        <a:rPr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=167,2</m:t>
                      </m:r>
                      <m:r>
                        <m:rPr>
                          <m:nor/>
                        </m:rPr>
                        <a:rPr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Н</m:t>
                      </m:r>
                      <m:r>
                        <a:rPr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  <m:r>
                        <a:rPr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=−83,6</m:t>
                      </m:r>
                      <m:r>
                        <m:rPr>
                          <m:nor/>
                        </m:rPr>
                        <a:rPr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Н</m:t>
                      </m:r>
                      <m:r>
                        <a:rPr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dirty="0"/>
              </a:p>
              <a:p>
                <a:pPr defTabSz="2194505">
                  <a:spcBef>
                    <a:spcPts val="4000"/>
                  </a:spcBef>
                  <a:defRPr sz="4230" spc="0"/>
                </a:pPr>
                <a:r>
                  <a:rPr dirty="0" err="1"/>
                  <a:t>Решив</a:t>
                </a:r>
                <a:r>
                  <a:rPr dirty="0"/>
                  <a:t> </a:t>
                </a:r>
                <a:r>
                  <a:rPr dirty="0" err="1"/>
                  <a:t>аналогичную</a:t>
                </a:r>
                <a:r>
                  <a:rPr dirty="0"/>
                  <a:t> </a:t>
                </a:r>
                <a:r>
                  <a:rPr dirty="0" err="1"/>
                  <a:t>задачу</a:t>
                </a:r>
                <a:r>
                  <a:rPr dirty="0"/>
                  <a:t> </a:t>
                </a:r>
                <a:r>
                  <a:rPr dirty="0" err="1"/>
                  <a:t>для</a:t>
                </a:r>
                <a:r>
                  <a:rPr dirty="0"/>
                  <a:t> </a:t>
                </a:r>
                <a:r>
                  <a:rPr dirty="0" err="1"/>
                  <a:t>стержня</a:t>
                </a:r>
                <a:r>
                  <a:rPr dirty="0"/>
                  <a:t> </a:t>
                </a:r>
                <a:r>
                  <a:rPr dirty="0" err="1"/>
                  <a:t>под</a:t>
                </a:r>
                <a:r>
                  <a:rPr dirty="0"/>
                  <a:t> </a:t>
                </a:r>
                <a:r>
                  <a:rPr dirty="0" err="1"/>
                  <a:t>углом</a:t>
                </a:r>
                <a:r>
                  <a:rPr dirty="0"/>
                  <a:t> </a:t>
                </a:r>
                <a14:m>
                  <m:oMath xmlns:m="http://schemas.openxmlformats.org/officeDocument/2006/math">
                    <m:r>
                      <a:rPr sz="5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sz="5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sz="5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5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39.29</m:t>
                        </m:r>
                      </m:e>
                      <m:sup>
                        <m:r>
                          <a:rPr sz="5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dirty="0"/>
                  <a:t> </a:t>
                </a:r>
                <a:r>
                  <a:rPr dirty="0" err="1"/>
                  <a:t>к</a:t>
                </a:r>
                <a:r>
                  <a:rPr dirty="0"/>
                  <a:t> </a:t>
                </a:r>
                <a:r>
                  <a:rPr dirty="0" err="1"/>
                  <a:t>носу</a:t>
                </a:r>
                <a:r>
                  <a:rPr dirty="0"/>
                  <a:t> </a:t>
                </a:r>
                <a:r>
                  <a:rPr dirty="0" err="1"/>
                  <a:t>автомобиля</a:t>
                </a:r>
                <a:r>
                  <a:rPr dirty="0"/>
                  <a:t> </a:t>
                </a:r>
                <a:r>
                  <a:rPr dirty="0" err="1"/>
                  <a:t>и</a:t>
                </a:r>
                <a:r>
                  <a:rPr dirty="0"/>
                  <a:t> </a:t>
                </a:r>
                <a:r>
                  <a:rPr dirty="0" err="1"/>
                  <a:t>длиной</a:t>
                </a:r>
                <a:r>
                  <a:rPr dirty="0"/>
                  <a:t>  </a:t>
                </a:r>
                <a14:m>
                  <m:oMath xmlns:m="http://schemas.openxmlformats.org/officeDocument/2006/math">
                    <m:r>
                      <a:rPr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=0,6085</m:t>
                    </m:r>
                  </m:oMath>
                </a14:m>
                <a:r>
                  <a:rPr dirty="0"/>
                  <a:t> </a:t>
                </a:r>
                <a:r>
                  <a:rPr dirty="0" err="1"/>
                  <a:t>м</a:t>
                </a:r>
                <a:r>
                  <a:rPr dirty="0"/>
                  <a:t>, </a:t>
                </a:r>
                <a:r>
                  <a:rPr dirty="0" err="1"/>
                  <a:t>получаются</a:t>
                </a:r>
                <a:r>
                  <a:rPr dirty="0"/>
                  <a:t> </a:t>
                </a:r>
                <a:r>
                  <a:rPr dirty="0" err="1"/>
                  <a:t>соответсвующие</a:t>
                </a:r>
                <a:r>
                  <a:rPr dirty="0"/>
                  <a:t> </a:t>
                </a:r>
                <a:r>
                  <a:rPr dirty="0" err="1"/>
                  <a:t>числовые</a:t>
                </a:r>
                <a:r>
                  <a:rPr dirty="0"/>
                  <a:t> </a:t>
                </a:r>
                <a:r>
                  <a:rPr dirty="0" err="1"/>
                  <a:t>значения</a:t>
                </a:r>
                <a:r>
                  <a:rPr dirty="0"/>
                  <a:t> </a:t>
                </a:r>
                <a:r>
                  <a:rPr dirty="0" err="1"/>
                  <a:t>для</a:t>
                </a:r>
                <a:r>
                  <a:rPr dirty="0"/>
                  <a:t> </a:t>
                </a:r>
                <a:r>
                  <a:rPr dirty="0" err="1"/>
                  <a:t>реакций</a:t>
                </a:r>
                <a:r>
                  <a:rPr dirty="0"/>
                  <a:t>:</a:t>
                </a:r>
              </a:p>
              <a:p>
                <a:pPr defTabSz="742950">
                  <a:spcBef>
                    <a:spcPts val="1600"/>
                  </a:spcBef>
                  <a:defRPr sz="4230" spc="-42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=1163,75</m:t>
                      </m:r>
                      <m:r>
                        <m:rPr>
                          <m:nor/>
                        </m:rPr>
                        <a:rPr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Н</m:t>
                      </m:r>
                      <m:r>
                        <a:rPr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=236</m:t>
                      </m:r>
                      <m:r>
                        <m:rPr>
                          <m:nor/>
                        </m:rPr>
                        <a:rPr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Н</m:t>
                      </m:r>
                      <m:r>
                        <a:rPr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  <m:r>
                        <a:rPr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=−118</m:t>
                      </m:r>
                      <m:r>
                        <m:rPr>
                          <m:nor/>
                        </m:rPr>
                        <a:rPr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Н</m:t>
                      </m:r>
                      <m:r>
                        <a:rPr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sz="4700" dirty="0"/>
              </a:p>
            </p:txBody>
          </p:sp>
        </mc:Choice>
        <mc:Fallback>
          <p:sp>
            <p:nvSpPr>
              <p:cNvPr id="248" name="Выражения для моментов, найденных методом сил, выглядят следующим образом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06500" y="4057882"/>
                <a:ext cx="21971000" cy="8749902"/>
              </a:xfrm>
              <a:prstGeom prst="rect">
                <a:avLst/>
              </a:prstGeom>
              <a:blipFill>
                <a:blip r:embed="rId2"/>
                <a:stretch>
                  <a:fillRect l="-1272" t="-1159" r="-58"/>
                </a:stretch>
              </a:blipFill>
            </p:spPr>
            <p:txBody>
              <a:bodyPr/>
              <a:lstStyle/>
              <a:p>
                <a:r>
                  <a:rPr lang="ru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9" name="Статическая нагрузка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t>Статическая нагрузка</a:t>
            </a:r>
          </a:p>
        </p:txBody>
      </p:sp>
      <p:sp>
        <p:nvSpPr>
          <p:cNvPr id="250" name="Аналитический расчет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l" defTabSz="825500">
              <a:defRPr sz="5500" b="1">
                <a:solidFill>
                  <a:srgbClr val="000000"/>
                </a:solidFill>
              </a:defRPr>
            </a:lvl1pPr>
          </a:lstStyle>
          <a:p>
            <a:r>
              <a:t>Аналитический расчет</a:t>
            </a:r>
          </a:p>
        </p:txBody>
      </p:sp>
      <p:sp>
        <p:nvSpPr>
          <p:cNvPr id="251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12077547" y="12807784"/>
            <a:ext cx="228905" cy="54813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Сравнение результатов с Ansys Workbench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l" defTabSz="825500">
              <a:defRPr sz="5500" b="1">
                <a:solidFill>
                  <a:srgbClr val="000000"/>
                </a:solidFill>
              </a:defRPr>
            </a:lvl1pPr>
          </a:lstStyle>
          <a:p>
            <a:r>
              <a:t>Сравнение результатов с Ansys Workbench</a:t>
            </a:r>
          </a:p>
        </p:txBody>
      </p:sp>
      <p:sp>
        <p:nvSpPr>
          <p:cNvPr id="254" name="Рис.2 Распределение эквивалентных напряжений…"/>
          <p:cNvSpPr txBox="1"/>
          <p:nvPr/>
        </p:nvSpPr>
        <p:spPr>
          <a:xfrm>
            <a:off x="1623836" y="10893476"/>
            <a:ext cx="9726881" cy="105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solidFill>
                  <a:srgbClr val="000000"/>
                </a:solidFill>
              </a:defRPr>
            </a:pPr>
            <a:r>
              <a:t>Рис.2 Распределение эквивалентных напряжений</a:t>
            </a:r>
          </a:p>
          <a:p>
            <a:pPr>
              <a:defRPr sz="3200">
                <a:solidFill>
                  <a:srgbClr val="000000"/>
                </a:solidFill>
              </a:defRPr>
            </a:pPr>
            <a:r>
              <a:t> по первому стержню</a:t>
            </a:r>
          </a:p>
        </p:txBody>
      </p:sp>
      <p:sp>
        <p:nvSpPr>
          <p:cNvPr id="255" name="Рис.3 Распределение эквивалентных напряжений…"/>
          <p:cNvSpPr txBox="1"/>
          <p:nvPr/>
        </p:nvSpPr>
        <p:spPr>
          <a:xfrm>
            <a:off x="12989145" y="10893476"/>
            <a:ext cx="9726880" cy="105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solidFill>
                  <a:srgbClr val="000000"/>
                </a:solidFill>
              </a:defRPr>
            </a:pPr>
            <a:r>
              <a:t>Рис.3 Распределение эквивалентных напряжений</a:t>
            </a:r>
          </a:p>
          <a:p>
            <a:pPr>
              <a:defRPr sz="3200">
                <a:solidFill>
                  <a:srgbClr val="000000"/>
                </a:solidFill>
              </a:defRPr>
            </a:pPr>
            <a:r>
              <a:t> по второму стержню</a:t>
            </a:r>
          </a:p>
        </p:txBody>
      </p:sp>
      <p:pic>
        <p:nvPicPr>
          <p:cNvPr id="256" name="straight rod stress.png" descr="straight rod stre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53" y="4069350"/>
            <a:ext cx="11295717" cy="6538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angle rod stress.png" descr="angle rod stre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4016991"/>
            <a:ext cx="11485806" cy="6538709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Статическая нагрузка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t>Статическая нагрузка</a:t>
            </a:r>
          </a:p>
        </p:txBody>
      </p:sp>
      <p:sp>
        <p:nvSpPr>
          <p:cNvPr id="259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12065050" y="12907466"/>
            <a:ext cx="253899" cy="54813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61" name="Максимальные изгибные напряжения в обоих стержнях находятся следующим образом:…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1206500" y="4248504"/>
                <a:ext cx="11470445" cy="8256012"/>
              </a:xfrm>
              <a:prstGeom prst="rect">
                <a:avLst/>
              </a:prstGeom>
            </p:spPr>
            <p:txBody>
              <a:bodyPr/>
              <a:lstStyle/>
              <a:p>
                <a:pPr defTabSz="726440">
                  <a:spcBef>
                    <a:spcPts val="1500"/>
                  </a:spcBef>
                  <a:defRPr sz="4136" spc="-41"/>
                </a:pPr>
                <a:r>
                  <a:rPr dirty="0" err="1"/>
                  <a:t>Максимальные</a:t>
                </a:r>
                <a:r>
                  <a:rPr dirty="0"/>
                  <a:t> </a:t>
                </a:r>
                <a:r>
                  <a:rPr dirty="0" err="1"/>
                  <a:t>изгибные</a:t>
                </a:r>
                <a:r>
                  <a:rPr dirty="0"/>
                  <a:t> </a:t>
                </a:r>
                <a:r>
                  <a:rPr dirty="0" err="1"/>
                  <a:t>напряжения</a:t>
                </a:r>
                <a:r>
                  <a:rPr dirty="0"/>
                  <a:t> </a:t>
                </a:r>
                <a:r>
                  <a:rPr dirty="0" err="1"/>
                  <a:t>в</a:t>
                </a:r>
                <a:r>
                  <a:rPr dirty="0"/>
                  <a:t> </a:t>
                </a:r>
                <a:r>
                  <a:rPr dirty="0" err="1"/>
                  <a:t>обоих</a:t>
                </a:r>
                <a:r>
                  <a:rPr dirty="0"/>
                  <a:t> </a:t>
                </a:r>
                <a:r>
                  <a:rPr dirty="0" err="1"/>
                  <a:t>стержнях</a:t>
                </a:r>
                <a:r>
                  <a:rPr dirty="0"/>
                  <a:t> </a:t>
                </a:r>
                <a:r>
                  <a:rPr dirty="0" err="1"/>
                  <a:t>находятся</a:t>
                </a:r>
                <a:r>
                  <a:rPr dirty="0"/>
                  <a:t> </a:t>
                </a:r>
                <a:r>
                  <a:rPr dirty="0" err="1"/>
                  <a:t>следующим</a:t>
                </a:r>
                <a:r>
                  <a:rPr dirty="0"/>
                  <a:t> </a:t>
                </a:r>
                <a:r>
                  <a:rPr dirty="0" err="1"/>
                  <a:t>образом</a:t>
                </a:r>
                <a:r>
                  <a:rPr dirty="0"/>
                  <a:t>:</a:t>
                </a:r>
              </a:p>
              <a:p>
                <a:pPr defTabSz="726440">
                  <a:spcBef>
                    <a:spcPts val="1500"/>
                  </a:spcBef>
                  <a:defRPr sz="4136" spc="-41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𝑚𝑎</m:t>
                        </m:r>
                        <m:sSub>
                          <m:sSubPr>
                            <m:ctrlPr>
                              <a:rPr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sub>
                    </m:sSub>
                    <m:r>
                      <a:rPr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𝑧𝑚𝑎𝑥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r>
                  <a:rPr dirty="0"/>
                  <a:t>, </a:t>
                </a:r>
                <a:r>
                  <a:rPr dirty="0" err="1"/>
                  <a:t>где</a:t>
                </a:r>
                <a:r>
                  <a:rPr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5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sz="5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sz="5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5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5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sz="5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5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sz="5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sz="5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dirty="0"/>
                  <a:t> — </a:t>
                </a:r>
                <a:r>
                  <a:rPr dirty="0" err="1"/>
                  <a:t>осевой</a:t>
                </a:r>
                <a:r>
                  <a:rPr dirty="0"/>
                  <a:t> </a:t>
                </a:r>
                <a:r>
                  <a:rPr dirty="0" err="1"/>
                  <a:t>момент</a:t>
                </a:r>
                <a:r>
                  <a:rPr dirty="0"/>
                  <a:t> </a:t>
                </a:r>
                <a:r>
                  <a:rPr dirty="0" err="1"/>
                  <a:t>сопротивления</a:t>
                </a:r>
                <a:r>
                  <a:rPr dirty="0"/>
                  <a:t> </a:t>
                </a:r>
                <a:r>
                  <a:rPr dirty="0" err="1"/>
                  <a:t>круглого</a:t>
                </a:r>
                <a:r>
                  <a:rPr dirty="0"/>
                  <a:t> </a:t>
                </a:r>
                <a:r>
                  <a:rPr dirty="0" err="1"/>
                  <a:t>сечения</a:t>
                </a:r>
                <a:endParaRPr dirty="0"/>
              </a:p>
              <a:p>
                <a:pPr defTabSz="726440">
                  <a:spcBef>
                    <a:spcPts val="1500"/>
                  </a:spcBef>
                  <a:defRPr sz="4136" spc="-41"/>
                </a:pPr>
                <a:r>
                  <a:rPr dirty="0" err="1"/>
                  <a:t>Значения</a:t>
                </a:r>
                <a:r>
                  <a:rPr dirty="0"/>
                  <a:t> </a:t>
                </a:r>
                <a:r>
                  <a:rPr dirty="0" err="1"/>
                  <a:t>напряжений</a:t>
                </a:r>
                <a:r>
                  <a:rPr dirty="0"/>
                  <a:t> </a:t>
                </a:r>
                <a:r>
                  <a:rPr dirty="0" err="1"/>
                  <a:t>для</a:t>
                </a:r>
                <a:r>
                  <a:rPr dirty="0"/>
                  <a:t> </a:t>
                </a:r>
                <a:r>
                  <a:rPr dirty="0" err="1"/>
                  <a:t>двух</a:t>
                </a:r>
                <a:r>
                  <a:rPr dirty="0"/>
                  <a:t> </a:t>
                </a:r>
                <a:r>
                  <a:rPr dirty="0" err="1"/>
                  <a:t>рассмотренных</a:t>
                </a:r>
                <a:r>
                  <a:rPr dirty="0"/>
                  <a:t> </a:t>
                </a:r>
                <a:r>
                  <a:rPr dirty="0" err="1"/>
                  <a:t>стержней</a:t>
                </a:r>
                <a:r>
                  <a:rPr dirty="0"/>
                  <a:t>, </a:t>
                </a:r>
                <a:r>
                  <a:rPr dirty="0" err="1"/>
                  <a:t>а</a:t>
                </a:r>
                <a:r>
                  <a:rPr dirty="0"/>
                  <a:t> </a:t>
                </a:r>
                <a:r>
                  <a:rPr dirty="0" err="1"/>
                  <a:t>также</a:t>
                </a:r>
                <a:r>
                  <a:rPr dirty="0"/>
                  <a:t> </a:t>
                </a:r>
                <a:r>
                  <a:rPr dirty="0" err="1"/>
                  <a:t>сравнение</a:t>
                </a:r>
                <a:r>
                  <a:rPr dirty="0"/>
                  <a:t> </a:t>
                </a:r>
                <a:r>
                  <a:rPr dirty="0" err="1"/>
                  <a:t>с</a:t>
                </a:r>
                <a:r>
                  <a:rPr dirty="0"/>
                  <a:t> </a:t>
                </a:r>
                <a:r>
                  <a:rPr dirty="0" err="1"/>
                  <a:t>результатами</a:t>
                </a:r>
                <a:r>
                  <a:rPr dirty="0"/>
                  <a:t>, </a:t>
                </a:r>
                <a:r>
                  <a:rPr dirty="0" err="1"/>
                  <a:t>полученными</a:t>
                </a:r>
                <a:r>
                  <a:rPr dirty="0"/>
                  <a:t> </a:t>
                </a:r>
                <a:r>
                  <a:rPr dirty="0" err="1"/>
                  <a:t>в</a:t>
                </a:r>
                <a:r>
                  <a:rPr dirty="0"/>
                  <a:t> Ansys Workbench, </a:t>
                </a:r>
                <a:r>
                  <a:rPr dirty="0" err="1"/>
                  <a:t>представлены</a:t>
                </a:r>
                <a:r>
                  <a:rPr dirty="0"/>
                  <a:t> </a:t>
                </a:r>
                <a:r>
                  <a:rPr dirty="0" err="1"/>
                  <a:t>в</a:t>
                </a:r>
                <a:r>
                  <a:rPr dirty="0"/>
                  <a:t> </a:t>
                </a:r>
                <a:r>
                  <a:rPr lang="ru-RU" dirty="0"/>
                  <a:t>Т</a:t>
                </a:r>
                <a:r>
                  <a:rPr dirty="0" err="1"/>
                  <a:t>аблице</a:t>
                </a:r>
                <a:r>
                  <a:rPr dirty="0"/>
                  <a:t> 1.</a:t>
                </a:r>
              </a:p>
            </p:txBody>
          </p:sp>
        </mc:Choice>
        <mc:Fallback>
          <p:sp>
            <p:nvSpPr>
              <p:cNvPr id="261" name="Максимальные изгибные напряжения в обоих стержнях находятся следующим образом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206500" y="4248504"/>
                <a:ext cx="11470445" cy="8256012"/>
              </a:xfrm>
              <a:prstGeom prst="rect">
                <a:avLst/>
              </a:prstGeom>
              <a:blipFill>
                <a:blip r:embed="rId2"/>
                <a:stretch>
                  <a:fillRect l="-2434" t="-768" r="-1217"/>
                </a:stretch>
              </a:blipFill>
            </p:spPr>
            <p:txBody>
              <a:bodyPr/>
              <a:lstStyle/>
              <a:p>
                <a:r>
                  <a:rPr lang="ru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2" name="Сравнение результатов с Ansys Workbench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l" defTabSz="825500">
              <a:defRPr sz="5500" b="1">
                <a:solidFill>
                  <a:srgbClr val="000000"/>
                </a:solidFill>
              </a:defRPr>
            </a:lvl1pPr>
          </a:lstStyle>
          <a:p>
            <a:r>
              <a:t>Сравнение результатов с Ansys Workbench</a:t>
            </a:r>
          </a:p>
        </p:txBody>
      </p:sp>
      <p:graphicFrame>
        <p:nvGraphicFramePr>
          <p:cNvPr id="263" name="Таблица"/>
          <p:cNvGraphicFramePr/>
          <p:nvPr/>
        </p:nvGraphicFramePr>
        <p:xfrm>
          <a:off x="13949188" y="4863129"/>
          <a:ext cx="8811981" cy="5783056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4166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1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5764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  <a:r>
                        <a:t>σ</a:t>
                      </a:r>
                      <a:r>
                        <a:rPr baseline="-5999"/>
                        <a:t>1</a:t>
                      </a:r>
                      <a:r>
                        <a:t>, МПа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  <a:r>
                        <a:t>σ</a:t>
                      </a:r>
                      <a:r>
                        <a:rPr baseline="-5999"/>
                        <a:t>2</a:t>
                      </a:r>
                      <a:r>
                        <a:t>, МПа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5764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Аналитический расчет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26,611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37,568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5764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Ansys Workbench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25,795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36,508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5764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Относительная погрешность, %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3,066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2,822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4" name="Таблица 1. Сравнение результатов"/>
          <p:cNvSpPr txBox="1"/>
          <p:nvPr/>
        </p:nvSpPr>
        <p:spPr>
          <a:xfrm>
            <a:off x="14936289" y="11234896"/>
            <a:ext cx="6837783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Таблица 1. Сравнение результатов</a:t>
            </a:r>
          </a:p>
        </p:txBody>
      </p:sp>
      <p:sp>
        <p:nvSpPr>
          <p:cNvPr id="265" name="Статическая нагрузка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t>Статическая нагрузка</a:t>
            </a:r>
          </a:p>
        </p:txBody>
      </p:sp>
      <p:sp>
        <p:nvSpPr>
          <p:cNvPr id="266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12022683" y="12907466"/>
            <a:ext cx="326137" cy="54813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1152</Words>
  <Application>Microsoft Macintosh PowerPoint</Application>
  <PresentationFormat>Произвольный</PresentationFormat>
  <Paragraphs>173</Paragraphs>
  <Slides>21</Slides>
  <Notes>2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Cambria Math</vt:lpstr>
      <vt:lpstr>Helvetica Neue</vt:lpstr>
      <vt:lpstr>Helvetica Neue Medium</vt:lpstr>
      <vt:lpstr>Times Roman</vt:lpstr>
      <vt:lpstr>21_BasicWhite</vt:lpstr>
      <vt:lpstr>Оптимальный выбор материала и формы сечения V-образного рычага подвески болида Ф1</vt:lpstr>
      <vt:lpstr>Цель работы</vt:lpstr>
      <vt:lpstr>Актуальность</vt:lpstr>
      <vt:lpstr>Постановка задачи</vt:lpstr>
      <vt:lpstr>Статическая нагрузка</vt:lpstr>
      <vt:lpstr>Статическая нагрузка</vt:lpstr>
      <vt:lpstr>Статическая нагрузка</vt:lpstr>
      <vt:lpstr>Статическая нагрузка</vt:lpstr>
      <vt:lpstr>Статическая нагрузка</vt:lpstr>
      <vt:lpstr>Статическая нагрузка</vt:lpstr>
      <vt:lpstr>Вынужденные колебания</vt:lpstr>
      <vt:lpstr>Вынужденные колебания</vt:lpstr>
      <vt:lpstr>Вынужденные колебания</vt:lpstr>
      <vt:lpstr>Вынужденные колебания</vt:lpstr>
      <vt:lpstr>Вынужденные колебания</vt:lpstr>
      <vt:lpstr>Моделирование предельно допустимых нагрузок</vt:lpstr>
      <vt:lpstr>Моделирование предельно допустимых нагрузок</vt:lpstr>
      <vt:lpstr>Моделирование предельно допустимых нагрузок</vt:lpstr>
      <vt:lpstr>Моделирование предельно допустимых нагрузок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Оптимальный выбор материала и формы сечения V-образного рычага подвески болида Ф1</dc:title>
  <cp:lastModifiedBy>Савельев Иван Владимирович</cp:lastModifiedBy>
  <cp:revision>2</cp:revision>
  <dcterms:modified xsi:type="dcterms:W3CDTF">2022-06-27T22:55:23Z</dcterms:modified>
</cp:coreProperties>
</file>