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9" r:id="rId3"/>
    <p:sldId id="264" r:id="rId4"/>
    <p:sldId id="257" r:id="rId5"/>
    <p:sldId id="284" r:id="rId6"/>
    <p:sldId id="282" r:id="rId7"/>
    <p:sldId id="292" r:id="rId8"/>
    <p:sldId id="269" r:id="rId9"/>
    <p:sldId id="258" r:id="rId10"/>
    <p:sldId id="259" r:id="rId11"/>
    <p:sldId id="260" r:id="rId12"/>
    <p:sldId id="267" r:id="rId13"/>
    <p:sldId id="268" r:id="rId14"/>
    <p:sldId id="270" r:id="rId15"/>
    <p:sldId id="285" r:id="rId16"/>
    <p:sldId id="271" r:id="rId17"/>
    <p:sldId id="272" r:id="rId18"/>
    <p:sldId id="286" r:id="rId19"/>
    <p:sldId id="291" r:id="rId20"/>
    <p:sldId id="273" r:id="rId21"/>
    <p:sldId id="274" r:id="rId22"/>
    <p:sldId id="287" r:id="rId23"/>
    <p:sldId id="275" r:id="rId24"/>
    <p:sldId id="288" r:id="rId25"/>
    <p:sldId id="276" r:id="rId26"/>
    <p:sldId id="289" r:id="rId27"/>
    <p:sldId id="27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4"/>
    <p:restoredTop sz="50089"/>
  </p:normalViewPr>
  <p:slideViewPr>
    <p:cSldViewPr snapToGrid="0" snapToObjects="1">
      <p:cViewPr varScale="1">
        <p:scale>
          <a:sx n="44" d="100"/>
          <a:sy n="44" d="100"/>
        </p:scale>
        <p:origin x="1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880C-506B-E646-B84C-102C99B66AA0}" type="datetimeFigureOut">
              <a:rPr lang="ru-RU" smtClean="0"/>
              <a:t>30.06.21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CB4DE-DE6D-774A-9223-B5088BA52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1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Выхухоль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9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два предельных случая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08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</a:t>
            </a:r>
            <a:r>
              <a:rPr lang="ru-RU" baseline="0" dirty="0" smtClean="0"/>
              <a:t> результатов можно увидеть, что коронка, а также сам зуб проживают более чем 10Е6 циклов, что соответствует очень долгой работоспособности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04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как в реальности в большинстве случаев</a:t>
            </a:r>
            <a:r>
              <a:rPr lang="ru-RU" baseline="0" dirty="0" smtClean="0"/>
              <a:t> поверхность нагружается не целиком, рассмотрим задачу контакта с телом-нагрузкой, представляющим собой полусферу </a:t>
            </a:r>
          </a:p>
          <a:p>
            <a:r>
              <a:rPr lang="ru-RU" baseline="0" dirty="0" smtClean="0"/>
              <a:t>Так как коронка прикрепляется к зубу с помощью цемента или стоматологического клея, между зубом и коронкой был задан контакт </a:t>
            </a:r>
            <a:r>
              <a:rPr lang="ru-RU" baseline="0" dirty="0" err="1" smtClean="0"/>
              <a:t>бондед</a:t>
            </a:r>
            <a:r>
              <a:rPr lang="ru-RU" baseline="0" dirty="0" smtClean="0"/>
              <a:t>(связанный), что соответствует рассмотрению тела как единого целого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32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</a:t>
            </a:r>
            <a:r>
              <a:rPr lang="ru-RU" baseline="0" dirty="0" smtClean="0"/>
              <a:t> результатов можно увидеть картину, аналогичную прошлой задаче, за исключением малых участков, количество циклов до разрушения в </a:t>
            </a:r>
            <a:r>
              <a:rPr lang="ru-RU" baseline="0" smtClean="0"/>
              <a:t>которых будет </a:t>
            </a:r>
            <a:r>
              <a:rPr lang="ru-RU" baseline="0" dirty="0" smtClean="0"/>
              <a:t>минимально. Для циркония</a:t>
            </a:r>
            <a:r>
              <a:rPr lang="is-IS" baseline="0" dirty="0" smtClean="0"/>
              <a:t>…</a:t>
            </a:r>
            <a:r>
              <a:rPr lang="ru-RU" baseline="0" dirty="0" smtClean="0"/>
              <a:t> Для лития</a:t>
            </a:r>
            <a:r>
              <a:rPr lang="is-IS" baseline="0" dirty="0" smtClean="0"/>
              <a:t>…</a:t>
            </a:r>
            <a:r>
              <a:rPr lang="ru-RU" baseline="0" dirty="0" smtClean="0"/>
              <a:t> В данных местах тело более подвержено усталостному разрушению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24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r>
              <a:rPr lang="ru-RU" baseline="0" dirty="0" smtClean="0"/>
              <a:t>з результатов для обеих теорий видно, что количество циклов до разрушения в данных местах сильно уменьшилось, из чего следует, что учёт средних напряжений действительно сильно влияет на результат и не стоит ими пренебрегать при оценке коронки </a:t>
            </a:r>
            <a:r>
              <a:rPr lang="ru-RU" baseline="0" smtClean="0"/>
              <a:t>на прочность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67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Написать про возможность моделирования(улучшения) коронок производителями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5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Есть</a:t>
            </a:r>
            <a:r>
              <a:rPr lang="ru-RU" baseline="0" dirty="0" smtClean="0"/>
              <a:t> множество причин для установки коронок, но все они сводятся к двум основным:</a:t>
            </a:r>
          </a:p>
          <a:p>
            <a:endParaRPr lang="ru-RU" dirty="0" smtClean="0"/>
          </a:p>
          <a:p>
            <a:r>
              <a:rPr lang="ru-RU" dirty="0" smtClean="0"/>
              <a:t>Существует 3 вида коронок: </a:t>
            </a:r>
          </a:p>
          <a:p>
            <a:r>
              <a:rPr lang="ru-RU" dirty="0" smtClean="0"/>
              <a:t>Металлические – состоящие</a:t>
            </a:r>
            <a:r>
              <a:rPr lang="ru-RU" baseline="0" dirty="0" smtClean="0"/>
              <a:t> из таких металлов, как золото или титан. Прочные, но выглядящие не идентично здоровым зубам.</a:t>
            </a:r>
          </a:p>
          <a:p>
            <a:r>
              <a:rPr lang="ru-RU" baseline="0" dirty="0" smtClean="0"/>
              <a:t>Металлокерамические </a:t>
            </a:r>
            <a:r>
              <a:rPr lang="ru-RU" dirty="0" smtClean="0"/>
              <a:t>– состоящие из двух слоёв.</a:t>
            </a:r>
            <a:r>
              <a:rPr lang="ru-RU" baseline="0" dirty="0" smtClean="0"/>
              <a:t> Внутреннего </a:t>
            </a:r>
            <a:r>
              <a:rPr lang="ru-RU" dirty="0" smtClean="0"/>
              <a:t>– металлического</a:t>
            </a:r>
            <a:r>
              <a:rPr lang="ru-RU" baseline="0" dirty="0" smtClean="0"/>
              <a:t> и внешнего </a:t>
            </a:r>
            <a:r>
              <a:rPr lang="ru-RU" dirty="0" smtClean="0"/>
              <a:t>– керамического. Выглядят идентично здоровому зубу,</a:t>
            </a:r>
            <a:r>
              <a:rPr lang="ru-RU" baseline="0" dirty="0" smtClean="0"/>
              <a:t> но не обладающие цельной структурой.</a:t>
            </a:r>
            <a:r>
              <a:rPr lang="ru-RU" dirty="0" smtClean="0"/>
              <a:t>  </a:t>
            </a:r>
          </a:p>
          <a:p>
            <a:r>
              <a:rPr lang="ru-RU" dirty="0" err="1" smtClean="0"/>
              <a:t>Цельнокерамические</a:t>
            </a:r>
            <a:r>
              <a:rPr lang="ru-RU" baseline="0" dirty="0" smtClean="0"/>
              <a:t> </a:t>
            </a:r>
            <a:r>
              <a:rPr lang="ru-RU" dirty="0" smtClean="0"/>
              <a:t>– прочные, выглядящие</a:t>
            </a:r>
            <a:r>
              <a:rPr lang="ru-RU" baseline="0" dirty="0" smtClean="0"/>
              <a:t> идентично здоровому зубу, а также обладающие цельной структурой.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4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плюсам</a:t>
            </a:r>
            <a:r>
              <a:rPr lang="ru-RU" baseline="0" dirty="0" smtClean="0"/>
              <a:t> использования </a:t>
            </a:r>
            <a:r>
              <a:rPr lang="ru-RU" baseline="0" dirty="0" err="1" smtClean="0"/>
              <a:t>цельнокерамических</a:t>
            </a:r>
            <a:r>
              <a:rPr lang="ru-RU" baseline="0" dirty="0" smtClean="0"/>
              <a:t> относятся, к минусам -</a:t>
            </a:r>
          </a:p>
          <a:p>
            <a:r>
              <a:rPr lang="ru-RU" baseline="0" dirty="0" smtClean="0"/>
              <a:t>В работе были рассмотрены коронки из двух самых популярных </a:t>
            </a:r>
            <a:r>
              <a:rPr lang="ru-RU" baseline="0" dirty="0" err="1" smtClean="0"/>
              <a:t>цельнокерамических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кад</a:t>
            </a:r>
            <a:r>
              <a:rPr lang="ru-RU" baseline="0" dirty="0" smtClean="0"/>
              <a:t>-материалов для изготовления коронок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8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Усталостью материала</a:t>
            </a:r>
            <a:r>
              <a:rPr lang="ru-RU" baseline="0" dirty="0" smtClean="0"/>
              <a:t> называется</a:t>
            </a:r>
            <a:r>
              <a:rPr lang="is-IS" baseline="0" dirty="0" smtClean="0"/>
              <a:t>…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Усталость подразделяют на </a:t>
            </a:r>
            <a:r>
              <a:rPr lang="ru-RU" baseline="0" dirty="0" err="1" smtClean="0"/>
              <a:t>многоцикловую</a:t>
            </a:r>
            <a:r>
              <a:rPr lang="ru-RU" baseline="0" dirty="0" smtClean="0"/>
              <a:t> и малоцикловую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8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большинстве случаев нагрузка мала,</a:t>
            </a:r>
            <a:r>
              <a:rPr lang="ru-RU" baseline="0" dirty="0" smtClean="0"/>
              <a:t> что можем пренебречь</a:t>
            </a:r>
          </a:p>
          <a:p>
            <a:r>
              <a:rPr lang="ru-RU" baseline="0" dirty="0" smtClean="0"/>
              <a:t>700 Н, так как худший сценарий для коронки</a:t>
            </a:r>
            <a:br>
              <a:rPr lang="ru-RU" baseline="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со</a:t>
            </a:r>
            <a:r>
              <a:rPr lang="ru-RU" baseline="0" dirty="0" smtClean="0"/>
              <a:t> всеми теориями, а потом переходим к конкретным </a:t>
            </a:r>
          </a:p>
          <a:p>
            <a:r>
              <a:rPr lang="ru-RU" baseline="0" dirty="0" smtClean="0"/>
              <a:t>Сказать про теории подробнее</a:t>
            </a:r>
          </a:p>
          <a:p>
            <a:r>
              <a:rPr lang="ru-RU" baseline="0" dirty="0" smtClean="0"/>
              <a:t>Чисто эмпирически появляется </a:t>
            </a:r>
            <a:r>
              <a:rPr lang="ru-RU" baseline="0" dirty="0" err="1" smtClean="0"/>
              <a:t>доп</a:t>
            </a:r>
            <a:r>
              <a:rPr lang="ru-RU" baseline="0" dirty="0" smtClean="0"/>
              <a:t> слагаемое, которое рассчитывается по этим теориям</a:t>
            </a:r>
          </a:p>
          <a:p>
            <a:r>
              <a:rPr lang="ru-RU" baseline="0" dirty="0" smtClean="0"/>
              <a:t>Почему используем именно эти теории?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53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Были</a:t>
            </a:r>
            <a:r>
              <a:rPr lang="ru-RU" baseline="0" dirty="0" smtClean="0"/>
              <a:t> рассмотрены два предельных случая, а также контактная задача</a:t>
            </a:r>
          </a:p>
          <a:p>
            <a:r>
              <a:rPr lang="ru-RU" baseline="0" dirty="0" smtClean="0"/>
              <a:t>Задача с сосредоточенной на малый участок силой</a:t>
            </a:r>
          </a:p>
          <a:p>
            <a:r>
              <a:rPr lang="ru-RU" baseline="0" dirty="0" smtClean="0"/>
              <a:t>Задача с силой, распределённой по всей жевательной поверхности</a:t>
            </a:r>
          </a:p>
          <a:p>
            <a:r>
              <a:rPr lang="ru-RU" baseline="0" dirty="0" smtClean="0"/>
              <a:t>А также задача контакта зуба с телом-нагрузкой, являющаяся более реалистичным вариантом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91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Упрощена посредством удаления корня, так как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напряжения, которые возникают в коронке, а также в самом зубе, не будут влиять на внутреннюю часть зуба.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2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результатов для обеих коронок можно увидеть, что в месте приложения</a:t>
            </a:r>
            <a:r>
              <a:rPr lang="ru-RU" baseline="0" dirty="0" smtClean="0"/>
              <a:t> сосредоточенной силы тело не проживает и одного цикла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B4DE-DE6D-774A-9223-B5088BA520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1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BA03-D7C0-A048-B674-DF2A2FC2D73C}" type="datetime1">
              <a:rPr lang="ru-RU" smtClean="0"/>
              <a:t>30.06.21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1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3745-3BCE-7A47-BFBB-DA99B0E1241A}" type="datetime1">
              <a:rPr lang="ru-RU" smtClean="0"/>
              <a:t>30.06.21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9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CEED-B17F-FA4D-8288-686B62D726CE}" type="datetime1">
              <a:rPr lang="ru-RU" smtClean="0"/>
              <a:t>30.06.21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2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022F-EF21-2047-868B-5150FE0CADE5}" type="datetime1">
              <a:rPr lang="ru-RU" smtClean="0"/>
              <a:t>30.06.21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1BAE-D6BE-4C4B-A585-62677482A93F}" type="datetime1">
              <a:rPr lang="ru-RU" smtClean="0"/>
              <a:t>30.06.21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2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D09D-5E29-FA47-9AC2-17F16778B899}" type="datetime1">
              <a:rPr lang="ru-RU" smtClean="0"/>
              <a:t>30.06.21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2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E649-2FA8-3D47-8B64-36DB8F056366}" type="datetime1">
              <a:rPr lang="ru-RU" smtClean="0"/>
              <a:t>30.06.21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8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48E4-B840-154A-B05D-DBD5ACCD6EF9}" type="datetime1">
              <a:rPr lang="ru-RU" smtClean="0"/>
              <a:t>30.06.21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4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46BE-3882-E347-AFAF-F2A17320BA9D}" type="datetime1">
              <a:rPr lang="ru-RU" smtClean="0"/>
              <a:t>30.06.21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1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F047-526D-EA43-91FC-496D11352989}" type="datetime1">
              <a:rPr lang="ru-RU" smtClean="0"/>
              <a:t>30.06.21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B6AE-85F1-1740-A822-44668E211FB2}" type="datetime1">
              <a:rPr lang="ru-RU" smtClean="0"/>
              <a:t>30.06.21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5346-5BD7-8E40-8964-B9A6FE8D949F}" type="datetime1">
              <a:rPr lang="ru-RU" smtClean="0"/>
              <a:t>30.06.21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950B-98CA-F348-BC34-D98183A50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6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s://grabcad.com/library/first-molar-prepared-with-crown-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672" y="1710191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ценка усталостной прочности коронки зуба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32205" y="4870844"/>
            <a:ext cx="253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Выполнил: Потехин </a:t>
            </a:r>
            <a:r>
              <a:rPr lang="ru-RU" smtClean="0"/>
              <a:t>В.С.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32205" y="5240176"/>
            <a:ext cx="331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Руководитель: </a:t>
            </a:r>
            <a:r>
              <a:rPr lang="ru-RU" dirty="0" err="1" smtClean="0"/>
              <a:t>Вильчевская</a:t>
            </a:r>
            <a:r>
              <a:rPr lang="ru-RU" dirty="0" smtClean="0"/>
              <a:t> Е.Н.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2205" y="5609508"/>
            <a:ext cx="257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Ассистент: Смирнов А.В.</a:t>
            </a:r>
          </a:p>
        </p:txBody>
      </p:sp>
    </p:spTree>
    <p:extLst>
      <p:ext uri="{BB962C8B-B14F-4D97-AF65-F5344CB8AC3E}">
        <p14:creationId xmlns:p14="http://schemas.microsoft.com/office/powerpoint/2010/main" val="21072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Дентина</a:t>
            </a: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4" y="1466098"/>
            <a:ext cx="6096000" cy="43434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18839"/>
              </p:ext>
            </p:extLst>
          </p:nvPr>
        </p:nvGraphicFramePr>
        <p:xfrm>
          <a:off x="6447295" y="3130868"/>
          <a:ext cx="5465736" cy="731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32868"/>
                <a:gridCol w="2732868"/>
              </a:tblGrid>
              <a:tr h="342618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Модуль</a:t>
                      </a:r>
                      <a:r>
                        <a:rPr lang="ru-RU" b="0" baseline="0" dirty="0" smtClean="0"/>
                        <a:t> Юнга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18,6</a:t>
                      </a:r>
                      <a:r>
                        <a:rPr lang="en-US" b="0" dirty="0" smtClean="0"/>
                        <a:t>E+3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en-US" b="0" baseline="0" dirty="0" smtClean="0"/>
                        <a:t>MPa</a:t>
                      </a:r>
                      <a:endParaRPr lang="ru-RU" b="0" dirty="0"/>
                    </a:p>
                  </a:txBody>
                  <a:tcPr/>
                </a:tc>
              </a:tr>
              <a:tr h="3426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Коэффициент Пуассона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0,31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11641" y="5780033"/>
            <a:ext cx="4073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8. Усталостная кривая для Дентина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5974" y="6149365"/>
            <a:ext cx="11565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/>
            <a:r>
              <a:rPr lang="en-US" dirty="0" smtClean="0"/>
              <a:t>R</a:t>
            </a:r>
            <a:r>
              <a:rPr lang="en-US" dirty="0"/>
              <a:t>. K. </a:t>
            </a:r>
            <a:r>
              <a:rPr lang="en-US" dirty="0" err="1"/>
              <a:t>Nalla</a:t>
            </a:r>
            <a:r>
              <a:rPr lang="en-US" dirty="0"/>
              <a:t>, V. </a:t>
            </a:r>
            <a:r>
              <a:rPr lang="en-US" dirty="0" err="1"/>
              <a:t>Imbeni</a:t>
            </a:r>
            <a:r>
              <a:rPr lang="en-US" dirty="0"/>
              <a:t>, J. H. Kinney, M. </a:t>
            </a:r>
            <a:r>
              <a:rPr lang="en-US" dirty="0" err="1"/>
              <a:t>Staninec</a:t>
            </a:r>
            <a:r>
              <a:rPr lang="en-US" dirty="0"/>
              <a:t>, S. J. Marshall, R. O. Ritchie. </a:t>
            </a:r>
            <a:r>
              <a:rPr lang="en-US" dirty="0" smtClean="0"/>
              <a:t>In </a:t>
            </a:r>
            <a:r>
              <a:rPr lang="en-US" dirty="0"/>
              <a:t>vitro fatigue behavior of human dentin with </a:t>
            </a:r>
            <a:endParaRPr lang="ru-RU" dirty="0" smtClean="0"/>
          </a:p>
          <a:p>
            <a:pPr lvl="0" hangingPunct="0"/>
            <a:r>
              <a:rPr lang="en-US" dirty="0" smtClean="0"/>
              <a:t>implications </a:t>
            </a:r>
            <a:r>
              <a:rPr lang="en-US" dirty="0"/>
              <a:t>for life prediction. 2002;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5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0865"/>
            <a:ext cx="10515600" cy="1325563"/>
          </a:xfrm>
        </p:spPr>
        <p:txBody>
          <a:bodyPr/>
          <a:lstStyle/>
          <a:p>
            <a:r>
              <a:rPr lang="ru-RU" dirty="0" smtClean="0"/>
              <a:t>Свойства </a:t>
            </a:r>
            <a:r>
              <a:rPr lang="ru-RU" smtClean="0"/>
              <a:t>материалов коронки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32332" y="4963383"/>
            <a:ext cx="523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9. Усталостная кривая для Диоксида Циркония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85746" y="4953941"/>
            <a:ext cx="515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10. Усталостная кривая для </a:t>
            </a:r>
            <a:r>
              <a:rPr lang="ru-RU" dirty="0" err="1" smtClean="0"/>
              <a:t>Дисиликата</a:t>
            </a:r>
            <a:r>
              <a:rPr lang="ru-RU" dirty="0" smtClean="0"/>
              <a:t> Лития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3" y="1095818"/>
            <a:ext cx="5553414" cy="3978040"/>
          </a:xfr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06" y="1098648"/>
            <a:ext cx="5257802" cy="3801022"/>
          </a:xfrm>
          <a:prstGeom prst="rect">
            <a:avLst/>
          </a:prstGeom>
        </p:spPr>
      </p:pic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733787"/>
              </p:ext>
            </p:extLst>
          </p:nvPr>
        </p:nvGraphicFramePr>
        <p:xfrm>
          <a:off x="586422" y="5332715"/>
          <a:ext cx="5465736" cy="731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32868"/>
                <a:gridCol w="2732868"/>
              </a:tblGrid>
              <a:tr h="342618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Модуль</a:t>
                      </a:r>
                      <a:r>
                        <a:rPr lang="ru-RU" b="0" baseline="0" dirty="0" smtClean="0"/>
                        <a:t> Юнга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baseline="0" dirty="0" smtClean="0"/>
                        <a:t>210</a:t>
                      </a:r>
                      <a:r>
                        <a:rPr lang="en-US" b="0" baseline="0" dirty="0" smtClean="0"/>
                        <a:t>E+3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en-US" b="0" baseline="0" dirty="0" smtClean="0"/>
                        <a:t>MPa</a:t>
                      </a:r>
                      <a:endParaRPr lang="ru-RU" b="0" dirty="0"/>
                    </a:p>
                  </a:txBody>
                  <a:tcPr/>
                </a:tc>
              </a:tr>
              <a:tr h="3426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Коэффициент Пуассона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0,3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219245"/>
              </p:ext>
            </p:extLst>
          </p:nvPr>
        </p:nvGraphicFramePr>
        <p:xfrm>
          <a:off x="6188206" y="5332715"/>
          <a:ext cx="5465736" cy="731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32868"/>
                <a:gridCol w="2732868"/>
              </a:tblGrid>
              <a:tr h="342618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Модуль</a:t>
                      </a:r>
                      <a:r>
                        <a:rPr lang="ru-RU" b="0" baseline="0" dirty="0" smtClean="0"/>
                        <a:t> Юнга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95,9</a:t>
                      </a:r>
                      <a:r>
                        <a:rPr lang="en-US" b="0" dirty="0" smtClean="0"/>
                        <a:t>E+3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en-US" b="0" baseline="0" dirty="0" smtClean="0"/>
                        <a:t>MPa</a:t>
                      </a:r>
                      <a:endParaRPr lang="ru-RU" b="0" dirty="0"/>
                    </a:p>
                  </a:txBody>
                  <a:tcPr/>
                </a:tc>
              </a:tr>
              <a:tr h="3426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Коэффициент Пуассона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</a:t>
                      </a:r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11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5974" y="6149365"/>
            <a:ext cx="1041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/>
            <a:r>
              <a:rPr lang="en-US" dirty="0"/>
              <a:t>Noor Al </a:t>
            </a:r>
            <a:r>
              <a:rPr lang="en-US" dirty="0" err="1"/>
              <a:t>Mortadi</a:t>
            </a:r>
            <a:r>
              <a:rPr lang="en-US" dirty="0"/>
              <a:t>,  Khaled </a:t>
            </a:r>
            <a:r>
              <a:rPr lang="en-US" dirty="0" err="1"/>
              <a:t>Bataineh</a:t>
            </a:r>
            <a:r>
              <a:rPr lang="en-US" dirty="0"/>
              <a:t>,  Mohammad Al </a:t>
            </a:r>
            <a:r>
              <a:rPr lang="en-US" dirty="0" err="1"/>
              <a:t>Janaideh</a:t>
            </a:r>
            <a:r>
              <a:rPr lang="en-US" dirty="0"/>
              <a:t>. Fatigue Failure Load of Molars with </a:t>
            </a:r>
            <a:r>
              <a:rPr lang="en-US" dirty="0" smtClean="0"/>
              <a:t>Thin-Walled</a:t>
            </a:r>
            <a:endParaRPr lang="ru-RU" dirty="0" smtClean="0"/>
          </a:p>
          <a:p>
            <a:pPr lvl="0" hangingPunct="0"/>
            <a:r>
              <a:rPr lang="en-US" dirty="0" smtClean="0"/>
              <a:t>Prosthetic </a:t>
            </a:r>
            <a:r>
              <a:rPr lang="en-US" dirty="0"/>
              <a:t>Crowns Made of Various Materials: A 3D-FEA Theoretical Study. 2020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Конечно-элементная </a:t>
            </a:r>
            <a:br>
              <a:rPr lang="ru-RU" dirty="0" smtClean="0"/>
            </a:br>
            <a:r>
              <a:rPr lang="ru-RU" dirty="0" smtClean="0"/>
              <a:t>модель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90387"/>
              </p:ext>
            </p:extLst>
          </p:nvPr>
        </p:nvGraphicFramePr>
        <p:xfrm>
          <a:off x="417162" y="3045263"/>
          <a:ext cx="5868692" cy="1463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34346"/>
                <a:gridCol w="2934346"/>
              </a:tblGrid>
              <a:tr h="319265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Количество узлов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451382</a:t>
                      </a:r>
                      <a:endParaRPr lang="ru-RU" b="0" dirty="0"/>
                    </a:p>
                  </a:txBody>
                  <a:tcPr/>
                </a:tc>
              </a:tr>
              <a:tr h="3192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элементов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305962</a:t>
                      </a:r>
                    </a:p>
                  </a:txBody>
                  <a:tcPr/>
                </a:tc>
              </a:tr>
              <a:tr h="3192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Размер элемента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0.4 мм</a:t>
                      </a:r>
                    </a:p>
                  </a:txBody>
                  <a:tcPr/>
                </a:tc>
              </a:tr>
              <a:tr h="3192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элемента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Тетраэдр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12</a:t>
            </a:fld>
            <a:endParaRPr 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77" y="725728"/>
            <a:ext cx="5087275" cy="5137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3278" y="5884331"/>
            <a:ext cx="378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11.Конечно-элементная модель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8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Граничные условия для задачи с </a:t>
            </a:r>
            <a:r>
              <a:rPr lang="ru-RU" dirty="0"/>
              <a:t>силой, </a:t>
            </a:r>
            <a:r>
              <a:rPr lang="ru-RU" dirty="0" smtClean="0"/>
              <a:t>заданной на малый участок площади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78618" y="5897069"/>
            <a:ext cx="518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12. Сила, сосредоточенная на малой площади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067876" y="5897069"/>
            <a:ext cx="262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13. Жёсткая заделка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13</a:t>
            </a:fld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8676"/>
            <a:ext cx="10515600" cy="4178445"/>
          </a:xfrm>
        </p:spPr>
      </p:pic>
    </p:spTree>
    <p:extLst>
      <p:ext uri="{BB962C8B-B14F-4D97-AF65-F5344CB8AC3E}">
        <p14:creationId xmlns:p14="http://schemas.microsoft.com/office/powerpoint/2010/main" val="6749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94764" y="5908659"/>
            <a:ext cx="6202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14. Количество циклов до усталостного разрушения для </a:t>
            </a:r>
          </a:p>
          <a:p>
            <a:pPr algn="ctr"/>
            <a:r>
              <a:rPr lang="ru-RU" dirty="0" smtClean="0"/>
              <a:t>Циркониевой</a:t>
            </a:r>
            <a:r>
              <a:rPr lang="ru-RU" dirty="0"/>
              <a:t> </a:t>
            </a:r>
            <a:r>
              <a:rPr lang="ru-RU" dirty="0" smtClean="0"/>
              <a:t>коронки и дентина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14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8" y="1318773"/>
            <a:ext cx="10291260" cy="4600800"/>
          </a:xfrm>
        </p:spPr>
      </p:pic>
    </p:spTree>
    <p:extLst>
      <p:ext uri="{BB962C8B-B14F-4D97-AF65-F5344CB8AC3E}">
        <p14:creationId xmlns:p14="http://schemas.microsoft.com/office/powerpoint/2010/main" val="9942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1" y="1393619"/>
            <a:ext cx="10121759" cy="46008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15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94766" y="5994419"/>
            <a:ext cx="6202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15. Количество </a:t>
            </a:r>
            <a:r>
              <a:rPr lang="ru-RU" dirty="0"/>
              <a:t>циклов до усталостного разрушения для </a:t>
            </a:r>
          </a:p>
          <a:p>
            <a:pPr algn="ctr"/>
            <a:r>
              <a:rPr lang="ru-RU" dirty="0" smtClean="0"/>
              <a:t> Литиевой коронки и дентина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0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Граничные условия для задачи с </a:t>
            </a:r>
            <a:r>
              <a:rPr lang="ru-RU" dirty="0" smtClean="0"/>
              <a:t>силой </a:t>
            </a:r>
            <a:r>
              <a:rPr lang="ru-RU" dirty="0"/>
              <a:t>распределённой по вогнутой поверхности коронки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78361" y="6032639"/>
            <a:ext cx="478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16. Сила, распределённая по поверхности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61378" y="6015223"/>
            <a:ext cx="262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mtClean="0"/>
              <a:t>Рис. </a:t>
            </a:r>
            <a:r>
              <a:rPr lang="ru-RU" dirty="0" smtClean="0"/>
              <a:t>17. Жёсткая заделка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16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64" y="2252096"/>
            <a:ext cx="7968136" cy="3763127"/>
          </a:xfrm>
        </p:spPr>
      </p:pic>
    </p:spTree>
    <p:extLst>
      <p:ext uri="{BB962C8B-B14F-4D97-AF65-F5344CB8AC3E}">
        <p14:creationId xmlns:p14="http://schemas.microsoft.com/office/powerpoint/2010/main" val="7915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51245" y="5752564"/>
            <a:ext cx="5689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18. Количество </a:t>
            </a:r>
            <a:r>
              <a:rPr lang="ru-RU" dirty="0"/>
              <a:t>циклов до усталостного </a:t>
            </a:r>
            <a:r>
              <a:rPr lang="ru-RU" dirty="0" smtClean="0"/>
              <a:t>разрушения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smtClean="0"/>
              <a:t>Циркониевой коронки и дентина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17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24" y="1401226"/>
            <a:ext cx="9202148" cy="4351338"/>
          </a:xfrm>
        </p:spPr>
      </p:pic>
    </p:spTree>
    <p:extLst>
      <p:ext uri="{BB962C8B-B14F-4D97-AF65-F5344CB8AC3E}">
        <p14:creationId xmlns:p14="http://schemas.microsoft.com/office/powerpoint/2010/main" val="19755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47613" y="5724985"/>
            <a:ext cx="5689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19. Количество </a:t>
            </a:r>
            <a:r>
              <a:rPr lang="ru-RU" dirty="0"/>
              <a:t>циклов до усталостного </a:t>
            </a:r>
            <a:r>
              <a:rPr lang="ru-RU" dirty="0" smtClean="0"/>
              <a:t>разрушения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smtClean="0"/>
              <a:t>Литиевой коронки и дентина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27" y="1373647"/>
            <a:ext cx="9219079" cy="4351338"/>
          </a:xfrm>
        </p:spPr>
      </p:pic>
    </p:spTree>
    <p:extLst>
      <p:ext uri="{BB962C8B-B14F-4D97-AF65-F5344CB8AC3E}">
        <p14:creationId xmlns:p14="http://schemas.microsoft.com/office/powerpoint/2010/main" val="10461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6656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/>
              <a:t>Контакт между коронкой и зубом – </a:t>
            </a:r>
            <a:r>
              <a:rPr lang="en-US" sz="2400" dirty="0" smtClean="0"/>
              <a:t>bonded</a:t>
            </a:r>
            <a:endParaRPr lang="ru-RU" sz="2400" dirty="0" smtClean="0"/>
          </a:p>
          <a:p>
            <a:r>
              <a:rPr lang="ru-RU" sz="2400" dirty="0" smtClean="0"/>
              <a:t>Материал полусферы аналогичен материалу коронки</a:t>
            </a:r>
          </a:p>
          <a:p>
            <a:r>
              <a:rPr lang="ru-RU" sz="2400" dirty="0" smtClean="0"/>
              <a:t>Контакт сферы и коронки – </a:t>
            </a:r>
            <a:r>
              <a:rPr lang="en-US" sz="2400" dirty="0" smtClean="0"/>
              <a:t>frictional</a:t>
            </a:r>
            <a:r>
              <a:rPr lang="ru-RU" sz="2400" dirty="0"/>
              <a:t> </a:t>
            </a:r>
            <a:r>
              <a:rPr lang="ru-RU" sz="2400" dirty="0" smtClean="0"/>
              <a:t>с коэффициентом трения равным 0,3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19</a:t>
            </a:fld>
            <a:endParaRPr lang="ru-RU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33" y="3054935"/>
            <a:ext cx="4737334" cy="2620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3518" y="5776662"/>
            <a:ext cx="314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20. Поверхность контакта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5974" y="6149365"/>
            <a:ext cx="1041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/>
            <a:r>
              <a:rPr lang="en-US" dirty="0"/>
              <a:t>Noor Al </a:t>
            </a:r>
            <a:r>
              <a:rPr lang="en-US" dirty="0" err="1"/>
              <a:t>Mortadi</a:t>
            </a:r>
            <a:r>
              <a:rPr lang="en-US" dirty="0"/>
              <a:t>,  Khaled </a:t>
            </a:r>
            <a:r>
              <a:rPr lang="en-US" dirty="0" err="1"/>
              <a:t>Bataineh</a:t>
            </a:r>
            <a:r>
              <a:rPr lang="en-US" dirty="0"/>
              <a:t>,  Mohammad Al </a:t>
            </a:r>
            <a:r>
              <a:rPr lang="en-US" dirty="0" err="1"/>
              <a:t>Janaideh</a:t>
            </a:r>
            <a:r>
              <a:rPr lang="en-US" dirty="0"/>
              <a:t>. Fatigue Failure Load of Molars with </a:t>
            </a:r>
            <a:r>
              <a:rPr lang="en-US" dirty="0" smtClean="0"/>
              <a:t>Thin-Walled</a:t>
            </a:r>
            <a:endParaRPr lang="ru-RU" dirty="0" smtClean="0"/>
          </a:p>
          <a:p>
            <a:pPr lvl="0" hangingPunct="0"/>
            <a:r>
              <a:rPr lang="en-US" dirty="0" smtClean="0"/>
              <a:t>Prosthetic </a:t>
            </a:r>
            <a:r>
              <a:rPr lang="en-US" dirty="0"/>
              <a:t>Crowns Made of Various Materials: A 3D-FEA Theoretical Study. 2020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2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причины установки коронок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Утрата рабочей способности </a:t>
            </a:r>
          </a:p>
          <a:p>
            <a:r>
              <a:rPr lang="ru-RU" sz="2400" dirty="0" smtClean="0"/>
              <a:t>Утрата естественной красоты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2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46350"/>
            <a:ext cx="762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6312" y="6039923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1. Виды коронок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8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Граничные условия для контактной задачи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2338" y="5564641"/>
            <a:ext cx="2909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21. Сила, приложенная</a:t>
            </a:r>
          </a:p>
          <a:p>
            <a:pPr algn="ctr"/>
            <a:r>
              <a:rPr lang="ru-RU" dirty="0" smtClean="0"/>
              <a:t>к полусфере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64265" y="5703139"/>
            <a:ext cx="262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23. Жёсткая заделка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4584" y="5562671"/>
            <a:ext cx="3137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22. Перемещение сферы </a:t>
            </a:r>
          </a:p>
          <a:p>
            <a:pPr algn="ctr"/>
            <a:r>
              <a:rPr lang="ru-RU" dirty="0" smtClean="0"/>
              <a:t>только по оси </a:t>
            </a:r>
            <a:r>
              <a:rPr lang="en-US" dirty="0" smtClean="0"/>
              <a:t>Z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20</a:t>
            </a:fld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3732547"/>
          </a:xfrm>
        </p:spPr>
      </p:pic>
    </p:spTree>
    <p:extLst>
      <p:ext uri="{BB962C8B-B14F-4D97-AF65-F5344CB8AC3E}">
        <p14:creationId xmlns:p14="http://schemas.microsoft.com/office/powerpoint/2010/main" val="4870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без учёта средних напряжений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51247" y="5488443"/>
            <a:ext cx="5689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24. Количество </a:t>
            </a:r>
            <a:r>
              <a:rPr lang="ru-RU" dirty="0"/>
              <a:t>циклов до усталостного разрушения</a:t>
            </a:r>
          </a:p>
          <a:p>
            <a:pPr algn="ctr"/>
            <a:r>
              <a:rPr lang="ru-RU" dirty="0"/>
              <a:t> для Циркониевой </a:t>
            </a:r>
            <a:r>
              <a:rPr lang="ru-RU" dirty="0" smtClean="0"/>
              <a:t>коронки и дентина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21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7208"/>
            <a:ext cx="10515600" cy="3699659"/>
          </a:xfrm>
        </p:spPr>
      </p:pic>
    </p:spTree>
    <p:extLst>
      <p:ext uri="{BB962C8B-B14F-4D97-AF65-F5344CB8AC3E}">
        <p14:creationId xmlns:p14="http://schemas.microsoft.com/office/powerpoint/2010/main" val="3228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без учёта средних напряжений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378652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22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51247" y="5593617"/>
            <a:ext cx="5689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25. Количество </a:t>
            </a:r>
            <a:r>
              <a:rPr lang="ru-RU" dirty="0"/>
              <a:t>циклов до усталостного разрушения</a:t>
            </a:r>
          </a:p>
          <a:p>
            <a:pPr algn="ctr"/>
            <a:r>
              <a:rPr lang="ru-RU" dirty="0"/>
              <a:t> для </a:t>
            </a:r>
            <a:r>
              <a:rPr lang="ru-RU" dirty="0" smtClean="0"/>
              <a:t>Литиевой коронки и дентина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0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</a:t>
            </a:r>
            <a:r>
              <a:rPr lang="ru-RU" dirty="0" smtClean="0"/>
              <a:t>для теории </a:t>
            </a:r>
            <a:r>
              <a:rPr lang="ru-RU" dirty="0" err="1" smtClean="0"/>
              <a:t>Гудмана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51247" y="5490285"/>
            <a:ext cx="5689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26. Количество </a:t>
            </a:r>
            <a:r>
              <a:rPr lang="ru-RU" dirty="0"/>
              <a:t>циклов до усталостного разрушения</a:t>
            </a:r>
          </a:p>
          <a:p>
            <a:pPr algn="ctr"/>
            <a:r>
              <a:rPr lang="ru-RU" dirty="0"/>
              <a:t> для </a:t>
            </a:r>
            <a:r>
              <a:rPr lang="ru-RU" dirty="0" smtClean="0"/>
              <a:t>Циркониевой коронки и дентина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23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2837"/>
            <a:ext cx="10515600" cy="3757714"/>
          </a:xfrm>
        </p:spPr>
      </p:pic>
    </p:spTree>
    <p:extLst>
      <p:ext uri="{BB962C8B-B14F-4D97-AF65-F5344CB8AC3E}">
        <p14:creationId xmlns:p14="http://schemas.microsoft.com/office/powerpoint/2010/main" val="6784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для теории </a:t>
            </a:r>
            <a:r>
              <a:rPr lang="ru-RU" dirty="0" err="1" smtClean="0"/>
              <a:t>Гудмана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3179"/>
            <a:ext cx="10515600" cy="377288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51247" y="5503043"/>
            <a:ext cx="5689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27. Количество </a:t>
            </a:r>
            <a:r>
              <a:rPr lang="ru-RU" dirty="0"/>
              <a:t>циклов до усталостного разрушения</a:t>
            </a:r>
          </a:p>
          <a:p>
            <a:pPr algn="ctr"/>
            <a:r>
              <a:rPr lang="ru-RU" dirty="0"/>
              <a:t> для </a:t>
            </a:r>
            <a:r>
              <a:rPr lang="ru-RU" dirty="0" smtClean="0"/>
              <a:t>Литиевой коронки и дентина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</a:t>
            </a:r>
            <a:r>
              <a:rPr lang="ru-RU" dirty="0" smtClean="0"/>
              <a:t>для теории </a:t>
            </a:r>
            <a:r>
              <a:rPr lang="ru-RU" dirty="0" err="1" smtClean="0"/>
              <a:t>Зодерберга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51247" y="5892581"/>
            <a:ext cx="5689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28. Количество </a:t>
            </a:r>
            <a:r>
              <a:rPr lang="ru-RU" dirty="0"/>
              <a:t>циклов до усталостного разрушения</a:t>
            </a:r>
          </a:p>
          <a:p>
            <a:pPr algn="ctr"/>
            <a:r>
              <a:rPr lang="ru-RU" dirty="0"/>
              <a:t> для Циркониевой </a:t>
            </a:r>
            <a:r>
              <a:rPr lang="ru-RU" dirty="0" smtClean="0"/>
              <a:t>коронки и дентина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25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6651"/>
            <a:ext cx="10515600" cy="4263081"/>
          </a:xfrm>
        </p:spPr>
      </p:pic>
    </p:spTree>
    <p:extLst>
      <p:ext uri="{BB962C8B-B14F-4D97-AF65-F5344CB8AC3E}">
        <p14:creationId xmlns:p14="http://schemas.microsoft.com/office/powerpoint/2010/main" val="7933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для теории </a:t>
            </a:r>
            <a:r>
              <a:rPr lang="ru-RU" dirty="0" err="1"/>
              <a:t>Зодерберга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4325"/>
            <a:ext cx="10515600" cy="373888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51247" y="5476612"/>
            <a:ext cx="5689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Рис. 29. Количество </a:t>
            </a:r>
            <a:r>
              <a:rPr lang="ru-RU" dirty="0"/>
              <a:t>циклов до усталостного разрушения</a:t>
            </a:r>
          </a:p>
          <a:p>
            <a:pPr algn="ctr"/>
            <a:r>
              <a:rPr lang="ru-RU" dirty="0"/>
              <a:t> для </a:t>
            </a:r>
            <a:r>
              <a:rPr lang="ru-RU" dirty="0" smtClean="0"/>
              <a:t>Литиевой коронки и дентина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Из результатов для усталости можем сделать вывод, что коронка из Диоксида Циркония «проживает» большее количество циклов при нагрузке в 700 </a:t>
            </a:r>
            <a:r>
              <a:rPr lang="ru-RU" dirty="0"/>
              <a:t>Н</a:t>
            </a:r>
            <a:r>
              <a:rPr lang="ru-RU" dirty="0" smtClean="0"/>
              <a:t>, из чего следует, что коронка из данного материала прослужит дольше своему обладателю.</a:t>
            </a:r>
          </a:p>
          <a:p>
            <a:pPr marL="0" indent="0">
              <a:buNone/>
            </a:pPr>
            <a:r>
              <a:rPr lang="ru-RU" dirty="0" smtClean="0"/>
              <a:t>Данная модель может помочь при подборе материала зубной коронки для первого моляра, так как при наличии упругих и усталостных свойств можно строить распределение количества циклов до разрушения для любого материала. Также на результатах можно наблюдать проблемные области, в которых коронка более всего уязвима к воздействию.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Цельнокерамические</a:t>
            </a:r>
            <a:r>
              <a:rPr lang="ru-RU" dirty="0" smtClean="0"/>
              <a:t> коронки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523713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Плюсы:</a:t>
            </a:r>
          </a:p>
          <a:p>
            <a:pPr>
              <a:buFontTx/>
              <a:buChar char="-"/>
            </a:pPr>
            <a:r>
              <a:rPr lang="ru-RU" dirty="0" smtClean="0"/>
              <a:t>Жизнеподобный внешний вид</a:t>
            </a:r>
          </a:p>
          <a:p>
            <a:pPr>
              <a:buFontTx/>
              <a:buChar char="-"/>
            </a:pPr>
            <a:r>
              <a:rPr lang="ru-RU" dirty="0" err="1" smtClean="0"/>
              <a:t>Биосовместимость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Износостойкость</a:t>
            </a:r>
          </a:p>
          <a:p>
            <a:pPr>
              <a:buFontTx/>
              <a:buChar char="-"/>
            </a:pPr>
            <a:r>
              <a:rPr lang="ru-RU" dirty="0" smtClean="0"/>
              <a:t>Стабильность цвета</a:t>
            </a:r>
            <a:endParaRPr lang="ru-RU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6507996" y="1825625"/>
            <a:ext cx="53792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Минусы:</a:t>
            </a:r>
          </a:p>
          <a:p>
            <a:pPr>
              <a:buFontTx/>
              <a:buChar char="-"/>
            </a:pPr>
            <a:r>
              <a:rPr lang="ru-RU" dirty="0" smtClean="0"/>
              <a:t>Неидеальная краевая адаптация</a:t>
            </a:r>
          </a:p>
          <a:p>
            <a:pPr>
              <a:buFontTx/>
              <a:buChar char="-"/>
            </a:pPr>
            <a:r>
              <a:rPr lang="ru-RU" dirty="0" smtClean="0"/>
              <a:t>Износ противоположного зуба</a:t>
            </a:r>
          </a:p>
          <a:p>
            <a:pPr>
              <a:buFontTx/>
              <a:buChar char="-"/>
            </a:pPr>
            <a:r>
              <a:rPr lang="ru-RU" dirty="0" smtClean="0"/>
              <a:t>Восприимчивость к переломам </a:t>
            </a:r>
          </a:p>
          <a:p>
            <a:pPr>
              <a:buFontTx/>
              <a:buChar char="-"/>
            </a:pPr>
            <a:r>
              <a:rPr lang="ru-RU" dirty="0" smtClean="0"/>
              <a:t>Агрессивный характер препарирования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усталости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400" dirty="0"/>
              <a:t>Усталость материала  — процесс постепенного накопления повреждений под действием переменных (часто циклических) напряжений, приводящий к изменению свойств материала, образованию трещин, их развитию и разрушению за указанное время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0200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Виды усталости</a:t>
            </a:r>
            <a:endParaRPr lang="ru-RU" sz="32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38200" y="4100138"/>
            <a:ext cx="9083842" cy="2447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/>
              <a:t>Многоцикловая</a:t>
            </a:r>
            <a:r>
              <a:rPr lang="ru-RU" sz="2400" dirty="0" smtClean="0"/>
              <a:t> </a:t>
            </a:r>
            <a:r>
              <a:rPr lang="ru-RU" sz="2400" dirty="0"/>
              <a:t>–</a:t>
            </a:r>
            <a:r>
              <a:rPr lang="ru-RU" sz="2400" dirty="0" smtClean="0"/>
              <a:t> когда число циклов приложения нагрузки велико (порядка 1e4 - 1e9). </a:t>
            </a:r>
            <a:r>
              <a:rPr lang="en-US" sz="2400" dirty="0" smtClean="0"/>
              <a:t>[</a:t>
            </a:r>
            <a:r>
              <a:rPr lang="ru-RU" sz="2400" dirty="0" smtClean="0"/>
              <a:t>предел прочности материала выше уровня напряжений</a:t>
            </a:r>
            <a:r>
              <a:rPr lang="en-US" sz="2400" dirty="0" smtClean="0"/>
              <a:t>]</a:t>
            </a:r>
            <a:endParaRPr lang="ru-RU" sz="2400" dirty="0" smtClean="0"/>
          </a:p>
          <a:p>
            <a:r>
              <a:rPr lang="ru-RU" sz="2400" dirty="0" smtClean="0"/>
              <a:t>Малоцикловая</a:t>
            </a:r>
            <a:r>
              <a:rPr lang="ru-RU" sz="2400" dirty="0"/>
              <a:t> – </a:t>
            </a:r>
            <a:r>
              <a:rPr lang="ru-RU" sz="2400" dirty="0" smtClean="0"/>
              <a:t>когда число циклов прикладываемой нагрузки относительно невелико(менее 1e4). </a:t>
            </a:r>
            <a:r>
              <a:rPr lang="en-US" sz="2400" dirty="0" smtClean="0"/>
              <a:t>[</a:t>
            </a:r>
            <a:r>
              <a:rPr lang="ru-RU" sz="2400" dirty="0" smtClean="0"/>
              <a:t>пластичная деформация</a:t>
            </a:r>
            <a:r>
              <a:rPr lang="en-US" sz="2400" dirty="0" smtClean="0"/>
              <a:t>]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5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Построение математической модели зуба, коронка которого нагружена периодической силой, и изучение распределения количества циклов до разрушения для двух </a:t>
            </a:r>
            <a:r>
              <a:rPr lang="ru-RU" dirty="0" err="1" smtClean="0"/>
              <a:t>цельнокерамических</a:t>
            </a:r>
            <a:r>
              <a:rPr lang="ru-RU" dirty="0" smtClean="0"/>
              <a:t> материалов </a:t>
            </a:r>
            <a:r>
              <a:rPr lang="ru-RU" smtClean="0"/>
              <a:t>с выяснением </a:t>
            </a:r>
            <a:r>
              <a:rPr lang="ru-RU" dirty="0" smtClean="0"/>
              <a:t>того, какой из заданных материалов дольше прослужит при заданной нагрузке.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</a:t>
            </a:r>
            <a:r>
              <a:rPr lang="ru-RU" dirty="0"/>
              <a:t>з</a:t>
            </a:r>
            <a:r>
              <a:rPr lang="ru-RU" dirty="0" smtClean="0"/>
              <a:t>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Будем действовать периодической силой в 700 Н(максимальная из средних сил укуса) на закреплённый жёсткой заделкой снизу зуб. Должны получить распределение для количества циклов, которое может выдержать тело.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612915"/>
            <a:ext cx="12192000" cy="2194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1436" y="5807631"/>
            <a:ext cx="288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2. Периодическая сила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4341" y="6313888"/>
            <a:ext cx="723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/>
            <a:r>
              <a:rPr lang="en-US" dirty="0"/>
              <a:t>Black, G.V. The force exerted in the closure of the jaws. Dent Cosmos.1895;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Теории учёта средних напряжений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05" y="1634366"/>
            <a:ext cx="5799865" cy="1080000"/>
          </a:xfrm>
        </p:spPr>
      </p:pic>
      <p:sp>
        <p:nvSpPr>
          <p:cNvPr id="5" name="TextBox 4"/>
          <p:cNvSpPr txBox="1"/>
          <p:nvPr/>
        </p:nvSpPr>
        <p:spPr>
          <a:xfrm>
            <a:off x="6096000" y="2675099"/>
            <a:ext cx="457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3. Кривая средних напряжений </a:t>
            </a:r>
            <a:r>
              <a:rPr lang="ru-RU" dirty="0" err="1" smtClean="0"/>
              <a:t>Гудмана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26847" y="6162353"/>
            <a:ext cx="490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5. Кривая </a:t>
            </a:r>
            <a:r>
              <a:rPr lang="ru-RU" dirty="0"/>
              <a:t>средних напряжений </a:t>
            </a:r>
            <a:r>
              <a:rPr lang="ru-RU" dirty="0" err="1" smtClean="0"/>
              <a:t>Зодерберга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7</a:t>
            </a:fld>
            <a:endParaRPr lang="ru-RU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15" y="5062786"/>
            <a:ext cx="5473638" cy="10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53756" y="1769955"/>
                <a:ext cx="3621569" cy="14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charset="0"/>
                            </a:rPr>
                            <m:t>𝑎</m:t>
                          </m:r>
                          <m:r>
                            <a:rPr lang="ru-RU" i="0">
                              <a:latin typeface="Cambria Math" charset="0"/>
                            </a:rPr>
                            <m:t> экв</m:t>
                          </m:r>
                        </m:sub>
                      </m:sSub>
                      <m:r>
                        <a:rPr lang="ru-RU" i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ru-RU" i="0">
                                  <a:latin typeface="Cambria Math" charset="0"/>
                                </a:rPr>
                                <m:t>&amp;</m:t>
                              </m:r>
                              <m:f>
                                <m:fPr>
                                  <m:type m:val="lin"/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ru-RU" i="0">
                                          <a:latin typeface="Cambria Math" charset="0"/>
                                        </a:rPr>
                                        <m:t>пр</m:t>
                                      </m:r>
                                    </m:sup>
                                  </m:sSubSup>
                                </m:num>
                                <m:den>
                                  <m:d>
                                    <m:dPr>
                                      <m:ctrlPr>
                                        <a:rPr lang="ru-RU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i="1">
                                                  <a:latin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charset="0"/>
                                                </a:rPr>
                                                <m:t>пр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0">
                                                  <a:latin typeface="Cambria Math" charset="0"/>
                                                </a:rPr>
                                                <m:t>в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r>
                                <a:rPr lang="ru-RU" i="0">
                                  <a:latin typeface="Cambria Math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charset="0"/>
                                    </a:rPr>
                                    <m:t>пр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ru-RU" i="0">
                                  <a:latin typeface="Cambria Math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charset="0"/>
                                    </a:rPr>
                                    <m:t>пр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charset="0"/>
                                </a:rPr>
                                <m:t>         , 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charset="0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charset="0"/>
                                </a:rPr>
                                <m:t>≤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charset="0"/>
                                    </a:rPr>
                                    <m:t>пр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ru-RU" i="0">
                                  <a:latin typeface="Cambria Math" charset="0"/>
                                </a:rPr>
                                <m:t>&amp;0                    , 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ru-RU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charset="0"/>
                                    </a:rPr>
                                    <m:t>пр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charset="0"/>
                                </a:rPr>
                                <m:t>&lt;−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charset="0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56" y="1769955"/>
                <a:ext cx="3621569" cy="14958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53756" y="3700096"/>
                <a:ext cx="2087879" cy="1061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charset="0"/>
                            </a:rPr>
                            <m:t>𝑎</m:t>
                          </m:r>
                          <m:r>
                            <a:rPr lang="ru-RU" i="0">
                              <a:latin typeface="Cambria Math" charset="0"/>
                            </a:rPr>
                            <m:t> экв</m:t>
                          </m:r>
                        </m:sub>
                      </m:sSub>
                      <m:r>
                        <a:rPr lang="ru-RU" i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latin typeface="Cambria Math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ru-RU" i="0">
                                  <a:latin typeface="Cambria Math" charset="0"/>
                                </a:rPr>
                                <m:t>пр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ru-RU" i="0">
                                          <a:latin typeface="Cambria Math" charset="0"/>
                                        </a:rPr>
                                        <m:t>пр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charset="0"/>
                                        </a:rPr>
                                        <m:t>в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56" y="3700096"/>
                <a:ext cx="2087879" cy="10618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53756" y="5196272"/>
                <a:ext cx="3621569" cy="14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charset="0"/>
                            </a:rPr>
                            <m:t>𝑎</m:t>
                          </m:r>
                          <m:r>
                            <a:rPr lang="ru-RU" i="0">
                              <a:latin typeface="Cambria Math" charset="0"/>
                            </a:rPr>
                            <m:t> экв</m:t>
                          </m:r>
                        </m:sub>
                      </m:sSub>
                      <m:r>
                        <a:rPr lang="ru-RU" i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ru-RU" i="0">
                                  <a:latin typeface="Cambria Math" charset="0"/>
                                </a:rPr>
                                <m:t>&amp;</m:t>
                              </m:r>
                              <m:f>
                                <m:fPr>
                                  <m:type m:val="lin"/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ru-RU" i="0">
                                          <a:latin typeface="Cambria Math" charset="0"/>
                                        </a:rPr>
                                        <m:t>пр</m:t>
                                      </m:r>
                                    </m:sup>
                                  </m:sSubSup>
                                </m:num>
                                <m:den>
                                  <m:d>
                                    <m:dPr>
                                      <m:ctrlPr>
                                        <a:rPr lang="ru-RU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i="1">
                                                  <a:latin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charset="0"/>
                                                </a:rPr>
                                                <m:t>пр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0">
                                                  <a:latin typeface="Cambria Math" charset="0"/>
                                                </a:rPr>
                                                <m:t>в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r>
                                <a:rPr lang="ru-RU" i="0">
                                  <a:latin typeface="Cambria Math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charset="0"/>
                                    </a:rPr>
                                    <m:t>пр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ru-RU" i="0">
                                  <a:latin typeface="Cambria Math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charset="0"/>
                                    </a:rPr>
                                    <m:t>пр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charset="0"/>
                                </a:rPr>
                                <m:t>         , 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charset="0"/>
                                    </a:rPr>
                                    <m:t>т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charset="0"/>
                                </a:rPr>
                                <m:t>≤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charset="0"/>
                                    </a:rPr>
                                    <m:t>пр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ru-RU" i="0">
                                  <a:latin typeface="Cambria Math" charset="0"/>
                                </a:rPr>
                                <m:t>&amp;0                    , 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ru-RU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charset="0"/>
                                    </a:rPr>
                                    <m:t>пр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charset="0"/>
                                </a:rPr>
                                <m:t>&lt;−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charset="0"/>
                                    </a:rPr>
                                    <m:t>т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56" y="5196272"/>
                <a:ext cx="3621569" cy="14958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09" y="3359441"/>
            <a:ext cx="5885055" cy="10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03690" y="4446609"/>
            <a:ext cx="454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4. Кривая </a:t>
            </a:r>
            <a:r>
              <a:rPr lang="ru-RU" dirty="0"/>
              <a:t>средних напряжений </a:t>
            </a:r>
            <a:r>
              <a:rPr lang="ru-RU" dirty="0" smtClean="0"/>
              <a:t>Гербера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53756" y="1400623"/>
            <a:ext cx="179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Теория </a:t>
            </a:r>
            <a:r>
              <a:rPr lang="ru-RU" dirty="0" err="1" smtClean="0"/>
              <a:t>Гудмана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53756" y="3301210"/>
            <a:ext cx="176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Теория Гербера: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53756" y="4781344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Теория </a:t>
            </a:r>
            <a:r>
              <a:rPr lang="ru-RU" dirty="0" err="1" smtClean="0"/>
              <a:t>Зодерберга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Рассматриваемые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Задача с силой заданной на малый участок площади</a:t>
            </a:r>
          </a:p>
          <a:p>
            <a:r>
              <a:rPr lang="ru-RU" dirty="0" smtClean="0"/>
              <a:t>Задача с силой распределённой по вогнутой поверхности коронки</a:t>
            </a:r>
          </a:p>
          <a:p>
            <a:r>
              <a:rPr lang="ru-RU" dirty="0" smtClean="0"/>
              <a:t>Контактная задача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Зуб с коронкой и их 3</a:t>
            </a:r>
            <a:r>
              <a:rPr lang="en-US" dirty="0" smtClean="0"/>
              <a:t>D </a:t>
            </a:r>
            <a:r>
              <a:rPr lang="ru-RU" dirty="0" smtClean="0"/>
              <a:t>модели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50B-98CA-F348-BC34-D98183A507A4}" type="slidenum">
              <a:rPr lang="ru-RU" smtClean="0"/>
              <a:t>9</a:t>
            </a:fld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63" y="1426319"/>
            <a:ext cx="3154957" cy="4019649"/>
          </a:xfr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58" y="1426319"/>
            <a:ext cx="3923222" cy="3972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5661" y="5491324"/>
            <a:ext cx="370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6. Геометрическая модель зуба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19963" y="5551411"/>
            <a:ext cx="317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7. Упрощённая геометрия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347" y="6090356"/>
            <a:ext cx="1130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/>
            <a:r>
              <a:rPr lang="ru-RU" dirty="0"/>
              <a:t> </a:t>
            </a:r>
            <a:r>
              <a:rPr lang="en-US" dirty="0" err="1"/>
              <a:t>GrabCAD</a:t>
            </a:r>
            <a:r>
              <a:rPr lang="en-US" dirty="0"/>
              <a:t> Community: 3D CAD Model Library. — URL:   </a:t>
            </a:r>
            <a:r>
              <a:rPr lang="en-US" u="sng" dirty="0">
                <a:hlinkClick r:id="rId5"/>
              </a:rPr>
              <a:t>https://grabcad.com/library/first-molar-prepared-with-crown-1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3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1313</Words>
  <Application>Microsoft Macintosh PowerPoint</Application>
  <PresentationFormat>Широкоэкранный</PresentationFormat>
  <Paragraphs>202</Paragraphs>
  <Slides>27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Cambria Math</vt:lpstr>
      <vt:lpstr>Arial</vt:lpstr>
      <vt:lpstr>Тема Office</vt:lpstr>
      <vt:lpstr>Оценка усталостной прочности коронки зуба</vt:lpstr>
      <vt:lpstr>Основные причины установки коронок</vt:lpstr>
      <vt:lpstr>Цельнокерамические коронки</vt:lpstr>
      <vt:lpstr>Определение усталости</vt:lpstr>
      <vt:lpstr>Цель работы</vt:lpstr>
      <vt:lpstr>Постановка задачи</vt:lpstr>
      <vt:lpstr>Теории учёта средних напряжений</vt:lpstr>
      <vt:lpstr>Рассматриваемые задачи</vt:lpstr>
      <vt:lpstr>Зуб с коронкой и их 3D модели</vt:lpstr>
      <vt:lpstr>Свойства Дентина</vt:lpstr>
      <vt:lpstr>Свойства материалов коронки</vt:lpstr>
      <vt:lpstr>Конечно-элементная  модель</vt:lpstr>
      <vt:lpstr>Граничные условия для задачи с силой, заданной на малый участок площади</vt:lpstr>
      <vt:lpstr>Результаты </vt:lpstr>
      <vt:lpstr>Результаты</vt:lpstr>
      <vt:lpstr>Граничные условия для задачи с силой распределённой по вогнутой поверхности коронки </vt:lpstr>
      <vt:lpstr>Результаты</vt:lpstr>
      <vt:lpstr>Результаты</vt:lpstr>
      <vt:lpstr>Контактная задача</vt:lpstr>
      <vt:lpstr>Граничные условия для контактной задачи</vt:lpstr>
      <vt:lpstr>Результаты без учёта средних напряжений</vt:lpstr>
      <vt:lpstr>Результаты без учёта средних напряжений</vt:lpstr>
      <vt:lpstr>Результаты для теории Гудмана</vt:lpstr>
      <vt:lpstr>Результаты для теории Гудмана</vt:lpstr>
      <vt:lpstr>Результаты для теории Зодерберга</vt:lpstr>
      <vt:lpstr>Результаты для теории Зодерберга</vt:lpstr>
      <vt:lpstr>Вывод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оценка усталостной прочности коронки зуба</dc:title>
  <dc:creator>Пользователь Microsoft Office</dc:creator>
  <cp:lastModifiedBy>Пользователь Microsoft Office</cp:lastModifiedBy>
  <cp:revision>214</cp:revision>
  <dcterms:created xsi:type="dcterms:W3CDTF">2020-12-24T17:50:28Z</dcterms:created>
  <dcterms:modified xsi:type="dcterms:W3CDTF">2021-06-30T14:33:08Z</dcterms:modified>
</cp:coreProperties>
</file>