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2" r:id="rId3"/>
    <p:sldId id="281" r:id="rId4"/>
    <p:sldId id="262" r:id="rId5"/>
    <p:sldId id="280" r:id="rId6"/>
    <p:sldId id="295" r:id="rId7"/>
    <p:sldId id="309" r:id="rId8"/>
    <p:sldId id="271" r:id="rId9"/>
    <p:sldId id="258" r:id="rId10"/>
    <p:sldId id="317" r:id="rId11"/>
    <p:sldId id="318" r:id="rId12"/>
    <p:sldId id="299" r:id="rId13"/>
    <p:sldId id="311" r:id="rId14"/>
    <p:sldId id="313" r:id="rId15"/>
    <p:sldId id="308" r:id="rId16"/>
    <p:sldId id="305" r:id="rId17"/>
    <p:sldId id="314" r:id="rId18"/>
    <p:sldId id="306" r:id="rId19"/>
    <p:sldId id="315" r:id="rId20"/>
    <p:sldId id="316" r:id="rId21"/>
    <p:sldId id="297" r:id="rId22"/>
    <p:sldId id="279" r:id="rId23"/>
    <p:sldId id="282" r:id="rId24"/>
    <p:sldId id="283" r:id="rId25"/>
    <p:sldId id="284" r:id="rId26"/>
    <p:sldId id="285" r:id="rId27"/>
    <p:sldId id="269" r:id="rId28"/>
    <p:sldId id="286" r:id="rId29"/>
    <p:sldId id="300" r:id="rId30"/>
    <p:sldId id="287" r:id="rId31"/>
    <p:sldId id="301" r:id="rId32"/>
    <p:sldId id="30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вчинников Александр" initials="ОА" lastIdx="1" clrIdx="0">
    <p:extLst>
      <p:ext uri="{19B8F6BF-5375-455C-9EA6-DF929625EA0E}">
        <p15:presenceInfo xmlns:p15="http://schemas.microsoft.com/office/powerpoint/2012/main" userId="S-1-5-21-805410725-2782801444-95228196-27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86550" autoAdjust="0"/>
  </p:normalViewPr>
  <p:slideViewPr>
    <p:cSldViewPr snapToGrid="0">
      <p:cViewPr varScale="1">
        <p:scale>
          <a:sx n="77" d="100"/>
          <a:sy n="77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821C23A-D223-43AA-9D29-8610885DA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05C14-6FF6-4836-A2C7-7B907BF68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041D-1134-4DD0-BD9A-84E2CB2FF67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4D11D-F8B4-4416-A557-27A973B50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E95427-CB21-4405-84CD-5C5027A374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616A-92CC-4172-A9E0-D68D3B70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65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460B-9F8C-4593-9258-76F3BF3DC8E4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6DA8-43C4-45C7-96AC-D1C04EB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08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каждой модели выбрано 2 узла,</a:t>
                </a:r>
                <a:r>
                  <a:rPr lang="ru-RU" sz="18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местах высоких и невысоких напряжений.</a:t>
                </a:r>
              </a:p>
              <a:p>
                <a:endParaRPr lang="ru-RU" sz="1800" dirty="0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В данных узлах отслеживались: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"/>
                  <a:tabLst>
                    <a:tab pos="630555" algn="l"/>
                  </a:tabLst>
                </a:pP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значение первого главного напряжения</a:t>
                </a: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(</a:t>
                </a:r>
                <a:r>
                  <a:rPr lang="ru-RU" sz="1800" i="0" kern="1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𝜎_𝐼</a:t>
                </a: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)</a:t>
                </a: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"/>
                  <a:tabLst>
                    <a:tab pos="630555" algn="l"/>
                  </a:tabLst>
                </a:pP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максимальное узловое значение первого главного напряжения, учитывающее ошибку дискретизации (</a:t>
                </a:r>
                <a:r>
                  <a:rPr lang="ru-RU" sz="1800" i="0" kern="1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𝜎_</a:t>
                </a:r>
                <a:r>
                  <a:rPr lang="en-US" sz="1800" i="0" kern="1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𝐼^</a:t>
                </a:r>
                <a:r>
                  <a:rPr lang="ru-RU" sz="1800" i="0" kern="1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𝑀𝑋𝐵</a:t>
                </a:r>
                <a:r>
                  <a:rPr lang="ru-RU" sz="1800" kern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);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"/>
                  <a:tabLst>
                    <a:tab pos="630555" algn="l"/>
                  </a:tabLst>
                </a:pPr>
                <a:r>
                  <a:rPr lang="ru-RU" sz="18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коэффициент ковариации (</a:t>
                </a:r>
                <a:r>
                  <a:rPr lang="en-US" sz="18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COV</a:t>
                </a:r>
                <a:r>
                  <a:rPr lang="ru-RU" sz="18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 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4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1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8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1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рисунке 10 изображено сопоставление зависимостей ПГН и КВ от количества элементов на сетках второго порядка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Исходя из того, что сеточная сходимость достигнута на КЭ модели с характерным размером элемента 0,5 мм, для которой коэффициент вариации равняется 7,4%, то можно сделать вывод, что для данной модели РК </a:t>
            </a:r>
            <a:r>
              <a:rPr lang="ru-RU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критерий сходимости</a:t>
            </a:r>
            <a:r>
              <a:rPr lang="ru-RU" sz="12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не должен превышать </a:t>
            </a:r>
            <a:r>
              <a:rPr lang="ru-RU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7,4%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6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Kokila" panose="020B0604020202020204" pitchFamily="34" charset="0"/>
              </a:rPr>
              <a:t>В перспективе, данное исследование может быть дополнено применением других методик, а также учетом других параметров качества КЭ сеток – форма конечного элемента, коэффициент формы, перекошенность и детерминант.</a:t>
            </a:r>
            <a:endParaRPr lang="ru-R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Kokil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3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Было построено 12 КЭ моделей – 6 моделей с использованием 4х узловых тетраэдров и 10ти узловых тетраэдров. В первом столбце таблицы 1 указаны характерные размеры конечных элементов.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таблице 2 представлены результаты в зоне высоких напряжений.</a:t>
            </a:r>
          </a:p>
          <a:p>
            <a:endParaRPr lang="ru-RU" dirty="0"/>
          </a:p>
          <a:p>
            <a:r>
              <a:rPr lang="ru-RU" dirty="0"/>
              <a:t>Для наглядности были построены графики на рисунках 6 и 7.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1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рассмотрим зону невысоких напряжений. Результаты характеристик КЭ сеток представлены в таблице 3. Также для наглядности рассмотрим зависимости, представленные на рисунках 8 и 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2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рисунке 6 представлена зависимость ПГН от ХРЭ для двух типов сеток – первого и второго порядка.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Видно, что в зоне высоких напряжений </a:t>
            </a: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уменьшении ХРЭ значение ПГН увеличивается для обоих типов КЭ сеток. </a:t>
            </a:r>
            <a:b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Относительная разница между двумя соседними значениями напряжений с уменьшением ХРЭ уменьшается. Минимальное значение относительной ошибки между 0,25 и 0,5 мм для сетки первого порядка составляет 13,7%, а для сетки второго порядка – 3%. </a:t>
            </a:r>
          </a:p>
          <a:p>
            <a:endParaRPr lang="ru-RU" sz="1800" dirty="0">
              <a:effectLst/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ourier New" panose="02070309020205020404" pitchFamily="49" charset="0"/>
                <a:cs typeface="Times New Roman" panose="02020603050405020304" pitchFamily="18" charset="0"/>
              </a:rPr>
              <a:t>На рисунке 7, на котором представлена зависимость КВ от ХРЭ для двух типов сеток. Видно, что в зоне высоких напряжений </a:t>
            </a:r>
            <a:r>
              <a:rPr lang="ru-RU" sz="1800" dirty="0">
                <a:effectLst/>
                <a:latin typeface="Times New Roman" panose="02020603050405020304" pitchFamily="18" charset="0"/>
                <a:cs typeface="Mangal" panose="02040503050203030202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для сеток первого и второго порядков с уменьшением ХРЭ уменьшается. Для сетки первого порядка минимальное значение КВ составляет 27%, а для сетки второго порядка – 4%.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06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рисунках 8 и 9 представлены зависимости аналогичные с зоной высоких напряжений.</a:t>
            </a:r>
          </a:p>
          <a:p>
            <a:endParaRPr lang="ru-RU" dirty="0"/>
          </a:p>
          <a:p>
            <a:r>
              <a:rPr lang="ru-RU" dirty="0"/>
              <a:t>Как и в зоне высоких напряжений при уменьшении ХРЭ значение ПГН увеличивается, а значение КВ уменьшается.</a:t>
            </a:r>
          </a:p>
          <a:p>
            <a:endParaRPr lang="ru-RU" dirty="0"/>
          </a:p>
          <a:p>
            <a:r>
              <a:rPr lang="ru-RU" dirty="0"/>
              <a:t>На рисунке 8 можно заметить, что для сетки первого порядка относительная разница между двумя соседними значениями напряжений уменьшается незначительно - с 8,3% до 6,6%.</a:t>
            </a:r>
          </a:p>
          <a:p>
            <a:r>
              <a:rPr lang="ru-RU" dirty="0"/>
              <a:t>Для сетки второго порядка с 6% до 0,7%. </a:t>
            </a:r>
          </a:p>
          <a:p>
            <a:endParaRPr lang="ru-RU" dirty="0"/>
          </a:p>
          <a:p>
            <a:r>
              <a:rPr lang="ru-RU" dirty="0"/>
              <a:t>На рисунке 9 </a:t>
            </a:r>
            <a:r>
              <a:rPr lang="ru-RU" sz="1800" dirty="0">
                <a:effectLst/>
                <a:latin typeface="Courier New" panose="02070309020205020404" pitchFamily="49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сетки первого порядка минимальное значение коэффициента вариации составляет 15,5%, а для сетки второго порядка – 1,4%.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22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Краткая сводка того что было сказано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8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9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3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9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4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Материал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9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6DA8-43C4-45C7-96AC-D1C04EB584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D4CD4-3803-4C2E-B507-69BB83A25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642A4C-5582-4F38-ABD1-D860FD716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E8933-3F95-4851-8D97-F9ACA218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4554-52AC-4ABC-9257-2026BA497D7E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FAD91-8973-41FF-B4D0-1C691C74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1EAF4-2E87-4DA6-B8B7-00BF89DD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5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C882-CFAC-4D23-A0F2-C44174E4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0D6F6-3984-4ADB-83E9-99CA80DC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BA08D-E3F0-410D-9CD0-04435DC4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85BC-FF2A-42ED-B0AF-DA9DCACA1DD5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CC82D-C83B-438A-B772-851D367B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78034-5D72-49C7-A159-C02A24A6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8E55C8-8F93-4AC3-9D29-BF03BD187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28340E-D441-488F-A096-D3A1F693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EAB95-6AED-430A-827C-EA49E541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EAD3-BA41-4178-8CC5-ED41A1914A70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76C4C-F50B-4812-8CAD-37268AE8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A37F8-874A-4D89-91F8-C3F1E4C7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3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072CC-E293-4212-896D-1A29A632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23C44-9E5D-4B3F-8851-A86C6AE4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04F05-BD86-4824-B5E8-2B1B07D0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3B9-8FDF-4F3C-BC40-D9FC9B437F79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CB365-5550-4E5D-B2DC-5431D42D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CB7E1-ADF7-4949-9949-1AC48A25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8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E3AF5-21C4-44B3-A044-CE854A70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C55DD-4246-402B-965B-C8049775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13EC4-2F6B-4BA2-B04B-5D0BD7AC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3F1D-6CEB-4E81-8E1E-6FFC20ACB5B4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DC23D-44F8-4567-9770-679E0A54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D44C0-8FB9-48AA-BE9E-71DDA7B8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6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A375D-5B67-4E47-AA6E-18064436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AD82C-BCB3-45E3-AF02-E94291275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1180D1-9841-4BE8-8D99-E323B3C43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7B0AC-7831-4578-9133-ED799EE2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45D8-C61E-431E-8B2D-DE97AD2B3165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66777A-BB11-4F4A-9B22-4CDE8ADA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7DB551-9C9A-4545-97E1-76F348B3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E5753-A335-4B7B-8FBB-25374CC7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4C60E-C15E-413D-BD71-782628B67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1EBA2-5811-4801-8D57-CE0F8E9C4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2939CF-9B39-4124-BE21-ED7EEB6F8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F3CE2A-2F3F-419E-AD0A-13C80A3E6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CA3253-2478-4D11-A2E3-EE618CCD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0CC-DA43-43CC-90EB-B5DA8C86B953}" type="datetime1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88C054-9486-45AE-9C1C-17685379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6A4868-9862-479F-95BA-3DD980AB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5DB73-829F-4B36-8E40-256DAD7B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9C2F0-D683-4E1A-A0D7-F5942157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F06-5D18-4A67-B18F-1842F7F661AF}" type="datetime1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9DAF38-CBA1-4144-9736-A9607D8D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5602AB-C788-45F4-B2C1-C5E9CF14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AF02F1-8859-493D-B913-A0F54B80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DDD-2FC6-47D1-83D3-518D425196F0}" type="datetime1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A2AAF9-77E1-4670-8F2D-ED937A15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438AE-9FAA-433D-B919-F8B98E88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5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340D0-8414-415B-93E1-2F0D28D0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D69F4-104D-4256-97AA-417EE5CD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3159E9-E63D-4ED2-B692-2C6D8A9D6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79B471-CF66-4EAB-925A-5CD3AE05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0F3D-91B3-4009-BE46-446FC2F19494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7C265-B8D5-4FA0-BC68-57169E2C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03385-4507-42FA-A67A-2066B55E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7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77C9-DE31-4152-9438-FCDB655F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88FE75-C922-4A92-B12D-6011A6949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46945-537D-43FE-B93C-6ABCCF16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6F67E-2624-468A-9C84-92B5A01F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67EA-960E-4DD5-87B7-F130D06633B7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E00D7-3664-48A4-86E4-1BB8F677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BFBB2-8EF9-4409-878F-87382271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CBBFD-DF26-47DA-9E1C-5A0CB2B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EEB17C-826E-4467-945C-74194A1DA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0406-341A-4912-AE85-B38EE3B7E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9DA8-A856-41C6-A82F-D4FCF30A3AC3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38718-BB1B-4057-8164-54697902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[3] - Shah C. Mesh discretization error and criteria for accuracy of finite element solutions //Ansys users conference. – 2002. – Т. 12.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FECBD-5570-4C4C-8A1F-4197F815E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191A-891C-4685-8FA0-0DDA4746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2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63E01B4-E948-A2EC-C5D4-4683C8008BC0}"/>
              </a:ext>
            </a:extLst>
          </p:cNvPr>
          <p:cNvSpPr/>
          <p:nvPr/>
        </p:nvSpPr>
        <p:spPr>
          <a:xfrm>
            <a:off x="1774516" y="915536"/>
            <a:ext cx="8652491" cy="27202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A2F18-3DB9-1EAF-0C69-97037B4A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38" y="1931199"/>
            <a:ext cx="11970522" cy="1754326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+mn-lt"/>
                <a:cs typeface="Arial" panose="020B0604020202020204" pitchFamily="34" charset="0"/>
              </a:rPr>
              <a:t>Исследование ошибки дискретизации </a:t>
            </a:r>
            <a:br>
              <a:rPr lang="ru-RU" sz="3600" b="1" dirty="0"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latin typeface="+mn-lt"/>
                <a:cs typeface="Arial" panose="020B0604020202020204" pitchFamily="34" charset="0"/>
              </a:rPr>
              <a:t>конечно-элементной сетки на примере расчета </a:t>
            </a:r>
            <a:br>
              <a:rPr lang="ru-RU" sz="3600" b="1" dirty="0"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latin typeface="+mn-lt"/>
                <a:cs typeface="Arial" panose="020B0604020202020204" pitchFamily="34" charset="0"/>
              </a:rPr>
              <a:t>рабочего колеса газотурбинного двигателя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06358-B466-74AF-2930-AAB02FB07BEF}"/>
              </a:ext>
            </a:extLst>
          </p:cNvPr>
          <p:cNvSpPr txBox="1"/>
          <p:nvPr/>
        </p:nvSpPr>
        <p:spPr>
          <a:xfrm>
            <a:off x="463472" y="4161118"/>
            <a:ext cx="66421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b="0" i="0" u="sng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Научный руководитель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</a:t>
            </a:r>
            <a:endParaRPr lang="ru-RU" b="0" i="0" u="none" strike="noStrike" kern="12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Ле-Захаров Александр </a:t>
            </a:r>
            <a:r>
              <a:rPr lang="ru-RU" b="0" i="0" u="none" strike="noStrike" kern="120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Аневич</a:t>
            </a: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доцент </a:t>
            </a:r>
            <a:r>
              <a:rPr lang="ru-RU" b="0" i="0" u="none" strike="noStrike" kern="120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ВШТМиМФ</a:t>
            </a: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к.ф.-м.н.</a:t>
            </a: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b="0" i="0" u="none" strike="noStrike" kern="12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b="0" i="0" u="none" strike="noStrike" kern="12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b="0" i="0" u="sng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Консультант по работе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</a:t>
            </a: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Маслова И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рина Леонидовна</a:t>
            </a: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инженер </a:t>
            </a: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инжинирингового центра «Центр компьютерного инжиниринга»</a:t>
            </a:r>
          </a:p>
          <a:p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b="0" i="0" u="none" strike="noStrike" kern="120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CompMechLab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®</a:t>
            </a:r>
            <a:r>
              <a:rPr lang="ru-RU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00B84-B26B-8AB2-7877-4334AEA6BBC1}"/>
              </a:ext>
            </a:extLst>
          </p:cNvPr>
          <p:cNvSpPr txBox="1"/>
          <p:nvPr/>
        </p:nvSpPr>
        <p:spPr>
          <a:xfrm>
            <a:off x="6932657" y="4161118"/>
            <a:ext cx="500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sng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Студент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Овчинников Александр Александрович, гр. 5030103/90101</a:t>
            </a:r>
            <a:endParaRPr lang="ru-RU" sz="1800" b="0" i="0" u="none" strike="noStrike" dirty="0">
              <a:effectLst/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327EAAC-D6E6-48E2-B685-5ED34235AEEB}"/>
              </a:ext>
            </a:extLst>
          </p:cNvPr>
          <p:cNvSpPr txBox="1"/>
          <p:nvPr/>
        </p:nvSpPr>
        <p:spPr>
          <a:xfrm>
            <a:off x="1489045" y="390198"/>
            <a:ext cx="92139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 hangingPunct="0"/>
            <a:r>
              <a:rPr lang="ru-RU" sz="2000" dirty="0">
                <a:cs typeface="Arial" panose="020B0604020202020204" pitchFamily="34" charset="0"/>
              </a:rPr>
              <a:t>Санкт-Петербургский политехнический университет Петра Великого</a:t>
            </a:r>
          </a:p>
          <a:p>
            <a:pPr algn="ctr" fontAlgn="base" hangingPunct="0"/>
            <a:r>
              <a:rPr lang="ru-RU" sz="2000" dirty="0">
                <a:cs typeface="Arial" panose="020B0604020202020204" pitchFamily="34" charset="0"/>
              </a:rPr>
              <a:t>Физико-механический институт</a:t>
            </a:r>
          </a:p>
          <a:p>
            <a:pPr algn="ctr" fontAlgn="base" hangingPunct="0"/>
            <a:r>
              <a:rPr lang="ru-RU" sz="2000" dirty="0">
                <a:cs typeface="Arial" panose="020B0604020202020204" pitchFamily="34" charset="0"/>
              </a:rPr>
              <a:t>Высшая школа теоретической механики и математической физики</a:t>
            </a:r>
          </a:p>
        </p:txBody>
      </p:sp>
      <p:pic>
        <p:nvPicPr>
          <p:cNvPr id="8" name="Picture 4" descr="ÐÐ°ÑÑÐ¸Ð½ÐºÐ¸ Ð¿Ð¾ Ð·Ð°Ð¿ÑÐ¾ÑÑ ÑÐ¿Ð±Ð³Ð¿Ñ Ð¿Ð¾Ð»Ð¸ÑÐµÑ Ð»Ð¾Ð³Ð¾">
            <a:extLst>
              <a:ext uri="{FF2B5EF4-FFF2-40B4-BE49-F238E27FC236}">
                <a16:creationId xmlns:a16="http://schemas.microsoft.com/office/drawing/2014/main" id="{9F0752DB-20E7-4111-98B3-4F51F995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5" y="294617"/>
            <a:ext cx="1121888" cy="10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98FF03-7A1C-412B-AC88-C957478B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010" y="325861"/>
            <a:ext cx="1095884" cy="1080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F565E6-ECF6-4EBB-8A51-C428A20E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6DED2-BACA-0BC0-03CF-78389D39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9999"/>
            <a:ext cx="10515600" cy="720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+mn-lt"/>
              </a:rPr>
              <a:t>Поля первых главных напряжений </a:t>
            </a:r>
            <a:r>
              <a:rPr lang="ru-RU" sz="3200" b="1" dirty="0" smtClean="0">
                <a:latin typeface="+mn-lt"/>
              </a:rPr>
              <a:t>для КЭ моделей первого и второго порядков</a:t>
            </a:r>
            <a:endParaRPr lang="ru-RU" sz="32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183CC1-E84C-2C5E-3538-3E264D5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b="1" smtClean="0"/>
              <a:t>10</a:t>
            </a:fld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3F828-FAEA-730F-F869-535AC3BAEC00}"/>
              </a:ext>
            </a:extLst>
          </p:cNvPr>
          <p:cNvSpPr txBox="1"/>
          <p:nvPr/>
        </p:nvSpPr>
        <p:spPr>
          <a:xfrm>
            <a:off x="1347051" y="3351953"/>
            <a:ext cx="16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TET4 - </a:t>
            </a:r>
            <a:r>
              <a:rPr lang="ru-RU" b="1" dirty="0" smtClean="0"/>
              <a:t>4 </a:t>
            </a:r>
            <a:r>
              <a:rPr lang="ru-RU" b="1" dirty="0"/>
              <a:t>мм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A8E47-89BB-0C87-66FC-3F8A46C6921C}"/>
              </a:ext>
            </a:extLst>
          </p:cNvPr>
          <p:cNvSpPr txBox="1"/>
          <p:nvPr/>
        </p:nvSpPr>
        <p:spPr>
          <a:xfrm>
            <a:off x="5238333" y="3351953"/>
            <a:ext cx="17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TET4 - </a:t>
            </a:r>
            <a:r>
              <a:rPr lang="ru-RU" b="1" dirty="0" smtClean="0"/>
              <a:t>3 </a:t>
            </a:r>
            <a:r>
              <a:rPr lang="ru-RU" b="1" dirty="0"/>
              <a:t>мм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0E1FD-CCF2-C679-5777-C76F714CCCEF}"/>
              </a:ext>
            </a:extLst>
          </p:cNvPr>
          <p:cNvSpPr txBox="1"/>
          <p:nvPr/>
        </p:nvSpPr>
        <p:spPr>
          <a:xfrm>
            <a:off x="9413518" y="3351953"/>
            <a:ext cx="154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TET4 - </a:t>
            </a:r>
            <a:r>
              <a:rPr lang="ru-RU" b="1" dirty="0" smtClean="0"/>
              <a:t>2 </a:t>
            </a:r>
            <a:r>
              <a:rPr lang="ru-RU" b="1" dirty="0"/>
              <a:t>мм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44793-C74D-C68C-2D21-0E9ACA94CD5C}"/>
              </a:ext>
            </a:extLst>
          </p:cNvPr>
          <p:cNvSpPr txBox="1"/>
          <p:nvPr/>
        </p:nvSpPr>
        <p:spPr>
          <a:xfrm>
            <a:off x="1347051" y="5903880"/>
            <a:ext cx="18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TET10 </a:t>
            </a:r>
            <a:r>
              <a:rPr lang="en-US" b="1" dirty="0"/>
              <a:t>- </a:t>
            </a:r>
            <a:r>
              <a:rPr lang="ru-RU" b="1" dirty="0" smtClean="0"/>
              <a:t>4 </a:t>
            </a:r>
            <a:r>
              <a:rPr lang="ru-RU" b="1" dirty="0"/>
              <a:t>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739F2D-685E-BE47-7741-985AECD8C1C8}"/>
              </a:ext>
            </a:extLst>
          </p:cNvPr>
          <p:cNvSpPr txBox="1"/>
          <p:nvPr/>
        </p:nvSpPr>
        <p:spPr>
          <a:xfrm>
            <a:off x="5238334" y="5903880"/>
            <a:ext cx="18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TET10 - </a:t>
            </a:r>
            <a:r>
              <a:rPr lang="ru-RU" b="1" dirty="0" smtClean="0"/>
              <a:t>3 </a:t>
            </a:r>
            <a:r>
              <a:rPr lang="ru-RU" b="1" dirty="0"/>
              <a:t>мм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2841B-2FBD-917E-459D-74F2E860379F}"/>
              </a:ext>
            </a:extLst>
          </p:cNvPr>
          <p:cNvSpPr txBox="1"/>
          <p:nvPr/>
        </p:nvSpPr>
        <p:spPr>
          <a:xfrm>
            <a:off x="9440850" y="5903880"/>
            <a:ext cx="20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TET10 - </a:t>
            </a:r>
            <a:r>
              <a:rPr lang="ru-RU" b="1" dirty="0" smtClean="0"/>
              <a:t>2 </a:t>
            </a:r>
            <a:r>
              <a:rPr lang="ru-RU" b="1" dirty="0"/>
              <a:t>мм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4AA411-C847-42DF-B501-3B330E6B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0" y="1426011"/>
            <a:ext cx="3791685" cy="18882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B2117E-A8B9-4EBF-B453-C85843EB8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202" y="1390795"/>
            <a:ext cx="3783045" cy="19170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611E58-DAD5-4C2F-9586-DCE941095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70" r="2554" b="800"/>
          <a:stretch/>
        </p:blipFill>
        <p:spPr>
          <a:xfrm>
            <a:off x="8243366" y="1377841"/>
            <a:ext cx="3731785" cy="193003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8F93979-7CAB-42AC-8F5E-0AF6BB328286}"/>
              </a:ext>
            </a:extLst>
          </p:cNvPr>
          <p:cNvSpPr/>
          <p:nvPr/>
        </p:nvSpPr>
        <p:spPr>
          <a:xfrm>
            <a:off x="4066333" y="5171319"/>
            <a:ext cx="216130" cy="228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F1C455-53DA-41FD-BB91-3E7EB76819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9"/>
          <a:stretch/>
        </p:blipFill>
        <p:spPr>
          <a:xfrm>
            <a:off x="367672" y="3920793"/>
            <a:ext cx="3584320" cy="19830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431DD4-2B9D-4462-9BAE-E2128BA9A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195" y="3840184"/>
            <a:ext cx="3799795" cy="201273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D9AF6D-F1EF-484C-B603-A3FFA4631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8637" y="3811311"/>
            <a:ext cx="3799795" cy="20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6DED2-BACA-0BC0-03CF-78389D39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9999"/>
            <a:ext cx="10515600" cy="720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Поля </a:t>
            </a:r>
            <a:r>
              <a:rPr lang="ru-RU" sz="3200" b="1" dirty="0">
                <a:latin typeface="+mn-lt"/>
              </a:rPr>
              <a:t>первых главных напряжений для КЭ моделей первого и второго порядков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183CC1-E84C-2C5E-3538-3E264D5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b="1" smtClean="0"/>
              <a:t>11</a:t>
            </a:fld>
            <a:endParaRPr lang="ru-RU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3F828-FAEA-730F-F869-535AC3BAEC00}"/>
              </a:ext>
            </a:extLst>
          </p:cNvPr>
          <p:cNvSpPr txBox="1"/>
          <p:nvPr/>
        </p:nvSpPr>
        <p:spPr>
          <a:xfrm>
            <a:off x="1456387" y="3351953"/>
            <a:ext cx="25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</a:t>
            </a:r>
            <a:r>
              <a:rPr lang="ru-RU" b="1" dirty="0" smtClean="0"/>
              <a:t>4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ru-RU" b="1" dirty="0"/>
              <a:t>1 мм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A8E47-89BB-0C87-66FC-3F8A46C6921C}"/>
              </a:ext>
            </a:extLst>
          </p:cNvPr>
          <p:cNvSpPr txBox="1"/>
          <p:nvPr/>
        </p:nvSpPr>
        <p:spPr>
          <a:xfrm>
            <a:off x="5347670" y="3351953"/>
            <a:ext cx="229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</a:t>
            </a:r>
            <a:r>
              <a:rPr lang="ru-RU" b="1" dirty="0" smtClean="0"/>
              <a:t>4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ru-RU" b="1" dirty="0"/>
              <a:t>0,5 мм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0E1FD-CCF2-C679-5777-C76F714CCCEF}"/>
              </a:ext>
            </a:extLst>
          </p:cNvPr>
          <p:cNvSpPr txBox="1"/>
          <p:nvPr/>
        </p:nvSpPr>
        <p:spPr>
          <a:xfrm>
            <a:off x="9525574" y="3351953"/>
            <a:ext cx="219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</a:t>
            </a:r>
            <a:r>
              <a:rPr lang="ru-RU" b="1" dirty="0" smtClean="0"/>
              <a:t>4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ru-RU" b="1" dirty="0"/>
              <a:t>0,25 мм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44793-C74D-C68C-2D21-0E9ACA94CD5C}"/>
              </a:ext>
            </a:extLst>
          </p:cNvPr>
          <p:cNvSpPr txBox="1"/>
          <p:nvPr/>
        </p:nvSpPr>
        <p:spPr>
          <a:xfrm>
            <a:off x="1418288" y="5976758"/>
            <a:ext cx="19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TET10 - </a:t>
            </a:r>
            <a:r>
              <a:rPr lang="ru-RU" b="1" dirty="0" smtClean="0"/>
              <a:t>1 </a:t>
            </a:r>
            <a:r>
              <a:rPr lang="ru-RU" b="1" dirty="0"/>
              <a:t>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739F2D-685E-BE47-7741-985AECD8C1C8}"/>
              </a:ext>
            </a:extLst>
          </p:cNvPr>
          <p:cNvSpPr txBox="1"/>
          <p:nvPr/>
        </p:nvSpPr>
        <p:spPr>
          <a:xfrm>
            <a:off x="5419599" y="5903880"/>
            <a:ext cx="221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TET10 - </a:t>
            </a:r>
            <a:r>
              <a:rPr lang="ru-RU" b="1" dirty="0" smtClean="0"/>
              <a:t>0,5 </a:t>
            </a:r>
            <a:r>
              <a:rPr lang="ru-RU" b="1" dirty="0"/>
              <a:t>мм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2841B-2FBD-917E-459D-74F2E860379F}"/>
              </a:ext>
            </a:extLst>
          </p:cNvPr>
          <p:cNvSpPr txBox="1"/>
          <p:nvPr/>
        </p:nvSpPr>
        <p:spPr>
          <a:xfrm>
            <a:off x="9278243" y="5903880"/>
            <a:ext cx="19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TET10 - </a:t>
            </a:r>
            <a:r>
              <a:rPr lang="ru-RU" b="1" dirty="0" smtClean="0"/>
              <a:t>0,25 </a:t>
            </a:r>
            <a:r>
              <a:rPr lang="ru-RU" b="1" dirty="0"/>
              <a:t>мм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D36ECB-B3C5-4329-AD19-E0EF35D7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7" y="3875249"/>
            <a:ext cx="3799795" cy="19475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C7ACEA-7BB2-42F6-9148-09905B0C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02" y="3857477"/>
            <a:ext cx="3799795" cy="1953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4F9A65-08BF-4F23-B498-538A7AA03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543" y="3804423"/>
            <a:ext cx="3799795" cy="1932000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99BABA79-C84F-4159-86B4-F8CA7D641F6B}"/>
              </a:ext>
            </a:extLst>
          </p:cNvPr>
          <p:cNvSpPr/>
          <p:nvPr/>
        </p:nvSpPr>
        <p:spPr>
          <a:xfrm>
            <a:off x="4043160" y="5171519"/>
            <a:ext cx="216130" cy="228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48166D3-1AF1-47BB-9680-BF80AA0085BA}"/>
              </a:ext>
            </a:extLst>
          </p:cNvPr>
          <p:cNvSpPr/>
          <p:nvPr/>
        </p:nvSpPr>
        <p:spPr>
          <a:xfrm>
            <a:off x="5945" y="5171519"/>
            <a:ext cx="216130" cy="228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5BBE78B-26E5-4EA4-8D93-0A82CF60D702}"/>
              </a:ext>
            </a:extLst>
          </p:cNvPr>
          <p:cNvSpPr/>
          <p:nvPr/>
        </p:nvSpPr>
        <p:spPr>
          <a:xfrm>
            <a:off x="8101099" y="5118893"/>
            <a:ext cx="216130" cy="228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3622DC-20BF-45F6-A92E-C2FDC5758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75" y="1310300"/>
            <a:ext cx="3791685" cy="1958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A04E06-3526-4916-9A26-25EB20FB3B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98"/>
          <a:stretch/>
        </p:blipFill>
        <p:spPr>
          <a:xfrm>
            <a:off x="4164868" y="1310300"/>
            <a:ext cx="3843206" cy="19900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F84F31-3A10-4556-A5C4-02F73C230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204" y="1280798"/>
            <a:ext cx="3778428" cy="19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A1E0-E306-4BAB-8343-7B537D50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Анализ сеточной сходимости. Исследуемые зоны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BD597F-844B-4FD1-819D-66760AC8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ACF9A9-701B-4B9D-9341-67F55CC38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0" y="1809000"/>
            <a:ext cx="5265000" cy="32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EE2EF-E3EF-4C4C-AD3A-EA0206F4A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69" y="1809000"/>
            <a:ext cx="5265000" cy="32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BEC622-D1F7-43F9-937B-485C9E248C16}"/>
              </a:ext>
            </a:extLst>
          </p:cNvPr>
          <p:cNvSpPr txBox="1"/>
          <p:nvPr/>
        </p:nvSpPr>
        <p:spPr>
          <a:xfrm>
            <a:off x="675000" y="5296178"/>
            <a:ext cx="526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9 – Расположение узла в зоне высоких напряжений для исследования сеточной сходимости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92020-EDE3-446A-86F7-F0A44ABEA5BE}"/>
              </a:ext>
            </a:extLst>
          </p:cNvPr>
          <p:cNvSpPr txBox="1"/>
          <p:nvPr/>
        </p:nvSpPr>
        <p:spPr>
          <a:xfrm>
            <a:off x="6565369" y="5296178"/>
            <a:ext cx="526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10 – Расположение узла в зоне невысоких напряжений для исследования сеточной сходимости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053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059732-FBE4-795B-33A7-4EDC7BF2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27A036-22DF-85F3-1298-4B649772B5FE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Анализ сеточной сходимости. Зоны высоких и невысоких напряжений. Первые главные напряжения</a:t>
            </a:r>
            <a:endParaRPr lang="ru-RU" sz="3200" dirty="0"/>
          </a:p>
        </p:txBody>
      </p:sp>
      <p:pic>
        <p:nvPicPr>
          <p:cNvPr id="13" name="Рисунок 12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032A5BC-155E-6363-3D01-3F1D7A2F5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r="3815"/>
          <a:stretch/>
        </p:blipFill>
        <p:spPr>
          <a:xfrm>
            <a:off x="602468" y="1549669"/>
            <a:ext cx="5301353" cy="40884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AFE85E-01D3-8CE3-C13E-4419E1E0BCEE}"/>
              </a:ext>
            </a:extLst>
          </p:cNvPr>
          <p:cNvSpPr txBox="1"/>
          <p:nvPr/>
        </p:nvSpPr>
        <p:spPr>
          <a:xfrm>
            <a:off x="750498" y="5747747"/>
            <a:ext cx="50052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11 – Зависимость первого главного напряжения от характерного размера элемента в зонах высоких и невысоких напряжений для двух типов сеток – TET4 и TET10</a:t>
            </a:r>
            <a:endParaRPr lang="ru-RU" sz="14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2C40E00-B934-49B5-8A10-A5A452C0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45" y="1845557"/>
            <a:ext cx="5138897" cy="2144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Для сеток </a:t>
            </a:r>
            <a:r>
              <a:rPr lang="ru-RU" sz="1800" dirty="0">
                <a:solidFill>
                  <a:schemeClr val="accent1"/>
                </a:solidFill>
              </a:rPr>
              <a:t>первого</a:t>
            </a:r>
            <a:r>
              <a:rPr lang="ru-RU" sz="1800" dirty="0"/>
              <a:t> порядка</a:t>
            </a:r>
            <a:r>
              <a:rPr lang="en-US" sz="1800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accent1"/>
                </a:solidFill>
              </a:rPr>
              <a:t>Минимальная</a:t>
            </a:r>
            <a:r>
              <a:rPr lang="ru-RU" sz="1800" dirty="0"/>
              <a:t> относительная</a:t>
            </a:r>
            <a:r>
              <a:rPr lang="ru-RU" sz="1800" dirty="0">
                <a:solidFill>
                  <a:schemeClr val="accent1"/>
                </a:solidFill>
              </a:rPr>
              <a:t> разница </a:t>
            </a:r>
            <a:r>
              <a:rPr lang="ru-RU" sz="1800" dirty="0"/>
              <a:t>между двумя соседними значениями первых главных напряжений в зонах </a:t>
            </a:r>
            <a:r>
              <a:rPr lang="ru-RU" sz="1800" dirty="0">
                <a:solidFill>
                  <a:schemeClr val="accent1"/>
                </a:solidFill>
              </a:rPr>
              <a:t>высоких </a:t>
            </a:r>
            <a:r>
              <a:rPr lang="ru-RU" sz="1800" dirty="0"/>
              <a:t>и </a:t>
            </a:r>
            <a:r>
              <a:rPr lang="ru-RU" sz="1800" dirty="0">
                <a:solidFill>
                  <a:schemeClr val="accent1"/>
                </a:solidFill>
              </a:rPr>
              <a:t>невысоких </a:t>
            </a:r>
            <a:r>
              <a:rPr lang="ru-RU" sz="1800" dirty="0"/>
              <a:t>напряжений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составляет </a:t>
            </a:r>
            <a:r>
              <a:rPr lang="ru-RU" sz="1800" dirty="0">
                <a:solidFill>
                  <a:schemeClr val="accent1"/>
                </a:solidFill>
              </a:rPr>
              <a:t>13,7% </a:t>
            </a:r>
            <a:r>
              <a:rPr lang="ru-RU" sz="1800" dirty="0"/>
              <a:t>и</a:t>
            </a:r>
            <a:r>
              <a:rPr lang="ru-RU" sz="1800" dirty="0">
                <a:solidFill>
                  <a:schemeClr val="accent1"/>
                </a:solidFill>
              </a:rPr>
              <a:t> 6,6% </a:t>
            </a:r>
            <a:r>
              <a:rPr lang="ru-RU" sz="1800" dirty="0"/>
              <a:t>соответственно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C3C21-475A-43E0-B8C2-B720DBD2069F}"/>
              </a:ext>
            </a:extLst>
          </p:cNvPr>
          <p:cNvSpPr txBox="1"/>
          <p:nvPr/>
        </p:nvSpPr>
        <p:spPr>
          <a:xfrm>
            <a:off x="6429945" y="3744746"/>
            <a:ext cx="5138897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/>
              <a:t>Для сеток </a:t>
            </a:r>
            <a:r>
              <a:rPr lang="ru-RU" dirty="0">
                <a:solidFill>
                  <a:schemeClr val="accent1"/>
                </a:solidFill>
              </a:rPr>
              <a:t>второго</a:t>
            </a:r>
            <a:r>
              <a:rPr lang="ru-RU" dirty="0"/>
              <a:t> порядка</a:t>
            </a:r>
            <a:r>
              <a:rPr lang="en-US" dirty="0"/>
              <a:t>: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Минимальная</a:t>
            </a:r>
            <a:r>
              <a:rPr lang="ru-RU" dirty="0"/>
              <a:t> относительная</a:t>
            </a:r>
            <a:r>
              <a:rPr lang="ru-RU" dirty="0">
                <a:solidFill>
                  <a:schemeClr val="accent1"/>
                </a:solidFill>
              </a:rPr>
              <a:t> разница </a:t>
            </a:r>
            <a:r>
              <a:rPr lang="ru-RU" dirty="0"/>
              <a:t>между двумя соседними значениями первых главных напряжений в зоне </a:t>
            </a:r>
            <a:r>
              <a:rPr lang="ru-RU" dirty="0">
                <a:solidFill>
                  <a:schemeClr val="accent1"/>
                </a:solidFill>
              </a:rPr>
              <a:t>высоких </a:t>
            </a:r>
            <a:r>
              <a:rPr lang="ru-RU" dirty="0"/>
              <a:t>и</a:t>
            </a:r>
            <a:r>
              <a:rPr lang="ru-RU" dirty="0">
                <a:solidFill>
                  <a:schemeClr val="accent1"/>
                </a:solidFill>
              </a:rPr>
              <a:t> невысоких </a:t>
            </a:r>
            <a:r>
              <a:rPr lang="ru-RU" dirty="0"/>
              <a:t>напряжений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составляет </a:t>
            </a:r>
            <a:r>
              <a:rPr lang="ru-RU" dirty="0">
                <a:solidFill>
                  <a:schemeClr val="accent1"/>
                </a:solidFill>
              </a:rPr>
              <a:t>3% </a:t>
            </a:r>
            <a:r>
              <a:rPr lang="ru-RU" dirty="0"/>
              <a:t>и </a:t>
            </a:r>
            <a:r>
              <a:rPr lang="ru-RU" dirty="0">
                <a:solidFill>
                  <a:schemeClr val="accent1"/>
                </a:solidFill>
              </a:rPr>
              <a:t>0,7% </a:t>
            </a:r>
            <a:r>
              <a:rPr lang="ru-RU" dirty="0"/>
              <a:t>соответственно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059732-FBE4-795B-33A7-4EDC7BF2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14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CB9B7-A4D7-5DA6-1878-30128F7C696F}"/>
              </a:ext>
            </a:extLst>
          </p:cNvPr>
          <p:cNvSpPr txBox="1"/>
          <p:nvPr/>
        </p:nvSpPr>
        <p:spPr>
          <a:xfrm>
            <a:off x="6660601" y="5597407"/>
            <a:ext cx="50052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12 – Зависимость коэффициента вариации от характерного размера элемента в зонах высоких и невысоких напряжений для двух типов сеток – TET4 и TET10</a:t>
            </a:r>
            <a:endParaRPr lang="ru-RU" sz="1400" dirty="0"/>
          </a:p>
        </p:txBody>
      </p:sp>
      <p:pic>
        <p:nvPicPr>
          <p:cNvPr id="17" name="Рисунок 16" descr="Изображение выглядит как текст, линия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18272FC-3C87-4904-0EA7-2A158B4FD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25" y="1186329"/>
            <a:ext cx="5520649" cy="4436235"/>
          </a:xfrm>
          <a:prstGeom prst="rect">
            <a:avLst/>
          </a:prstGeom>
        </p:spPr>
      </p:pic>
      <p:sp>
        <p:nvSpPr>
          <p:cNvPr id="8" name="Объект 9">
            <a:extLst>
              <a:ext uri="{FF2B5EF4-FFF2-40B4-BE49-F238E27FC236}">
                <a16:creationId xmlns:a16="http://schemas.microsoft.com/office/drawing/2014/main" id="{1965451F-9B9D-4B50-8CC3-E928DE3B3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03" y="1960283"/>
            <a:ext cx="5138897" cy="19502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Для сеток </a:t>
            </a:r>
            <a:r>
              <a:rPr lang="ru-RU" sz="1800" dirty="0">
                <a:solidFill>
                  <a:schemeClr val="accent1"/>
                </a:solidFill>
              </a:rPr>
              <a:t>первого</a:t>
            </a:r>
            <a:r>
              <a:rPr lang="ru-RU" sz="1800" dirty="0"/>
              <a:t> порядка</a:t>
            </a:r>
            <a:r>
              <a:rPr lang="en-US" sz="1800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1800" dirty="0"/>
              <a:t>Минимальное значение </a:t>
            </a:r>
            <a:r>
              <a:rPr lang="ru-RU" sz="1800" dirty="0">
                <a:solidFill>
                  <a:schemeClr val="accent1"/>
                </a:solidFill>
              </a:rPr>
              <a:t>коэффициента вариации</a:t>
            </a:r>
            <a:r>
              <a:rPr lang="ru-RU" sz="1800" dirty="0"/>
              <a:t> в зоне </a:t>
            </a:r>
            <a:r>
              <a:rPr lang="ru-RU" sz="1800" dirty="0">
                <a:solidFill>
                  <a:schemeClr val="accent1"/>
                </a:solidFill>
              </a:rPr>
              <a:t>высоких</a:t>
            </a:r>
            <a:r>
              <a:rPr lang="ru-RU" sz="1800" dirty="0"/>
              <a:t> и </a:t>
            </a:r>
            <a:r>
              <a:rPr lang="ru-RU" sz="1800" dirty="0">
                <a:solidFill>
                  <a:schemeClr val="accent1"/>
                </a:solidFill>
              </a:rPr>
              <a:t>невысоких</a:t>
            </a:r>
            <a:r>
              <a:rPr lang="ru-RU" sz="1800" dirty="0"/>
              <a:t> напряжений составляет </a:t>
            </a:r>
            <a:r>
              <a:rPr lang="ru-RU" sz="1800" dirty="0">
                <a:solidFill>
                  <a:schemeClr val="accent1"/>
                </a:solidFill>
              </a:rPr>
              <a:t>27% </a:t>
            </a:r>
            <a:r>
              <a:rPr lang="ru-RU" sz="1800" dirty="0"/>
              <a:t>и</a:t>
            </a:r>
            <a:r>
              <a:rPr lang="ru-RU" sz="1800" dirty="0">
                <a:solidFill>
                  <a:schemeClr val="accent1"/>
                </a:solidFill>
              </a:rPr>
              <a:t> 15,5% </a:t>
            </a:r>
            <a:r>
              <a:rPr lang="ru-RU" sz="1800" dirty="0"/>
              <a:t>соответственно</a:t>
            </a:r>
            <a:endParaRPr lang="ru-RU" sz="1800" dirty="0">
              <a:solidFill>
                <a:schemeClr val="accent1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accent1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06BCE-6546-4FD6-BD20-8BD753BB6BC7}"/>
              </a:ext>
            </a:extLst>
          </p:cNvPr>
          <p:cNvSpPr txBox="1"/>
          <p:nvPr/>
        </p:nvSpPr>
        <p:spPr>
          <a:xfrm>
            <a:off x="801103" y="3922590"/>
            <a:ext cx="5138897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/>
              <a:t>Для сеток </a:t>
            </a:r>
            <a:r>
              <a:rPr lang="ru-RU" dirty="0">
                <a:solidFill>
                  <a:schemeClr val="accent1"/>
                </a:solidFill>
              </a:rPr>
              <a:t>второго</a:t>
            </a:r>
            <a:r>
              <a:rPr lang="ru-RU" dirty="0"/>
              <a:t> порядка</a:t>
            </a:r>
            <a:r>
              <a:rPr lang="en-US" dirty="0"/>
              <a:t>: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Минимальное значение </a:t>
            </a:r>
            <a:r>
              <a:rPr lang="ru-RU" dirty="0">
                <a:solidFill>
                  <a:schemeClr val="accent1"/>
                </a:solidFill>
              </a:rPr>
              <a:t>коэффициента вариации</a:t>
            </a:r>
            <a:r>
              <a:rPr lang="ru-RU" dirty="0"/>
              <a:t> в зоне </a:t>
            </a:r>
            <a:r>
              <a:rPr lang="ru-RU" dirty="0">
                <a:solidFill>
                  <a:schemeClr val="accent1"/>
                </a:solidFill>
              </a:rPr>
              <a:t>высоких</a:t>
            </a:r>
            <a:r>
              <a:rPr lang="ru-RU" dirty="0"/>
              <a:t> и </a:t>
            </a:r>
            <a:r>
              <a:rPr lang="ru-RU" dirty="0">
                <a:solidFill>
                  <a:schemeClr val="accent1"/>
                </a:solidFill>
              </a:rPr>
              <a:t>невысоких</a:t>
            </a:r>
            <a:r>
              <a:rPr lang="ru-RU" dirty="0"/>
              <a:t> напряжений составляет </a:t>
            </a:r>
            <a:r>
              <a:rPr lang="ru-RU" dirty="0">
                <a:solidFill>
                  <a:schemeClr val="accent1"/>
                </a:solidFill>
              </a:rPr>
              <a:t>4% </a:t>
            </a:r>
            <a:r>
              <a:rPr lang="ru-RU" dirty="0"/>
              <a:t>и</a:t>
            </a:r>
            <a:r>
              <a:rPr lang="ru-RU" dirty="0">
                <a:solidFill>
                  <a:schemeClr val="accent1"/>
                </a:solidFill>
              </a:rPr>
              <a:t> 1,4% </a:t>
            </a:r>
            <a:r>
              <a:rPr lang="ru-RU" dirty="0"/>
              <a:t>соответственно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27A036-22DF-85F3-1298-4B649772B5FE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Анализ сеточной сходимости. Зоны высоких и невысоких напряжений. Коэффициент вариации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95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5FEDB-0E8E-40C9-93E0-6A6A99C4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9999"/>
            <a:ext cx="10800000" cy="817961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Анализ результатов сеточной сходимости. Определение характерного размера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0D234B-E23D-415B-8872-F38406AC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15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7FD4D9B-6FF2-4FE0-A67D-8FC365F5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76" y="1323376"/>
            <a:ext cx="10386848" cy="47895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Необходимо использовать конечные элементы с </a:t>
            </a:r>
            <a:r>
              <a:rPr lang="ru-RU" sz="1800" dirty="0">
                <a:solidFill>
                  <a:schemeClr val="accent1"/>
                </a:solidFill>
              </a:rPr>
              <a:t>промежуточными</a:t>
            </a:r>
            <a:r>
              <a:rPr lang="ru-RU" sz="1800" dirty="0"/>
              <a:t> узлами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В зонах </a:t>
            </a:r>
            <a:r>
              <a:rPr lang="ru-RU" sz="1800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в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ысоких</a:t>
            </a:r>
            <a:r>
              <a:rPr lang="ru-RU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напряжений, сеточная сходимость достигается на КЭ модели с характерным размером элемента равным 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0,5 мм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В зонах 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не</a:t>
            </a:r>
            <a:r>
              <a:rPr lang="ru-RU" sz="1800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в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ысоких</a:t>
            </a:r>
            <a:r>
              <a:rPr lang="ru-RU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напряжений, сеточная сходимость достигается на КЭ модели с характерным размером элемента равным 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1 мм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a typeface="Calibri" panose="020F0502020204030204" pitchFamily="34" charset="0"/>
                <a:cs typeface="Mangal" panose="02040503050203030202" pitchFamily="18" charset="0"/>
              </a:rPr>
              <a:t>Для достижения сеточной сходимости </a:t>
            </a:r>
            <a:r>
              <a:rPr lang="ru-RU" sz="1800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минимальная необходимая разница</a:t>
            </a:r>
            <a:r>
              <a:rPr lang="ru-RU" sz="1800" dirty="0">
                <a:ea typeface="Calibri" panose="020F0502020204030204" pitchFamily="34" charset="0"/>
                <a:cs typeface="Mangal" panose="02040503050203030202" pitchFamily="18" charset="0"/>
              </a:rPr>
              <a:t> между соседними значениями напряжений, соответствующим двум разным типоразмерам сеток, не должна превышать </a:t>
            </a:r>
            <a:r>
              <a:rPr lang="ru-RU" sz="1800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5% </a:t>
            </a:r>
            <a:r>
              <a:rPr lang="ru-RU" sz="1800" dirty="0">
                <a:ea typeface="Calibri" panose="020F0502020204030204" pitchFamily="34" charset="0"/>
                <a:cs typeface="Mangal" panose="02040503050203030202" pitchFamily="18" charset="0"/>
              </a:rPr>
              <a:t>[5]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2A06F-1495-4818-BE30-AC02F1E49B15}"/>
              </a:ext>
            </a:extLst>
          </p:cNvPr>
          <p:cNvSpPr txBox="1"/>
          <p:nvPr/>
        </p:nvSpPr>
        <p:spPr>
          <a:xfrm>
            <a:off x="378373" y="6290727"/>
            <a:ext cx="10247586" cy="28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cs typeface="Arial" panose="020B0604020202020204" pitchFamily="34" charset="0"/>
              </a:rPr>
              <a:t>[</a:t>
            </a:r>
            <a:r>
              <a:rPr lang="ru-RU" sz="1200" b="1" dirty="0">
                <a:cs typeface="Arial" panose="020B0604020202020204" pitchFamily="34" charset="0"/>
              </a:rPr>
              <a:t>5</a:t>
            </a:r>
            <a:r>
              <a:rPr lang="en-US" sz="1200" b="1" dirty="0">
                <a:cs typeface="Arial" panose="020B0604020202020204" pitchFamily="34" charset="0"/>
              </a:rPr>
              <a:t>] -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ANSYS Mechanical APDL Theory Reference: [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Электронный ресурс].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URL: https://www.mm.bme.hu/~gyebro/files/ans_help_v182/ans_thry/ans_thry.html</a:t>
            </a:r>
            <a:endParaRPr lang="ru-R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07F7DC5-CDFE-4762-83D8-C6BB4940F23C}"/>
              </a:ext>
            </a:extLst>
          </p:cNvPr>
          <p:cNvCxnSpPr>
            <a:cxnSpLocks/>
          </p:cNvCxnSpPr>
          <p:nvPr/>
        </p:nvCxnSpPr>
        <p:spPr>
          <a:xfrm>
            <a:off x="378373" y="6128169"/>
            <a:ext cx="1069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5FEDB-0E8E-40C9-93E0-6A6A99C4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Анализ результатов сеточной сходимости. Определение количественного критерия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сходимости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0D234B-E23D-415B-8872-F38406AC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16</a:t>
            </a:fld>
            <a:endParaRPr lang="ru-RU"/>
          </a:p>
        </p:txBody>
      </p:sp>
      <p:pic>
        <p:nvPicPr>
          <p:cNvPr id="6" name="Объект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FDF38A7-9AA5-45AE-B8D7-F57DBBCDD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60" y="1169784"/>
            <a:ext cx="5341473" cy="4025180"/>
          </a:xfrm>
          <a:prstGeom prst="rect">
            <a:avLst/>
          </a:prstGeom>
          <a:ln w="381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D05CB1-1A3F-47E6-90AD-A2F7122E26B2}"/>
              </a:ext>
            </a:extLst>
          </p:cNvPr>
          <p:cNvSpPr txBox="1"/>
          <p:nvPr/>
        </p:nvSpPr>
        <p:spPr>
          <a:xfrm>
            <a:off x="5580995" y="5204006"/>
            <a:ext cx="6611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13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Зависимость первого главного напряжения вместе с изменением коэффициента вариации от количества элементов типа TET10 в узле, находящемся в зоне высоких напряжений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2ECB8FD-9D33-4881-A867-7805D2F86CD8}"/>
              </a:ext>
            </a:extLst>
          </p:cNvPr>
          <p:cNvCxnSpPr>
            <a:cxnSpLocks/>
          </p:cNvCxnSpPr>
          <p:nvPr/>
        </p:nvCxnSpPr>
        <p:spPr>
          <a:xfrm>
            <a:off x="378373" y="6008554"/>
            <a:ext cx="1069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9C38C5-7FD6-4D72-B94C-A789502B3916}"/>
              </a:ext>
            </a:extLst>
          </p:cNvPr>
          <p:cNvSpPr txBox="1"/>
          <p:nvPr/>
        </p:nvSpPr>
        <p:spPr>
          <a:xfrm>
            <a:off x="378373" y="6074439"/>
            <a:ext cx="10699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[</a:t>
            </a:r>
            <a:r>
              <a:rPr lang="ru-RU" sz="1200" b="1" dirty="0"/>
              <a:t>4</a:t>
            </a:r>
            <a:r>
              <a:rPr lang="en-US" sz="1200" b="1" dirty="0"/>
              <a:t>] - Shah C. Mesh discretization error and criteria for accuracy of finite element solutions //Ansys users conference. – 2002. – Т. 12.</a:t>
            </a:r>
            <a:endParaRPr lang="ru-RU" sz="1200" b="1" dirty="0"/>
          </a:p>
          <a:p>
            <a:r>
              <a:rPr lang="en-US" sz="1200" b="1" dirty="0"/>
              <a:t>[</a:t>
            </a:r>
            <a:r>
              <a:rPr lang="ru-RU" sz="1200" b="1" dirty="0"/>
              <a:t>6</a:t>
            </a:r>
            <a:r>
              <a:rPr lang="en-US" sz="1200" b="1" dirty="0"/>
              <a:t>] - Patil H., </a:t>
            </a:r>
            <a:r>
              <a:rPr lang="en-US" sz="1200" b="1" dirty="0" err="1"/>
              <a:t>Jeyakarthikeyan</a:t>
            </a:r>
            <a:r>
              <a:rPr lang="en-US" sz="1200" b="1" dirty="0"/>
              <a:t> P. V. Mesh convergence study and estimation of discretization error of hub in clutch disc with integration of ANSYS //IOP Conference Series: Materials Science and Engineering. – IOP Publishing, 2018. – Т. 402. – №. 1. – p. 012065.</a:t>
            </a:r>
            <a:endParaRPr lang="ru-RU" sz="1200" b="1" dirty="0"/>
          </a:p>
          <a:p>
            <a:endParaRPr 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9F9B5-7A8F-4A89-9602-383BA000466C}"/>
              </a:ext>
            </a:extLst>
          </p:cNvPr>
          <p:cNvSpPr txBox="1"/>
          <p:nvPr/>
        </p:nvSpPr>
        <p:spPr>
          <a:xfrm>
            <a:off x="540000" y="2106614"/>
            <a:ext cx="50409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К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ритерий сходимости 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для второго подхода </a:t>
            </a:r>
            <a:r>
              <a:rPr lang="en-US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[4] 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можно установить равным 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7,4%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т.к.</a:t>
            </a:r>
            <a:r>
              <a:rPr lang="en-US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это значение соответствует КЭ модели </a:t>
            </a:r>
            <a:r>
              <a:rPr lang="en-US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 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характерным размером элемента 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0,5 мм</a:t>
            </a:r>
            <a:endParaRPr lang="ru-RU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Полученное значение критерия </a:t>
            </a: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согласуется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с критерием 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7%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которое упоминается в работах [4, 6]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ED653-E657-25DC-6132-3497844F56B2}"/>
              </a:ext>
            </a:extLst>
          </p:cNvPr>
          <p:cNvSpPr txBox="1"/>
          <p:nvPr/>
        </p:nvSpPr>
        <p:spPr>
          <a:xfrm>
            <a:off x="8886496" y="3759427"/>
            <a:ext cx="18468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Критерий сходимости </a:t>
            </a:r>
            <a:r>
              <a:rPr lang="en-US" sz="1100" b="1" dirty="0"/>
              <a:t>[</a:t>
            </a:r>
            <a:r>
              <a:rPr lang="ru-RU" sz="1100" b="1" dirty="0"/>
              <a:t>4,6</a:t>
            </a:r>
            <a:r>
              <a:rPr lang="en-US" sz="1100" b="1" dirty="0"/>
              <a:t>]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0495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392682-FF48-48C5-8468-1F1A155A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15437"/>
            <a:ext cx="2743200" cy="365125"/>
          </a:xfrm>
        </p:spPr>
        <p:txBody>
          <a:bodyPr/>
          <a:lstStyle/>
          <a:p>
            <a:fld id="{6D04191A-891C-4685-8FA0-0DDA474628E3}" type="slidenum">
              <a:rPr lang="ru-RU" smtClean="0"/>
              <a:t>17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1131F3B-E0F1-4DE1-8F19-1C261801E902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Статический прочностной расчет РК ГТД. Постановка задачи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D8E19-FA88-4863-BB24-97636BF78D76}"/>
                  </a:ext>
                </a:extLst>
              </p:cNvPr>
              <p:cNvSpPr txBox="1"/>
              <p:nvPr/>
            </p:nvSpPr>
            <p:spPr>
              <a:xfrm>
                <a:off x="327621" y="2634294"/>
                <a:ext cx="3665199" cy="381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endParaRPr lang="ru-RU" sz="18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bar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1600" b="0" dirty="0">
                    <a:ea typeface="Cambria Math" panose="02040503050406030204" pitchFamily="18" charset="0"/>
                  </a:rPr>
                  <a:t>уравнение равновесия  </a:t>
                </a:r>
                <a:endParaRPr lang="en-US" sz="1600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bar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r>
                          <a:rPr lang="ru-RU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1600" dirty="0"/>
                  <a:t>тензор малых деформаций</a:t>
                </a:r>
                <a:endParaRPr lang="en-US" sz="16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𝐷𝑒𝑣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bar>
                            </m:e>
                          </m:ba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𝐷𝑒𝑣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bar>
                                </m:e>
                              </m:bar>
                            </m:e>
                          </m:d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bar>
                            <m:bar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bar>
                            </m:e>
                          </m:bar>
                        </m:e>
                      </m:d>
                    </m:oMath>
                  </m:oMathPara>
                </a14:m>
                <a:endParaRPr lang="ru-RU" sz="1600" b="0" dirty="0"/>
              </a:p>
              <a:p>
                <a:pPr marL="0" indent="0" algn="ctr">
                  <a:lnSpc>
                    <a:spcPct val="150000"/>
                  </a:lnSpc>
                  <a:spcAft>
                    <a:spcPts val="1800"/>
                  </a:spcAft>
                  <a:buNone/>
                </a:pPr>
                <a:r>
                  <a:rPr lang="ru-RU" sz="1600" b="0" dirty="0"/>
                  <a:t>Граничные условия: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</m:oMath>
                  </m:oMathPara>
                </a14:m>
                <a:endParaRPr lang="ru-RU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bar>
                        </m:e>
                      </m:ba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</m:oMath>
                  </m:oMathPara>
                </a14:m>
                <a:endParaRPr lang="ru-RU" sz="1600" b="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D8E19-FA88-4863-BB24-97636BF7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21" y="2634294"/>
                <a:ext cx="3665199" cy="3812421"/>
              </a:xfrm>
              <a:prstGeom prst="rect">
                <a:avLst/>
              </a:prstGeom>
              <a:blipFill>
                <a:blip r:embed="rId2"/>
                <a:stretch>
                  <a:fillRect r="-2829" b="-27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A71EBD-CD7D-494C-8904-4ACC1A0967E3}"/>
              </a:ext>
            </a:extLst>
          </p:cNvPr>
          <p:cNvSpPr txBox="1"/>
          <p:nvPr/>
        </p:nvSpPr>
        <p:spPr>
          <a:xfrm>
            <a:off x="327621" y="2358049"/>
            <a:ext cx="341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/>
                </a:solidFill>
              </a:rPr>
              <a:t>Математическая модель</a:t>
            </a:r>
            <a:r>
              <a:rPr lang="en-US" sz="1600" dirty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4240B36-D883-4BFF-9CEA-032FE54238FA}"/>
              </a:ext>
            </a:extLst>
          </p:cNvPr>
          <p:cNvSpPr/>
          <p:nvPr/>
        </p:nvSpPr>
        <p:spPr>
          <a:xfrm>
            <a:off x="5061310" y="4011065"/>
            <a:ext cx="1345998" cy="293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99680-01BF-4BB3-A75E-3D0E6F60A5A1}"/>
              </a:ext>
            </a:extLst>
          </p:cNvPr>
          <p:cNvSpPr txBox="1"/>
          <p:nvPr/>
        </p:nvSpPr>
        <p:spPr>
          <a:xfrm>
            <a:off x="4851487" y="2967626"/>
            <a:ext cx="175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Конечно-элементная постановка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D8E39-C7E6-48B3-90B1-8AEE93E085CE}"/>
              </a:ext>
            </a:extLst>
          </p:cNvPr>
          <p:cNvSpPr txBox="1"/>
          <p:nvPr/>
        </p:nvSpPr>
        <p:spPr>
          <a:xfrm>
            <a:off x="374343" y="1151509"/>
            <a:ext cx="66128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В ходе исследования сеточной сходимости установлено, что в </a:t>
            </a:r>
            <a:r>
              <a:rPr lang="ru-RU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зоне высоких напряжений</a:t>
            </a:r>
            <a:r>
              <a:rPr lang="ru-RU" sz="16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для </a:t>
            </a:r>
            <a:r>
              <a:rPr lang="ru-RU" sz="1600" dirty="0">
                <a:ea typeface="Calibri" panose="020F0502020204030204" pitchFamily="34" charset="0"/>
                <a:cs typeface="Mangal" panose="02040503050203030202" pitchFamily="18" charset="0"/>
              </a:rPr>
              <a:t>КЭ модели </a:t>
            </a:r>
            <a:r>
              <a:rPr lang="ru-RU" sz="16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с размером </a:t>
            </a:r>
            <a:r>
              <a:rPr lang="ru-RU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0,5 </a:t>
            </a:r>
            <a:r>
              <a:rPr lang="ru-RU" sz="1600" dirty="0" smtClean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мм.</a:t>
            </a:r>
            <a:endParaRPr lang="ru-RU" sz="1600" dirty="0">
              <a:solidFill>
                <a:schemeClr val="accent1"/>
              </a:solidFill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34AC9-4C18-4067-28D6-FCDD2F8E623B}"/>
              </a:ext>
            </a:extLst>
          </p:cNvPr>
          <p:cNvSpPr txBox="1"/>
          <p:nvPr/>
        </p:nvSpPr>
        <p:spPr>
          <a:xfrm>
            <a:off x="7414152" y="6242054"/>
            <a:ext cx="4145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/>
                </a:solidFill>
              </a:rPr>
              <a:t>Скорость вращения ротора</a:t>
            </a:r>
            <a:r>
              <a:rPr lang="ru-RU" sz="1600" dirty="0"/>
              <a:t> 29827 об/мин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3B8E6-A3AE-A700-7F50-E04280559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5" t="2097" r="38039"/>
          <a:stretch/>
        </p:blipFill>
        <p:spPr>
          <a:xfrm>
            <a:off x="9354193" y="1121019"/>
            <a:ext cx="1450410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609710-A13F-C504-44DA-84E3E49E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81545" b="44762"/>
          <a:stretch/>
        </p:blipFill>
        <p:spPr>
          <a:xfrm>
            <a:off x="7825159" y="1045099"/>
            <a:ext cx="143559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B904AE-0C91-1B2E-D93A-CD626B22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33" r="40340"/>
          <a:stretch/>
        </p:blipFill>
        <p:spPr>
          <a:xfrm>
            <a:off x="9486692" y="3641493"/>
            <a:ext cx="1212913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1A75B1-FFE8-723C-F4EE-C67F44904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916" b="46683"/>
          <a:stretch/>
        </p:blipFill>
        <p:spPr>
          <a:xfrm>
            <a:off x="7881584" y="3641493"/>
            <a:ext cx="1215676" cy="216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07FB6B-C62C-ACFF-B820-7E8AB8469F7E}"/>
              </a:ext>
            </a:extLst>
          </p:cNvPr>
          <p:cNvSpPr txBox="1"/>
          <p:nvPr/>
        </p:nvSpPr>
        <p:spPr>
          <a:xfrm>
            <a:off x="6211893" y="3387357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</a:t>
            </a:r>
            <a:r>
              <a:rPr lang="en-US" sz="1400" b="1" dirty="0">
                <a:ea typeface="Calibri" panose="020F0502020204030204" pitchFamily="34" charset="0"/>
              </a:rPr>
              <a:t>4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</a:t>
            </a:r>
            <a:r>
              <a:rPr lang="ru-RU" sz="1400" b="1" dirty="0">
                <a:ea typeface="Calibri" panose="020F0502020204030204" pitchFamily="34" charset="0"/>
              </a:rPr>
              <a:t> С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хема приложения поля температур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BC73F7-6042-ED10-AC33-02D576F9478B}"/>
              </a:ext>
            </a:extLst>
          </p:cNvPr>
          <p:cNvSpPr txBox="1"/>
          <p:nvPr/>
        </p:nvSpPr>
        <p:spPr>
          <a:xfrm>
            <a:off x="6211893" y="5905886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15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</a:t>
            </a:r>
            <a:r>
              <a:rPr lang="en-US" sz="1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1400" b="1" dirty="0">
                <a:ea typeface="Calibri" panose="020F0502020204030204" pitchFamily="34" charset="0"/>
              </a:rPr>
              <a:t>С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хема приложения поля давлений </a:t>
            </a:r>
          </a:p>
        </p:txBody>
      </p:sp>
    </p:spTree>
    <p:extLst>
      <p:ext uri="{BB962C8B-B14F-4D97-AF65-F5344CB8AC3E}">
        <p14:creationId xmlns:p14="http://schemas.microsoft.com/office/powerpoint/2010/main" val="17732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0A490-4A4E-4723-8A2F-5E850B17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+mn-lt"/>
              </a:rPr>
              <a:t>Статический прочностной расчет РК ГТД. Модель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F7B47-3B19-46A6-A99F-CE8BCD34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12" y="1061495"/>
            <a:ext cx="6029765" cy="1080967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anose="020F0502020204030204" pitchFamily="34" charset="0"/>
                <a:cs typeface="Mangal" panose="02040503050203030202" pitchFamily="18" charset="0"/>
              </a:rPr>
              <a:t>В упругой постановке максимальные </a:t>
            </a:r>
            <a:r>
              <a:rPr lang="ru-RU" sz="1600" dirty="0" smtClean="0">
                <a:ea typeface="Calibri" panose="020F0502020204030204" pitchFamily="34" charset="0"/>
                <a:cs typeface="Mangal" panose="02040503050203030202" pitchFamily="18" charset="0"/>
              </a:rPr>
              <a:t>эквивалентные напряжения </a:t>
            </a:r>
            <a:r>
              <a:rPr lang="ru-RU" sz="1600" dirty="0">
                <a:ea typeface="Calibri" panose="020F0502020204030204" pitchFamily="34" charset="0"/>
                <a:cs typeface="Mangal" panose="02040503050203030202" pitchFamily="18" charset="0"/>
              </a:rPr>
              <a:t>по </a:t>
            </a:r>
            <a:r>
              <a:rPr lang="ru-RU" sz="1600" dirty="0" err="1" smtClean="0">
                <a:ea typeface="Calibri" panose="020F0502020204030204" pitchFamily="34" charset="0"/>
                <a:cs typeface="Mangal" panose="02040503050203030202" pitchFamily="18" charset="0"/>
              </a:rPr>
              <a:t>Мизесу</a:t>
            </a:r>
            <a:r>
              <a:rPr lang="ru-RU" sz="1600" dirty="0" smtClean="0">
                <a:ea typeface="Calibri" panose="020F0502020204030204" pitchFamily="34" charset="0"/>
                <a:cs typeface="Mangal" panose="02040503050203030202" pitchFamily="18" charset="0"/>
              </a:rPr>
              <a:t> (1199 МПа) </a:t>
            </a:r>
            <a:r>
              <a:rPr lang="ru-RU" sz="1600" dirty="0" smtClean="0">
                <a:ea typeface="Calibri" panose="020F0502020204030204" pitchFamily="34" charset="0"/>
                <a:cs typeface="Mangal" panose="02040503050203030202" pitchFamily="18" charset="0"/>
              </a:rPr>
              <a:t>превышают предел текучести (932 МПа), поэтому в модели материала н</a:t>
            </a:r>
            <a:r>
              <a:rPr lang="ru-RU" sz="1600" dirty="0" smtClean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еобходимо </a:t>
            </a:r>
            <a:r>
              <a:rPr lang="ru-RU" sz="16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учесть пластический участок кривой </a:t>
            </a:r>
            <a:r>
              <a:rPr lang="ru-RU" sz="1600" dirty="0" smtClean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деформирования (</a:t>
            </a:r>
            <a:r>
              <a:rPr lang="ru-RU" sz="1600" dirty="0" smtClean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упругопластическая постановка).</a:t>
            </a:r>
            <a:endParaRPr lang="ru-RU" sz="16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B1D7EC-6941-4BF1-A78A-E0B1A75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18</a:t>
            </a:fld>
            <a:endParaRPr lang="ru-RU" dirty="0"/>
          </a:p>
        </p:txBody>
      </p:sp>
      <p:pic>
        <p:nvPicPr>
          <p:cNvPr id="6" name="Рисунок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EAFC9EA-791E-462C-9C55-51B250BC5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7" y="1617035"/>
            <a:ext cx="4766910" cy="35746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A3A9D-7C58-4F8A-8955-81A47DD216B9}"/>
              </a:ext>
            </a:extLst>
          </p:cNvPr>
          <p:cNvSpPr txBox="1"/>
          <p:nvPr/>
        </p:nvSpPr>
        <p:spPr>
          <a:xfrm>
            <a:off x="6045842" y="542092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16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Диаграмма растяжения при пластических деформациях</a:t>
            </a:r>
            <a:endParaRPr lang="ru-RU" sz="1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67059F3-2DFF-39CE-FC58-799B792DA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96523"/>
              </p:ext>
            </p:extLst>
          </p:nvPr>
        </p:nvGraphicFramePr>
        <p:xfrm>
          <a:off x="896922" y="2836817"/>
          <a:ext cx="4959349" cy="293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065">
                  <a:extLst>
                    <a:ext uri="{9D8B030D-6E8A-4147-A177-3AD203B41FA5}">
                      <a16:colId xmlns:a16="http://schemas.microsoft.com/office/drawing/2014/main" val="1503221098"/>
                    </a:ext>
                  </a:extLst>
                </a:gridCol>
                <a:gridCol w="724065">
                  <a:extLst>
                    <a:ext uri="{9D8B030D-6E8A-4147-A177-3AD203B41FA5}">
                      <a16:colId xmlns:a16="http://schemas.microsoft.com/office/drawing/2014/main" val="1467424616"/>
                    </a:ext>
                  </a:extLst>
                </a:gridCol>
                <a:gridCol w="724065">
                  <a:extLst>
                    <a:ext uri="{9D8B030D-6E8A-4147-A177-3AD203B41FA5}">
                      <a16:colId xmlns:a16="http://schemas.microsoft.com/office/drawing/2014/main" val="4287022416"/>
                    </a:ext>
                  </a:extLst>
                </a:gridCol>
                <a:gridCol w="669512">
                  <a:extLst>
                    <a:ext uri="{9D8B030D-6E8A-4147-A177-3AD203B41FA5}">
                      <a16:colId xmlns:a16="http://schemas.microsoft.com/office/drawing/2014/main" val="3679639252"/>
                    </a:ext>
                  </a:extLst>
                </a:gridCol>
                <a:gridCol w="669512">
                  <a:extLst>
                    <a:ext uri="{9D8B030D-6E8A-4147-A177-3AD203B41FA5}">
                      <a16:colId xmlns:a16="http://schemas.microsoft.com/office/drawing/2014/main" val="525504611"/>
                    </a:ext>
                  </a:extLst>
                </a:gridCol>
                <a:gridCol w="724065">
                  <a:extLst>
                    <a:ext uri="{9D8B030D-6E8A-4147-A177-3AD203B41FA5}">
                      <a16:colId xmlns:a16="http://schemas.microsoft.com/office/drawing/2014/main" val="4106713567"/>
                    </a:ext>
                  </a:extLst>
                </a:gridCol>
                <a:gridCol w="724065">
                  <a:extLst>
                    <a:ext uri="{9D8B030D-6E8A-4147-A177-3AD203B41FA5}">
                      <a16:colId xmlns:a16="http://schemas.microsoft.com/office/drawing/2014/main" val="2370335449"/>
                    </a:ext>
                  </a:extLst>
                </a:gridCol>
              </a:tblGrid>
              <a:tr h="53765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Т, </a:t>
                      </a:r>
                      <a:r>
                        <a:rPr lang="ru-RU" sz="1400" u="none" dirty="0">
                          <a:effectLst/>
                        </a:rPr>
                        <a:t>º</a:t>
                      </a:r>
                      <a:r>
                        <a:rPr lang="ru-RU" sz="1400" dirty="0">
                          <a:effectLst/>
                        </a:rPr>
                        <a:t>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ρ, кг/м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Е, 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α·10</a:t>
                      </a:r>
                      <a:r>
                        <a:rPr lang="ru-RU" sz="1400" baseline="30000">
                          <a:effectLst/>
                        </a:rPr>
                        <a:t>-6</a:t>
                      </a:r>
                      <a:r>
                        <a:rPr lang="ru-RU" sz="1400">
                          <a:effectLst/>
                        </a:rPr>
                        <a:t>, 1/град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σ</a:t>
                      </a:r>
                      <a:r>
                        <a:rPr lang="ru-RU" sz="1400" baseline="-25000">
                          <a:effectLst/>
                        </a:rPr>
                        <a:t>0,2</a:t>
                      </a:r>
                      <a:r>
                        <a:rPr lang="ru-RU" sz="1400">
                          <a:effectLst/>
                        </a:rPr>
                        <a:t>, 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σ</a:t>
                      </a:r>
                      <a:r>
                        <a:rPr lang="ru-RU" sz="1400" baseline="-25000">
                          <a:effectLst/>
                        </a:rPr>
                        <a:t>в</a:t>
                      </a:r>
                      <a:r>
                        <a:rPr lang="ru-RU" sz="1400">
                          <a:effectLst/>
                        </a:rPr>
                        <a:t>, 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943739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4480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117720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0,32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932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1079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2934176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1981022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4816571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98591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239702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98100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638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165291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93195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076966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88290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9,1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559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736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518954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83385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520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706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782347"/>
                  </a:ext>
                </a:extLst>
              </a:tr>
              <a:tr h="248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78480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392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1569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2F93E6-23D3-3788-FAB9-5E4BF2CC4BEA}"/>
              </a:ext>
            </a:extLst>
          </p:cNvPr>
          <p:cNvSpPr txBox="1"/>
          <p:nvPr/>
        </p:nvSpPr>
        <p:spPr>
          <a:xfrm>
            <a:off x="86783" y="5879906"/>
            <a:ext cx="637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Таблица </a:t>
            </a:r>
            <a:r>
              <a:rPr lang="ru-RU" sz="1400" b="1" dirty="0">
                <a:ea typeface="Calibri" panose="020F0502020204030204" pitchFamily="34" charset="0"/>
              </a:rPr>
              <a:t>1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Физико-механические свойства материала титанового сплава </a:t>
            </a:r>
            <a:r>
              <a:rPr lang="ru-RU" sz="1400" b="1" dirty="0">
                <a:ea typeface="Calibri" panose="020F0502020204030204" pitchFamily="34" charset="0"/>
              </a:rPr>
              <a:t>ВТ8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07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4E2B22-CF28-458A-9B92-0015DD27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19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306BA9D-575C-4F1B-938A-53C20CD44FC5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Результаты статического прочностного расчета РК ГТД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3F58F0-8DCD-432A-8190-3D668488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84" y="1409294"/>
            <a:ext cx="4086573" cy="2075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C096A8-D890-493A-ADDB-CC842CB6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142575"/>
            <a:ext cx="4192980" cy="2080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FFCD8F-9E4D-4D06-BB47-4B088523D218}"/>
              </a:ext>
            </a:extLst>
          </p:cNvPr>
          <p:cNvSpPr txBox="1"/>
          <p:nvPr/>
        </p:nvSpPr>
        <p:spPr>
          <a:xfrm>
            <a:off x="5856577" y="1492342"/>
            <a:ext cx="4602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/>
                </a:solidFill>
              </a:rPr>
              <a:t>Коэффициент запаса прочности </a:t>
            </a:r>
            <a:r>
              <a:rPr lang="ru-RU" dirty="0"/>
              <a:t>равен 1,2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A2EBBE8-BABD-4214-A44F-567D83DB0463}"/>
              </a:ext>
            </a:extLst>
          </p:cNvPr>
          <p:cNvSpPr/>
          <p:nvPr/>
        </p:nvSpPr>
        <p:spPr>
          <a:xfrm>
            <a:off x="372404" y="5530888"/>
            <a:ext cx="216130" cy="228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4C1F8-A85E-4201-944F-2F8FE35363A1}"/>
              </a:ext>
            </a:extLst>
          </p:cNvPr>
          <p:cNvSpPr txBox="1"/>
          <p:nvPr/>
        </p:nvSpPr>
        <p:spPr>
          <a:xfrm>
            <a:off x="-156000" y="36166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17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Поле эквивалентных напряжений по </a:t>
            </a:r>
            <a:r>
              <a:rPr lang="ru-RU" sz="1400" b="1" dirty="0">
                <a:ea typeface="Calibri" panose="020F0502020204030204" pitchFamily="34" charset="0"/>
              </a:rPr>
              <a:t>М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изесу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86A8C9-89FB-40E5-B122-EAA84EE66057}"/>
              </a:ext>
            </a:extLst>
          </p:cNvPr>
          <p:cNvSpPr txBox="1"/>
          <p:nvPr/>
        </p:nvSpPr>
        <p:spPr>
          <a:xfrm>
            <a:off x="-239423" y="63563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18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Поле пластических деформаций</a:t>
            </a:r>
            <a:endParaRPr lang="ru-RU" sz="1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1828CE-3DC2-4B9F-8E3F-58FE5ED7B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85" y="2342575"/>
            <a:ext cx="4826526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5BC66-A302-1788-886E-8D14EE771D0B}"/>
              </a:ext>
            </a:extLst>
          </p:cNvPr>
          <p:cNvSpPr txBox="1"/>
          <p:nvPr/>
        </p:nvSpPr>
        <p:spPr>
          <a:xfrm>
            <a:off x="5049902" y="6011588"/>
            <a:ext cx="6215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</a:rPr>
              <a:t>Рисунок </a:t>
            </a:r>
            <a:r>
              <a:rPr lang="ru-RU" sz="1400" b="1" dirty="0">
                <a:ea typeface="Calibri" panose="020F0502020204030204" pitchFamily="34" charset="0"/>
              </a:rPr>
              <a:t>19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– Поле </a:t>
            </a:r>
            <a:r>
              <a:rPr lang="ru-RU" sz="1400" b="1" dirty="0">
                <a:ea typeface="Calibri" panose="020F0502020204030204" pitchFamily="34" charset="0"/>
              </a:rPr>
              <a:t>общих перемещений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2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F25BF-49E6-44BC-A387-F78BEAC2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Актуальность работы. Процесс верификации вычислений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9EF20-A712-40C8-A4B8-C1F175D4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5605"/>
            <a:ext cx="5254625" cy="46169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Метод конечных элементов (МКЭ) </a:t>
            </a:r>
            <a:r>
              <a:rPr lang="ru-RU" sz="1800" dirty="0">
                <a:cs typeface="Arial" panose="020B0604020202020204" pitchFamily="34" charset="0"/>
              </a:rPr>
              <a:t>– это численный метод решения дифференциальных уравнений и задач механики деформируемого тела, который позволяет аппроксимировать сложные геометрические и физические объекты в виде конечного числа простых элементов.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cs typeface="Arial" panose="020B0604020202020204" pitchFamily="34" charset="0"/>
              </a:rPr>
              <a:t>Одним из </a:t>
            </a: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недостатков</a:t>
            </a:r>
            <a:r>
              <a:rPr lang="ru-RU" sz="1800" dirty="0">
                <a:cs typeface="Arial" panose="020B0604020202020204" pitchFamily="34" charset="0"/>
              </a:rPr>
              <a:t> использования </a:t>
            </a: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МКЭ</a:t>
            </a:r>
            <a:r>
              <a:rPr lang="ru-RU" sz="1800" dirty="0">
                <a:cs typeface="Arial" panose="020B0604020202020204" pitchFamily="34" charset="0"/>
              </a:rPr>
              <a:t> является </a:t>
            </a: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ошибка дискретизации</a:t>
            </a:r>
            <a:r>
              <a:rPr lang="ru-RU" sz="1800" dirty="0">
                <a:cs typeface="Arial" panose="020B0604020202020204" pitchFamily="34" charset="0"/>
              </a:rPr>
              <a:t> конечно-элементной сетки, которая существенно влияет на результаты расчетов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B7A05-77BB-4120-BEC8-91B02E76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>
                <a:cs typeface="Arial" panose="020B0604020202020204" pitchFamily="34" charset="0"/>
              </a:rPr>
              <a:t>2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515CA-090D-48D1-B729-D2AA77EAD9EB}"/>
              </a:ext>
            </a:extLst>
          </p:cNvPr>
          <p:cNvSpPr txBox="1"/>
          <p:nvPr/>
        </p:nvSpPr>
        <p:spPr>
          <a:xfrm>
            <a:off x="6147372" y="1819966"/>
            <a:ext cx="50400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Ошибки</a:t>
            </a:r>
            <a:r>
              <a:rPr lang="ru-RU" sz="1800" dirty="0">
                <a:cs typeface="Arial" panose="020B0604020202020204" pitchFamily="34" charset="0"/>
              </a:rPr>
              <a:t>, связанные с дискретизацией, наиболее часто определяются путем проведения </a:t>
            </a:r>
            <a:r>
              <a:rPr lang="ru-RU" sz="1800" dirty="0">
                <a:solidFill>
                  <a:schemeClr val="accent1"/>
                </a:solidFill>
                <a:cs typeface="Arial" panose="020B0604020202020204" pitchFamily="34" charset="0"/>
              </a:rPr>
              <a:t>сеточной сходимости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Под </a:t>
            </a:r>
            <a:r>
              <a:rPr lang="ru-RU" dirty="0">
                <a:solidFill>
                  <a:schemeClr val="accent1"/>
                </a:solidFill>
              </a:rPr>
              <a:t>верификацией</a:t>
            </a:r>
            <a:r>
              <a:rPr lang="ru-RU" dirty="0"/>
              <a:t> понимается практическое подтверждение достоверности численных решений</a:t>
            </a:r>
            <a:r>
              <a:rPr lang="en-US" dirty="0"/>
              <a:t>, </a:t>
            </a:r>
            <a:r>
              <a:rPr lang="ru-RU" dirty="0"/>
              <a:t>т.е. близости численных и точных решений задач</a:t>
            </a:r>
            <a:r>
              <a:rPr lang="en-US" dirty="0"/>
              <a:t> [1].</a:t>
            </a:r>
            <a:endParaRPr lang="ru-RU" sz="1800" dirty="0"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ACF1E86-D70C-4D2C-B0CD-8349E7FFF1F2}"/>
              </a:ext>
            </a:extLst>
          </p:cNvPr>
          <p:cNvCxnSpPr>
            <a:cxnSpLocks/>
          </p:cNvCxnSpPr>
          <p:nvPr/>
        </p:nvCxnSpPr>
        <p:spPr>
          <a:xfrm>
            <a:off x="804892" y="6144820"/>
            <a:ext cx="981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EED153-4A01-4E76-8D5C-5BE8FA25099F}"/>
              </a:ext>
            </a:extLst>
          </p:cNvPr>
          <p:cNvSpPr txBox="1"/>
          <p:nvPr/>
        </p:nvSpPr>
        <p:spPr>
          <a:xfrm>
            <a:off x="714912" y="6207809"/>
            <a:ext cx="9394860" cy="48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[</a:t>
            </a:r>
            <a:r>
              <a:rPr lang="ru-RU" sz="1200" b="1" dirty="0">
                <a:cs typeface="Arial" panose="020B0604020202020204" pitchFamily="34" charset="0"/>
              </a:rPr>
              <a:t>1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] -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 ГОСТ Р 57700.14-2018 Численное моделирование физических процессов. Верификация получаемых сеточными методами</a:t>
            </a: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численных решений задач механики сплошной среды. </a:t>
            </a:r>
            <a:r>
              <a:rPr lang="ru-RU" sz="1200" b="1" i="1" dirty="0">
                <a:solidFill>
                  <a:schemeClr val="tx1"/>
                </a:solidFill>
                <a:cs typeface="Arial" panose="020B0604020202020204" pitchFamily="34" charset="0"/>
              </a:rPr>
              <a:t>ГОСТ Р от 06 февраля 2018 г. № 57700.14-2018</a:t>
            </a:r>
            <a:endParaRPr lang="en-US" sz="12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2AFD1-A302-4D39-92BC-ADFC84CD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652DE-D1BB-44A5-B0E9-3E8DDCAD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7577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Проведен </a:t>
            </a:r>
            <a:r>
              <a:rPr lang="ru-RU" sz="1800" dirty="0">
                <a:solidFill>
                  <a:schemeClr val="accent1"/>
                </a:solidFill>
              </a:rPr>
              <a:t>анализ сеточной сходимости</a:t>
            </a:r>
            <a:r>
              <a:rPr lang="ru-RU" sz="1800" dirty="0"/>
              <a:t> с использованием </a:t>
            </a:r>
            <a:r>
              <a:rPr lang="ru-RU" sz="1800" dirty="0">
                <a:solidFill>
                  <a:schemeClr val="accent1"/>
                </a:solidFill>
              </a:rPr>
              <a:t>двух подходов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В результате сравнения двух подходов </a:t>
            </a:r>
            <a:r>
              <a:rPr lang="ru-RU" sz="1800" dirty="0">
                <a:solidFill>
                  <a:schemeClr val="accent1"/>
                </a:solidFill>
              </a:rPr>
              <a:t>определен</a:t>
            </a:r>
            <a:r>
              <a:rPr lang="ru-RU" sz="1800" dirty="0"/>
              <a:t> необходимый характерный </a:t>
            </a:r>
            <a:r>
              <a:rPr lang="ru-RU" sz="1800" dirty="0">
                <a:solidFill>
                  <a:schemeClr val="accent1"/>
                </a:solidFill>
              </a:rPr>
              <a:t>размер</a:t>
            </a:r>
            <a:r>
              <a:rPr lang="ru-RU" sz="1800" dirty="0"/>
              <a:t> конечного </a:t>
            </a:r>
            <a:r>
              <a:rPr lang="ru-RU" sz="1800" dirty="0">
                <a:solidFill>
                  <a:schemeClr val="accent1"/>
                </a:solidFill>
              </a:rPr>
              <a:t>элемента</a:t>
            </a:r>
            <a:r>
              <a:rPr lang="ru-RU" sz="1800" dirty="0"/>
              <a:t> сетки в зонах </a:t>
            </a:r>
            <a:r>
              <a:rPr lang="ru-RU" sz="1800" dirty="0">
                <a:solidFill>
                  <a:schemeClr val="accent1"/>
                </a:solidFill>
              </a:rPr>
              <a:t>высоких</a:t>
            </a:r>
            <a:r>
              <a:rPr lang="ru-RU" sz="1800" dirty="0"/>
              <a:t> напряжений (</a:t>
            </a:r>
            <a:r>
              <a:rPr lang="ru-RU" sz="1800" dirty="0">
                <a:solidFill>
                  <a:schemeClr val="accent1"/>
                </a:solidFill>
              </a:rPr>
              <a:t>0,5 мм</a:t>
            </a:r>
            <a:r>
              <a:rPr lang="ru-RU" sz="1800" dirty="0"/>
              <a:t>) и </a:t>
            </a:r>
            <a:r>
              <a:rPr lang="ru-RU" sz="1800" dirty="0">
                <a:solidFill>
                  <a:schemeClr val="accent1"/>
                </a:solidFill>
              </a:rPr>
              <a:t>невысоких</a:t>
            </a:r>
            <a:r>
              <a:rPr lang="ru-RU" sz="1800" dirty="0"/>
              <a:t> напряжений (</a:t>
            </a:r>
            <a:r>
              <a:rPr lang="ru-RU" sz="1800" dirty="0">
                <a:solidFill>
                  <a:schemeClr val="accent1"/>
                </a:solidFill>
              </a:rPr>
              <a:t>1 мм</a:t>
            </a:r>
            <a:r>
              <a:rPr lang="ru-RU" sz="1800" dirty="0"/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Получен </a:t>
            </a:r>
            <a:r>
              <a:rPr lang="ru-RU" sz="1800" dirty="0">
                <a:solidFill>
                  <a:schemeClr val="accent1"/>
                </a:solidFill>
              </a:rPr>
              <a:t>критерий сходимости </a:t>
            </a:r>
            <a:r>
              <a:rPr lang="ru-RU" sz="1800" dirty="0"/>
              <a:t>для РК ГТД (</a:t>
            </a:r>
            <a:r>
              <a:rPr lang="ru-RU" sz="1800" dirty="0">
                <a:solidFill>
                  <a:schemeClr val="accent1"/>
                </a:solidFill>
              </a:rPr>
              <a:t>7,4 %</a:t>
            </a:r>
            <a:r>
              <a:rPr lang="ru-RU" sz="1800" dirty="0"/>
              <a:t>) , который согласуется со значением, полученным в научных статьях (</a:t>
            </a:r>
            <a:r>
              <a:rPr lang="ru-RU" sz="1800" dirty="0">
                <a:solidFill>
                  <a:schemeClr val="accent1"/>
                </a:solidFill>
              </a:rPr>
              <a:t>7%)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Проведен </a:t>
            </a:r>
            <a:r>
              <a:rPr lang="ru-RU" sz="1800" dirty="0">
                <a:solidFill>
                  <a:schemeClr val="accent1"/>
                </a:solidFill>
              </a:rPr>
              <a:t>статический прочностной расчет</a:t>
            </a:r>
            <a:r>
              <a:rPr lang="ru-RU" sz="1800" dirty="0"/>
              <a:t> на выбранной КЭ модели. По результатам расчета получен </a:t>
            </a:r>
            <a:r>
              <a:rPr lang="ru-RU" sz="1800" dirty="0">
                <a:solidFill>
                  <a:schemeClr val="accent1"/>
                </a:solidFill>
              </a:rPr>
              <a:t>коэффициент запаса прочности</a:t>
            </a:r>
            <a:r>
              <a:rPr lang="ru-RU" sz="1800" dirty="0"/>
              <a:t>, который равен </a:t>
            </a:r>
            <a:r>
              <a:rPr lang="ru-RU" sz="1800" dirty="0">
                <a:solidFill>
                  <a:schemeClr val="accent1"/>
                </a:solidFill>
              </a:rPr>
              <a:t>1,2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kern="100" dirty="0">
                <a:effectLst/>
                <a:ea typeface="DengXian" panose="02010600030101010101" pitchFamily="2" charset="-122"/>
                <a:cs typeface="Kokila" panose="020B0604020202020204" pitchFamily="34" charset="0"/>
              </a:rPr>
              <a:t>Результаты исследования помогут упростить и ускорить процесс моделирования высокоадекватных КЭ моделей и оценки их качества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F5178F-2633-4030-8383-D75B7B10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83641-C035-DBA8-C829-93892642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Спасибо за внимание!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FC2619-8E7B-BFBB-BCE3-4093CA2F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BC754-A9FA-66FB-6596-3D931CE8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/>
          </a:bodyPr>
          <a:lstStyle/>
          <a:p>
            <a:r>
              <a:rPr lang="ru-RU" sz="3200" kern="1600" dirty="0">
                <a:effectLst/>
                <a:cs typeface="Mangal" panose="02040503050203030202" pitchFamily="18" charset="0"/>
              </a:rPr>
              <a:t>Методика аппроксимации апостериорных ошибок дискретизации КЭ сетки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FCFC8F-81EC-257E-C4D5-DC6D237E9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315" y="1914116"/>
            <a:ext cx="4008375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60F0B5-541F-3C30-C3ED-52FE6337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63226-A9C7-FC97-6770-D0E6165859A8}"/>
                  </a:ext>
                </a:extLst>
              </p:cNvPr>
              <p:cNvSpPr txBox="1"/>
              <p:nvPr/>
            </p:nvSpPr>
            <p:spPr>
              <a:xfrm>
                <a:off x="5022690" y="2286623"/>
                <a:ext cx="6096000" cy="559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63226-A9C7-FC97-6770-D0E616585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90" y="2286623"/>
                <a:ext cx="6096000" cy="559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1FA06E-E0BB-1FE2-5C40-8864C7DAD210}"/>
                  </a:ext>
                </a:extLst>
              </p:cNvPr>
              <p:cNvSpPr txBox="1"/>
              <p:nvPr/>
            </p:nvSpPr>
            <p:spPr>
              <a:xfrm>
                <a:off x="5022690" y="3046408"/>
                <a:ext cx="6096000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}"/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"/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{"/>
                                          <m:endChr m:val="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≠…≠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1FA06E-E0BB-1FE2-5C40-8864C7DAD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90" y="3046408"/>
                <a:ext cx="6096000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7320A-A91A-D366-DED2-8918DB34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1600" dirty="0">
                <a:effectLst/>
                <a:cs typeface="Mangal" panose="02040503050203030202" pitchFamily="18" charset="0"/>
              </a:rPr>
              <a:t>Методика аппроксимации апостериорных ошибок дискретизации КЭ сетки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26DC71-24AF-3627-F453-9697F9BB0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850"/>
            <a:ext cx="4954277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B2A62-B3F9-E0CE-9181-589E2557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A7245-71C7-55A0-27F3-05AECE12E745}"/>
                  </a:ext>
                </a:extLst>
              </p:cNvPr>
              <p:cNvSpPr txBox="1"/>
              <p:nvPr/>
            </p:nvSpPr>
            <p:spPr>
              <a:xfrm>
                <a:off x="5329084" y="3429000"/>
                <a:ext cx="6096000" cy="814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}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bSup>
                                </m:sup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{"/>
                                          <m:endChr m:val="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A7245-71C7-55A0-27F3-05AECE12E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084" y="3429000"/>
                <a:ext cx="6096000" cy="81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07F83-7503-CD2A-281B-4FF48E49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1600" dirty="0">
                <a:effectLst/>
                <a:cs typeface="Mangal" panose="02040503050203030202" pitchFamily="18" charset="0"/>
              </a:rPr>
              <a:t>Методика аппроксимации апостериорных ошибок дискретизации КЭ сетки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E03DD7-C837-0E04-65D6-7DD07513E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957" y="1690688"/>
            <a:ext cx="5513133" cy="461522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2755E-ADDC-DCF4-97C2-88FA4843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E4D998-1BCA-2495-314C-CB9CE64436B1}"/>
                  </a:ext>
                </a:extLst>
              </p:cNvPr>
              <p:cNvSpPr txBox="1"/>
              <p:nvPr/>
            </p:nvSpPr>
            <p:spPr>
              <a:xfrm>
                <a:off x="6096000" y="3429000"/>
                <a:ext cx="6096000" cy="504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E4D998-1BCA-2495-314C-CB9CE6443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6096000" cy="504369"/>
              </a:xfrm>
              <a:prstGeom prst="rect">
                <a:avLst/>
              </a:prstGeom>
              <a:blipFill>
                <a:blip r:embed="rId3"/>
                <a:stretch>
                  <a:fillRect t="-174390" b="-25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5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C8EC-5D64-4AAA-0E37-2335F884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1600" dirty="0">
                <a:effectLst/>
                <a:cs typeface="Mangal" panose="02040503050203030202" pitchFamily="18" charset="0"/>
              </a:rPr>
              <a:t>Методика аппроксимации апостериорных ошибок дискретизации КЭ сетки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5621ED-D4EC-47FE-E8D4-670665942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978" y="1847850"/>
            <a:ext cx="5223219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39D7A1-7B38-7365-B2BA-6A182DEB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CD4614-C5FC-10B0-E3D2-3C5412627739}"/>
                  </a:ext>
                </a:extLst>
              </p:cNvPr>
              <p:cNvSpPr txBox="1"/>
              <p:nvPr/>
            </p:nvSpPr>
            <p:spPr>
              <a:xfrm>
                <a:off x="5879690" y="2823998"/>
                <a:ext cx="6096000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CD4614-C5FC-10B0-E3D2-3C5412627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90" y="2823998"/>
                <a:ext cx="6096000" cy="403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99512-2D8B-6A03-DD51-6D7372DFAD19}"/>
                  </a:ext>
                </a:extLst>
              </p:cNvPr>
              <p:cNvSpPr txBox="1"/>
              <p:nvPr/>
            </p:nvSpPr>
            <p:spPr>
              <a:xfrm>
                <a:off x="5879690" y="3977868"/>
                <a:ext cx="6096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99512-2D8B-6A03-DD51-6D7372DFA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90" y="3977868"/>
                <a:ext cx="609600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2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7AA5-DF86-E5F6-401B-31084EE7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kern="1600" dirty="0">
                <a:effectLst/>
                <a:cs typeface="Mangal" panose="02040503050203030202" pitchFamily="18" charset="0"/>
              </a:rPr>
              <a:t>Методика аппроксимации апостериорных ошибок дискретизации КЭ сетки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C68F3-0F4A-B551-8100-456D8E08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374"/>
            <a:ext cx="10515600" cy="23432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Коэффициент вариации – показывает степень изменчивости напряжений по отношению к среднему значению напряжений.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FD4E97-672D-2F62-0091-2938D039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F43B5-1754-5D09-354A-AA76C0D4C556}"/>
                  </a:ext>
                </a:extLst>
              </p:cNvPr>
              <p:cNvSpPr txBox="1"/>
              <p:nvPr/>
            </p:nvSpPr>
            <p:spPr>
              <a:xfrm>
                <a:off x="3048000" y="3780437"/>
                <a:ext cx="6096000" cy="776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𝐶𝑂𝑉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0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∙100, %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F43B5-1754-5D09-354A-AA76C0D4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80437"/>
                <a:ext cx="6096000" cy="776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41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C6AED-272C-6C3F-A4F2-448AD83A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Построение конечно-элементных моделей РК ГТД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6F78114-CF0F-4609-2E9F-751EDB097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148036"/>
              </p:ext>
            </p:extLst>
          </p:nvPr>
        </p:nvGraphicFramePr>
        <p:xfrm>
          <a:off x="2028824" y="1326356"/>
          <a:ext cx="7962901" cy="4205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809">
                  <a:extLst>
                    <a:ext uri="{9D8B030D-6E8A-4147-A177-3AD203B41FA5}">
                      <a16:colId xmlns:a16="http://schemas.microsoft.com/office/drawing/2014/main" val="1837029561"/>
                    </a:ext>
                  </a:extLst>
                </a:gridCol>
                <a:gridCol w="1518273">
                  <a:extLst>
                    <a:ext uri="{9D8B030D-6E8A-4147-A177-3AD203B41FA5}">
                      <a16:colId xmlns:a16="http://schemas.microsoft.com/office/drawing/2014/main" val="1980394729"/>
                    </a:ext>
                  </a:extLst>
                </a:gridCol>
                <a:gridCol w="1518273">
                  <a:extLst>
                    <a:ext uri="{9D8B030D-6E8A-4147-A177-3AD203B41FA5}">
                      <a16:colId xmlns:a16="http://schemas.microsoft.com/office/drawing/2014/main" val="1050304485"/>
                    </a:ext>
                  </a:extLst>
                </a:gridCol>
                <a:gridCol w="1518273">
                  <a:extLst>
                    <a:ext uri="{9D8B030D-6E8A-4147-A177-3AD203B41FA5}">
                      <a16:colId xmlns:a16="http://schemas.microsoft.com/office/drawing/2014/main" val="1939934784"/>
                    </a:ext>
                  </a:extLst>
                </a:gridCol>
                <a:gridCol w="1518273">
                  <a:extLst>
                    <a:ext uri="{9D8B030D-6E8A-4147-A177-3AD203B41FA5}">
                      <a16:colId xmlns:a16="http://schemas.microsoft.com/office/drawing/2014/main" val="2046552207"/>
                    </a:ext>
                  </a:extLst>
                </a:gridCol>
              </a:tblGrid>
              <a:tr h="467254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Модель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TET4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TET10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67109"/>
                  </a:ext>
                </a:extLst>
              </a:tr>
              <a:tr h="934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Кол-во узлов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Кол-во элементов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Кол-во узлов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Кол-во элементов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268969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</a:rPr>
                        <a:t>0,25 мм</a:t>
                      </a:r>
                      <a:endParaRPr lang="ru-RU" sz="2000" b="1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646 209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3 554 924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4 935 256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3 554 924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65318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</a:rPr>
                        <a:t>0,5 мм</a:t>
                      </a:r>
                      <a:endParaRPr lang="ru-RU" sz="2000" b="1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285 511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1 535 876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2 158 249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1 535 876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287462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</a:rPr>
                        <a:t>1 мм</a:t>
                      </a:r>
                      <a:endParaRPr lang="ru-RU" sz="2000" b="1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79 982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390 471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578 661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390 471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016543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 мм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13 465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56 895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91 184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56 895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715474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</a:rPr>
                        <a:t>3 мм</a:t>
                      </a:r>
                      <a:endParaRPr lang="ru-RU" sz="2000" b="1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5 220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19 608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33 570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19 608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995891"/>
                  </a:ext>
                </a:extLst>
              </a:tr>
              <a:tr h="467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 мм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2 728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9 055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16 659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9 055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86840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6AE754-C66E-D99B-0F61-028EA20F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AA9BA-A97A-6A46-93B2-994296DC907C}"/>
              </a:ext>
            </a:extLst>
          </p:cNvPr>
          <p:cNvSpPr txBox="1"/>
          <p:nvPr/>
        </p:nvSpPr>
        <p:spPr>
          <a:xfrm>
            <a:off x="1711130" y="5620831"/>
            <a:ext cx="8598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Табл. 1 – Суммарное количество узлов и элементов в каждой конечно-элементной модели РК ГТД</a:t>
            </a:r>
          </a:p>
        </p:txBody>
      </p:sp>
    </p:spTree>
    <p:extLst>
      <p:ext uri="{BB962C8B-B14F-4D97-AF65-F5344CB8AC3E}">
        <p14:creationId xmlns:p14="http://schemas.microsoft.com/office/powerpoint/2010/main" val="414660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75E9C6-C81A-190C-4130-B0A8E411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1A808A-157E-43CE-AA1A-6B4A1727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10799763" cy="7191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Анализ сеточной сходимости. Зона высоких напряжений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AD4229A4-EE71-458F-A62A-5651FB5EF9D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223276"/>
                  </p:ext>
                </p:extLst>
              </p:nvPr>
            </p:nvGraphicFramePr>
            <p:xfrm>
              <a:off x="2277782" y="1270219"/>
              <a:ext cx="7636436" cy="40686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7253">
                      <a:extLst>
                        <a:ext uri="{9D8B030D-6E8A-4147-A177-3AD203B41FA5}">
                          <a16:colId xmlns:a16="http://schemas.microsoft.com/office/drawing/2014/main" val="2585882566"/>
                        </a:ext>
                      </a:extLst>
                    </a:gridCol>
                    <a:gridCol w="1092280">
                      <a:extLst>
                        <a:ext uri="{9D8B030D-6E8A-4147-A177-3AD203B41FA5}">
                          <a16:colId xmlns:a16="http://schemas.microsoft.com/office/drawing/2014/main" val="3423223985"/>
                        </a:ext>
                      </a:extLst>
                    </a:gridCol>
                    <a:gridCol w="1452734">
                      <a:extLst>
                        <a:ext uri="{9D8B030D-6E8A-4147-A177-3AD203B41FA5}">
                          <a16:colId xmlns:a16="http://schemas.microsoft.com/office/drawing/2014/main" val="805631664"/>
                        </a:ext>
                      </a:extLst>
                    </a:gridCol>
                    <a:gridCol w="1267046">
                      <a:extLst>
                        <a:ext uri="{9D8B030D-6E8A-4147-A177-3AD203B41FA5}">
                          <a16:colId xmlns:a16="http://schemas.microsoft.com/office/drawing/2014/main" val="2656407509"/>
                        </a:ext>
                      </a:extLst>
                    </a:gridCol>
                    <a:gridCol w="1461565">
                      <a:extLst>
                        <a:ext uri="{9D8B030D-6E8A-4147-A177-3AD203B41FA5}">
                          <a16:colId xmlns:a16="http://schemas.microsoft.com/office/drawing/2014/main" val="3801288810"/>
                        </a:ext>
                      </a:extLst>
                    </a:gridCol>
                    <a:gridCol w="1145558">
                      <a:extLst>
                        <a:ext uri="{9D8B030D-6E8A-4147-A177-3AD203B41FA5}">
                          <a16:colId xmlns:a16="http://schemas.microsoft.com/office/drawing/2014/main" val="3501468110"/>
                        </a:ext>
                      </a:extLst>
                    </a:gridCol>
                  </a:tblGrid>
                  <a:tr h="6222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Тип элемента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Модель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Номер узла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1">
                              <a:effectLst/>
                            </a:rPr>
                            <a:t>, МПа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𝐌𝐗𝐁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800" b="1">
                              <a:effectLst/>
                            </a:rPr>
                            <a:t>, МПа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COV</a:t>
                          </a:r>
                          <a:r>
                            <a:rPr lang="ru-RU" sz="1800" b="1">
                              <a:effectLst/>
                            </a:rPr>
                            <a:t>, %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55882784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359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536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53,</a:t>
                          </a:r>
                          <a:r>
                            <a:rPr lang="en-US" sz="1800" b="1">
                              <a:effectLst/>
                            </a:rPr>
                            <a:t>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9028156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2750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374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562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51,9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448610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3376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415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50,</a:t>
                          </a:r>
                          <a:r>
                            <a:rPr lang="en-US" sz="1800" b="1">
                              <a:effectLst/>
                            </a:rPr>
                            <a:t>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779258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39920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654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993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49,</a:t>
                          </a:r>
                          <a:r>
                            <a:rPr lang="en-US" sz="1800" b="1">
                              <a:effectLst/>
                            </a:rPr>
                            <a:t>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8984926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41287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808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1082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81443662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77741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1188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27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340361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ТЕТ10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41,3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9260633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2750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642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880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38,2 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1427591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3376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753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1042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37,1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383302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39920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914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1082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18,4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92796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41287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993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7,4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173253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77741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1025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1066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4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8693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AD4229A4-EE71-458F-A62A-5651FB5EF9D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223276"/>
                  </p:ext>
                </p:extLst>
              </p:nvPr>
            </p:nvGraphicFramePr>
            <p:xfrm>
              <a:off x="2277782" y="1270219"/>
              <a:ext cx="7636436" cy="40686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7253">
                      <a:extLst>
                        <a:ext uri="{9D8B030D-6E8A-4147-A177-3AD203B41FA5}">
                          <a16:colId xmlns:a16="http://schemas.microsoft.com/office/drawing/2014/main" val="2585882566"/>
                        </a:ext>
                      </a:extLst>
                    </a:gridCol>
                    <a:gridCol w="1092280">
                      <a:extLst>
                        <a:ext uri="{9D8B030D-6E8A-4147-A177-3AD203B41FA5}">
                          <a16:colId xmlns:a16="http://schemas.microsoft.com/office/drawing/2014/main" val="3423223985"/>
                        </a:ext>
                      </a:extLst>
                    </a:gridCol>
                    <a:gridCol w="1452734">
                      <a:extLst>
                        <a:ext uri="{9D8B030D-6E8A-4147-A177-3AD203B41FA5}">
                          <a16:colId xmlns:a16="http://schemas.microsoft.com/office/drawing/2014/main" val="805631664"/>
                        </a:ext>
                      </a:extLst>
                    </a:gridCol>
                    <a:gridCol w="1267046">
                      <a:extLst>
                        <a:ext uri="{9D8B030D-6E8A-4147-A177-3AD203B41FA5}">
                          <a16:colId xmlns:a16="http://schemas.microsoft.com/office/drawing/2014/main" val="2656407509"/>
                        </a:ext>
                      </a:extLst>
                    </a:gridCol>
                    <a:gridCol w="1461565">
                      <a:extLst>
                        <a:ext uri="{9D8B030D-6E8A-4147-A177-3AD203B41FA5}">
                          <a16:colId xmlns:a16="http://schemas.microsoft.com/office/drawing/2014/main" val="3801288810"/>
                        </a:ext>
                      </a:extLst>
                    </a:gridCol>
                    <a:gridCol w="1145558">
                      <a:extLst>
                        <a:ext uri="{9D8B030D-6E8A-4147-A177-3AD203B41FA5}">
                          <a16:colId xmlns:a16="http://schemas.microsoft.com/office/drawing/2014/main" val="3501468110"/>
                        </a:ext>
                      </a:extLst>
                    </a:gridCol>
                  </a:tblGrid>
                  <a:tr h="6222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Тип элемента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Модель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Номер узла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97596" t="-6863" r="-207692" b="-5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44583" t="-6863" r="-80000" b="-5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COV</a:t>
                          </a:r>
                          <a:r>
                            <a:rPr lang="ru-RU" sz="1800" b="1">
                              <a:effectLst/>
                            </a:rPr>
                            <a:t>, %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55882784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359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536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53,</a:t>
                          </a:r>
                          <a:r>
                            <a:rPr lang="en-US" sz="1800" b="1">
                              <a:effectLst/>
                            </a:rPr>
                            <a:t>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9028156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2750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374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562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51,9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448610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3376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415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50,</a:t>
                          </a:r>
                          <a:r>
                            <a:rPr lang="en-US" sz="1800" b="1">
                              <a:effectLst/>
                            </a:rPr>
                            <a:t>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779258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39920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654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993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49,</a:t>
                          </a:r>
                          <a:r>
                            <a:rPr lang="en-US" sz="1800" b="1">
                              <a:effectLst/>
                            </a:rPr>
                            <a:t>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8984926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41287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808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1082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81443662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77741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1188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27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340361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ТЕТ10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41,3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9260633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2750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642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880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38,2 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1427591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3376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753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1042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37,1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383302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39920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914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1082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18,4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92796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41287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993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7,4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173253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77741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1025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1066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4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86935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56E8729-64B6-44B7-866B-AEE70B5A3ED5}"/>
              </a:ext>
            </a:extLst>
          </p:cNvPr>
          <p:cNvSpPr txBox="1"/>
          <p:nvPr/>
        </p:nvSpPr>
        <p:spPr>
          <a:xfrm>
            <a:off x="3048000" y="552962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Табл. 2 – Результаты ключевых характеристик КЭ сеток для анализа сеточной сходимости РК КНД в зоне высоких напряжений </a:t>
            </a:r>
          </a:p>
        </p:txBody>
      </p:sp>
    </p:spTree>
    <p:extLst>
      <p:ext uri="{BB962C8B-B14F-4D97-AF65-F5344CB8AC3E}">
        <p14:creationId xmlns:p14="http://schemas.microsoft.com/office/powerpoint/2010/main" val="74616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75E9C6-C81A-190C-4130-B0A8E411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29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1A808A-157E-43CE-AA1A-6B4A1727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10799763" cy="7191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Анализ сеточной сходимости. Зона невысоких напряжений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62F9D0BB-2404-4132-8C27-02D8C6BE2B1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3891666"/>
                  </p:ext>
                </p:extLst>
              </p:nvPr>
            </p:nvGraphicFramePr>
            <p:xfrm>
              <a:off x="2310954" y="1294129"/>
              <a:ext cx="7570090" cy="40208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9568">
                      <a:extLst>
                        <a:ext uri="{9D8B030D-6E8A-4147-A177-3AD203B41FA5}">
                          <a16:colId xmlns:a16="http://schemas.microsoft.com/office/drawing/2014/main" val="2001896503"/>
                        </a:ext>
                      </a:extLst>
                    </a:gridCol>
                    <a:gridCol w="1156506">
                      <a:extLst>
                        <a:ext uri="{9D8B030D-6E8A-4147-A177-3AD203B41FA5}">
                          <a16:colId xmlns:a16="http://schemas.microsoft.com/office/drawing/2014/main" val="1492960438"/>
                        </a:ext>
                      </a:extLst>
                    </a:gridCol>
                    <a:gridCol w="1578215">
                      <a:extLst>
                        <a:ext uri="{9D8B030D-6E8A-4147-A177-3AD203B41FA5}">
                          <a16:colId xmlns:a16="http://schemas.microsoft.com/office/drawing/2014/main" val="764287601"/>
                        </a:ext>
                      </a:extLst>
                    </a:gridCol>
                    <a:gridCol w="1028285">
                      <a:extLst>
                        <a:ext uri="{9D8B030D-6E8A-4147-A177-3AD203B41FA5}">
                          <a16:colId xmlns:a16="http://schemas.microsoft.com/office/drawing/2014/main" val="438717719"/>
                        </a:ext>
                      </a:extLst>
                    </a:gridCol>
                    <a:gridCol w="1312217">
                      <a:extLst>
                        <a:ext uri="{9D8B030D-6E8A-4147-A177-3AD203B41FA5}">
                          <a16:colId xmlns:a16="http://schemas.microsoft.com/office/drawing/2014/main" val="2961048573"/>
                        </a:ext>
                      </a:extLst>
                    </a:gridCol>
                    <a:gridCol w="1345299">
                      <a:extLst>
                        <a:ext uri="{9D8B030D-6E8A-4147-A177-3AD203B41FA5}">
                          <a16:colId xmlns:a16="http://schemas.microsoft.com/office/drawing/2014/main" val="3895010586"/>
                        </a:ext>
                      </a:extLst>
                    </a:gridCol>
                  </a:tblGrid>
                  <a:tr h="5744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Тип элемента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Модель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Номер узла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1">
                              <a:effectLst/>
                            </a:rPr>
                            <a:t>, МПа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𝐌𝐗𝐁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800" b="1" dirty="0">
                              <a:effectLst/>
                            </a:rPr>
                            <a:t>, МПа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COV</a:t>
                          </a:r>
                          <a:r>
                            <a:rPr lang="ru-RU" sz="1800" b="1">
                              <a:effectLst/>
                            </a:rPr>
                            <a:t>, %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0036625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92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201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118,8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2526899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2270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100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183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83,3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600555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3240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109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188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72,9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810887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34413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116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52,6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4980495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25967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202614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67478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15,5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74926399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ТЕТ10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</a:t>
                          </a:r>
                          <a:r>
                            <a:rPr lang="ru-RU" sz="1800" b="1">
                              <a:effectLst/>
                            </a:rPr>
                            <a:t>69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8521183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2270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164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31,8 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560367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3240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132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9141436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34413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</a:t>
                          </a:r>
                          <a:r>
                            <a:rPr lang="en-US" sz="1800" b="1">
                              <a:effectLst/>
                            </a:rPr>
                            <a:t>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</a:t>
                          </a:r>
                          <a:r>
                            <a:rPr lang="en-US" sz="1800" b="1">
                              <a:effectLst/>
                            </a:rPr>
                            <a:t>49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825555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25967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</a:t>
                          </a:r>
                          <a:r>
                            <a:rPr lang="en-US" sz="1800" b="1">
                              <a:effectLst/>
                            </a:rPr>
                            <a:t>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1,7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989268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67478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1,</a:t>
                          </a:r>
                          <a:r>
                            <a:rPr lang="en-US" sz="1800" b="1" dirty="0">
                              <a:effectLst/>
                            </a:rPr>
                            <a:t>4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266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62F9D0BB-2404-4132-8C27-02D8C6BE2B1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3891666"/>
                  </p:ext>
                </p:extLst>
              </p:nvPr>
            </p:nvGraphicFramePr>
            <p:xfrm>
              <a:off x="2310954" y="1294129"/>
              <a:ext cx="7570090" cy="40208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9568">
                      <a:extLst>
                        <a:ext uri="{9D8B030D-6E8A-4147-A177-3AD203B41FA5}">
                          <a16:colId xmlns:a16="http://schemas.microsoft.com/office/drawing/2014/main" val="2001896503"/>
                        </a:ext>
                      </a:extLst>
                    </a:gridCol>
                    <a:gridCol w="1156506">
                      <a:extLst>
                        <a:ext uri="{9D8B030D-6E8A-4147-A177-3AD203B41FA5}">
                          <a16:colId xmlns:a16="http://schemas.microsoft.com/office/drawing/2014/main" val="1492960438"/>
                        </a:ext>
                      </a:extLst>
                    </a:gridCol>
                    <a:gridCol w="1578215">
                      <a:extLst>
                        <a:ext uri="{9D8B030D-6E8A-4147-A177-3AD203B41FA5}">
                          <a16:colId xmlns:a16="http://schemas.microsoft.com/office/drawing/2014/main" val="764287601"/>
                        </a:ext>
                      </a:extLst>
                    </a:gridCol>
                    <a:gridCol w="1028285">
                      <a:extLst>
                        <a:ext uri="{9D8B030D-6E8A-4147-A177-3AD203B41FA5}">
                          <a16:colId xmlns:a16="http://schemas.microsoft.com/office/drawing/2014/main" val="438717719"/>
                        </a:ext>
                      </a:extLst>
                    </a:gridCol>
                    <a:gridCol w="1312217">
                      <a:extLst>
                        <a:ext uri="{9D8B030D-6E8A-4147-A177-3AD203B41FA5}">
                          <a16:colId xmlns:a16="http://schemas.microsoft.com/office/drawing/2014/main" val="2961048573"/>
                        </a:ext>
                      </a:extLst>
                    </a:gridCol>
                    <a:gridCol w="1345299">
                      <a:extLst>
                        <a:ext uri="{9D8B030D-6E8A-4147-A177-3AD203B41FA5}">
                          <a16:colId xmlns:a16="http://schemas.microsoft.com/office/drawing/2014/main" val="3895010586"/>
                        </a:ext>
                      </a:extLst>
                    </a:gridCol>
                  </a:tblGrid>
                  <a:tr h="5744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Тип элемента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Модель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Номер узла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515" t="-11702" r="-260947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5349" t="-11702" r="-105116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COV</a:t>
                          </a:r>
                          <a:r>
                            <a:rPr lang="ru-RU" sz="1800" b="1">
                              <a:effectLst/>
                            </a:rPr>
                            <a:t>, %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0036625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92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201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118,8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2526899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2270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100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183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83,3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6005553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3240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109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188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72,9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810887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34413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116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52,6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4980495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25967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202614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67478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136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15,5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74926399"/>
                      </a:ext>
                    </a:extLst>
                  </a:tr>
                  <a:tr h="287205">
                    <a:tc rowSpan="6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ТЕТ10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1</a:t>
                          </a:r>
                          <a:r>
                            <a:rPr lang="ru-RU" sz="1800" b="1">
                              <a:effectLst/>
                            </a:rPr>
                            <a:t>69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39,8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8521183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2270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124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164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31,8 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5603678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3240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132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155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17,1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9141436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34413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</a:t>
                          </a:r>
                          <a:r>
                            <a:rPr lang="en-US" sz="1800" b="1">
                              <a:effectLst/>
                            </a:rPr>
                            <a:t>2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</a:t>
                          </a:r>
                          <a:r>
                            <a:rPr lang="en-US" sz="1800" b="1">
                              <a:effectLst/>
                            </a:rPr>
                            <a:t>49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4,9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825555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25967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144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</a:t>
                          </a:r>
                          <a:r>
                            <a:rPr lang="en-US" sz="1800" b="1">
                              <a:effectLst/>
                            </a:rPr>
                            <a:t>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1,7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9892684"/>
                      </a:ext>
                    </a:extLst>
                  </a:tr>
                  <a:tr h="28720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0</a:t>
                          </a:r>
                          <a:r>
                            <a:rPr lang="en-US" sz="1800" b="1">
                              <a:effectLst/>
                            </a:rPr>
                            <a:t>,</a:t>
                          </a:r>
                          <a:r>
                            <a:rPr lang="ru-RU" sz="1800" b="1">
                              <a:effectLst/>
                            </a:rPr>
                            <a:t>25 мм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67478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145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>
                              <a:effectLst/>
                            </a:rPr>
                            <a:t>147</a:t>
                          </a:r>
                          <a:endParaRPr lang="ru-RU" sz="1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1,</a:t>
                          </a:r>
                          <a:r>
                            <a:rPr lang="en-US" sz="1800" b="1" dirty="0">
                              <a:effectLst/>
                            </a:rPr>
                            <a:t>4</a:t>
                          </a:r>
                          <a:endParaRPr lang="ru-RU" sz="1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26653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1A5057-43CC-4429-8475-AA86F3EC5B2F}"/>
              </a:ext>
            </a:extLst>
          </p:cNvPr>
          <p:cNvSpPr txBox="1"/>
          <p:nvPr/>
        </p:nvSpPr>
        <p:spPr>
          <a:xfrm>
            <a:off x="3047999" y="552962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Табл. 3 – Результаты ключевых характеристик КЭ сеток для анализа сеточной сходимости РК КНД в зоне невысоких напряжений </a:t>
            </a:r>
          </a:p>
        </p:txBody>
      </p:sp>
    </p:spTree>
    <p:extLst>
      <p:ext uri="{BB962C8B-B14F-4D97-AF65-F5344CB8AC3E}">
        <p14:creationId xmlns:p14="http://schemas.microsoft.com/office/powerpoint/2010/main" val="275055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F8B54-80F1-6106-7F31-A6EAB76A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694CD-C9AD-3FA4-B4A9-7CF606F4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00" y="1271397"/>
            <a:ext cx="10171846" cy="1631185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Целью работы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является получение </a:t>
            </a: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количественного критерия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характеризующего качество конечно-элементной сетки, для модели 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рабочего колеса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газотурбинного двигателя (РК ГТД) на основе применения двух подходов анализа сеточной сходимости.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EA4791-FFF1-9D63-A00F-EFDEFBF8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FEB84-B8C9-49E6-BDA2-C64CA7BD6FD2}"/>
              </a:ext>
            </a:extLst>
          </p:cNvPr>
          <p:cNvSpPr txBox="1"/>
          <p:nvPr/>
        </p:nvSpPr>
        <p:spPr>
          <a:xfrm>
            <a:off x="1123254" y="2827179"/>
            <a:ext cx="9945492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Для достижения поставленной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 цели 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необходимо выполнить следующие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 задачи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</a:p>
          <a:p>
            <a:pPr lvl="0" algn="just">
              <a:lnSpc>
                <a:spcPct val="125000"/>
              </a:lnSpc>
            </a:pPr>
            <a:endParaRPr lang="ru-RU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Провести 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анализ сеточной сходимости двумя способами</a:t>
            </a: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 и сравнить результаты двух подходов;</a:t>
            </a: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ru-RU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Определить необходимый характерный размер конечного элемента и 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количественный критерий сходимости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для одного из предложенных подходов</a:t>
            </a:r>
            <a:r>
              <a:rPr lang="en-US" dirty="0">
                <a:ea typeface="Calibri" panose="020F0502020204030204" pitchFamily="34" charset="0"/>
                <a:cs typeface="Mangal" panose="02040503050203030202" pitchFamily="18" charset="0"/>
              </a:rPr>
              <a:t>;</a:t>
            </a:r>
            <a:endParaRPr lang="ru-RU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ru-RU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Провести </a:t>
            </a:r>
            <a:r>
              <a:rPr lang="ru-RU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статический прочностной расчет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РК ГТД на полученной КЭ модели</a:t>
            </a:r>
            <a:r>
              <a:rPr lang="ru-RU" dirty="0"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A5411-7EE9-AA2B-1A37-038B0BD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Анализ сеточной сходимости. Зона высоких напряжений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D04E1-3D0E-353D-101F-1C287DF7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30</a:t>
            </a:fld>
            <a:endParaRPr lang="ru-RU" dirty="0"/>
          </a:p>
        </p:txBody>
      </p:sp>
      <p:pic>
        <p:nvPicPr>
          <p:cNvPr id="6" name="Рисунок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9F087A8-A2C7-45E0-9620-B0A01D56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6" y="1388834"/>
            <a:ext cx="4800231" cy="36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846574C-CCCF-4547-93BE-452E93F6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85" y="1388834"/>
            <a:ext cx="4800232" cy="36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F34A0-0EBF-4695-ABB1-3776772801D7}"/>
              </a:ext>
            </a:extLst>
          </p:cNvPr>
          <p:cNvSpPr txBox="1"/>
          <p:nvPr/>
        </p:nvSpPr>
        <p:spPr>
          <a:xfrm>
            <a:off x="0" y="515916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effectLst/>
                <a:ea typeface="Calibri" panose="020F0502020204030204" pitchFamily="34" charset="0"/>
              </a:rPr>
              <a:t>Рис. 6 – Зависимость первых главных напряжений от характерного размера элемента в узле, находящемся в зоне высоких напряжений, для двух типов сеток – TET4 и TET10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F0901-DDA0-4C6C-951B-27376D99C29B}"/>
              </a:ext>
            </a:extLst>
          </p:cNvPr>
          <p:cNvSpPr txBox="1"/>
          <p:nvPr/>
        </p:nvSpPr>
        <p:spPr>
          <a:xfrm>
            <a:off x="6096001" y="515916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effectLst/>
                <a:ea typeface="Calibri" panose="020F0502020204030204" pitchFamily="34" charset="0"/>
              </a:rPr>
              <a:t>Рис. 7 – Зависимость коэффициента вариации от характерного размера элемента в выбранном узле в зоне высоких напряжений для двух типов сеток – TET4 и TET10</a:t>
            </a:r>
          </a:p>
        </p:txBody>
      </p:sp>
    </p:spTree>
    <p:extLst>
      <p:ext uri="{BB962C8B-B14F-4D97-AF65-F5344CB8AC3E}">
        <p14:creationId xmlns:p14="http://schemas.microsoft.com/office/powerpoint/2010/main" val="1022934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A5411-7EE9-AA2B-1A37-038B0BD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Анализ сеточной сходимости. Зона невысоких напряжений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D04E1-3D0E-353D-101F-1C287DF7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31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F34A0-0EBF-4695-ABB1-3776772801D7}"/>
              </a:ext>
            </a:extLst>
          </p:cNvPr>
          <p:cNvSpPr txBox="1"/>
          <p:nvPr/>
        </p:nvSpPr>
        <p:spPr>
          <a:xfrm>
            <a:off x="0" y="51560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effectLst/>
                <a:ea typeface="Calibri" panose="020F0502020204030204" pitchFamily="34" charset="0"/>
              </a:rPr>
              <a:t>Рис. 8 – Зависимость первых главных напряжений от характерного размера элемента в узле, находящемся в зоне невысоких напряжений, для двух типов сеток – TET4 и TET10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F0901-DDA0-4C6C-951B-27376D99C29B}"/>
              </a:ext>
            </a:extLst>
          </p:cNvPr>
          <p:cNvSpPr txBox="1"/>
          <p:nvPr/>
        </p:nvSpPr>
        <p:spPr>
          <a:xfrm>
            <a:off x="6096000" y="51560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effectLst/>
                <a:ea typeface="Calibri" panose="020F0502020204030204" pitchFamily="34" charset="0"/>
              </a:rPr>
              <a:t>Рис. 9 – Зависимость коэффициента вариации от характерного размера элемента в выбранном узле в зоне невысоких напряжений для двух типов сеток – TET4 и TET10</a:t>
            </a:r>
          </a:p>
        </p:txBody>
      </p:sp>
      <p:pic>
        <p:nvPicPr>
          <p:cNvPr id="8" name="Рисунок 7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19D8BA0-29D1-4F68-A1D5-1A1126A2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2" y="1388834"/>
            <a:ext cx="4800232" cy="36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14B5066-5D8C-4E8D-8A81-E0E5D994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06" y="1388834"/>
            <a:ext cx="4800232" cy="36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53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5FEDB-0E8E-40C9-93E0-6A6A99C4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/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Анализ сеточной сходимости. Сопоставление результатов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0D234B-E23D-415B-8872-F38406AC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32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7FD4D9B-6FF2-4FE0-A67D-8FC365F5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094"/>
            <a:ext cx="4968000" cy="47895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Для сеток </a:t>
            </a:r>
            <a:r>
              <a:rPr lang="ru-RU" sz="2000" dirty="0">
                <a:solidFill>
                  <a:schemeClr val="accent1"/>
                </a:solidFill>
              </a:rPr>
              <a:t>первого</a:t>
            </a:r>
            <a:r>
              <a:rPr lang="ru-RU" sz="2000" dirty="0"/>
              <a:t> порядка</a:t>
            </a:r>
            <a:r>
              <a:rPr lang="en-US" sz="2000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2000" dirty="0"/>
              <a:t>Минимальная </a:t>
            </a:r>
            <a:r>
              <a:rPr lang="ru-RU" sz="2000" dirty="0">
                <a:solidFill>
                  <a:schemeClr val="accent1"/>
                </a:solidFill>
              </a:rPr>
              <a:t>относительная разница </a:t>
            </a:r>
            <a:r>
              <a:rPr lang="ru-RU" sz="2000" dirty="0"/>
              <a:t>между двумя соседними значениями первых главных напряжений в зоне </a:t>
            </a:r>
            <a:r>
              <a:rPr lang="ru-RU" sz="2000" dirty="0">
                <a:solidFill>
                  <a:schemeClr val="accent1"/>
                </a:solidFill>
              </a:rPr>
              <a:t>высоких </a:t>
            </a:r>
            <a:r>
              <a:rPr lang="ru-RU" sz="2000" dirty="0"/>
              <a:t>напряжений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составляет </a:t>
            </a:r>
            <a:r>
              <a:rPr lang="ru-RU" sz="2000" dirty="0">
                <a:solidFill>
                  <a:schemeClr val="accent1"/>
                </a:solidFill>
              </a:rPr>
              <a:t>13,7%</a:t>
            </a:r>
            <a:endParaRPr lang="en-US" sz="2000" dirty="0"/>
          </a:p>
          <a:p>
            <a:pPr algn="just">
              <a:lnSpc>
                <a:spcPct val="100000"/>
              </a:lnSpc>
            </a:pPr>
            <a:r>
              <a:rPr lang="ru-RU" sz="2000" dirty="0"/>
              <a:t>Минимальная </a:t>
            </a:r>
            <a:r>
              <a:rPr lang="ru-RU" sz="2000" dirty="0">
                <a:solidFill>
                  <a:schemeClr val="accent1"/>
                </a:solidFill>
              </a:rPr>
              <a:t>относительная разница </a:t>
            </a:r>
            <a:r>
              <a:rPr lang="ru-RU" sz="2000" dirty="0"/>
              <a:t>между двумя соседними значениями первых главных напряжений в зоне </a:t>
            </a:r>
            <a:r>
              <a:rPr lang="ru-RU" sz="2000" dirty="0">
                <a:solidFill>
                  <a:schemeClr val="accent1"/>
                </a:solidFill>
              </a:rPr>
              <a:t>невысоких </a:t>
            </a:r>
            <a:r>
              <a:rPr lang="ru-RU" sz="2000" dirty="0"/>
              <a:t>напряжений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составляет </a:t>
            </a:r>
            <a:r>
              <a:rPr lang="ru-RU" sz="2000" dirty="0">
                <a:solidFill>
                  <a:schemeClr val="accent1"/>
                </a:solidFill>
              </a:rPr>
              <a:t>6,6%</a:t>
            </a:r>
            <a:endParaRPr lang="en-US" sz="2000" dirty="0"/>
          </a:p>
          <a:p>
            <a:pPr algn="just">
              <a:lnSpc>
                <a:spcPct val="100000"/>
              </a:lnSpc>
            </a:pPr>
            <a:r>
              <a:rPr lang="ru-RU" sz="2000" dirty="0"/>
              <a:t>Минимальное значение </a:t>
            </a:r>
            <a:r>
              <a:rPr lang="ru-RU" sz="2000" dirty="0">
                <a:solidFill>
                  <a:schemeClr val="accent1"/>
                </a:solidFill>
              </a:rPr>
              <a:t>коэффициента вариации</a:t>
            </a:r>
            <a:r>
              <a:rPr lang="ru-RU" sz="2000" dirty="0"/>
              <a:t> в зоне </a:t>
            </a:r>
            <a:r>
              <a:rPr lang="ru-RU" sz="2000" dirty="0">
                <a:solidFill>
                  <a:schemeClr val="accent1"/>
                </a:solidFill>
              </a:rPr>
              <a:t>высоких</a:t>
            </a:r>
            <a:r>
              <a:rPr lang="ru-RU" sz="2000" dirty="0"/>
              <a:t> и </a:t>
            </a:r>
            <a:r>
              <a:rPr lang="ru-RU" sz="2000" dirty="0">
                <a:solidFill>
                  <a:schemeClr val="accent1"/>
                </a:solidFill>
              </a:rPr>
              <a:t>невысоких</a:t>
            </a:r>
            <a:r>
              <a:rPr lang="ru-RU" sz="2000" dirty="0"/>
              <a:t> напряжений составляет соответственно  </a:t>
            </a:r>
            <a:r>
              <a:rPr lang="ru-RU" sz="2000" dirty="0">
                <a:solidFill>
                  <a:schemeClr val="accent1"/>
                </a:solidFill>
              </a:rPr>
              <a:t>27% </a:t>
            </a:r>
            <a:r>
              <a:rPr lang="ru-RU" sz="2000" dirty="0"/>
              <a:t>и</a:t>
            </a:r>
            <a:r>
              <a:rPr lang="ru-RU" sz="2000" dirty="0">
                <a:solidFill>
                  <a:schemeClr val="accent1"/>
                </a:solidFill>
              </a:rPr>
              <a:t> 15,5%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accent1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7AFFB-4C63-41C9-9BF5-04C4323DFD7D}"/>
              </a:ext>
            </a:extLst>
          </p:cNvPr>
          <p:cNvSpPr txBox="1"/>
          <p:nvPr/>
        </p:nvSpPr>
        <p:spPr>
          <a:xfrm>
            <a:off x="6201103" y="1663002"/>
            <a:ext cx="513889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Для сеток </a:t>
            </a:r>
            <a:r>
              <a:rPr lang="ru-RU" sz="2000" dirty="0">
                <a:solidFill>
                  <a:schemeClr val="accent1"/>
                </a:solidFill>
              </a:rPr>
              <a:t>второго</a:t>
            </a:r>
            <a:r>
              <a:rPr lang="ru-RU" sz="2000" dirty="0"/>
              <a:t> порядка</a:t>
            </a:r>
            <a:r>
              <a:rPr lang="en-US" sz="2000" dirty="0"/>
              <a:t>: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Минимальная </a:t>
            </a:r>
            <a:r>
              <a:rPr lang="ru-RU" sz="2000" dirty="0">
                <a:solidFill>
                  <a:schemeClr val="accent1"/>
                </a:solidFill>
              </a:rPr>
              <a:t>относительная разница </a:t>
            </a:r>
            <a:r>
              <a:rPr lang="ru-RU" sz="2000" dirty="0"/>
              <a:t>между двумя соседними значениями первых главных напряжений в зоне </a:t>
            </a:r>
            <a:r>
              <a:rPr lang="ru-RU" sz="2000" dirty="0">
                <a:solidFill>
                  <a:schemeClr val="accent1"/>
                </a:solidFill>
              </a:rPr>
              <a:t>высоких </a:t>
            </a:r>
            <a:r>
              <a:rPr lang="ru-RU" sz="2000" dirty="0"/>
              <a:t>напряжений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составляет </a:t>
            </a:r>
            <a:r>
              <a:rPr lang="ru-RU" sz="2000" dirty="0">
                <a:solidFill>
                  <a:schemeClr val="accent1"/>
                </a:solidFill>
              </a:rPr>
              <a:t>3%</a:t>
            </a:r>
            <a:endParaRPr lang="en-US" sz="2000" dirty="0"/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Минимальная </a:t>
            </a:r>
            <a:r>
              <a:rPr lang="ru-RU" sz="2000" dirty="0">
                <a:solidFill>
                  <a:schemeClr val="accent1"/>
                </a:solidFill>
              </a:rPr>
              <a:t>относительная разница </a:t>
            </a:r>
            <a:r>
              <a:rPr lang="ru-RU" sz="2000" dirty="0"/>
              <a:t>между двумя соседними значениями первых главных напряжений в зоне </a:t>
            </a:r>
            <a:r>
              <a:rPr lang="ru-RU" sz="2000" dirty="0">
                <a:solidFill>
                  <a:schemeClr val="accent1"/>
                </a:solidFill>
              </a:rPr>
              <a:t>невысоких </a:t>
            </a:r>
            <a:r>
              <a:rPr lang="ru-RU" sz="2000" dirty="0"/>
              <a:t>напряжений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составляет </a:t>
            </a:r>
            <a:r>
              <a:rPr lang="ru-RU" sz="2000" dirty="0">
                <a:solidFill>
                  <a:schemeClr val="accent1"/>
                </a:solidFill>
              </a:rPr>
              <a:t>0,7%</a:t>
            </a:r>
            <a:endParaRPr lang="en-US" sz="2000" dirty="0"/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Минимальное значение </a:t>
            </a:r>
            <a:r>
              <a:rPr lang="ru-RU" sz="2000" dirty="0">
                <a:solidFill>
                  <a:schemeClr val="accent1"/>
                </a:solidFill>
              </a:rPr>
              <a:t>коэффициента вариации</a:t>
            </a:r>
            <a:r>
              <a:rPr lang="ru-RU" sz="2000" dirty="0"/>
              <a:t> в зоне </a:t>
            </a:r>
            <a:r>
              <a:rPr lang="ru-RU" sz="2000" dirty="0">
                <a:solidFill>
                  <a:schemeClr val="accent1"/>
                </a:solidFill>
              </a:rPr>
              <a:t>высоких</a:t>
            </a:r>
            <a:r>
              <a:rPr lang="ru-RU" sz="2000" dirty="0"/>
              <a:t> и </a:t>
            </a:r>
            <a:r>
              <a:rPr lang="ru-RU" sz="2000" dirty="0">
                <a:solidFill>
                  <a:schemeClr val="accent1"/>
                </a:solidFill>
              </a:rPr>
              <a:t>невысоких</a:t>
            </a:r>
            <a:r>
              <a:rPr lang="ru-RU" sz="2000" dirty="0"/>
              <a:t> напряжений составляет соответственно  </a:t>
            </a:r>
            <a:r>
              <a:rPr lang="ru-RU" sz="2000" dirty="0">
                <a:solidFill>
                  <a:schemeClr val="accent1"/>
                </a:solidFill>
              </a:rPr>
              <a:t>4% </a:t>
            </a:r>
            <a:r>
              <a:rPr lang="ru-RU" sz="2000" dirty="0"/>
              <a:t>и</a:t>
            </a:r>
            <a:r>
              <a:rPr lang="ru-RU" sz="2000" dirty="0">
                <a:solidFill>
                  <a:schemeClr val="accent1"/>
                </a:solidFill>
              </a:rPr>
              <a:t> 1,4%</a:t>
            </a:r>
          </a:p>
        </p:txBody>
      </p:sp>
    </p:spTree>
    <p:extLst>
      <p:ext uri="{BB962C8B-B14F-4D97-AF65-F5344CB8AC3E}">
        <p14:creationId xmlns:p14="http://schemas.microsoft.com/office/powerpoint/2010/main" val="87500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1ACD309-A0FB-57F8-B016-EA0C595A199E}"/>
              </a:ext>
            </a:extLst>
          </p:cNvPr>
          <p:cNvSpPr txBox="1"/>
          <p:nvPr/>
        </p:nvSpPr>
        <p:spPr>
          <a:xfrm>
            <a:off x="540000" y="427612"/>
            <a:ext cx="1080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Ошибка дискретизации конечно-элементной сетки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47F835-7191-B036-797B-9BE0AB24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>
                <a:cs typeface="Arial" panose="020B0604020202020204" pitchFamily="34" charset="0"/>
              </a:rPr>
              <a:t>4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EA8CD-D8D1-4343-AFB3-04983834797F}"/>
              </a:ext>
            </a:extLst>
          </p:cNvPr>
          <p:cNvSpPr txBox="1"/>
          <p:nvPr/>
        </p:nvSpPr>
        <p:spPr>
          <a:xfrm>
            <a:off x="8610600" y="5961440"/>
            <a:ext cx="348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2 – Пример «классического» подхода к анализу сеточной сходимости</a:t>
            </a:r>
          </a:p>
        </p:txBody>
      </p:sp>
      <p:pic>
        <p:nvPicPr>
          <p:cNvPr id="26" name="Объект 4">
            <a:extLst>
              <a:ext uri="{FF2B5EF4-FFF2-40B4-BE49-F238E27FC236}">
                <a16:creationId xmlns:a16="http://schemas.microsoft.com/office/drawing/2014/main" id="{86BBE5B1-E1E3-4DA6-A7C1-2C36422F6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917" y="1497967"/>
            <a:ext cx="4051395" cy="4398038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E20F6B4-B653-4453-880D-F3D7FF638B44}"/>
              </a:ext>
            </a:extLst>
          </p:cNvPr>
          <p:cNvSpPr/>
          <p:nvPr/>
        </p:nvSpPr>
        <p:spPr>
          <a:xfrm>
            <a:off x="1712875" y="3085652"/>
            <a:ext cx="1070305" cy="9861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E897094-518B-48B2-812D-EED328578DEC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2626437" y="2557463"/>
            <a:ext cx="2278938" cy="672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73AA3D5-828B-4DBB-9355-9D986400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150" y="1341163"/>
            <a:ext cx="2582152" cy="2019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9250767-FB1D-4C6F-AF06-C5133E323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438850"/>
            <a:ext cx="3202346" cy="2435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C88836-E164-408F-8606-0FA55C57BA59}"/>
                  </a:ext>
                </a:extLst>
              </p:cNvPr>
              <p:cNvSpPr txBox="1"/>
              <p:nvPr/>
            </p:nvSpPr>
            <p:spPr>
              <a:xfrm>
                <a:off x="8434482" y="983083"/>
                <a:ext cx="3378464" cy="23689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ru-RU" dirty="0"/>
                  <a:t>Вектор напряжений </a:t>
                </a:r>
                <a:r>
                  <a:rPr lang="ru-RU" dirty="0">
                    <a:solidFill>
                      <a:schemeClr val="accent1"/>
                    </a:solidFill>
                  </a:rPr>
                  <a:t>в узле </a:t>
                </a:r>
                <a:r>
                  <a:rPr lang="ru-RU" dirty="0"/>
                  <a:t>расчитывается как </a:t>
                </a:r>
                <a:r>
                  <a:rPr lang="ru-RU" dirty="0">
                    <a:solidFill>
                      <a:schemeClr val="accent1"/>
                    </a:solidFill>
                  </a:rPr>
                  <a:t>среднее арифметическое </a:t>
                </a:r>
                <a:r>
                  <a:rPr lang="ru-RU" dirty="0"/>
                  <a:t>из значений напряжений в точках интегрирования:</a:t>
                </a:r>
                <a:endParaRPr lang="ru-RU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C88836-E164-408F-8606-0FA55C57B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82" y="983083"/>
                <a:ext cx="3378464" cy="2368918"/>
              </a:xfrm>
              <a:prstGeom prst="rect">
                <a:avLst/>
              </a:prstGeom>
              <a:blipFill>
                <a:blip r:embed="rId6"/>
                <a:stretch>
                  <a:fillRect l="-1264" r="-1444" b="-2750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C8536E6-5132-4606-A682-E177C76DB5AA}"/>
              </a:ext>
            </a:extLst>
          </p:cNvPr>
          <p:cNvSpPr txBox="1"/>
          <p:nvPr/>
        </p:nvSpPr>
        <p:spPr>
          <a:xfrm>
            <a:off x="4104807" y="3702238"/>
            <a:ext cx="4262838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/>
                </a:solidFill>
              </a:rPr>
              <a:t>«Классический» </a:t>
            </a:r>
            <a:r>
              <a:rPr lang="ru-RU" dirty="0"/>
              <a:t>способ исследования сеточной сходимости заключается в отслеживании</a:t>
            </a:r>
            <a:r>
              <a:rPr lang="ru-RU" dirty="0">
                <a:solidFill>
                  <a:schemeClr val="accent1"/>
                </a:solidFill>
              </a:rPr>
              <a:t> абсолютного значения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исследуемой величины</a:t>
            </a:r>
            <a:r>
              <a:rPr lang="ru-RU" dirty="0"/>
              <a:t> в одном и том же месте на конечно-элементной модели при </a:t>
            </a:r>
            <a:r>
              <a:rPr lang="ru-RU" dirty="0">
                <a:solidFill>
                  <a:schemeClr val="accent1"/>
                </a:solidFill>
              </a:rPr>
              <a:t>уменьшении</a:t>
            </a:r>
            <a:r>
              <a:rPr lang="ru-RU" dirty="0"/>
              <a:t> характерного </a:t>
            </a:r>
            <a:r>
              <a:rPr lang="ru-RU" dirty="0">
                <a:solidFill>
                  <a:schemeClr val="accent1"/>
                </a:solidFill>
              </a:rPr>
              <a:t>размера</a:t>
            </a:r>
            <a:r>
              <a:rPr lang="ru-RU" dirty="0"/>
              <a:t> конечного элемента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5D332E-8005-4424-A109-282FE4E1AB7D}"/>
              </a:ext>
            </a:extLst>
          </p:cNvPr>
          <p:cNvSpPr txBox="1"/>
          <p:nvPr/>
        </p:nvSpPr>
        <p:spPr>
          <a:xfrm>
            <a:off x="242386" y="5932585"/>
            <a:ext cx="3929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1 – Область конечно-элементной сетки в двумерном случае</a:t>
            </a:r>
          </a:p>
        </p:txBody>
      </p:sp>
    </p:spTree>
    <p:extLst>
      <p:ext uri="{BB962C8B-B14F-4D97-AF65-F5344CB8AC3E}">
        <p14:creationId xmlns:p14="http://schemas.microsoft.com/office/powerpoint/2010/main" val="17459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2830D-421B-A154-9ACE-DDF263DB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108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Ошибка дискретизации конечно-элементной сетки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D29E2D-8BAB-E2BE-B78F-C22870031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1594" y="3869570"/>
                <a:ext cx="3947532" cy="13620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𝐶𝑂𝑉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0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∙100, %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D29E2D-8BAB-E2BE-B78F-C22870031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1594" y="3869570"/>
                <a:ext cx="3947532" cy="13620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E3C23-BED7-FCD6-8CAB-DBB3FE25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257F4-C7DE-BA47-75F8-8183337505D6}"/>
              </a:ext>
            </a:extLst>
          </p:cNvPr>
          <p:cNvSpPr txBox="1"/>
          <p:nvPr/>
        </p:nvSpPr>
        <p:spPr>
          <a:xfrm>
            <a:off x="869817" y="2252988"/>
            <a:ext cx="394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Энергетическая ошибка 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]</a:t>
            </a:r>
            <a:endParaRPr lang="ru-RU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4C23C-F3F7-F6CB-3C87-D0C1EDEFCA11}"/>
              </a:ext>
            </a:extLst>
          </p:cNvPr>
          <p:cNvSpPr txBox="1"/>
          <p:nvPr/>
        </p:nvSpPr>
        <p:spPr>
          <a:xfrm>
            <a:off x="869817" y="3322540"/>
            <a:ext cx="548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Нормированная энергетическая ошибка 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]</a:t>
            </a:r>
            <a:endParaRPr lang="ru-RU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398B2-1CF9-7158-1B0C-BD39748BA236}"/>
              </a:ext>
            </a:extLst>
          </p:cNvPr>
          <p:cNvSpPr txBox="1"/>
          <p:nvPr/>
        </p:nvSpPr>
        <p:spPr>
          <a:xfrm>
            <a:off x="860525" y="4392092"/>
            <a:ext cx="394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Коэффициент вариации 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]</a:t>
            </a:r>
            <a:endParaRPr lang="ru-RU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A3DEBD3-7F35-8930-2EB2-AD7664BE57A5}"/>
              </a:ext>
            </a:extLst>
          </p:cNvPr>
          <p:cNvSpPr/>
          <p:nvPr/>
        </p:nvSpPr>
        <p:spPr>
          <a:xfrm>
            <a:off x="7195024" y="2032502"/>
            <a:ext cx="3492719" cy="8195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8A5CA27-E51A-5FEE-77D5-B11705E0215A}"/>
              </a:ext>
            </a:extLst>
          </p:cNvPr>
          <p:cNvSpPr/>
          <p:nvPr/>
        </p:nvSpPr>
        <p:spPr>
          <a:xfrm>
            <a:off x="7272518" y="3090234"/>
            <a:ext cx="3367668" cy="8410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63799A3-593C-BAD4-828D-460C0ACFE8F1}"/>
              </a:ext>
            </a:extLst>
          </p:cNvPr>
          <p:cNvSpPr/>
          <p:nvPr/>
        </p:nvSpPr>
        <p:spPr>
          <a:xfrm>
            <a:off x="7272518" y="4169494"/>
            <a:ext cx="3367668" cy="8410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E0A6BF75-68E4-47A4-1371-539416C9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671002"/>
            <a:ext cx="10023088" cy="883572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] -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Zienkiewicz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O. C., Zhu J. Z. A simple error estimator and adaptive procedure for practical engineering analysis //International journal for numerical methods in engineering. – 1987. –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Т. 24. – №. 2. –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p. 337-357.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] - Naik N., George V.,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Kowshik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S. Investigations on mesh discretization error in FEM based structural analysis using ANSYS //International Journal of Advanced Computational Engineering and Networking. – 2014. –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Т. 2. – №. 8. –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p. 17-22. 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] - Shah C. Mesh discretization error and criteria for accuracy of finite element solutions //Ansys users conference. – 2002. –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Т. 12.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0687AC1-73CF-6FB1-400E-3A02CA87EC95}"/>
              </a:ext>
            </a:extLst>
          </p:cNvPr>
          <p:cNvCxnSpPr>
            <a:cxnSpLocks/>
          </p:cNvCxnSpPr>
          <p:nvPr/>
        </p:nvCxnSpPr>
        <p:spPr>
          <a:xfrm>
            <a:off x="959005" y="5497549"/>
            <a:ext cx="981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75504-3765-25D9-8280-29AFA1C91BCA}"/>
                  </a:ext>
                </a:extLst>
              </p:cNvPr>
              <p:cNvSpPr txBox="1"/>
              <p:nvPr/>
            </p:nvSpPr>
            <p:spPr>
              <a:xfrm>
                <a:off x="7195024" y="1887521"/>
                <a:ext cx="6096000" cy="852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Mangal" panose="02040503050203030202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{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𝜎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Mangal" panose="02040503050203030202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Mangal" panose="02040503050203030202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Mangal" panose="02040503050203030202" pitchFamily="18" charset="0"/>
                          </a:rPr>
                          <m:t>Δ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Mangal" panose="02040503050203030202" pitchFamily="18" charset="0"/>
                          </a:rPr>
                          <m:t>𝜎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Mangal" panose="02040503050203030202" pitchFamily="18" charset="0"/>
                      </a:rPr>
                      <m:t>𝑑𝑉</m:t>
                    </m:r>
                    <m:r>
                      <a:rPr lang="ru-RU" sz="20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Mangal" panose="02040503050203030202" pitchFamily="18" charset="0"/>
                      </a:rPr>
                      <m:t>, Дж</m:t>
                    </m:r>
                  </m:oMath>
                </a14:m>
                <a:r>
                  <a:rPr lang="ru-RU" sz="2000" dirty="0"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:endParaRPr lang="ru-RU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75504-3765-25D9-8280-29AFA1C91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24" y="1887521"/>
                <a:ext cx="6096000" cy="852926"/>
              </a:xfrm>
              <a:prstGeom prst="rect">
                <a:avLst/>
              </a:prstGeom>
              <a:blipFill>
                <a:blip r:embed="rId4"/>
                <a:stretch>
                  <a:fillRect t="-29286" b="-10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CBCA76-A814-59F8-C0BE-70D263372584}"/>
                  </a:ext>
                </a:extLst>
              </p:cNvPr>
              <p:cNvSpPr txBox="1"/>
              <p:nvPr/>
            </p:nvSpPr>
            <p:spPr>
              <a:xfrm>
                <a:off x="7669680" y="2899497"/>
                <a:ext cx="2573344" cy="1031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𝐸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Mangal" panose="02040503050203030202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Mangal" panose="02040503050203030202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Mangal" panose="02040503050203030202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Mangal" panose="02040503050203030202" pitchFamily="18" charset="0"/>
                                </a:rPr>
                                <m:t>𝑈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Mangal" panose="02040503050203030202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Mangal" panose="02040503050203030202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Mangal" panose="02040503050203030202" pitchFamily="18" charset="0"/>
                        </a:rPr>
                        <m:t>∙100,%</m:t>
                      </m:r>
                    </m:oMath>
                  </m:oMathPara>
                </a14:m>
                <a:endParaRPr lang="ru-RU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CBCA76-A814-59F8-C0BE-70D263372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80" y="2899497"/>
                <a:ext cx="2573344" cy="1031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9A03AC-4C67-3D94-30C3-E318148DB757}"/>
              </a:ext>
            </a:extLst>
          </p:cNvPr>
          <p:cNvSpPr txBox="1"/>
          <p:nvPr/>
        </p:nvSpPr>
        <p:spPr>
          <a:xfrm>
            <a:off x="11353800" y="2252988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ru-RU" dirty="0"/>
              <a:t>1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5F8F8-3283-BA6C-3EB6-A30E45A49CC0}"/>
              </a:ext>
            </a:extLst>
          </p:cNvPr>
          <p:cNvSpPr txBox="1"/>
          <p:nvPr/>
        </p:nvSpPr>
        <p:spPr>
          <a:xfrm>
            <a:off x="11356521" y="3336463"/>
            <a:ext cx="47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ru-RU" dirty="0"/>
              <a:t>2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35629A-3B57-52EA-8BF1-DCA8D513C2C5}"/>
              </a:ext>
            </a:extLst>
          </p:cNvPr>
          <p:cNvSpPr txBox="1"/>
          <p:nvPr/>
        </p:nvSpPr>
        <p:spPr>
          <a:xfrm>
            <a:off x="11364132" y="440537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653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9426F-FE67-4D5C-83CA-8C121C7B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Расчетная область – РК ГТД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3D89D-096A-45DE-8568-9C3C40D0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A5ED2-443F-4FBA-A8E3-E38363E706ED}"/>
              </a:ext>
            </a:extLst>
          </p:cNvPr>
          <p:cNvSpPr txBox="1"/>
          <p:nvPr/>
        </p:nvSpPr>
        <p:spPr>
          <a:xfrm>
            <a:off x="1384267" y="5698597"/>
            <a:ext cx="4555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3 – </a:t>
            </a:r>
            <a:r>
              <a:rPr lang="en-US" sz="1400" b="1" dirty="0">
                <a:cs typeface="Arial" panose="020B0604020202020204" pitchFamily="34" charset="0"/>
              </a:rPr>
              <a:t>CAD-</a:t>
            </a:r>
            <a:r>
              <a:rPr lang="ru-RU" sz="1400" b="1" dirty="0">
                <a:cs typeface="Arial" panose="020B0604020202020204" pitchFamily="34" charset="0"/>
              </a:rPr>
              <a:t>модель РК ГТД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C2CEE9-C37A-4311-8120-117E195F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609806" y="1487068"/>
            <a:ext cx="4330194" cy="3883863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30C56DD-DB09-43B7-9018-354099722713}"/>
              </a:ext>
            </a:extLst>
          </p:cNvPr>
          <p:cNvCxnSpPr>
            <a:cxnSpLocks/>
          </p:cNvCxnSpPr>
          <p:nvPr/>
        </p:nvCxnSpPr>
        <p:spPr>
          <a:xfrm>
            <a:off x="6219825" y="3428999"/>
            <a:ext cx="12668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08CB5-6563-4089-A02B-17C09F24A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4" t="1733" r="18103"/>
          <a:stretch/>
        </p:blipFill>
        <p:spPr bwMode="auto">
          <a:xfrm flipV="1">
            <a:off x="8001000" y="1506937"/>
            <a:ext cx="2059707" cy="3883863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38D78-89DF-40FF-AE8C-AA8DC8F169E5}"/>
              </a:ext>
            </a:extLst>
          </p:cNvPr>
          <p:cNvSpPr txBox="1"/>
          <p:nvPr/>
        </p:nvSpPr>
        <p:spPr>
          <a:xfrm>
            <a:off x="6874856" y="5698598"/>
            <a:ext cx="4555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4 – </a:t>
            </a:r>
            <a:r>
              <a:rPr lang="en-US" sz="1400" b="1" dirty="0">
                <a:cs typeface="Arial" panose="020B0604020202020204" pitchFamily="34" charset="0"/>
              </a:rPr>
              <a:t>CAD-</a:t>
            </a:r>
            <a:r>
              <a:rPr lang="ru-RU" sz="1400" b="1" dirty="0">
                <a:cs typeface="Arial" panose="020B0604020202020204" pitchFamily="34" charset="0"/>
              </a:rPr>
              <a:t>модель сектора РК ГТД</a:t>
            </a:r>
          </a:p>
        </p:txBody>
      </p:sp>
    </p:spTree>
    <p:extLst>
      <p:ext uri="{BB962C8B-B14F-4D97-AF65-F5344CB8AC3E}">
        <p14:creationId xmlns:p14="http://schemas.microsoft.com/office/powerpoint/2010/main" val="18059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730F59-4A60-C4DF-351A-F3FF3F25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177AC4C-81EF-E6A0-6323-5274462A46DA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Построение конечно-элементных моделей РК ГТД</a:t>
            </a:r>
          </a:p>
        </p:txBody>
      </p:sp>
      <p:pic>
        <p:nvPicPr>
          <p:cNvPr id="8" name="Рисунок 7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69E5738-5B19-CB10-2958-2F488ECF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" y="1304919"/>
            <a:ext cx="5961905" cy="44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аграмма, линия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69C7101-94FE-BCE2-C61A-EDF62307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686"/>
            <a:ext cx="5763094" cy="447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63C1C9-22BF-C377-813B-204F35CCDF03}"/>
              </a:ext>
            </a:extLst>
          </p:cNvPr>
          <p:cNvSpPr txBox="1"/>
          <p:nvPr/>
        </p:nvSpPr>
        <p:spPr>
          <a:xfrm>
            <a:off x="1150418" y="5781109"/>
            <a:ext cx="3929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</a:t>
            </a:r>
            <a:r>
              <a:rPr lang="en-US" sz="1400" b="1" dirty="0">
                <a:cs typeface="Arial" panose="020B0604020202020204" pitchFamily="34" charset="0"/>
              </a:rPr>
              <a:t>5</a:t>
            </a:r>
            <a:r>
              <a:rPr lang="ru-RU" sz="1400" b="1" dirty="0">
                <a:cs typeface="Arial" panose="020B0604020202020204" pitchFamily="34" charset="0"/>
              </a:rPr>
              <a:t> – Зависимость количества узлов от характерного размера конечного элемента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C3D1E-813D-C4E0-AFA9-C2FB865A85F0}"/>
              </a:ext>
            </a:extLst>
          </p:cNvPr>
          <p:cNvSpPr txBox="1"/>
          <p:nvPr/>
        </p:nvSpPr>
        <p:spPr>
          <a:xfrm>
            <a:off x="6659247" y="5802503"/>
            <a:ext cx="463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Рисунок 6 – Зависимость количества элементов от характерного размера конечного элемента</a:t>
            </a:r>
          </a:p>
        </p:txBody>
      </p:sp>
    </p:spTree>
    <p:extLst>
      <p:ext uri="{BB962C8B-B14F-4D97-AF65-F5344CB8AC3E}">
        <p14:creationId xmlns:p14="http://schemas.microsoft.com/office/powerpoint/2010/main" val="856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5DD474-7B71-9C2A-C706-39268A87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 descr="Изображение выглядит как искусство, вода, Бирюза, Цвет морской волны&#10;&#10;Автоматически созданное описание">
            <a:extLst>
              <a:ext uri="{FF2B5EF4-FFF2-40B4-BE49-F238E27FC236}">
                <a16:creationId xmlns:a16="http://schemas.microsoft.com/office/drawing/2014/main" id="{BF216415-4AD0-9E94-EFD5-6FBB3066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" y="1228725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 descr="Изображение выглядит как вод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E90A5E-B70B-057B-D79B-338924985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1228724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 descr="Изображение выглядит как вода, Цвет морской волны, Бирюз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1BE1E39-C8B7-2147-A169-4E45110AF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70" y="1228725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 descr="Изображение выглядит как вода, Цвет морской волны, Бирю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78A8AD-88E8-192B-59C3-2B5C58278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" y="4041775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 descr="Изображение выглядит как снимок экрана, Цвет морской волны&#10;&#10;Автоматически созданное описание">
            <a:extLst>
              <a:ext uri="{FF2B5EF4-FFF2-40B4-BE49-F238E27FC236}">
                <a16:creationId xmlns:a16="http://schemas.microsoft.com/office/drawing/2014/main" id="{CA3809D1-75E4-B696-A169-376D5B92D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4041774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793BAC-81D1-101B-7B82-3A9A8EFFA0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70" y="4041774"/>
            <a:ext cx="3077210" cy="2314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1A7AA1-6231-C564-740B-A071B84DAE6F}"/>
              </a:ext>
            </a:extLst>
          </p:cNvPr>
          <p:cNvSpPr txBox="1"/>
          <p:nvPr/>
        </p:nvSpPr>
        <p:spPr>
          <a:xfrm>
            <a:off x="2109470" y="3590131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 мм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D9D71-D7EE-3E54-E99C-1C5EE2B05305}"/>
              </a:ext>
            </a:extLst>
          </p:cNvPr>
          <p:cNvSpPr txBox="1"/>
          <p:nvPr/>
        </p:nvSpPr>
        <p:spPr>
          <a:xfrm>
            <a:off x="5790882" y="3595963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3 мм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D9F47-22DF-CEB5-4509-6337FCB6EC40}"/>
              </a:ext>
            </a:extLst>
          </p:cNvPr>
          <p:cNvSpPr txBox="1"/>
          <p:nvPr/>
        </p:nvSpPr>
        <p:spPr>
          <a:xfrm>
            <a:off x="9281794" y="3594892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 мм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D4BD4-D518-153B-02D9-53F712C2FFEC}"/>
              </a:ext>
            </a:extLst>
          </p:cNvPr>
          <p:cNvSpPr txBox="1"/>
          <p:nvPr/>
        </p:nvSpPr>
        <p:spPr>
          <a:xfrm>
            <a:off x="2116772" y="6419612"/>
            <a:ext cx="7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 мм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DE1709-43A5-C6BE-2182-0BE29CF1C6FF}"/>
              </a:ext>
            </a:extLst>
          </p:cNvPr>
          <p:cNvSpPr txBox="1"/>
          <p:nvPr/>
        </p:nvSpPr>
        <p:spPr>
          <a:xfrm>
            <a:off x="5600381" y="6419612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0,5 мм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B2A987-215C-9206-5EAD-117F6B36C780}"/>
              </a:ext>
            </a:extLst>
          </p:cNvPr>
          <p:cNvSpPr txBox="1"/>
          <p:nvPr/>
        </p:nvSpPr>
        <p:spPr>
          <a:xfrm>
            <a:off x="9097486" y="6388654"/>
            <a:ext cx="98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0,25 мм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A6BC14-BAD2-A2C5-6152-66FB55B1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Конечно-элементные модели РК ГТД</a:t>
            </a:r>
          </a:p>
        </p:txBody>
      </p:sp>
    </p:spTree>
    <p:extLst>
      <p:ext uri="{BB962C8B-B14F-4D97-AF65-F5344CB8AC3E}">
        <p14:creationId xmlns:p14="http://schemas.microsoft.com/office/powerpoint/2010/main" val="31115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C9594-80B6-F7D5-F7C3-C6F5A126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800000" cy="720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Постановка задачи исследования сеточной сходимости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FC9E61-1BAB-3E5E-5674-AB5C9A482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927" y="1653373"/>
                <a:ext cx="2732544" cy="3872002"/>
              </a:xfrm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bar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1600" b="0" dirty="0">
                    <a:ea typeface="Cambria Math" panose="02040503050406030204" pitchFamily="18" charset="0"/>
                  </a:rPr>
                  <a:t>уравнение равновесия  </a:t>
                </a:r>
                <a:endParaRPr lang="en-US" sz="1600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bar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r>
                          <a:rPr lang="ru-RU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1600" dirty="0"/>
                  <a:t>тензор малых деформаций</a:t>
                </a:r>
                <a:endParaRPr lang="en-US" sz="14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bar>
                      </m:e>
                    </m:ba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bar>
                          </m:e>
                        </m:bar>
                      </m:e>
                    </m:d>
                    <m:bar>
                      <m:bar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ba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bar>
                      <m:bar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bar>
                      </m:e>
                    </m:ba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0" dirty="0"/>
                  <a:t> закон Гука </a:t>
                </a:r>
                <a:r>
                  <a:rPr lang="ru-RU" sz="1600" dirty="0"/>
                  <a:t> </a:t>
                </a:r>
                <a:endParaRPr lang="ru-RU" sz="1600" b="0" dirty="0"/>
              </a:p>
              <a:p>
                <a:pPr marL="0" indent="0" algn="ctr">
                  <a:lnSpc>
                    <a:spcPct val="150000"/>
                  </a:lnSpc>
                  <a:spcAft>
                    <a:spcPts val="1800"/>
                  </a:spcAft>
                  <a:buNone/>
                </a:pPr>
                <a:r>
                  <a:rPr lang="ru-RU" sz="1600" b="0" dirty="0"/>
                  <a:t>Граничные условия: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</m:oMath>
                  </m:oMathPara>
                </a14:m>
                <a:endParaRPr lang="ru-RU" sz="1600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FC9E61-1BAB-3E5E-5674-AB5C9A482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927" y="1653373"/>
                <a:ext cx="2732544" cy="3872002"/>
              </a:xfrm>
              <a:blipFill>
                <a:blip r:embed="rId3"/>
                <a:stretch>
                  <a:fillRect t="-945" r="-2227" b="-270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718139-24A0-23BB-B2B3-580449D1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191A-891C-4685-8FA0-0DDA474628E3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 descr="Изображение выглядит как текст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11F4558-B2C3-45B3-9757-51FC20598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1" t="-606" r="31230" b="7853"/>
          <a:stretch/>
        </p:blipFill>
        <p:spPr>
          <a:xfrm>
            <a:off x="5590442" y="1182290"/>
            <a:ext cx="2313273" cy="34471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BA9883-76C6-433D-839A-C3FCF4E48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459" y="1706182"/>
            <a:ext cx="3920155" cy="23993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36FEA-DACE-76EC-0530-E5D836A04D6B}"/>
              </a:ext>
            </a:extLst>
          </p:cNvPr>
          <p:cNvSpPr txBox="1"/>
          <p:nvPr/>
        </p:nvSpPr>
        <p:spPr>
          <a:xfrm>
            <a:off x="315069" y="1182290"/>
            <a:ext cx="341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/>
                </a:solidFill>
              </a:rPr>
              <a:t>Математическая модель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599FFBF-72D6-7369-495D-D3F5875A4F49}"/>
              </a:ext>
            </a:extLst>
          </p:cNvPr>
          <p:cNvSpPr/>
          <p:nvPr/>
        </p:nvSpPr>
        <p:spPr>
          <a:xfrm>
            <a:off x="4024963" y="3303008"/>
            <a:ext cx="756987" cy="293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0F0D1-E4AC-920F-2D87-0C36286D9F64}"/>
              </a:ext>
            </a:extLst>
          </p:cNvPr>
          <p:cNvSpPr txBox="1"/>
          <p:nvPr/>
        </p:nvSpPr>
        <p:spPr>
          <a:xfrm>
            <a:off x="3294828" y="2229098"/>
            <a:ext cx="219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Конечно-элементная постановка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9A294-4A78-6642-8844-3165DD31EC9E}"/>
              </a:ext>
            </a:extLst>
          </p:cNvPr>
          <p:cNvSpPr txBox="1"/>
          <p:nvPr/>
        </p:nvSpPr>
        <p:spPr>
          <a:xfrm>
            <a:off x="5565546" y="4762337"/>
            <a:ext cx="23132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7 – </a:t>
            </a:r>
            <a:r>
              <a:rPr lang="ru-RU" sz="1400" b="1" dirty="0">
                <a:ea typeface="Calibri" panose="020F0502020204030204" pitchFamily="34" charset="0"/>
              </a:rPr>
              <a:t>Схема наложения циклической симметрии</a:t>
            </a:r>
            <a:endParaRPr lang="ru-RU" sz="1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E3B0-34F6-6181-1564-271532748EC4}"/>
              </a:ext>
            </a:extLst>
          </p:cNvPr>
          <p:cNvSpPr txBox="1"/>
          <p:nvPr/>
        </p:nvSpPr>
        <p:spPr>
          <a:xfrm>
            <a:off x="8040248" y="4195637"/>
            <a:ext cx="4054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Рисунок 8 – </a:t>
            </a:r>
            <a:r>
              <a:rPr lang="ru-RU" sz="1400" b="1" dirty="0">
                <a:ea typeface="Calibri" panose="020F0502020204030204" pitchFamily="34" charset="0"/>
              </a:rPr>
              <a:t>Схема закрепления рабочего колеса</a:t>
            </a:r>
            <a:endParaRPr lang="ru-RU" sz="1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F8969-3664-1D26-F9A5-8B19F9217CD4}"/>
              </a:ext>
            </a:extLst>
          </p:cNvPr>
          <p:cNvSpPr txBox="1"/>
          <p:nvPr/>
        </p:nvSpPr>
        <p:spPr>
          <a:xfrm>
            <a:off x="7981595" y="4996836"/>
            <a:ext cx="4210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/>
                </a:solidFill>
              </a:rPr>
              <a:t>Скорость вращения ротора</a:t>
            </a:r>
            <a:r>
              <a:rPr lang="ru-RU" sz="1600" dirty="0"/>
              <a:t> 29827 об/мин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BCCE4-09A8-DDEA-BE58-0E7B4E1F9703}"/>
              </a:ext>
            </a:extLst>
          </p:cNvPr>
          <p:cNvSpPr txBox="1"/>
          <p:nvPr/>
        </p:nvSpPr>
        <p:spPr>
          <a:xfrm>
            <a:off x="483927" y="5701845"/>
            <a:ext cx="9895210" cy="619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chemeClr val="accent1"/>
                </a:solidFill>
              </a:rPr>
              <a:t>Материал</a:t>
            </a:r>
            <a:r>
              <a:rPr lang="ru-RU" sz="1600" b="0" dirty="0"/>
              <a:t> – титановый сплав ВТ8 – линейный, однородный, изотропный</a:t>
            </a:r>
          </a:p>
          <a:p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80FCE-959D-F4E7-0E42-3DD756B15120}"/>
                  </a:ext>
                </a:extLst>
              </p:cNvPr>
              <p:cNvSpPr txBox="1"/>
              <p:nvPr/>
            </p:nvSpPr>
            <p:spPr>
              <a:xfrm>
                <a:off x="4447017" y="6097980"/>
                <a:ext cx="42262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1079 МПа</m:t>
                    </m:r>
                  </m:oMath>
                </a14:m>
                <a:r>
                  <a:rPr lang="ru-RU" sz="1600" b="0" dirty="0"/>
                  <a:t> – предел прочности при </a:t>
                </a:r>
                <a:r>
                  <a:rPr lang="ru-RU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℃</m:t>
                    </m:r>
                  </m:oMath>
                </a14:m>
                <a:r>
                  <a:rPr lang="ru-RU" sz="1600" b="0" dirty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932 МПа</m:t>
                    </m:r>
                  </m:oMath>
                </a14:m>
                <a:r>
                  <a:rPr lang="ru-RU" sz="1600" b="0" dirty="0"/>
                  <a:t> – предел текучести при </a:t>
                </a:r>
                <a:r>
                  <a:rPr lang="ru-RU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℃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80FCE-959D-F4E7-0E42-3DD756B1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17" y="6097980"/>
                <a:ext cx="4226248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893209-5BE2-357E-1AF7-C655FAF05FA3}"/>
                  </a:ext>
                </a:extLst>
              </p:cNvPr>
              <p:cNvSpPr txBox="1"/>
              <p:nvPr/>
            </p:nvSpPr>
            <p:spPr>
              <a:xfrm>
                <a:off x="495576" y="6097980"/>
                <a:ext cx="39082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=117 720 МПа</m:t>
                    </m:r>
                  </m:oMath>
                </a14:m>
                <a:r>
                  <a:rPr lang="ru-RU" sz="16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модуль Юнга при 20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℃</m:t>
                    </m:r>
                  </m:oMath>
                </a14:m>
                <a:r>
                  <a:rPr lang="ru-RU" sz="1600" b="0" dirty="0">
                    <a:latin typeface="Cambria Math" panose="02040503050406030204" pitchFamily="18" charset="0"/>
                  </a:rPr>
                  <a:t> 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=0,32</m:t>
                    </m:r>
                  </m:oMath>
                </a14:m>
                <a:r>
                  <a:rPr lang="ru-RU" sz="1600" b="0" dirty="0"/>
                  <a:t> – коэффициент Пуассона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893209-5BE2-357E-1AF7-C655FAF05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6" y="6097980"/>
                <a:ext cx="3908258" cy="584775"/>
              </a:xfrm>
              <a:prstGeom prst="rect">
                <a:avLst/>
              </a:prstGeom>
              <a:blipFill>
                <a:blip r:embed="rId7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4FDEB-8C53-A71F-00C5-61ADF9F82C6B}"/>
                  </a:ext>
                </a:extLst>
              </p:cNvPr>
              <p:cNvSpPr txBox="1"/>
              <p:nvPr/>
            </p:nvSpPr>
            <p:spPr>
              <a:xfrm>
                <a:off x="8610600" y="6181816"/>
                <a:ext cx="2418291" cy="41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=4480</m:t>
                    </m:r>
                    <m:f>
                      <m:f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:r>
                  <a:rPr lang="ru-RU" sz="1600" dirty="0"/>
                  <a:t>плотность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4FDEB-8C53-A71F-00C5-61ADF9F8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6181816"/>
                <a:ext cx="2418291" cy="417102"/>
              </a:xfrm>
              <a:prstGeom prst="rect">
                <a:avLst/>
              </a:prstGeom>
              <a:blipFill>
                <a:blip r:embed="rId8"/>
                <a:stretch>
                  <a:fillRect r="-253"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5457</TotalTime>
  <Words>2457</Words>
  <Application>Microsoft Office PowerPoint</Application>
  <PresentationFormat>Широкоэкранный</PresentationFormat>
  <Paragraphs>496</Paragraphs>
  <Slides>32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DengXian</vt:lpstr>
      <vt:lpstr>Google Sans</vt:lpstr>
      <vt:lpstr>Kokila</vt:lpstr>
      <vt:lpstr>Mangal</vt:lpstr>
      <vt:lpstr>Times New Roman</vt:lpstr>
      <vt:lpstr>Wingdings</vt:lpstr>
      <vt:lpstr>Тема Office</vt:lpstr>
      <vt:lpstr>Исследование ошибки дискретизации  конечно-элементной сетки на примере расчета  рабочего колеса газотурбинного двигателя</vt:lpstr>
      <vt:lpstr>Актуальность работы. Процесс верификации вычислений</vt:lpstr>
      <vt:lpstr>Цель и задачи</vt:lpstr>
      <vt:lpstr>Презентация PowerPoint</vt:lpstr>
      <vt:lpstr>Ошибка дискретизации конечно-элементной сетки </vt:lpstr>
      <vt:lpstr>Расчетная область – РК ГТД</vt:lpstr>
      <vt:lpstr>Презентация PowerPoint</vt:lpstr>
      <vt:lpstr>Конечно-элементные модели РК ГТД</vt:lpstr>
      <vt:lpstr>Постановка задачи исследования сеточной сходимости</vt:lpstr>
      <vt:lpstr>Поля первых главных напряжений для КЭ моделей первого и второго порядков</vt:lpstr>
      <vt:lpstr>Поля первых главных напряжений для КЭ моделей первого и второго порядков</vt:lpstr>
      <vt:lpstr>Анализ сеточной сходимости. Исследуемые зоны </vt:lpstr>
      <vt:lpstr>Презентация PowerPoint</vt:lpstr>
      <vt:lpstr>Презентация PowerPoint</vt:lpstr>
      <vt:lpstr>Анализ результатов сеточной сходимости. Определение характерного размера</vt:lpstr>
      <vt:lpstr>Анализ результатов сеточной сходимости. Определение количественного критерия сходимости </vt:lpstr>
      <vt:lpstr>Презентация PowerPoint</vt:lpstr>
      <vt:lpstr>Статический прочностной расчет РК ГТД. Модель материала</vt:lpstr>
      <vt:lpstr>Презентация PowerPoint</vt:lpstr>
      <vt:lpstr>Заключение</vt:lpstr>
      <vt:lpstr>Спасибо за внимание!</vt:lpstr>
      <vt:lpstr>Методика аппроксимации апостериорных ошибок дискретизации КЭ сетки</vt:lpstr>
      <vt:lpstr>Методика аппроксимации апостериорных ошибок дискретизации КЭ сетки</vt:lpstr>
      <vt:lpstr>Методика аппроксимации апостериорных ошибок дискретизации КЭ сетки</vt:lpstr>
      <vt:lpstr>Методика аппроксимации апостериорных ошибок дискретизации КЭ сетки</vt:lpstr>
      <vt:lpstr>Методика аппроксимации апостериорных ошибок дискретизации КЭ сетки</vt:lpstr>
      <vt:lpstr>Построение конечно-элементных моделей РК ГТД</vt:lpstr>
      <vt:lpstr>Анализ сеточной сходимости. Зона высоких напряжений</vt:lpstr>
      <vt:lpstr>Анализ сеточной сходимости. Зона невысоких напряжений</vt:lpstr>
      <vt:lpstr>Анализ сеточной сходимости. Зона высоких напряжений</vt:lpstr>
      <vt:lpstr>Анализ сеточной сходимости. Зона невысоких напряжений</vt:lpstr>
      <vt:lpstr>Анализ сеточной сходимости. Сопоставление результатов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ошибки дискретизации конечно-элементной сетки на примере расчета рабочего колеса газотурбинного двигателя</dc:title>
  <dc:creator>Овчинников Александр Александрович</dc:creator>
  <cp:lastModifiedBy>Ирина Маслова</cp:lastModifiedBy>
  <cp:revision>229</cp:revision>
  <dcterms:created xsi:type="dcterms:W3CDTF">2023-03-16T19:10:15Z</dcterms:created>
  <dcterms:modified xsi:type="dcterms:W3CDTF">2023-06-25T14:40:41Z</dcterms:modified>
</cp:coreProperties>
</file>