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66" r:id="rId6"/>
    <p:sldId id="264" r:id="rId7"/>
    <p:sldId id="258" r:id="rId8"/>
    <p:sldId id="260" r:id="rId9"/>
    <p:sldId id="265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>
        <p:scale>
          <a:sx n="50" d="100"/>
          <a:sy n="50" d="100"/>
        </p:scale>
        <p:origin x="1292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50BC3-D033-4F47-8015-A6E93E1B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07456B-D9CA-4CA9-BE2B-17C1D4F10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3E180-5752-425D-BD29-9A4C9F69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7F4ED-C6C7-4ECF-BBDA-961B4ADE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8B56-47A5-41FF-9FB2-88EB88EF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1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C2706-3E2A-496B-8B4B-627166C7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712F1D-2EA5-4723-BA3E-E1BAF9ACB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24380-12E1-4F57-890B-6B3A5E51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B9E62-6867-4526-9936-7A5234AE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6740F-298A-46A8-8250-EB9F33A1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6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0058F3-1D97-4A97-B3BD-0BDE61389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210FA8-4ECC-4972-BCB4-4A3592646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898E3-2B59-48AF-A36F-63B1DAAB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2E514-EDAA-4644-98C9-15FA6C6D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479B8-E41D-4489-A2C9-319A845A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29629-3F38-486E-ADD8-2D5D225A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4EC7A-0A77-4AA3-AD12-529D4ABEC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6DDE2-F1ED-44A0-A5B7-F6B9F27A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FBF31-5AC0-4761-8C43-8C44F19E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2267E-17DE-4690-BEA6-3058DA42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7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5F559-7789-44FC-AC74-692EA6D9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9E18AD-05BC-41C9-B59D-B5F54145B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905F0-050D-47C9-93B0-E518D647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1C1EE1-A20E-438F-A740-6F50E76C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FB9BD-77D7-4CA0-AC55-11683C11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4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49138-D7C6-40A1-AEF7-73E58416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0859D-FDB2-4293-BD4B-4AE3C2F1C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1EC083-AA28-4FAE-9F36-04C97D09A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B530DD-C571-4423-872A-8780AC4A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A76F19-6098-4699-9C46-E68BAA7C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C661F7-3677-4F65-A50C-46F6A7EA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9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94659-15D3-4AB0-8028-AFC54A14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2D633D-E7F2-4AE1-AAA0-2D6AA62AF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A72810-FC9B-4C36-94CD-DC9BFE484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A1BF1A-BE41-4EED-9B75-C27D2A750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5361B3-EEE8-4BFB-825A-4D9055121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B9703D-15D9-4B6E-B0D4-CE96ACFF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A56342-A8A6-4AB3-978D-1AF1AD79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C8B056-4480-41EA-966A-DB1367DB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0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BAEBC-C21E-43BD-8058-8A9A9660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8E4589-A4A5-4195-BE2F-5C67B9D9B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0D0FC7-8696-480D-9FC0-C6C4F040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8D5521-0155-427B-9BAF-65A4B503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5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BE61C9-FC9A-4BF4-81D7-639F36B7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516A70-3B9F-4BAD-9B51-350EC09C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35A46C-9376-431C-8BEB-DC21A426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5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F8B9F-371A-4C2B-98DC-5FF217DE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47AE9F-6EA4-4D5D-846F-07AB87004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EAB08-7C7C-48A5-AE14-93C36DEC2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745FF6-F6E9-42D6-B85C-D05205DB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8D18C-612E-485E-B5AB-3C2B3B5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5A91F-2A62-4CC6-886F-14FA0489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3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27E14-F4B8-4D9A-A1E0-07961419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293A59-2741-44F0-81CA-275FA4164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2A0800-3ADA-4D69-BE78-DE9EE41A2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11E81-E383-4C67-B6BA-D58D75A5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D50E80-5AB0-439D-BCBD-465FD000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CFD337-2705-4EA0-8BC3-A6FCA526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6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B2FA9-A554-4396-9568-38DF713C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C90108-93E8-4A98-8766-91273C2E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32EB77-0035-44F4-BDBB-5AF6B6F72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36D8E-B1D3-43EA-A2D0-D900B7E1863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FB65B-E462-4C17-BE8A-12FDE0F1B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4D9CC1-E4D5-4A75-8514-47AC5328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8B16-51F7-4A06-93D3-769DB7843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1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6202D2-184F-40DA-8CDB-6D5182136246}"/>
              </a:ext>
            </a:extLst>
          </p:cNvPr>
          <p:cNvSpPr/>
          <p:nvPr/>
        </p:nvSpPr>
        <p:spPr>
          <a:xfrm>
            <a:off x="0" y="1766800"/>
            <a:ext cx="12192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Montserrat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ВЫПУСКНАЯ КВАЛИФИКАЦИОННАЯ РАБОТА МАГИСТРА</a:t>
            </a:r>
            <a:endParaRPr lang="ru-RU" dirty="0">
              <a:latin typeface="Montserrat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Montserrat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«ДИЗАЙН И ОПТИМИЗАЦИЯ ЭЛЕКТРО-ЛОНГБОРДА»</a:t>
            </a:r>
            <a:endParaRPr lang="ru-RU" dirty="0">
              <a:latin typeface="Montserrat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B1F97C-C78A-4A4B-B087-7A521F04CF23}"/>
              </a:ext>
            </a:extLst>
          </p:cNvPr>
          <p:cNvSpPr/>
          <p:nvPr/>
        </p:nvSpPr>
        <p:spPr>
          <a:xfrm>
            <a:off x="1909762" y="3866481"/>
            <a:ext cx="9386888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Montserrat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Выполнил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3330575" algn="l"/>
              </a:tabLst>
            </a:pPr>
            <a:r>
              <a:rPr lang="ru-RU" dirty="0">
                <a:latin typeface="Montserrat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студент гр.</a:t>
            </a:r>
            <a:r>
              <a:rPr lang="ru-RU" dirty="0">
                <a:solidFill>
                  <a:srgbClr val="000000"/>
                </a:solidFill>
                <a:latin typeface="Montserrat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3640103/80301</a:t>
            </a:r>
            <a:r>
              <a:rPr lang="ru-RU" dirty="0">
                <a:latin typeface="Montserrat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					А.С. Григорьев	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3330575" algn="l"/>
              </a:tabLst>
            </a:pPr>
            <a:r>
              <a:rPr lang="ru-RU" dirty="0">
                <a:latin typeface="Montserrat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Montserrat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Montserrat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доцент к.ф.-</a:t>
            </a:r>
            <a:r>
              <a:rPr lang="ru-RU" dirty="0" err="1">
                <a:latin typeface="Montserrat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м.н</a:t>
            </a:r>
            <a:r>
              <a:rPr lang="ru-RU" dirty="0">
                <a:latin typeface="Montserrat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Montserrat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ru-RU" dirty="0">
                <a:latin typeface="Montserrat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О.С. Лобода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5A7BA2-0B65-47D5-B173-BABABE0C0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4" y="228067"/>
            <a:ext cx="2820316" cy="7607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556D57-FB50-4A69-900B-DD80BBE9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018" y="206557"/>
            <a:ext cx="2820316" cy="7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2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FA30B3-5988-4D1B-8736-7D66B82B50F4}"/>
              </a:ext>
            </a:extLst>
          </p:cNvPr>
          <p:cNvPicPr/>
          <p:nvPr/>
        </p:nvPicPr>
        <p:blipFill rotWithShape="1">
          <a:blip r:embed="rId2"/>
          <a:srcRect l="2528" r="10122" b="8691"/>
          <a:stretch/>
        </p:blipFill>
        <p:spPr bwMode="auto">
          <a:xfrm>
            <a:off x="2392078" y="546184"/>
            <a:ext cx="7129689" cy="243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019B43-C00C-4A36-8E5E-CB1D39DB8A48}"/>
              </a:ext>
            </a:extLst>
          </p:cNvPr>
          <p:cNvSpPr/>
          <p:nvPr/>
        </p:nvSpPr>
        <p:spPr>
          <a:xfrm>
            <a:off x="1385884" y="-17896"/>
            <a:ext cx="9420225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МОДЕЛЬ ЭЛЕКТРО-ЛОНГБОРДА</a:t>
            </a:r>
            <a:endParaRPr lang="ru-RU" sz="1600" dirty="0">
              <a:latin typeface="Montserrat ExtraBold" panose="000009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AF307F-5D89-4DEC-B2AC-A92CB6AE758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458"/>
          <a:stretch/>
        </p:blipFill>
        <p:spPr bwMode="auto">
          <a:xfrm>
            <a:off x="2284130" y="2976579"/>
            <a:ext cx="7357531" cy="3648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2A09EC-C414-449D-A2BD-954CB3FC738F}"/>
              </a:ext>
            </a:extLst>
          </p:cNvPr>
          <p:cNvSpPr txBox="1"/>
          <p:nvPr/>
        </p:nvSpPr>
        <p:spPr>
          <a:xfrm>
            <a:off x="11210925" y="6240433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18E5C14-8AA1-412A-94E1-EDBDA60BE982}"/>
              </a:ext>
            </a:extLst>
          </p:cNvPr>
          <p:cNvCxnSpPr>
            <a:cxnSpLocks/>
          </p:cNvCxnSpPr>
          <p:nvPr/>
        </p:nvCxnSpPr>
        <p:spPr>
          <a:xfrm flipV="1">
            <a:off x="6553200" y="5384801"/>
            <a:ext cx="304800" cy="98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6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D01A5A-89B9-4E86-9E35-B18859BC77BA}"/>
              </a:ext>
            </a:extLst>
          </p:cNvPr>
          <p:cNvSpPr/>
          <p:nvPr/>
        </p:nvSpPr>
        <p:spPr>
          <a:xfrm>
            <a:off x="2587514" y="0"/>
            <a:ext cx="7016971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РАСЧЕТ НА ПРОЧНОСТЬ И ДОЛГОВЕЧНОСТЬ ЭЛЕМЕНТОВ ТРАНСМИССИИ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D981C5-643B-4F3A-95D5-5D778369A7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9" y="4253111"/>
            <a:ext cx="6036733" cy="19516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0C4E2A-1BF4-47E2-9E69-0249EC40869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" t="327" r="1141" b="-327"/>
          <a:stretch/>
        </p:blipFill>
        <p:spPr>
          <a:xfrm>
            <a:off x="1" y="1104008"/>
            <a:ext cx="6722532" cy="21302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D10EDD-4955-46A4-8D95-1FA175A911B6}"/>
              </a:ext>
            </a:extLst>
          </p:cNvPr>
          <p:cNvSpPr/>
          <p:nvPr/>
        </p:nvSpPr>
        <p:spPr>
          <a:xfrm>
            <a:off x="4426879" y="766172"/>
            <a:ext cx="3991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50" charset="-52"/>
              </a:rPr>
              <a:t>Соединение кулачков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DEBB47-EB3A-49CF-9D76-E1ED2689D795}"/>
              </a:ext>
            </a:extLst>
          </p:cNvPr>
          <p:cNvSpPr/>
          <p:nvPr/>
        </p:nvSpPr>
        <p:spPr>
          <a:xfrm>
            <a:off x="922712" y="3723000"/>
            <a:ext cx="4877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50" charset="-52"/>
              </a:rPr>
              <a:t>Соединение муфты и вторичного вала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049DBBF-8A51-430E-8152-9BA5FEFEA02B}"/>
                  </a:ext>
                </a:extLst>
              </p:cNvPr>
              <p:cNvSpPr/>
              <p:nvPr/>
            </p:nvSpPr>
            <p:spPr>
              <a:xfrm>
                <a:off x="3429149" y="3187940"/>
                <a:ext cx="2864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ru-RU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7.5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∗2.66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≈20</m:t>
                      </m:r>
                      <m:r>
                        <a:rPr lang="ru-RU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Н∗м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049DBBF-8A51-430E-8152-9BA5FEFEA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149" y="3187940"/>
                <a:ext cx="28648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елка: изогнутая влево 10">
            <a:extLst>
              <a:ext uri="{FF2B5EF4-FFF2-40B4-BE49-F238E27FC236}">
                <a16:creationId xmlns:a16="http://schemas.microsoft.com/office/drawing/2014/main" id="{C3BCDAE2-EAC3-4A2C-B62E-3001B634B540}"/>
              </a:ext>
            </a:extLst>
          </p:cNvPr>
          <p:cNvSpPr/>
          <p:nvPr/>
        </p:nvSpPr>
        <p:spPr>
          <a:xfrm flipV="1">
            <a:off x="5071229" y="1393957"/>
            <a:ext cx="571403" cy="166687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8BD0745-6990-4578-89C1-A08954E93837}"/>
              </a:ext>
            </a:extLst>
          </p:cNvPr>
          <p:cNvGrpSpPr/>
          <p:nvPr/>
        </p:nvGrpSpPr>
        <p:grpSpPr>
          <a:xfrm>
            <a:off x="6219799" y="4086093"/>
            <a:ext cx="5972201" cy="1951797"/>
            <a:chOff x="6549370" y="2747968"/>
            <a:chExt cx="6036733" cy="197288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7561077-89DB-4116-9202-0DB2BFA33A31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370" y="2932634"/>
              <a:ext cx="6036733" cy="178822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C2EABA4D-D652-4408-9068-6DD0067E52F8}"/>
                    </a:ext>
                  </a:extLst>
                </p:cNvPr>
                <p:cNvSpPr/>
                <p:nvPr/>
              </p:nvSpPr>
              <p:spPr>
                <a:xfrm>
                  <a:off x="7543680" y="2747968"/>
                  <a:ext cx="16626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M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7.5 Н∗м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C2EABA4D-D652-4408-9068-6DD0067E5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680" y="2747968"/>
                  <a:ext cx="166263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Стрелка: изогнутая влево 12">
              <a:extLst>
                <a:ext uri="{FF2B5EF4-FFF2-40B4-BE49-F238E27FC236}">
                  <a16:creationId xmlns:a16="http://schemas.microsoft.com/office/drawing/2014/main" id="{539B3648-68C4-4488-9A49-9225225B6DC9}"/>
                </a:ext>
              </a:extLst>
            </p:cNvPr>
            <p:cNvSpPr/>
            <p:nvPr/>
          </p:nvSpPr>
          <p:spPr>
            <a:xfrm flipV="1">
              <a:off x="8245713" y="3035127"/>
              <a:ext cx="258570" cy="754291"/>
            </a:xfrm>
            <a:prstGeom prst="curved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Стрелка: изогнутая влево 15">
            <a:extLst>
              <a:ext uri="{FF2B5EF4-FFF2-40B4-BE49-F238E27FC236}">
                <a16:creationId xmlns:a16="http://schemas.microsoft.com/office/drawing/2014/main" id="{A3DFDA18-5880-4FB0-8D63-375553DA849C}"/>
              </a:ext>
            </a:extLst>
          </p:cNvPr>
          <p:cNvSpPr/>
          <p:nvPr/>
        </p:nvSpPr>
        <p:spPr>
          <a:xfrm rot="10647087" flipV="1">
            <a:off x="3785402" y="4406836"/>
            <a:ext cx="571403" cy="182265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611CF5D-7874-40E7-9293-593E6C4BE308}"/>
                  </a:ext>
                </a:extLst>
              </p:cNvPr>
              <p:cNvSpPr/>
              <p:nvPr/>
            </p:nvSpPr>
            <p:spPr>
              <a:xfrm>
                <a:off x="3265433" y="6241295"/>
                <a:ext cx="1611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≈20</m:t>
                      </m:r>
                      <m:r>
                        <a:rPr lang="ru-RU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Н∗м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611CF5D-7874-40E7-9293-593E6C4BE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433" y="6241295"/>
                <a:ext cx="161133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EC1392B3-224E-4EA6-A688-A77F7E77E49C}"/>
              </a:ext>
            </a:extLst>
          </p:cNvPr>
          <p:cNvSpPr/>
          <p:nvPr/>
        </p:nvSpPr>
        <p:spPr>
          <a:xfrm>
            <a:off x="7555974" y="4872704"/>
            <a:ext cx="145163" cy="520508"/>
          </a:xfrm>
          <a:prstGeom prst="downArrow">
            <a:avLst>
              <a:gd name="adj1" fmla="val 28641"/>
              <a:gd name="adj2" fmla="val 866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4AB719D-45F0-4BCF-9F02-3672FDC02693}"/>
                  </a:ext>
                </a:extLst>
              </p:cNvPr>
              <p:cNvSpPr/>
              <p:nvPr/>
            </p:nvSpPr>
            <p:spPr>
              <a:xfrm>
                <a:off x="7414301" y="5413484"/>
                <a:ext cx="1223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=10</m:t>
                      </m:r>
                      <m:r>
                        <a:rPr lang="ru-RU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4AB719D-45F0-4BCF-9F02-3672FDC02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301" y="5413484"/>
                <a:ext cx="12232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A86E154F-661A-4E60-B973-207494FCC920}"/>
              </a:ext>
            </a:extLst>
          </p:cNvPr>
          <p:cNvSpPr/>
          <p:nvPr/>
        </p:nvSpPr>
        <p:spPr>
          <a:xfrm rot="2395145">
            <a:off x="7344464" y="4654223"/>
            <a:ext cx="139675" cy="500828"/>
          </a:xfrm>
          <a:prstGeom prst="downArrow">
            <a:avLst>
              <a:gd name="adj1" fmla="val 28641"/>
              <a:gd name="adj2" fmla="val 866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1BEBD5F2-2132-4DDB-B211-06A5B7FCD5AF}"/>
                  </a:ext>
                </a:extLst>
              </p:cNvPr>
              <p:cNvSpPr/>
              <p:nvPr/>
            </p:nvSpPr>
            <p:spPr>
              <a:xfrm>
                <a:off x="6187453" y="4348290"/>
                <a:ext cx="12285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=50</m:t>
                      </m:r>
                      <m:r>
                        <a:rPr lang="ru-RU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1BEBD5F2-2132-4DDB-B211-06A5B7FCD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53" y="4348290"/>
                <a:ext cx="122854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ED9CCC-9105-45BE-84A0-AD8676812CDA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7533018" y="1096195"/>
            <a:ext cx="3345761" cy="209326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0F9051E-E800-4AF2-A70E-7E04DF791E52}"/>
              </a:ext>
            </a:extLst>
          </p:cNvPr>
          <p:cNvSpPr/>
          <p:nvPr/>
        </p:nvSpPr>
        <p:spPr>
          <a:xfrm>
            <a:off x="7377541" y="3264697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Min=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400 000 циклов</a:t>
            </a:r>
            <a:endParaRPr lang="ru-RU" dirty="0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EBF02BA-D63A-47DC-9CA9-F764B768B5E0}"/>
              </a:ext>
            </a:extLst>
          </p:cNvPr>
          <p:cNvCxnSpPr>
            <a:cxnSpLocks/>
          </p:cNvCxnSpPr>
          <p:nvPr/>
        </p:nvCxnSpPr>
        <p:spPr>
          <a:xfrm flipV="1">
            <a:off x="9573163" y="3449363"/>
            <a:ext cx="64953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3891F15-FC9B-4F4C-A90F-1C1A4DF3D152}"/>
              </a:ext>
            </a:extLst>
          </p:cNvPr>
          <p:cNvSpPr/>
          <p:nvPr/>
        </p:nvSpPr>
        <p:spPr>
          <a:xfrm>
            <a:off x="10222694" y="3278181"/>
            <a:ext cx="102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2-3 года 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54EED6-AE38-4672-8F4F-F4250343F044}"/>
              </a:ext>
            </a:extLst>
          </p:cNvPr>
          <p:cNvSpPr txBox="1"/>
          <p:nvPr/>
        </p:nvSpPr>
        <p:spPr>
          <a:xfrm>
            <a:off x="11210925" y="6240433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E555497-52DD-48EA-87B8-DD8A1F0C9924}"/>
              </a:ext>
            </a:extLst>
          </p:cNvPr>
          <p:cNvSpPr/>
          <p:nvPr/>
        </p:nvSpPr>
        <p:spPr>
          <a:xfrm>
            <a:off x="6947948" y="3728874"/>
            <a:ext cx="3991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50" charset="-52"/>
              </a:rPr>
              <a:t>Крепление к подвеске</a:t>
            </a:r>
          </a:p>
        </p:txBody>
      </p:sp>
    </p:spTree>
    <p:extLst>
      <p:ext uri="{BB962C8B-B14F-4D97-AF65-F5344CB8AC3E}">
        <p14:creationId xmlns:p14="http://schemas.microsoft.com/office/powerpoint/2010/main" val="6843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A2B62B-6D97-4A4E-8492-9C81D2035FB0}"/>
              </a:ext>
            </a:extLst>
          </p:cNvPr>
          <p:cNvSpPr/>
          <p:nvPr/>
        </p:nvSpPr>
        <p:spPr>
          <a:xfrm>
            <a:off x="1752599" y="1325718"/>
            <a:ext cx="8686800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методика по моделированию тягово-динамического анализа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Улучшены динамические характеристик и дальности хода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Спроектирована трансмиссия для разъединения и соединения связи между мотором и колесом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Проведена проверка на прочность элементов трансмиссии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Рассчитана долговечность соединения кулачков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BB3D61-2540-4A1E-B7D9-FDF70BC8A368}"/>
              </a:ext>
            </a:extLst>
          </p:cNvPr>
          <p:cNvSpPr/>
          <p:nvPr/>
        </p:nvSpPr>
        <p:spPr>
          <a:xfrm>
            <a:off x="2587514" y="552450"/>
            <a:ext cx="7016971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07CF5-F9D1-415C-AFA8-F994763373C9}"/>
              </a:ext>
            </a:extLst>
          </p:cNvPr>
          <p:cNvSpPr txBox="1"/>
          <p:nvPr/>
        </p:nvSpPr>
        <p:spPr>
          <a:xfrm>
            <a:off x="11210925" y="6240433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72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1D5E42-F327-412E-A9F3-E628CED227E9}"/>
              </a:ext>
            </a:extLst>
          </p:cNvPr>
          <p:cNvSpPr/>
          <p:nvPr/>
        </p:nvSpPr>
        <p:spPr>
          <a:xfrm>
            <a:off x="0" y="565563"/>
            <a:ext cx="12192000" cy="58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Персональные транспортные средства на электротяге</a:t>
            </a:r>
          </a:p>
        </p:txBody>
      </p:sp>
      <p:pic>
        <p:nvPicPr>
          <p:cNvPr id="7" name="Рисунок 6" descr="Изображение выглядит как черный, сидит, красны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4D1C4D7A-CC70-477C-A049-DBBCDCDFF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32" y="2150088"/>
            <a:ext cx="2602709" cy="2785356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елосипед, транспорт, припаркован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070B252-810D-485C-A3A6-8D514487B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72" y="2491453"/>
            <a:ext cx="3958862" cy="24439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6AEA95-E829-4446-B891-34CA17049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66" y="2864422"/>
            <a:ext cx="4118966" cy="25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2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53F8ED-3A88-4066-A50F-52650880B0C7}"/>
              </a:ext>
            </a:extLst>
          </p:cNvPr>
          <p:cNvSpPr txBox="1"/>
          <p:nvPr/>
        </p:nvSpPr>
        <p:spPr>
          <a:xfrm>
            <a:off x="11191875" y="6162675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72793F-2E32-4933-86F2-3CB4ABFD8D19}"/>
              </a:ext>
            </a:extLst>
          </p:cNvPr>
          <p:cNvSpPr/>
          <p:nvPr/>
        </p:nvSpPr>
        <p:spPr>
          <a:xfrm>
            <a:off x="1663700" y="1865312"/>
            <a:ext cx="9080500" cy="2268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динамических характеристик и дальности хода </a:t>
            </a:r>
          </a:p>
          <a:p>
            <a:pPr marL="285750" indent="-285750" algn="just">
              <a:lnSpc>
                <a:spcPct val="15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Неэффективное свободное качение портативных транспортных средств с электродвигателями на постоянных магнитах</a:t>
            </a:r>
          </a:p>
          <a:p>
            <a:pPr marL="285750" indent="-285750" algn="just">
              <a:lnSpc>
                <a:spcPct val="15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1D0FDE-1663-4BD5-918C-D52D24C7C52D}"/>
              </a:ext>
            </a:extLst>
          </p:cNvPr>
          <p:cNvSpPr/>
          <p:nvPr/>
        </p:nvSpPr>
        <p:spPr>
          <a:xfrm>
            <a:off x="0" y="775113"/>
            <a:ext cx="12192000" cy="58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Проблемы</a:t>
            </a:r>
            <a:r>
              <a:rPr lang="ru-RU" sz="2400" b="1" dirty="0">
                <a:effectLst/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решаемые в работе </a:t>
            </a:r>
            <a:endParaRPr lang="ru-RU" sz="2000" dirty="0">
              <a:latin typeface="Montserrat ExtraBold" panose="000009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"/>
    </mc:Choice>
    <mc:Fallback xmlns="">
      <p:transition spd="slow" advTm="9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osted Plus | Electric Skateboard and Longboards - Boosted USA">
            <a:extLst>
              <a:ext uri="{FF2B5EF4-FFF2-40B4-BE49-F238E27FC236}">
                <a16:creationId xmlns:a16="http://schemas.microsoft.com/office/drawing/2014/main" id="{3D43CCC7-0D37-4099-9F59-5D5D7F6F5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6" b="36591"/>
          <a:stretch/>
        </p:blipFill>
        <p:spPr bwMode="auto">
          <a:xfrm>
            <a:off x="307859" y="2074939"/>
            <a:ext cx="11576282" cy="306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45662B8-37A9-428E-A5F0-F7D2E3693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58590" r="30486" b="6727"/>
          <a:stretch/>
        </p:blipFill>
        <p:spPr bwMode="auto">
          <a:xfrm>
            <a:off x="1585682" y="5071533"/>
            <a:ext cx="965291" cy="7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A30CC25F-E1E0-494A-8596-1687FD8FA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7" t="58363" r="44781" b="6954"/>
          <a:stretch/>
        </p:blipFill>
        <p:spPr bwMode="auto">
          <a:xfrm>
            <a:off x="4775696" y="4796993"/>
            <a:ext cx="965291" cy="7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9381A97F-C01C-4B77-A442-FAF35C910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312" r="60750" b="8363"/>
          <a:stretch/>
        </p:blipFill>
        <p:spPr bwMode="auto">
          <a:xfrm>
            <a:off x="3367802" y="1750181"/>
            <a:ext cx="854354" cy="6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5024E741-5F19-42F7-8173-E08CC67D7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60684" r="75195" b="9149"/>
          <a:stretch/>
        </p:blipFill>
        <p:spPr bwMode="auto">
          <a:xfrm>
            <a:off x="8631300" y="4845180"/>
            <a:ext cx="965291" cy="6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F11ECE8-E531-4571-96E9-4B9C7A4D8EFB}"/>
              </a:ext>
            </a:extLst>
          </p:cNvPr>
          <p:cNvSpPr/>
          <p:nvPr/>
        </p:nvSpPr>
        <p:spPr>
          <a:xfrm>
            <a:off x="1078676" y="1723196"/>
            <a:ext cx="271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Контроллер</a:t>
            </a:r>
          </a:p>
          <a:p>
            <a:pPr algn="ctr"/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скорости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79594C2-9F96-4FBC-9CE4-24D9B77F39CC}"/>
              </a:ext>
            </a:extLst>
          </p:cNvPr>
          <p:cNvSpPr/>
          <p:nvPr/>
        </p:nvSpPr>
        <p:spPr>
          <a:xfrm>
            <a:off x="-478362" y="5243213"/>
            <a:ext cx="2716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Трансмиссия</a:t>
            </a:r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55BDE58-3E4E-4A30-8618-ED27228CDB30}"/>
              </a:ext>
            </a:extLst>
          </p:cNvPr>
          <p:cNvCxnSpPr>
            <a:cxnSpLocks/>
          </p:cNvCxnSpPr>
          <p:nvPr/>
        </p:nvCxnSpPr>
        <p:spPr>
          <a:xfrm>
            <a:off x="3047053" y="2418724"/>
            <a:ext cx="0" cy="807076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C837A6C-69EE-41F1-823E-881947737F87}"/>
              </a:ext>
            </a:extLst>
          </p:cNvPr>
          <p:cNvCxnSpPr>
            <a:cxnSpLocks/>
          </p:cNvCxnSpPr>
          <p:nvPr/>
        </p:nvCxnSpPr>
        <p:spPr>
          <a:xfrm flipH="1" flipV="1">
            <a:off x="1847329" y="4511564"/>
            <a:ext cx="71392" cy="499608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C17C9CF-B281-4056-960D-B46478BD4FB5}"/>
              </a:ext>
            </a:extLst>
          </p:cNvPr>
          <p:cNvCxnSpPr>
            <a:cxnSpLocks/>
          </p:cNvCxnSpPr>
          <p:nvPr/>
        </p:nvCxnSpPr>
        <p:spPr>
          <a:xfrm flipH="1" flipV="1">
            <a:off x="2237941" y="4298724"/>
            <a:ext cx="1002897" cy="53902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04C5732-BFDE-407D-8730-7710C2AC44EA}"/>
              </a:ext>
            </a:extLst>
          </p:cNvPr>
          <p:cNvCxnSpPr>
            <a:cxnSpLocks/>
          </p:cNvCxnSpPr>
          <p:nvPr/>
        </p:nvCxnSpPr>
        <p:spPr>
          <a:xfrm flipV="1">
            <a:off x="8085667" y="3878405"/>
            <a:ext cx="545633" cy="651683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CA0756-E7F3-46E1-A117-05E26C77532C}"/>
              </a:ext>
            </a:extLst>
          </p:cNvPr>
          <p:cNvSpPr/>
          <p:nvPr/>
        </p:nvSpPr>
        <p:spPr>
          <a:xfrm>
            <a:off x="2595409" y="4966246"/>
            <a:ext cx="2716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Электромотор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5A0642F-7D51-4B3E-A869-5F63F9AF0137}"/>
              </a:ext>
            </a:extLst>
          </p:cNvPr>
          <p:cNvSpPr/>
          <p:nvPr/>
        </p:nvSpPr>
        <p:spPr>
          <a:xfrm>
            <a:off x="6346283" y="4743670"/>
            <a:ext cx="271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Аккумуляторная батарея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C0264-4BD3-4C22-8759-B023F1F70637}"/>
              </a:ext>
            </a:extLst>
          </p:cNvPr>
          <p:cNvSpPr txBox="1"/>
          <p:nvPr/>
        </p:nvSpPr>
        <p:spPr>
          <a:xfrm>
            <a:off x="11191875" y="6162675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7EFDA17-004B-4C9F-B4A5-492CC7D90CC3}"/>
              </a:ext>
            </a:extLst>
          </p:cNvPr>
          <p:cNvSpPr/>
          <p:nvPr/>
        </p:nvSpPr>
        <p:spPr>
          <a:xfrm>
            <a:off x="0" y="563146"/>
            <a:ext cx="12192000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</a:t>
            </a:r>
            <a:endParaRPr lang="ru-RU" dirty="0">
              <a:latin typeface="Montserrat ExtraBold" panose="000009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9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16D4E5-F683-451A-BE21-C7B61EC53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01" y="526271"/>
            <a:ext cx="10248624" cy="58054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8820E9-9E8B-4E98-BE72-E7BB1411381B}"/>
              </a:ext>
            </a:extLst>
          </p:cNvPr>
          <p:cNvSpPr/>
          <p:nvPr/>
        </p:nvSpPr>
        <p:spPr>
          <a:xfrm>
            <a:off x="0" y="276843"/>
            <a:ext cx="12192000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электро-лонгборда</a:t>
            </a:r>
            <a:endParaRPr lang="ru-RU" dirty="0">
              <a:latin typeface="Montserrat ExtraBold" panose="000009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A1743-4452-4BB9-911E-CCBA2A326037}"/>
              </a:ext>
            </a:extLst>
          </p:cNvPr>
          <p:cNvSpPr txBox="1"/>
          <p:nvPr/>
        </p:nvSpPr>
        <p:spPr>
          <a:xfrm>
            <a:off x="11210925" y="6240433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79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id="{A60B7C4B-52CE-40C9-9D25-DD9CA47E6D17}"/>
              </a:ext>
            </a:extLst>
          </p:cNvPr>
          <p:cNvSpPr/>
          <p:nvPr/>
        </p:nvSpPr>
        <p:spPr>
          <a:xfrm>
            <a:off x="3713558" y="813155"/>
            <a:ext cx="4764881" cy="919401"/>
          </a:xfrm>
          <a:prstGeom prst="roundRect">
            <a:avLst/>
          </a:prstGeom>
          <a:ln w="38100">
            <a:solidFill>
              <a:srgbClr val="00B050"/>
            </a:solidFill>
          </a:ln>
        </p:spPr>
        <p:txBody>
          <a:bodyPr wrap="square">
            <a:noAutofit/>
          </a:bodyPr>
          <a:lstStyle/>
          <a:p>
            <a:pPr lvl="0" algn="ctr"/>
            <a:r>
              <a:rPr lang="ru-RU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Создание динамической</a:t>
            </a:r>
            <a:endParaRPr lang="en-US" sz="2400" dirty="0"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lvl="0" algn="ctr"/>
            <a:r>
              <a:rPr lang="ru-RU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модели</a:t>
            </a:r>
          </a:p>
        </p:txBody>
      </p:sp>
      <p:sp>
        <p:nvSpPr>
          <p:cNvPr id="9" name="Скругленный прямоугольник 10">
            <a:extLst>
              <a:ext uri="{FF2B5EF4-FFF2-40B4-BE49-F238E27FC236}">
                <a16:creationId xmlns:a16="http://schemas.microsoft.com/office/drawing/2014/main" id="{16605926-3F39-4265-8AC2-1C9BCA010907}"/>
              </a:ext>
            </a:extLst>
          </p:cNvPr>
          <p:cNvSpPr/>
          <p:nvPr/>
        </p:nvSpPr>
        <p:spPr>
          <a:xfrm>
            <a:off x="3561156" y="2313150"/>
            <a:ext cx="5069682" cy="919401"/>
          </a:xfrm>
          <a:prstGeom prst="roundRect">
            <a:avLst/>
          </a:prstGeom>
          <a:ln w="38100">
            <a:solidFill>
              <a:srgbClr val="00B050"/>
            </a:solidFill>
          </a:ln>
        </p:spPr>
        <p:txBody>
          <a:bodyPr wrap="square">
            <a:noAutofit/>
          </a:bodyPr>
          <a:lstStyle/>
          <a:p>
            <a:pPr lvl="0" algn="ctr"/>
            <a:r>
              <a:rPr lang="ru-RU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Оптимизация динамики и дальности хода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EBEF408-68D2-444C-92D0-DF8EBB2D67C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6095997" y="1732556"/>
            <a:ext cx="2" cy="5805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1">
            <a:extLst>
              <a:ext uri="{FF2B5EF4-FFF2-40B4-BE49-F238E27FC236}">
                <a16:creationId xmlns:a16="http://schemas.microsoft.com/office/drawing/2014/main" id="{814B4290-A03D-46A6-B09E-5E88CE9095E0}"/>
              </a:ext>
            </a:extLst>
          </p:cNvPr>
          <p:cNvSpPr/>
          <p:nvPr/>
        </p:nvSpPr>
        <p:spPr>
          <a:xfrm>
            <a:off x="3561158" y="3887595"/>
            <a:ext cx="5069682" cy="919399"/>
          </a:xfrm>
          <a:prstGeom prst="roundRect">
            <a:avLst/>
          </a:prstGeom>
          <a:ln w="38100">
            <a:solidFill>
              <a:srgbClr val="00B050"/>
            </a:solidFill>
          </a:ln>
        </p:spPr>
        <p:txBody>
          <a:bodyPr wrap="square">
            <a:noAutofit/>
          </a:bodyPr>
          <a:lstStyle/>
          <a:p>
            <a:pPr lvl="0" algn="ctr"/>
            <a:r>
              <a:rPr lang="ru-RU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Создание </a:t>
            </a:r>
            <a:r>
              <a:rPr lang="en-US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CAD </a:t>
            </a:r>
            <a:r>
              <a:rPr lang="ru-RU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концепта электро-лонгборда с трансмиссией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A536506-F1DB-4ACB-99A7-039F7BE94F65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6095997" y="3232551"/>
            <a:ext cx="2" cy="6550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11">
            <a:extLst>
              <a:ext uri="{FF2B5EF4-FFF2-40B4-BE49-F238E27FC236}">
                <a16:creationId xmlns:a16="http://schemas.microsoft.com/office/drawing/2014/main" id="{14BBB71C-D31C-4F40-8A04-22CB0E76E42B}"/>
              </a:ext>
            </a:extLst>
          </p:cNvPr>
          <p:cNvSpPr/>
          <p:nvPr/>
        </p:nvSpPr>
        <p:spPr>
          <a:xfrm>
            <a:off x="3254047" y="5368850"/>
            <a:ext cx="5683901" cy="919399"/>
          </a:xfrm>
          <a:prstGeom prst="roundRect">
            <a:avLst/>
          </a:prstGeom>
          <a:ln w="38100">
            <a:solidFill>
              <a:srgbClr val="00B050"/>
            </a:solidFill>
          </a:ln>
        </p:spPr>
        <p:txBody>
          <a:bodyPr wrap="square" anchor="ctr">
            <a:noAutofit/>
          </a:bodyPr>
          <a:lstStyle/>
          <a:p>
            <a:pPr lvl="0" algn="ctr"/>
            <a:r>
              <a:rPr lang="ru-RU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Расчет на прочность и долговечность элементов трансмиссии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FA9AE0A-1632-4A56-92D9-4DD967BC82F5}"/>
              </a:ext>
            </a:extLst>
          </p:cNvPr>
          <p:cNvCxnSpPr>
            <a:cxnSpLocks/>
            <a:stCxn id="13" idx="2"/>
            <a:endCxn id="30" idx="0"/>
          </p:cNvCxnSpPr>
          <p:nvPr/>
        </p:nvCxnSpPr>
        <p:spPr>
          <a:xfrm flipH="1">
            <a:off x="6095998" y="4806994"/>
            <a:ext cx="1" cy="5618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C66A197-8EE2-4111-B30C-125D7EA23A40}"/>
              </a:ext>
            </a:extLst>
          </p:cNvPr>
          <p:cNvSpPr txBox="1"/>
          <p:nvPr/>
        </p:nvSpPr>
        <p:spPr>
          <a:xfrm>
            <a:off x="11191875" y="6162675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52A528C2-EC96-4675-8842-B1140CECFC58}"/>
              </a:ext>
            </a:extLst>
          </p:cNvPr>
          <p:cNvSpPr/>
          <p:nvPr/>
        </p:nvSpPr>
        <p:spPr>
          <a:xfrm>
            <a:off x="0" y="122765"/>
            <a:ext cx="12192000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Задачи решаемые в работе</a:t>
            </a:r>
            <a:endParaRPr lang="ru-RU" dirty="0">
              <a:latin typeface="Montserrat ExtraBold" panose="000009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B0241F-23E7-4957-95BF-11980948D94F}"/>
              </a:ext>
            </a:extLst>
          </p:cNvPr>
          <p:cNvSpPr txBox="1"/>
          <p:nvPr/>
        </p:nvSpPr>
        <p:spPr>
          <a:xfrm>
            <a:off x="11210925" y="6240433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BED08C-2926-4CA8-8175-30825B84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56332"/>
              </p:ext>
            </p:extLst>
          </p:nvPr>
        </p:nvGraphicFramePr>
        <p:xfrm>
          <a:off x="295847" y="1738090"/>
          <a:ext cx="7362826" cy="3910235"/>
        </p:xfrm>
        <a:graphic>
          <a:graphicData uri="http://schemas.openxmlformats.org/drawingml/2006/table">
            <a:tbl>
              <a:tblPr/>
              <a:tblGrid>
                <a:gridCol w="939514">
                  <a:extLst>
                    <a:ext uri="{9D8B030D-6E8A-4147-A177-3AD203B41FA5}">
                      <a16:colId xmlns:a16="http://schemas.microsoft.com/office/drawing/2014/main" val="2842022179"/>
                    </a:ext>
                  </a:extLst>
                </a:gridCol>
                <a:gridCol w="6423312">
                  <a:extLst>
                    <a:ext uri="{9D8B030D-6E8A-4147-A177-3AD203B41FA5}">
                      <a16:colId xmlns:a16="http://schemas.microsoft.com/office/drawing/2014/main" val="2166629562"/>
                    </a:ext>
                  </a:extLst>
                </a:gridCol>
              </a:tblGrid>
              <a:tr h="1454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1 )</a:t>
                      </a:r>
                      <a:endParaRPr lang="ru-RU" sz="16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3" marR="5395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Способен передвигаться на скорости выше 45 км/ч и разгоняться с 10 до 25 км/ч меньше 2 секунд (пользователь 85 кг). </a:t>
                      </a:r>
                      <a:endParaRPr lang="ru-RU" sz="16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3" marR="5395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836957"/>
                  </a:ext>
                </a:extLst>
              </a:tr>
              <a:tr h="1454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</a:t>
                      </a:r>
                      <a:endParaRPr lang="ru-RU" sz="16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3" marR="5395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проехать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более километров в городском цикле без подзарядки.</a:t>
                      </a:r>
                      <a:endParaRPr lang="ru-RU" sz="16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3" marR="5395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626406"/>
                  </a:ext>
                </a:extLst>
              </a:tr>
              <a:tr h="10011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</a:t>
                      </a:r>
                      <a:endParaRPr lang="ru-RU" sz="16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3" marR="5395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отключать связь мотора и колеса</a:t>
                      </a:r>
                      <a:endParaRPr lang="ru-RU" sz="16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3" marR="5395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7474794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00BDAC-62FA-43CC-BFF3-5927164F1CDC}"/>
              </a:ext>
            </a:extLst>
          </p:cNvPr>
          <p:cNvSpPr/>
          <p:nvPr/>
        </p:nvSpPr>
        <p:spPr>
          <a:xfrm>
            <a:off x="0" y="567230"/>
            <a:ext cx="12192000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dirty="0">
              <a:latin typeface="Montserrat ExtraBold" panose="000009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9BB17619-E968-4803-87CF-261290A04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62" y="1450665"/>
            <a:ext cx="1207058" cy="12070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FE6138-8109-4E88-AAA8-74E522330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72" y="2834427"/>
            <a:ext cx="897627" cy="8976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BEC00B-7F0C-45C4-B392-1C4BD8A5F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72" y="4509708"/>
            <a:ext cx="897627" cy="897627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FE19401-DAF7-4D12-ABD5-AB98C33C0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94271"/>
              </p:ext>
            </p:extLst>
          </p:nvPr>
        </p:nvGraphicFramePr>
        <p:xfrm>
          <a:off x="9188433" y="1320545"/>
          <a:ext cx="2707720" cy="1250125"/>
        </p:xfrm>
        <a:graphic>
          <a:graphicData uri="http://schemas.openxmlformats.org/drawingml/2006/table">
            <a:tbl>
              <a:tblPr firstRow="1" firstCol="1" bandRow="1"/>
              <a:tblGrid>
                <a:gridCol w="996967">
                  <a:extLst>
                    <a:ext uri="{9D8B030D-6E8A-4147-A177-3AD203B41FA5}">
                      <a16:colId xmlns:a16="http://schemas.microsoft.com/office/drawing/2014/main" val="2613296444"/>
                    </a:ext>
                  </a:extLst>
                </a:gridCol>
                <a:gridCol w="834144">
                  <a:extLst>
                    <a:ext uri="{9D8B030D-6E8A-4147-A177-3AD203B41FA5}">
                      <a16:colId xmlns:a16="http://schemas.microsoft.com/office/drawing/2014/main" val="1573185491"/>
                    </a:ext>
                  </a:extLst>
                </a:gridCol>
                <a:gridCol w="876609">
                  <a:extLst>
                    <a:ext uri="{9D8B030D-6E8A-4147-A177-3AD203B41FA5}">
                      <a16:colId xmlns:a16="http://schemas.microsoft.com/office/drawing/2014/main" val="1527378673"/>
                    </a:ext>
                  </a:extLst>
                </a:gridCol>
              </a:tblGrid>
              <a:tr h="578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V, км/ч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Boosted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Stelth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Raptor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2.1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222459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10 - 25</a:t>
                      </a:r>
                      <a:endParaRPr lang="ru-RU" sz="140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2.15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1.49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711691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 max</a:t>
                      </a:r>
                      <a:endParaRPr lang="ru-RU" sz="140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60244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58B69A47-A001-492B-BC58-B53E5158E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08752"/>
              </p:ext>
            </p:extLst>
          </p:nvPr>
        </p:nvGraphicFramePr>
        <p:xfrm>
          <a:off x="9188433" y="2934620"/>
          <a:ext cx="2707721" cy="988759"/>
        </p:xfrm>
        <a:graphic>
          <a:graphicData uri="http://schemas.openxmlformats.org/drawingml/2006/table">
            <a:tbl>
              <a:tblPr firstRow="1" firstCol="1" bandRow="1"/>
              <a:tblGrid>
                <a:gridCol w="1022367">
                  <a:extLst>
                    <a:ext uri="{9D8B030D-6E8A-4147-A177-3AD203B41FA5}">
                      <a16:colId xmlns:a16="http://schemas.microsoft.com/office/drawing/2014/main" val="144524919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58156894"/>
                    </a:ext>
                  </a:extLst>
                </a:gridCol>
                <a:gridCol w="872554">
                  <a:extLst>
                    <a:ext uri="{9D8B030D-6E8A-4147-A177-3AD203B41FA5}">
                      <a16:colId xmlns:a16="http://schemas.microsoft.com/office/drawing/2014/main" val="2401559462"/>
                    </a:ext>
                  </a:extLst>
                </a:gridCol>
              </a:tblGrid>
              <a:tr h="3517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Boosted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Stelth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Raptor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2.1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191414"/>
                  </a:ext>
                </a:extLst>
              </a:tr>
              <a:tr h="4601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Дальность хода, км</a:t>
                      </a:r>
                      <a:endParaRPr lang="ru-RU" sz="12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64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93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90A6A2-5BC3-4D54-9CA2-F7238FA327E6}"/>
              </a:ext>
            </a:extLst>
          </p:cNvPr>
          <p:cNvSpPr txBox="1"/>
          <p:nvPr/>
        </p:nvSpPr>
        <p:spPr>
          <a:xfrm>
            <a:off x="11191875" y="6162675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975324-126F-4E46-94C9-16825D2AFB9C}"/>
              </a:ext>
            </a:extLst>
          </p:cNvPr>
          <p:cNvPicPr/>
          <p:nvPr/>
        </p:nvPicPr>
        <p:blipFill rotWithShape="1">
          <a:blip r:embed="rId2"/>
          <a:srcRect l="40535" t="26101" r="3337" b="15226"/>
          <a:stretch/>
        </p:blipFill>
        <p:spPr bwMode="auto">
          <a:xfrm>
            <a:off x="2856717" y="855805"/>
            <a:ext cx="6256962" cy="3678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72BEB3-94A9-4F44-BAA6-EE2FE4E47F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4" y="4713219"/>
            <a:ext cx="3162617" cy="2102804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11FF36-B2EF-43B7-8C94-1B07513BD7A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43269" y="4562620"/>
            <a:ext cx="3762697" cy="22534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8C0C28-B5AD-427B-882A-B7002227A58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1" b="5597"/>
          <a:stretch/>
        </p:blipFill>
        <p:spPr bwMode="auto">
          <a:xfrm>
            <a:off x="0" y="2185895"/>
            <a:ext cx="2989266" cy="1461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F464BE-0633-4BA7-B87E-DFB16CD8CBDD}"/>
              </a:ext>
            </a:extLst>
          </p:cNvPr>
          <p:cNvSpPr/>
          <p:nvPr/>
        </p:nvSpPr>
        <p:spPr>
          <a:xfrm>
            <a:off x="1385884" y="-17896"/>
            <a:ext cx="9420225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ВИС(ВИРТУАЛЬНЫЙ ИСПЫТАТЕЛЬНЫЙ СТЕНД) ПО МОДЕЛИРОВАНИЮ ТЯГОВО-ДИНАМИЧЕСКОГО АНАЛИЗА</a:t>
            </a:r>
            <a:endParaRPr lang="ru-RU" sz="1600" dirty="0">
              <a:latin typeface="Montserrat ExtraBold" panose="000009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ABF0D976-4161-4E9C-B590-D380D6E7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0352102"/>
                  </p:ext>
                </p:extLst>
              </p:nvPr>
            </p:nvGraphicFramePr>
            <p:xfrm>
              <a:off x="9320708" y="1441139"/>
              <a:ext cx="2395041" cy="3180544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521371">
                      <a:extLst>
                        <a:ext uri="{9D8B030D-6E8A-4147-A177-3AD203B41FA5}">
                          <a16:colId xmlns:a16="http://schemas.microsoft.com/office/drawing/2014/main" val="3775960543"/>
                        </a:ext>
                      </a:extLst>
                    </a:gridCol>
                    <a:gridCol w="873670">
                      <a:extLst>
                        <a:ext uri="{9D8B030D-6E8A-4147-A177-3AD203B41FA5}">
                          <a16:colId xmlns:a16="http://schemas.microsoft.com/office/drawing/2014/main" val="751946141"/>
                        </a:ext>
                      </a:extLst>
                    </a:gridCol>
                  </a:tblGrid>
                  <a:tr h="197525">
                    <a:tc>
                      <a:txBody>
                        <a:bodyPr/>
                        <a:lstStyle/>
                        <a:p>
                          <a:pPr algn="ctr" fontAlgn="b"/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b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E-longboard</a:t>
                          </a: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6320841"/>
                      </a:ext>
                    </a:extLst>
                  </a:tr>
                  <a:tr h="2982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Масса (Снаряженная)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</a:rPr>
                            <a:t>90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2535199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Привод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</a:rPr>
                            <a:t>2x4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2579949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Батарея, Вт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*</a:t>
                          </a:r>
                          <a:r>
                            <a:rPr lang="ru-RU" sz="1000" u="none" strike="noStrike" dirty="0">
                              <a:effectLst/>
                            </a:rPr>
                            <a:t>ч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674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4893138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>
                              <a:effectLst/>
                            </a:rPr>
                            <a:t>Перед. число</a:t>
                          </a:r>
                          <a:endParaRPr lang="ru-RU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2.66</a:t>
                          </a:r>
                          <a:endParaRPr lang="ru-RU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4063448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 err="1">
                              <a:effectLst/>
                            </a:rPr>
                            <a:t>Коэф</a:t>
                          </a:r>
                          <a:r>
                            <a:rPr lang="ru-RU" sz="1000" u="none" strike="noStrike" dirty="0">
                              <a:effectLst/>
                            </a:rPr>
                            <a:t>. Обтекания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0.8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7974882"/>
                      </a:ext>
                    </a:extLst>
                  </a:tr>
                  <a:tr h="2982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Лобовая площадь, м^2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1.1</a:t>
                          </a: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5827426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Радиус колес, мм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42.5</a:t>
                          </a: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32073725"/>
                      </a:ext>
                    </a:extLst>
                  </a:tr>
                  <a:tr h="2982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КПД </a:t>
                          </a:r>
                          <a:r>
                            <a:rPr lang="ru-RU" sz="1000" u="none" strike="noStrike" dirty="0" err="1">
                              <a:effectLst/>
                            </a:rPr>
                            <a:t>трансм</a:t>
                          </a:r>
                          <a:r>
                            <a:rPr lang="ru-RU" sz="1000" u="none" strike="noStrike" dirty="0">
                              <a:effectLst/>
                            </a:rPr>
                            <a:t>.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0.97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247600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 err="1">
                              <a:effectLst/>
                            </a:rPr>
                            <a:t>База,м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1.2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4222751"/>
                      </a:ext>
                    </a:extLst>
                  </a:tr>
                  <a:tr h="19857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 err="1">
                              <a:effectLst/>
                            </a:rPr>
                            <a:t>Пол-е</a:t>
                          </a:r>
                          <a:r>
                            <a:rPr lang="ru-RU" sz="1000" u="none" strike="noStrike" dirty="0">
                              <a:effectLst/>
                            </a:rPr>
                            <a:t> ЦМ, м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0.7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97349110"/>
                      </a:ext>
                    </a:extLst>
                  </a:tr>
                  <a:tr h="2991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5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сопротивления качению колес 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+mn-lt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5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+mn-lt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ru-RU" sz="105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+mn-lt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ru-RU" sz="1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085" marR="4508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5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085" marR="4508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33309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ABF0D976-4161-4E9C-B590-D380D6E7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0352102"/>
                  </p:ext>
                </p:extLst>
              </p:nvPr>
            </p:nvGraphicFramePr>
            <p:xfrm>
              <a:off x="9320708" y="1441139"/>
              <a:ext cx="2395041" cy="3180544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521371">
                      <a:extLst>
                        <a:ext uri="{9D8B030D-6E8A-4147-A177-3AD203B41FA5}">
                          <a16:colId xmlns:a16="http://schemas.microsoft.com/office/drawing/2014/main" val="3775960543"/>
                        </a:ext>
                      </a:extLst>
                    </a:gridCol>
                    <a:gridCol w="873670">
                      <a:extLst>
                        <a:ext uri="{9D8B030D-6E8A-4147-A177-3AD203B41FA5}">
                          <a16:colId xmlns:a16="http://schemas.microsoft.com/office/drawing/2014/main" val="751946141"/>
                        </a:ext>
                      </a:extLst>
                    </a:gridCol>
                  </a:tblGrid>
                  <a:tr h="197525">
                    <a:tc>
                      <a:txBody>
                        <a:bodyPr/>
                        <a:lstStyle/>
                        <a:p>
                          <a:pPr algn="ctr" fontAlgn="b"/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b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E-longboard</a:t>
                          </a: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6320841"/>
                      </a:ext>
                    </a:extLst>
                  </a:tr>
                  <a:tr h="2982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Масса (Снаряженная)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</a:rPr>
                            <a:t>90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2535199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Привод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</a:rPr>
                            <a:t>2x4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2579949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Батарея, Вт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*</a:t>
                          </a:r>
                          <a:r>
                            <a:rPr lang="ru-RU" sz="1000" u="none" strike="noStrike" dirty="0">
                              <a:effectLst/>
                            </a:rPr>
                            <a:t>ч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674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4893138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>
                              <a:effectLst/>
                            </a:rPr>
                            <a:t>Перед. число</a:t>
                          </a:r>
                          <a:endParaRPr lang="ru-RU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2.66</a:t>
                          </a:r>
                          <a:endParaRPr lang="ru-RU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4063448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 err="1">
                              <a:effectLst/>
                            </a:rPr>
                            <a:t>Коэф</a:t>
                          </a:r>
                          <a:r>
                            <a:rPr lang="ru-RU" sz="1000" u="none" strike="noStrike" dirty="0">
                              <a:effectLst/>
                            </a:rPr>
                            <a:t>. Обтекания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0.8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7974882"/>
                      </a:ext>
                    </a:extLst>
                  </a:tr>
                  <a:tr h="2982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Лобовая площадь, м^2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1.1</a:t>
                          </a: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5827426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Радиус колес, мм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42.5</a:t>
                          </a: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32073725"/>
                      </a:ext>
                    </a:extLst>
                  </a:tr>
                  <a:tr h="2982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КПД </a:t>
                          </a:r>
                          <a:r>
                            <a:rPr lang="ru-RU" sz="1000" u="none" strike="noStrike" dirty="0" err="1">
                              <a:effectLst/>
                            </a:rPr>
                            <a:t>трансм</a:t>
                          </a:r>
                          <a:r>
                            <a:rPr lang="ru-RU" sz="1000" u="none" strike="noStrike" dirty="0">
                              <a:effectLst/>
                            </a:rPr>
                            <a:t>.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0.97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247600"/>
                      </a:ext>
                    </a:extLst>
                  </a:tr>
                  <a:tr h="19752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 err="1">
                              <a:effectLst/>
                            </a:rPr>
                            <a:t>База,м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1.2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4222751"/>
                      </a:ext>
                    </a:extLst>
                  </a:tr>
                  <a:tr h="19857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 err="1">
                              <a:effectLst/>
                            </a:rPr>
                            <a:t>Пол-е</a:t>
                          </a:r>
                          <a:r>
                            <a:rPr lang="ru-RU" sz="1000" u="none" strike="noStrike" dirty="0">
                              <a:effectLst/>
                            </a:rPr>
                            <a:t> ЦМ, м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000" u="none" strike="noStrike" dirty="0">
                              <a:effectLst/>
                            </a:rPr>
                            <a:t>0.7</a:t>
                          </a:r>
                          <a:endParaRPr lang="ru-RU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382" marR="3382" marT="3382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97349110"/>
                      </a:ext>
                    </a:extLst>
                  </a:tr>
                  <a:tr h="7044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5085" marR="4508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352586" r="-58000" b="-11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5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085" marR="45085" marT="9525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33309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7749BFD-41D6-4A9F-BA26-76108518386F}"/>
              </a:ext>
            </a:extLst>
          </p:cNvPr>
          <p:cNvSpPr/>
          <p:nvPr/>
        </p:nvSpPr>
        <p:spPr>
          <a:xfrm>
            <a:off x="305345" y="1404173"/>
            <a:ext cx="2378575" cy="740250"/>
          </a:xfrm>
          <a:prstGeom prst="roundRect">
            <a:avLst>
              <a:gd name="adj" fmla="val 639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Целевая </a:t>
            </a:r>
            <a:r>
              <a:rPr lang="en-US" dirty="0">
                <a:solidFill>
                  <a:sysClr val="windowText" lastClr="000000"/>
                </a:solidFill>
              </a:rPr>
              <a:t>V </a:t>
            </a:r>
            <a:r>
              <a:rPr lang="ru-RU" dirty="0">
                <a:solidFill>
                  <a:sysClr val="windowText" lastClr="000000"/>
                </a:solidFill>
              </a:rPr>
              <a:t>км/ч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25C55E-6CA5-4767-8192-CA8E1D20F5AF}"/>
              </a:ext>
            </a:extLst>
          </p:cNvPr>
          <p:cNvSpPr/>
          <p:nvPr/>
        </p:nvSpPr>
        <p:spPr>
          <a:xfrm>
            <a:off x="8522563" y="1043472"/>
            <a:ext cx="3991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50" charset="-52"/>
              </a:rPr>
              <a:t>Физические параметры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8BD46CD-BC15-48D4-858F-2EBE753C0B6E}"/>
              </a:ext>
            </a:extLst>
          </p:cNvPr>
          <p:cNvSpPr/>
          <p:nvPr/>
        </p:nvSpPr>
        <p:spPr>
          <a:xfrm>
            <a:off x="264159" y="5504655"/>
            <a:ext cx="2550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50" charset="-52"/>
              </a:rPr>
              <a:t>Электромотор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BF1143-143C-4450-96F6-85AE008A9A00}"/>
              </a:ext>
            </a:extLst>
          </p:cNvPr>
          <p:cNvSpPr/>
          <p:nvPr/>
        </p:nvSpPr>
        <p:spPr>
          <a:xfrm>
            <a:off x="170589" y="1043472"/>
            <a:ext cx="2550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50" charset="-52"/>
              </a:rPr>
              <a:t>Сценарий</a:t>
            </a:r>
          </a:p>
        </p:txBody>
      </p:sp>
    </p:spTree>
    <p:extLst>
      <p:ext uri="{BB962C8B-B14F-4D97-AF65-F5344CB8AC3E}">
        <p14:creationId xmlns:p14="http://schemas.microsoft.com/office/powerpoint/2010/main" val="373923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643C48-CDB3-4111-A5A0-114CC3A27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6" y="4030279"/>
            <a:ext cx="3537972" cy="2369178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DA6E2D0-2D63-4739-95E7-D482A2FC6806}"/>
              </a:ext>
            </a:extLst>
          </p:cNvPr>
          <p:cNvGrpSpPr/>
          <p:nvPr/>
        </p:nvGrpSpPr>
        <p:grpSpPr>
          <a:xfrm>
            <a:off x="3486986" y="4030279"/>
            <a:ext cx="3915582" cy="2438649"/>
            <a:chOff x="5169260" y="3775679"/>
            <a:chExt cx="3915582" cy="243864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A44CFFE-D29A-41C4-A01A-779BA1B7F801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320" y="3775679"/>
              <a:ext cx="3503522" cy="2438649"/>
            </a:xfrm>
            <a:prstGeom prst="rect">
              <a:avLst/>
            </a:prstGeom>
            <a:noFill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F92AC-AF5D-4F52-A0B1-93612B424E79}"/>
                    </a:ext>
                  </a:extLst>
                </p:cNvPr>
                <p:cNvSpPr txBox="1"/>
                <p:nvPr/>
              </p:nvSpPr>
              <p:spPr>
                <a:xfrm>
                  <a:off x="5169260" y="4147993"/>
                  <a:ext cx="507639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F92AC-AF5D-4F52-A0B1-93612B424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9260" y="4147993"/>
                  <a:ext cx="507639" cy="7265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96595625-A975-4E8B-832C-A2E62BC1A600}"/>
                </a:ext>
              </a:extLst>
            </p:cNvPr>
            <p:cNvCxnSpPr>
              <a:cxnSpLocks/>
            </p:cNvCxnSpPr>
            <p:nvPr/>
          </p:nvCxnSpPr>
          <p:spPr>
            <a:xfrm>
              <a:off x="5169261" y="4874539"/>
              <a:ext cx="507639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CB7611-DAA5-44EB-8757-91BB176F08B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4" y="960243"/>
            <a:ext cx="4780516" cy="2620181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3AB4AD-92F7-44CF-90D3-16A22D7FD766}"/>
              </a:ext>
            </a:extLst>
          </p:cNvPr>
          <p:cNvSpPr/>
          <p:nvPr/>
        </p:nvSpPr>
        <p:spPr>
          <a:xfrm>
            <a:off x="1368897" y="590911"/>
            <a:ext cx="3991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50" charset="-52"/>
              </a:rPr>
              <a:t>Разгон электро-лонгборда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0CE94-4D0A-4A4B-AA63-30E48265028B}"/>
              </a:ext>
            </a:extLst>
          </p:cNvPr>
          <p:cNvSpPr txBox="1"/>
          <p:nvPr/>
        </p:nvSpPr>
        <p:spPr>
          <a:xfrm>
            <a:off x="11210925" y="6240433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FF6935-C7AA-4A8A-B550-966055D3255D}"/>
              </a:ext>
            </a:extLst>
          </p:cNvPr>
          <p:cNvSpPr/>
          <p:nvPr/>
        </p:nvSpPr>
        <p:spPr>
          <a:xfrm>
            <a:off x="400753" y="3660948"/>
            <a:ext cx="3325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0000400000000000000" pitchFamily="50" charset="-52"/>
              </a:rPr>
              <a:t>Смешенный цикл </a:t>
            </a:r>
            <a:r>
              <a:rPr lang="en-US" dirty="0">
                <a:latin typeface="Montserrat Light" panose="00000400000000000000" pitchFamily="50" charset="-52"/>
              </a:rPr>
              <a:t>WLTP</a:t>
            </a:r>
            <a:endParaRPr lang="ru-RU" dirty="0">
              <a:latin typeface="Montserrat Light" panose="00000400000000000000" pitchFamily="50" charset="-52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FA96C44-B954-4E48-8364-976A60A49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36370"/>
              </p:ext>
            </p:extLst>
          </p:nvPr>
        </p:nvGraphicFramePr>
        <p:xfrm>
          <a:off x="6286496" y="1443293"/>
          <a:ext cx="4857754" cy="1250125"/>
        </p:xfrm>
        <a:graphic>
          <a:graphicData uri="http://schemas.openxmlformats.org/drawingml/2006/table">
            <a:tbl>
              <a:tblPr firstRow="1" firstCol="1" bandRow="1"/>
              <a:tblGrid>
                <a:gridCol w="710116">
                  <a:extLst>
                    <a:ext uri="{9D8B030D-6E8A-4147-A177-3AD203B41FA5}">
                      <a16:colId xmlns:a16="http://schemas.microsoft.com/office/drawing/2014/main" val="3766340089"/>
                    </a:ext>
                  </a:extLst>
                </a:gridCol>
                <a:gridCol w="1020277">
                  <a:extLst>
                    <a:ext uri="{9D8B030D-6E8A-4147-A177-3AD203B41FA5}">
                      <a16:colId xmlns:a16="http://schemas.microsoft.com/office/drawing/2014/main" val="3130633818"/>
                    </a:ext>
                  </a:extLst>
                </a:gridCol>
                <a:gridCol w="1004581">
                  <a:extLst>
                    <a:ext uri="{9D8B030D-6E8A-4147-A177-3AD203B41FA5}">
                      <a16:colId xmlns:a16="http://schemas.microsoft.com/office/drawing/2014/main" val="1908791872"/>
                    </a:ext>
                  </a:extLst>
                </a:gridCol>
                <a:gridCol w="983251">
                  <a:extLst>
                    <a:ext uri="{9D8B030D-6E8A-4147-A177-3AD203B41FA5}">
                      <a16:colId xmlns:a16="http://schemas.microsoft.com/office/drawing/2014/main" val="304008445"/>
                    </a:ext>
                  </a:extLst>
                </a:gridCol>
                <a:gridCol w="1139529">
                  <a:extLst>
                    <a:ext uri="{9D8B030D-6E8A-4147-A177-3AD203B41FA5}">
                      <a16:colId xmlns:a16="http://schemas.microsoft.com/office/drawing/2014/main" val="1328816464"/>
                    </a:ext>
                  </a:extLst>
                </a:gridCol>
              </a:tblGrid>
              <a:tr h="578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V, км/ч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Номинал, с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Пик, с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Boosted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Stelth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Raptor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2.1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514997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10 - 25</a:t>
                      </a:r>
                      <a:endParaRPr lang="ru-RU" sz="140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2.28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Montserrat ExtraBold" panose="000009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Montserrat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2.15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1.49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590288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 max</a:t>
                      </a:r>
                      <a:endParaRPr lang="ru-RU" sz="140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Montserrat ExtraBold" panose="000009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Montserrat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Montserrat ExtraBold" panose="000009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Montserrat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46.7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469447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4BD95DF-F898-4D37-BAFB-F366D721E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01958"/>
              </p:ext>
            </p:extLst>
          </p:nvPr>
        </p:nvGraphicFramePr>
        <p:xfrm>
          <a:off x="7695383" y="4013272"/>
          <a:ext cx="3499182" cy="1344030"/>
        </p:xfrm>
        <a:graphic>
          <a:graphicData uri="http://schemas.openxmlformats.org/drawingml/2006/table">
            <a:tbl>
              <a:tblPr firstRow="1" firstCol="1" bandRow="1"/>
              <a:tblGrid>
                <a:gridCol w="629715">
                  <a:extLst>
                    <a:ext uri="{9D8B030D-6E8A-4147-A177-3AD203B41FA5}">
                      <a16:colId xmlns:a16="http://schemas.microsoft.com/office/drawing/2014/main" val="3766340089"/>
                    </a:ext>
                  </a:extLst>
                </a:gridCol>
                <a:gridCol w="1212602">
                  <a:extLst>
                    <a:ext uri="{9D8B030D-6E8A-4147-A177-3AD203B41FA5}">
                      <a16:colId xmlns:a16="http://schemas.microsoft.com/office/drawing/2014/main" val="3130633818"/>
                    </a:ext>
                  </a:extLst>
                </a:gridCol>
                <a:gridCol w="786257">
                  <a:extLst>
                    <a:ext uri="{9D8B030D-6E8A-4147-A177-3AD203B41FA5}">
                      <a16:colId xmlns:a16="http://schemas.microsoft.com/office/drawing/2014/main" val="1908791872"/>
                    </a:ext>
                  </a:extLst>
                </a:gridCol>
                <a:gridCol w="870608">
                  <a:extLst>
                    <a:ext uri="{9D8B030D-6E8A-4147-A177-3AD203B41FA5}">
                      <a16:colId xmlns:a16="http://schemas.microsoft.com/office/drawing/2014/main" val="30400844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Цикл</a:t>
                      </a:r>
                      <a:endParaRPr lang="ru-RU" sz="11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Montserrat Light" panose="00000400000000000000" pitchFamily="50" charset="-52"/>
                          <a:ea typeface="+mn-ea"/>
                          <a:cs typeface="+mn-cs"/>
                        </a:rPr>
                        <a:t>Затраченная энергия, кДж</a:t>
                      </a:r>
                      <a:endParaRPr lang="ru-RU" sz="11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Путь, км</a:t>
                      </a:r>
                      <a:endParaRPr lang="ru-RU" sz="11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расход, </a:t>
                      </a:r>
                      <a:r>
                        <a:rPr lang="ru-RU" sz="1100" b="1" dirty="0"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кВт*ч/10 км</a:t>
                      </a:r>
                      <a:endParaRPr lang="ru-RU" sz="11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514997"/>
                  </a:ext>
                </a:extLst>
              </a:tr>
              <a:tr h="368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WLTP</a:t>
                      </a:r>
                      <a:endParaRPr lang="ru-RU" sz="1100" b="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100" b="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lang="ru-RU" sz="1100" b="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590288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CE6A75-AB96-4CE7-A64B-4A6326191DAC}"/>
              </a:ext>
            </a:extLst>
          </p:cNvPr>
          <p:cNvSpPr/>
          <p:nvPr/>
        </p:nvSpPr>
        <p:spPr>
          <a:xfrm>
            <a:off x="1576384" y="-31043"/>
            <a:ext cx="9420225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ТЯГОВО-ДИНАМИЧЕСКОГО АНАЛИЗА</a:t>
            </a:r>
            <a:endParaRPr lang="ru-RU" sz="1600" dirty="0">
              <a:latin typeface="Montserrat ExtraBold" panose="000009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F2CD9D8-131B-4B6D-B11F-082704A9127F}"/>
              </a:ext>
            </a:extLst>
          </p:cNvPr>
          <p:cNvCxnSpPr>
            <a:cxnSpLocks/>
          </p:cNvCxnSpPr>
          <p:nvPr/>
        </p:nvCxnSpPr>
        <p:spPr>
          <a:xfrm flipV="1">
            <a:off x="5446469" y="2139244"/>
            <a:ext cx="64953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51CD0E5-021B-46B6-B90A-EA5823DCBC15}"/>
              </a:ext>
            </a:extLst>
          </p:cNvPr>
          <p:cNvCxnSpPr>
            <a:cxnSpLocks/>
          </p:cNvCxnSpPr>
          <p:nvPr/>
        </p:nvCxnSpPr>
        <p:spPr>
          <a:xfrm>
            <a:off x="7291514" y="4402593"/>
            <a:ext cx="403869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E461F787-4D20-4FFB-9B11-3F5B43676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64620"/>
              </p:ext>
            </p:extLst>
          </p:nvPr>
        </p:nvGraphicFramePr>
        <p:xfrm>
          <a:off x="7734162" y="5746053"/>
          <a:ext cx="3421623" cy="988759"/>
        </p:xfrm>
        <a:graphic>
          <a:graphicData uri="http://schemas.openxmlformats.org/drawingml/2006/table">
            <a:tbl>
              <a:tblPr firstRow="1" firstCol="1" bandRow="1"/>
              <a:tblGrid>
                <a:gridCol w="1021280">
                  <a:extLst>
                    <a:ext uri="{9D8B030D-6E8A-4147-A177-3AD203B41FA5}">
                      <a16:colId xmlns:a16="http://schemas.microsoft.com/office/drawing/2014/main" val="1445249198"/>
                    </a:ext>
                  </a:extLst>
                </a:gridCol>
                <a:gridCol w="908944">
                  <a:extLst>
                    <a:ext uri="{9D8B030D-6E8A-4147-A177-3AD203B41FA5}">
                      <a16:colId xmlns:a16="http://schemas.microsoft.com/office/drawing/2014/main" val="33862112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58156894"/>
                    </a:ext>
                  </a:extLst>
                </a:gridCol>
                <a:gridCol w="678599">
                  <a:extLst>
                    <a:ext uri="{9D8B030D-6E8A-4147-A177-3AD203B41FA5}">
                      <a16:colId xmlns:a16="http://schemas.microsoft.com/office/drawing/2014/main" val="2401559462"/>
                    </a:ext>
                  </a:extLst>
                </a:gridCol>
              </a:tblGrid>
              <a:tr h="3517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Montserrat Light" panose="000004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Boosted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Stelth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Raptor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2.1</a:t>
                      </a:r>
                      <a:endParaRPr lang="ru-RU" sz="14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191414"/>
                  </a:ext>
                </a:extLst>
              </a:tr>
              <a:tr h="4601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Дальность хода, км</a:t>
                      </a:r>
                      <a:endParaRPr lang="ru-RU" sz="1200" b="1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Montserrat ExtraBold" panose="000009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Montserrat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Montserrat Light" panose="000004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642932"/>
                  </a:ext>
                </a:extLst>
              </a:tr>
            </a:tbl>
          </a:graphicData>
        </a:graphic>
      </p:graphicFrame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864E45D-30C6-4F89-B473-CBEE92C465D8}"/>
              </a:ext>
            </a:extLst>
          </p:cNvPr>
          <p:cNvCxnSpPr>
            <a:cxnSpLocks/>
          </p:cNvCxnSpPr>
          <p:nvPr/>
        </p:nvCxnSpPr>
        <p:spPr>
          <a:xfrm>
            <a:off x="9429754" y="5362427"/>
            <a:ext cx="0" cy="383626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075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431</Words>
  <Application>Microsoft Office PowerPoint</Application>
  <PresentationFormat>Широкоэкранный</PresentationFormat>
  <Paragraphs>139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Montserrat Black</vt:lpstr>
      <vt:lpstr>Montserrat ExtraBold</vt:lpstr>
      <vt:lpstr>Montserrat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Григорьев</dc:creator>
  <cp:lastModifiedBy>Александр Григорьев</cp:lastModifiedBy>
  <cp:revision>40</cp:revision>
  <dcterms:created xsi:type="dcterms:W3CDTF">2020-06-18T13:44:31Z</dcterms:created>
  <dcterms:modified xsi:type="dcterms:W3CDTF">2020-06-19T14:48:46Z</dcterms:modified>
</cp:coreProperties>
</file>