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93" r:id="rId7"/>
    <p:sldId id="294" r:id="rId8"/>
    <p:sldId id="295" r:id="rId9"/>
    <p:sldId id="269" r:id="rId10"/>
    <p:sldId id="274" r:id="rId11"/>
    <p:sldId id="296" r:id="rId12"/>
    <p:sldId id="297" r:id="rId13"/>
    <p:sldId id="298" r:id="rId14"/>
    <p:sldId id="278" r:id="rId15"/>
    <p:sldId id="260" r:id="rId16"/>
    <p:sldId id="262" r:id="rId17"/>
    <p:sldId id="263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05DA-F5CA-4170-8103-53758E5367BF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5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A9D2-BB09-4FA5-A8A4-C404F0CF8A9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6A6C-524D-43A2-A982-2F0E392352B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3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1FF-3632-4F21-BB09-DD3CC2332F4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7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ABD-D296-43C5-9895-4900D42BA2C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CE3C-59CF-4D9F-B3F2-43589EA6B7F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3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81AA-A29F-4981-B2BF-B1177B9C9C9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5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69DB-CE1D-495C-A407-224D92EAC83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7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B650-897F-4510-8DBF-2B3102AD85B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7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8362-15B8-40DB-B3CD-FE47C7B2CE1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4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7F2-D43F-4FD0-A861-032C953E39A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3B47-F59E-4B8C-915F-867158F6C018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5E16B4-4771-4546-9C59-D57D0E6229F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6251575"/>
            <a:ext cx="9144000" cy="606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8172400" y="188641"/>
            <a:ext cx="1036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OpenGL</a:t>
            </a:r>
            <a:endParaRPr lang="ru-RU" alt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804248" y="6316662"/>
            <a:ext cx="2232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FFFF"/>
                </a:solidFill>
              </a:rPr>
              <a:t>Нарядчиков Александр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FFFF"/>
                </a:solidFill>
                <a:latin typeface="Times New Roman" pitchFamily="18" charset="0"/>
              </a:rPr>
              <a:t>Группа 13604/1</a:t>
            </a:r>
            <a:endParaRPr lang="en-US" altLang="ru-RU" sz="1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0" y="530225"/>
            <a:ext cx="915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lew.sourceforge.net/" TargetMode="External"/><Relationship Id="rId2" Type="http://schemas.openxmlformats.org/officeDocument/2006/relationships/hyperlink" Target="https://www.opengl.org/resources/libraries/glu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9715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Нарядчиков Александр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Группа 13604/1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.wikimedia.org/wikipedia/commons/thumb/e/e9/Opengl-logo.svg/1024px-Opengl-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8469700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04" y="764703"/>
            <a:ext cx="4392389" cy="41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Проецирование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58209" y="502882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glFrustum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502882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glOrtho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2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Проецирование</a:t>
            </a:r>
          </a:p>
        </p:txBody>
      </p:sp>
      <p:pic>
        <p:nvPicPr>
          <p:cNvPr id="1028" name="Picture 4" descr="http://www.felixgers.de/teaching/jogl/frus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21" y="1006811"/>
            <a:ext cx="4810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993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-US" sz="2800" dirty="0" smtClean="0"/>
              <a:t>oid </a:t>
            </a:r>
            <a:r>
              <a:rPr lang="en-US" sz="2800" dirty="0" err="1" smtClean="0"/>
              <a:t>glFrustum</a:t>
            </a:r>
            <a:r>
              <a:rPr lang="en-US" sz="2800" dirty="0" smtClean="0"/>
              <a:t>(left, right, bottom, top, near, far);</a:t>
            </a:r>
            <a:endParaRPr lang="ru-RU" sz="2800" dirty="0"/>
          </a:p>
        </p:txBody>
      </p:sp>
      <p:pic>
        <p:nvPicPr>
          <p:cNvPr id="1030" name="Picture 6" descr="http://glasnost.itcarlow.ie/~powerk/technology/opengl/projection/Fig3-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94" y="3789040"/>
            <a:ext cx="44481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" y="342900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-US" sz="2800" dirty="0" smtClean="0"/>
              <a:t>oid </a:t>
            </a:r>
            <a:r>
              <a:rPr lang="en-US" sz="2800" dirty="0" err="1" smtClean="0"/>
              <a:t>glOrtho</a:t>
            </a:r>
            <a:r>
              <a:rPr lang="en-US" sz="2800" dirty="0" smtClean="0"/>
              <a:t>(left, right, bottom, top, near, far);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05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glFrustum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0" y="764704"/>
            <a:ext cx="47572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1232756"/>
            <a:ext cx="429365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glOrtho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91841"/>
            <a:ext cx="4774380" cy="49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865"/>
            <a:ext cx="4283968" cy="38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Шейдеров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63423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539312"/>
            <a:ext cx="4788024" cy="31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70884"/>
            <a:ext cx="8352928" cy="253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47" y="683077"/>
            <a:ext cx="3571477" cy="3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Шейдеры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0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8490"/>
            <a:ext cx="8325148" cy="53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2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9" y="764704"/>
            <a:ext cx="87315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6902" y="980727"/>
            <a:ext cx="9150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GLUT: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://www.opengl.org/resources/libraries/glut/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GLEW: </a:t>
            </a:r>
            <a:r>
              <a:rPr lang="en-US" sz="2400" dirty="0">
                <a:hlinkClick r:id="rId3"/>
              </a:rPr>
              <a:t>http://glew.sourceforge.net/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7510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OpenGL (Open Graphics Library)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525963"/>
          </a:xfrm>
        </p:spPr>
        <p:txBody>
          <a:bodyPr/>
          <a:lstStyle/>
          <a:p>
            <a:r>
              <a:rPr lang="ru-RU" b="1" dirty="0" err="1"/>
              <a:t>OpenGL</a:t>
            </a:r>
            <a:r>
              <a:rPr lang="ru-RU" dirty="0"/>
              <a:t> (</a:t>
            </a:r>
            <a:r>
              <a:rPr lang="ru-RU" b="1" dirty="0" err="1"/>
              <a:t>Open</a:t>
            </a:r>
            <a:r>
              <a:rPr lang="ru-RU" dirty="0"/>
              <a:t> </a:t>
            </a:r>
            <a:r>
              <a:rPr lang="ru-RU" b="1" dirty="0" err="1"/>
              <a:t>G</a:t>
            </a:r>
            <a:r>
              <a:rPr lang="ru-RU" dirty="0" err="1"/>
              <a:t>raphics</a:t>
            </a:r>
            <a:r>
              <a:rPr lang="ru-RU" dirty="0"/>
              <a:t> </a:t>
            </a:r>
            <a:r>
              <a:rPr lang="ru-RU" b="1" dirty="0" err="1"/>
              <a:t>L</a:t>
            </a:r>
            <a:r>
              <a:rPr lang="ru-RU" dirty="0" err="1"/>
              <a:t>ibrary</a:t>
            </a:r>
            <a:r>
              <a:rPr lang="ru-RU" dirty="0"/>
              <a:t>) — спецификация, определяющая независимый от </a:t>
            </a:r>
            <a:r>
              <a:rPr lang="ru-RU" dirty="0" smtClean="0"/>
              <a:t>языка</a:t>
            </a:r>
            <a:r>
              <a:rPr lang="en-US" dirty="0" smtClean="0"/>
              <a:t> </a:t>
            </a:r>
            <a:r>
              <a:rPr lang="ru-RU" dirty="0" smtClean="0"/>
              <a:t>программирования</a:t>
            </a:r>
            <a:r>
              <a:rPr lang="ru-RU" dirty="0"/>
              <a:t> </a:t>
            </a:r>
            <a:r>
              <a:rPr lang="ru-RU" dirty="0" err="1"/>
              <a:t>платформонезависимый</a:t>
            </a:r>
            <a:r>
              <a:rPr lang="ru-RU" dirty="0"/>
              <a:t> </a:t>
            </a:r>
            <a:r>
              <a:rPr lang="en-US" dirty="0" smtClean="0"/>
              <a:t> </a:t>
            </a:r>
            <a:r>
              <a:rPr lang="ru-RU" dirty="0" smtClean="0"/>
              <a:t>программный </a:t>
            </a:r>
            <a:r>
              <a:rPr lang="ru-RU" dirty="0"/>
              <a:t>интерфейс для написания приложений, использующих двумерную и трёхмерную компьютерную графику.</a:t>
            </a:r>
          </a:p>
        </p:txBody>
      </p:sp>
    </p:spTree>
    <p:extLst>
      <p:ext uri="{BB962C8B-B14F-4D97-AF65-F5344CB8AC3E}">
        <p14:creationId xmlns:p14="http://schemas.microsoft.com/office/powerpoint/2010/main" val="4294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78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4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amegpu.ru/images/stories/Test_GPU/Action/Batman_Arkham_City_/game/BatmanAC_t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" y="843867"/>
            <a:ext cx="9142031" cy="48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Tessellation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OpenGL</a:t>
            </a:r>
            <a:r>
              <a:rPr lang="ru-RU" dirty="0"/>
              <a:t> </a:t>
            </a:r>
            <a:r>
              <a:rPr lang="ru-RU" dirty="0" err="1"/>
              <a:t>Utility</a:t>
            </a:r>
            <a:r>
              <a:rPr lang="ru-RU" dirty="0"/>
              <a:t> </a:t>
            </a:r>
            <a:r>
              <a:rPr lang="ru-RU" dirty="0" err="1"/>
              <a:t>Toolkit</a:t>
            </a:r>
            <a:r>
              <a:rPr lang="ru-RU" dirty="0"/>
              <a:t> (GLUT) — библиотека утилит для приложений под </a:t>
            </a:r>
            <a:r>
              <a:rPr lang="ru-RU" dirty="0" err="1"/>
              <a:t>OpenGL</a:t>
            </a:r>
            <a:r>
              <a:rPr lang="ru-RU" dirty="0"/>
              <a:t>, которая в основном отвечает за системный уровень операций ввода-вывода при работе с операционной системой. Из функций можно привести следующие: создание окна, управление окном, мониторинг за вводом с клавиатуры и событий мыши. Она также включает функции для рисования ряда геометрических примитивов: куб, сфера, чайник. GLUT даже включает возможность создания несложных всплывающих меню.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Использование библиотеки GLUT преследует две цели. Во-первых, это создание кроссплатформенного кода. Во-вторых, GLUT позволяет облегчить изучение </a:t>
            </a:r>
            <a:r>
              <a:rPr lang="ru-RU" dirty="0" err="1"/>
              <a:t>OpenGL</a:t>
            </a:r>
            <a:r>
              <a:rPr lang="ru-RU" dirty="0"/>
              <a:t>. Чтобы начать программировать под </a:t>
            </a:r>
            <a:r>
              <a:rPr lang="ru-RU" dirty="0" err="1"/>
              <a:t>OpenGL</a:t>
            </a:r>
            <a:r>
              <a:rPr lang="ru-RU" dirty="0"/>
              <a:t>, используя GLUT, требуется всего страница кода. Написание аналогичных вещей на API требует несколько страниц, написанных со знанием API управления окнами операционной системы.</a:t>
            </a:r>
          </a:p>
          <a:p>
            <a:endParaRPr lang="ru-RU" dirty="0"/>
          </a:p>
          <a:p>
            <a:r>
              <a:rPr lang="ru-RU" dirty="0"/>
              <a:t>Все функции GLUT начинаются с префикса </a:t>
            </a:r>
            <a:r>
              <a:rPr lang="ru-RU" dirty="0" err="1"/>
              <a:t>glut</a:t>
            </a:r>
            <a:r>
              <a:rPr lang="ru-RU" dirty="0"/>
              <a:t> (например, </a:t>
            </a:r>
            <a:r>
              <a:rPr lang="ru-RU" dirty="0" err="1"/>
              <a:t>glutPostRedisplay</a:t>
            </a:r>
            <a:r>
              <a:rPr lang="ru-RU" dirty="0"/>
              <a:t> отмечает текущее окно как требующее перерисовки).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GLUT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80072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Инициализация </a:t>
            </a:r>
            <a:r>
              <a:rPr lang="en-US" dirty="0" smtClean="0"/>
              <a:t>OpenGL: GLUT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51244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GLUT: Callbacks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0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720"/>
            <a:ext cx="6550025" cy="53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Примитивы </a:t>
            </a:r>
            <a:r>
              <a:rPr lang="en-US" dirty="0" smtClean="0"/>
              <a:t>OpenGL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325887" cy="33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5682"/>
            <a:ext cx="9144000" cy="5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914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220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OpenGL (Open Graphics Library) </vt:lpstr>
      <vt:lpstr>Презентация PowerPoint</vt:lpstr>
      <vt:lpstr>Tessellation</vt:lpstr>
      <vt:lpstr>GLUT</vt:lpstr>
      <vt:lpstr>Инициализация OpenGL: GLUT</vt:lpstr>
      <vt:lpstr>GLUT: Callbacks</vt:lpstr>
      <vt:lpstr>Примитивы OpenGL </vt:lpstr>
      <vt:lpstr>Вывод</vt:lpstr>
      <vt:lpstr>Проецирование</vt:lpstr>
      <vt:lpstr>Проецирование</vt:lpstr>
      <vt:lpstr>glFrustum</vt:lpstr>
      <vt:lpstr>glOrtho</vt:lpstr>
      <vt:lpstr>Использование Шейдеров</vt:lpstr>
      <vt:lpstr>Шейдеры</vt:lpstr>
      <vt:lpstr>Пример</vt:lpstr>
      <vt:lpstr>Пример</vt:lpstr>
      <vt:lpstr>Ссылки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45</cp:revision>
  <dcterms:created xsi:type="dcterms:W3CDTF">2015-11-24T18:38:52Z</dcterms:created>
  <dcterms:modified xsi:type="dcterms:W3CDTF">2016-01-15T09:54:33Z</dcterms:modified>
</cp:coreProperties>
</file>