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8" r:id="rId3"/>
    <p:sldId id="260" r:id="rId4"/>
    <p:sldId id="292" r:id="rId5"/>
    <p:sldId id="261" r:id="rId6"/>
    <p:sldId id="262" r:id="rId7"/>
    <p:sldId id="259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7" r:id="rId18"/>
    <p:sldId id="296" r:id="rId19"/>
    <p:sldId id="276" r:id="rId20"/>
    <p:sldId id="279" r:id="rId21"/>
    <p:sldId id="281" r:id="rId22"/>
    <p:sldId id="282" r:id="rId23"/>
    <p:sldId id="297" r:id="rId24"/>
    <p:sldId id="283" r:id="rId25"/>
    <p:sldId id="289" r:id="rId26"/>
    <p:sldId id="290" r:id="rId27"/>
    <p:sldId id="286" r:id="rId28"/>
    <p:sldId id="295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lne\Downloads\Telegram%20Desktop\&#1050;&#1086;&#1087;&#1080;&#1103;%20&#1089;&#1093;&#1086;&#1076;&#1080;&#1084;&#1086;&#1089;&#1090;&#110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Лист1!$L$2</c:f>
              <c:strCache>
                <c:ptCount val="1"/>
                <c:pt idx="0">
                  <c:v> Е1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Лист1!$K$3:$K$9</c:f>
              <c:strCache>
                <c:ptCount val="7"/>
                <c:pt idx="0">
                  <c:v>Тип 1</c:v>
                </c:pt>
                <c:pt idx="1">
                  <c:v>Тип 2</c:v>
                </c:pt>
                <c:pt idx="2">
                  <c:v>Тип 3</c:v>
                </c:pt>
                <c:pt idx="3">
                  <c:v>Тип 4</c:v>
                </c:pt>
                <c:pt idx="4">
                  <c:v>Тип 5</c:v>
                </c:pt>
                <c:pt idx="5">
                  <c:v>Тип 6</c:v>
                </c:pt>
                <c:pt idx="6">
                  <c:v>Тип 7</c:v>
                </c:pt>
              </c:strCache>
            </c:strRef>
          </c:cat>
          <c:val>
            <c:numRef>
              <c:f>Лист1!$L$3:$L$9</c:f>
              <c:numCache>
                <c:formatCode>General</c:formatCode>
                <c:ptCount val="7"/>
                <c:pt idx="0">
                  <c:v>665.37</c:v>
                </c:pt>
                <c:pt idx="1">
                  <c:v>908.24</c:v>
                </c:pt>
                <c:pt idx="2">
                  <c:v>80.290000000000006</c:v>
                </c:pt>
                <c:pt idx="3">
                  <c:v>594.28</c:v>
                </c:pt>
                <c:pt idx="4">
                  <c:v>897.27</c:v>
                </c:pt>
                <c:pt idx="5">
                  <c:v>59.52</c:v>
                </c:pt>
                <c:pt idx="6">
                  <c:v>231.25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BB-46E5-BFC1-95CEE3F87975}"/>
            </c:ext>
          </c:extLst>
        </c:ser>
        <c:ser>
          <c:idx val="1"/>
          <c:order val="1"/>
          <c:tx>
            <c:strRef>
              <c:f>Лист1!$M$2</c:f>
              <c:strCache>
                <c:ptCount val="1"/>
                <c:pt idx="0">
                  <c:v> Е2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Лист1!$K$3:$K$9</c:f>
              <c:strCache>
                <c:ptCount val="7"/>
                <c:pt idx="0">
                  <c:v>Тип 1</c:v>
                </c:pt>
                <c:pt idx="1">
                  <c:v>Тип 2</c:v>
                </c:pt>
                <c:pt idx="2">
                  <c:v>Тип 3</c:v>
                </c:pt>
                <c:pt idx="3">
                  <c:v>Тип 4</c:v>
                </c:pt>
                <c:pt idx="4">
                  <c:v>Тип 5</c:v>
                </c:pt>
                <c:pt idx="5">
                  <c:v>Тип 6</c:v>
                </c:pt>
                <c:pt idx="6">
                  <c:v>Тип 7</c:v>
                </c:pt>
              </c:strCache>
            </c:strRef>
          </c:cat>
          <c:val>
            <c:numRef>
              <c:f>Лист1!$M$3:$M$9</c:f>
              <c:numCache>
                <c:formatCode>General</c:formatCode>
                <c:ptCount val="7"/>
                <c:pt idx="0">
                  <c:v>619.34</c:v>
                </c:pt>
                <c:pt idx="1">
                  <c:v>863.44</c:v>
                </c:pt>
                <c:pt idx="2">
                  <c:v>78.92</c:v>
                </c:pt>
                <c:pt idx="3">
                  <c:v>595.04</c:v>
                </c:pt>
                <c:pt idx="4">
                  <c:v>854.73</c:v>
                </c:pt>
                <c:pt idx="5">
                  <c:v>56.03</c:v>
                </c:pt>
                <c:pt idx="6">
                  <c:v>240.2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BB-46E5-BFC1-95CEE3F87975}"/>
            </c:ext>
          </c:extLst>
        </c:ser>
        <c:ser>
          <c:idx val="2"/>
          <c:order val="2"/>
          <c:tx>
            <c:strRef>
              <c:f>Лист1!$N$2</c:f>
              <c:strCache>
                <c:ptCount val="1"/>
                <c:pt idx="0">
                  <c:v> Е3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Лист1!$K$3:$K$9</c:f>
              <c:strCache>
                <c:ptCount val="7"/>
                <c:pt idx="0">
                  <c:v>Тип 1</c:v>
                </c:pt>
                <c:pt idx="1">
                  <c:v>Тип 2</c:v>
                </c:pt>
                <c:pt idx="2">
                  <c:v>Тип 3</c:v>
                </c:pt>
                <c:pt idx="3">
                  <c:v>Тип 4</c:v>
                </c:pt>
                <c:pt idx="4">
                  <c:v>Тип 5</c:v>
                </c:pt>
                <c:pt idx="5">
                  <c:v>Тип 6</c:v>
                </c:pt>
                <c:pt idx="6">
                  <c:v>Тип 7</c:v>
                </c:pt>
              </c:strCache>
            </c:strRef>
          </c:cat>
          <c:val>
            <c:numRef>
              <c:f>Лист1!$N$3:$N$9</c:f>
              <c:numCache>
                <c:formatCode>General</c:formatCode>
                <c:ptCount val="7"/>
                <c:pt idx="0">
                  <c:v>620</c:v>
                </c:pt>
                <c:pt idx="1">
                  <c:v>863.93</c:v>
                </c:pt>
                <c:pt idx="2">
                  <c:v>79.459999999999994</c:v>
                </c:pt>
                <c:pt idx="3">
                  <c:v>593.64</c:v>
                </c:pt>
                <c:pt idx="4">
                  <c:v>595.78</c:v>
                </c:pt>
                <c:pt idx="5">
                  <c:v>55.61</c:v>
                </c:pt>
                <c:pt idx="6">
                  <c:v>234.34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BB-46E5-BFC1-95CEE3F87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3100896"/>
        <c:axId val="1263102816"/>
      </c:barChart>
      <c:catAx>
        <c:axId val="1263100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ru-RU"/>
                  <a:t>Тип элементарной ячейки</a:t>
                </a:r>
              </a:p>
            </c:rich>
          </c:tx>
          <c:layout>
            <c:manualLayout>
              <c:xMode val="edge"/>
              <c:yMode val="edge"/>
              <c:x val="0.38734462695250199"/>
              <c:y val="0.804196289036259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63102816"/>
        <c:crosses val="autoZero"/>
        <c:auto val="1"/>
        <c:lblAlgn val="ctr"/>
        <c:lblOffset val="100"/>
        <c:noMultiLvlLbl val="0"/>
      </c:catAx>
      <c:valAx>
        <c:axId val="126310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ru-RU"/>
                  <a:t>Значение модуля Юнга, ГПа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26310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660211508524407"/>
          <c:y val="0.89238848714186525"/>
          <c:w val="0.3387875415010686"/>
          <c:h val="4.86293955858951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 Изгиб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Лист2!$I$10:$I$15</c:f>
              <c:numCache>
                <c:formatCode>General</c:formatCode>
                <c:ptCount val="6"/>
                <c:pt idx="0">
                  <c:v>0.16</c:v>
                </c:pt>
                <c:pt idx="1">
                  <c:v>0.18</c:v>
                </c:pt>
                <c:pt idx="2">
                  <c:v>0.2</c:v>
                </c:pt>
                <c:pt idx="3">
                  <c:v>0.22500000000000001</c:v>
                </c:pt>
                <c:pt idx="4">
                  <c:v>0.25</c:v>
                </c:pt>
                <c:pt idx="5">
                  <c:v>0.27500000000000002</c:v>
                </c:pt>
              </c:numCache>
            </c:numRef>
          </c:xVal>
          <c:yVal>
            <c:numRef>
              <c:f>Лист2!$J$10:$J$15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6.8427312668398157</c:v>
                </c:pt>
                <c:pt idx="3" formatCode="d\-mmm">
                  <c:v>7.5</c:v>
                </c:pt>
                <c:pt idx="4">
                  <c:v>5</c:v>
                </c:pt>
                <c:pt idx="5">
                  <c:v>28.091851348399143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CBC-4D2C-A60C-B7DBB5E9D60F}"/>
            </c:ext>
          </c:extLst>
        </c:ser>
        <c:ser>
          <c:idx val="1"/>
          <c:order val="1"/>
          <c:tx>
            <c:v> Растяжение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Лист2!$I$10:$I$15</c:f>
              <c:numCache>
                <c:formatCode>General</c:formatCode>
                <c:ptCount val="6"/>
                <c:pt idx="0">
                  <c:v>0.16</c:v>
                </c:pt>
                <c:pt idx="1">
                  <c:v>0.18</c:v>
                </c:pt>
                <c:pt idx="2">
                  <c:v>0.2</c:v>
                </c:pt>
                <c:pt idx="3">
                  <c:v>0.22500000000000001</c:v>
                </c:pt>
                <c:pt idx="4">
                  <c:v>0.25</c:v>
                </c:pt>
                <c:pt idx="5">
                  <c:v>0.27500000000000002</c:v>
                </c:pt>
              </c:numCache>
            </c:numRef>
          </c:xVal>
          <c:yVal>
            <c:numRef>
              <c:f>Лист2!$K$10:$K$15</c:f>
              <c:numCache>
                <c:formatCode>0.00E+00</c:formatCode>
                <c:ptCount val="6"/>
                <c:pt idx="0" formatCode="General">
                  <c:v>0</c:v>
                </c:pt>
                <c:pt idx="1">
                  <c:v>3.5</c:v>
                </c:pt>
                <c:pt idx="2">
                  <c:v>6.6398920235704688</c:v>
                </c:pt>
                <c:pt idx="3">
                  <c:v>8</c:v>
                </c:pt>
                <c:pt idx="4">
                  <c:v>4.5</c:v>
                </c:pt>
                <c:pt idx="5">
                  <c:v>27.053362741547872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CBC-4D2C-A60C-B7DBB5E9D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5663920"/>
        <c:axId val="595665584"/>
      </c:scatterChart>
      <c:valAx>
        <c:axId val="595663920"/>
        <c:scaling>
          <c:orientation val="minMax"/>
          <c:max val="0.28000000000000003"/>
          <c:min val="0.1500000000000000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Размер конечного элемента, мм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95665584"/>
        <c:crosses val="autoZero"/>
        <c:crossBetween val="midCat"/>
      </c:valAx>
      <c:valAx>
        <c:axId val="59566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Относительная</a:t>
                </a:r>
                <a:r>
                  <a:rPr lang="ru-RU" baseline="0"/>
                  <a:t> ошибка, %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956639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719EA-94CB-4C01-B43C-8E2586477355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0503C-C6C8-4DAB-AD27-2F2D0966A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82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73B5-590B-494D-8AF1-957A95A88D40}" type="datetime1">
              <a:rPr lang="ru-RU" smtClean="0"/>
              <a:t>24.06.2023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87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96B56-14EC-4742-B4DC-AC7F7A961AF4}" type="datetime1">
              <a:rPr lang="ru-RU" smtClean="0"/>
              <a:t>24.06.2023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62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13CF-A55E-49E9-8174-150405BF8687}" type="datetime1">
              <a:rPr lang="ru-RU" smtClean="0"/>
              <a:t>24.06.2023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21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7D82-2DAB-4B43-B183-16A530E7CAA0}" type="datetime1">
              <a:rPr lang="ru-RU" smtClean="0"/>
              <a:t>24.06.2023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78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20A4-2397-4124-B4DA-A4EB94017F0F}" type="datetime1">
              <a:rPr lang="ru-RU" smtClean="0"/>
              <a:t>24.06.2023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67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7A33-6BA9-4491-9791-D17327115E4F}" type="datetime1">
              <a:rPr lang="ru-RU" smtClean="0"/>
              <a:t>24.06.2023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3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114D-0985-4BE6-8828-D7BE743B3316}" type="datetime1">
              <a:rPr lang="ru-RU" smtClean="0"/>
              <a:t>24.06.2023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85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7166-15B1-4500-A79F-9D0947963B0D}" type="datetime1">
              <a:rPr lang="ru-RU" smtClean="0"/>
              <a:t>24.06.2023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17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E8B4-FD98-4F08-9E55-62EF74579AF0}" type="datetime1">
              <a:rPr lang="ru-RU" smtClean="0"/>
              <a:t>24.06.2023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13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3602-754D-4018-B58A-5C9CF0C724E9}" type="datetime1">
              <a:rPr lang="ru-RU" smtClean="0"/>
              <a:t>24.06.2023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0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34FB-D7C6-4D77-B39F-C3F0B0A74F65}" type="datetime1">
              <a:rPr lang="ru-RU" smtClean="0"/>
              <a:t>24.06.2023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56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43FB8-D1E2-4ED8-B2AD-38A035B05AB1}" type="datetime1">
              <a:rPr lang="ru-RU" smtClean="0"/>
              <a:t>24.06.2023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FBABB-81A3-46DA-87C4-410B1DE1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5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0C742-E5EF-E169-7E04-5C336C25E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64172"/>
            <a:ext cx="6858001" cy="2129183"/>
          </a:xfrm>
        </p:spPr>
        <p:txBody>
          <a:bodyPr>
            <a:noAutofit/>
          </a:bodyPr>
          <a:lstStyle/>
          <a:p>
            <a:br>
              <a:rPr lang="ru-RU" sz="3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ВЫПУСКНАЯ КВАЛИФИКАЦИОННАЯ РАБОТА БАКАЛАВРА</a:t>
            </a:r>
            <a:b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ru-RU" sz="3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Исследование влияния топологических характеристик метаматериалов на их макроскопические механические свойства</a:t>
            </a:r>
            <a:endParaRPr lang="ru-RU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4472EB-DBE7-5F8A-ACC5-BADFE76F4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328" y="3578707"/>
            <a:ext cx="6933952" cy="1000460"/>
          </a:xfrm>
        </p:spPr>
        <p:txBody>
          <a:bodyPr>
            <a:normAutofit fontScale="77500" lnSpcReduction="20000"/>
          </a:bodyPr>
          <a:lstStyle/>
          <a:p>
            <a:pPr algn="l">
              <a:spcBef>
                <a:spcPts val="0"/>
              </a:spcBef>
            </a:pPr>
            <a:r>
              <a:rPr lang="ru-RU" sz="13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Научный руководитель:</a:t>
            </a:r>
            <a:r>
              <a:rPr lang="ru-RU" sz="135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                     </a:t>
            </a:r>
            <a:r>
              <a:rPr lang="ru-RU" sz="13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доцент </a:t>
            </a:r>
            <a:r>
              <a:rPr lang="ru-RU" sz="135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ВШТМиМФ</a:t>
            </a:r>
            <a:r>
              <a:rPr lang="ru-RU" sz="13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к.т.н., доцент Троицкая О.А.</a:t>
            </a:r>
          </a:p>
          <a:p>
            <a:pPr algn="l">
              <a:spcBef>
                <a:spcPts val="0"/>
              </a:spcBef>
            </a:pPr>
            <a:endParaRPr lang="ru-RU" sz="135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spcBef>
                <a:spcPts val="0"/>
              </a:spcBef>
            </a:pPr>
            <a:r>
              <a:rPr lang="ru-RU" sz="13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Консультанты по работе:                                                    ведущий инженер ПИШ «ЦИ» </a:t>
            </a:r>
            <a:r>
              <a:rPr lang="ru-RU" sz="135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Жмайло</a:t>
            </a:r>
            <a:r>
              <a:rPr lang="ru-RU" sz="13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М.А.</a:t>
            </a:r>
          </a:p>
          <a:p>
            <a:pPr algn="l">
              <a:spcBef>
                <a:spcPts val="0"/>
              </a:spcBef>
            </a:pPr>
            <a:endParaRPr lang="ru-RU" sz="135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spcBef>
                <a:spcPts val="0"/>
              </a:spcBef>
            </a:pPr>
            <a:r>
              <a:rPr lang="ru-RU" sz="13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                                                             инженер-исследователь ПИШ «ЦИ» Тарасенко Ф.Д.</a:t>
            </a:r>
          </a:p>
          <a:p>
            <a:pPr algn="l">
              <a:spcBef>
                <a:spcPts val="0"/>
              </a:spcBef>
            </a:pPr>
            <a:endParaRPr lang="ru-RU" sz="135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spcBef>
                <a:spcPts val="0"/>
              </a:spcBef>
            </a:pPr>
            <a:endParaRPr lang="ru-RU" sz="13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 fontAlgn="t">
              <a:spcBef>
                <a:spcPts val="0"/>
              </a:spcBef>
            </a:pPr>
            <a:r>
              <a:rPr lang="ru-RU" sz="13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Выполнила:</a:t>
            </a:r>
            <a:r>
              <a:rPr lang="ru-RU" sz="135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                                          </a:t>
            </a:r>
            <a:r>
              <a:rPr lang="ru-RU" sz="13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студентка группы 5030103</a:t>
            </a:r>
            <a:r>
              <a:rPr lang="en-US" sz="13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ru-RU" sz="13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90101 Нежинская Л.С.</a:t>
            </a:r>
            <a:endParaRPr lang="ru-RU" sz="13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2F6B6C-F2CF-56CF-6F03-42CA21C7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z="1200" smtClean="0"/>
              <a:t>1</a:t>
            </a:fld>
            <a:r>
              <a:rPr lang="ru-RU" sz="1200" dirty="0"/>
              <a:t>/27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C575FE-ECE7-F99B-4702-4DF636C88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153" y="275335"/>
            <a:ext cx="807302" cy="7458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813D61-4EC8-7EBE-F83E-C78E21E7B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41" y="181000"/>
            <a:ext cx="852659" cy="840212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090E4914-6E70-A995-9E42-6AFD299DFC42}"/>
              </a:ext>
            </a:extLst>
          </p:cNvPr>
          <p:cNvSpPr txBox="1"/>
          <p:nvPr/>
        </p:nvSpPr>
        <p:spPr>
          <a:xfrm>
            <a:off x="0" y="332825"/>
            <a:ext cx="9144000" cy="684322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299324" marR="296823" algn="ctr">
              <a:spcBef>
                <a:spcPts val="56"/>
              </a:spcBef>
            </a:pPr>
            <a:r>
              <a:rPr sz="1100" spc="6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Федеральное государственное </a:t>
            </a:r>
            <a:r>
              <a:rPr sz="1100" spc="3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автономное</a:t>
            </a:r>
            <a:r>
              <a:rPr sz="1100" spc="3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spc="3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образовательно</a:t>
            </a:r>
            <a:r>
              <a:rPr lang="ru-RU" sz="1100" spc="3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</a:t>
            </a:r>
            <a:r>
              <a:rPr sz="1100" spc="3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spc="3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</a:t>
            </a:r>
            <a:r>
              <a:rPr sz="1100" spc="3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чреждение</a:t>
            </a:r>
            <a:r>
              <a:rPr sz="1100" spc="3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spc="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высшего</a:t>
            </a:r>
            <a:r>
              <a:rPr sz="1100" spc="62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spc="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образования</a:t>
            </a:r>
            <a:endParaRPr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sz="1100" spc="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«Санкт-Петербургский политехнический университет </a:t>
            </a:r>
            <a:r>
              <a:rPr sz="1100" spc="17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Петра</a:t>
            </a:r>
            <a:r>
              <a:rPr sz="1100" spc="3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Великого»</a:t>
            </a:r>
          </a:p>
          <a:p>
            <a:pPr marL="715" algn="ctr">
              <a:spcBef>
                <a:spcPts val="3"/>
              </a:spcBef>
            </a:pPr>
            <a:r>
              <a:rPr lang="ru-RU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Физико-механический институт</a:t>
            </a:r>
          </a:p>
          <a:p>
            <a:pPr marL="715" algn="ctr">
              <a:spcBef>
                <a:spcPts val="3"/>
              </a:spcBef>
            </a:pPr>
            <a:r>
              <a:rPr lang="ru-RU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Высшая школа теоретической механики и математической физики</a:t>
            </a:r>
            <a:endParaRPr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699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84E6B-BE48-7D2B-E1A3-3B7579F4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Исследование зависимости механических характеристик от объемной доли материала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33FD2E-82BA-0A81-A64E-1BA702E69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z="1200" smtClean="0"/>
              <a:t>10</a:t>
            </a:fld>
            <a:r>
              <a:rPr lang="ru-RU" sz="1200" dirty="0"/>
              <a:t>/27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BC5998-9B37-6CC0-01EB-471AFE82A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006" y="1268016"/>
            <a:ext cx="5458472" cy="31940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8C2035-C653-43FA-9542-F536E47BD708}"/>
                  </a:ext>
                </a:extLst>
              </p:cNvPr>
              <p:cNvSpPr txBox="1"/>
              <p:nvPr/>
            </p:nvSpPr>
            <p:spPr>
              <a:xfrm>
                <a:off x="1807177" y="4537718"/>
                <a:ext cx="485213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Зависимость модуля Юнга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Е</m:t>
                        </m:r>
                      </m:e>
                      <m:sub>
                        <m:r>
                          <a:rPr lang="ru-RU" sz="1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11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от объемной доли материала для каждой элементарной ячейки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8C2035-C653-43FA-9542-F536E47BD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177" y="4537718"/>
                <a:ext cx="4852133" cy="430887"/>
              </a:xfrm>
              <a:prstGeom prst="rect">
                <a:avLst/>
              </a:prstGeom>
              <a:blipFill>
                <a:blip r:embed="rId3"/>
                <a:stretch>
                  <a:fillRect t="-1408" r="-377"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632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9CEB4-E91D-88B9-873C-8E9D3D23A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699" cy="994172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Исследование о влиянии соотношения сторон параллелепипеда на механические характеристики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86ACD81-7CE8-3AFA-97E4-65398CDA9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0764" y="2395177"/>
            <a:ext cx="4737023" cy="1216512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A81CC3-1DD7-B99D-7FA3-D66A76145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z="1200" smtClean="0"/>
              <a:t>11</a:t>
            </a:fld>
            <a:r>
              <a:rPr lang="ru-RU" sz="1200" dirty="0"/>
              <a:t>/27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885D88-3226-7407-866C-C9685AE5F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213" y="1268016"/>
            <a:ext cx="4311065" cy="11271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B244FF-B5F5-6E83-9B99-BAD18A966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489" y="3611689"/>
            <a:ext cx="4737022" cy="10445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0AE9DF-2FCF-8E41-E103-2088A5831203}"/>
              </a:ext>
            </a:extLst>
          </p:cNvPr>
          <p:cNvSpPr txBox="1"/>
          <p:nvPr/>
        </p:nvSpPr>
        <p:spPr>
          <a:xfrm>
            <a:off x="2266338" y="4738851"/>
            <a:ext cx="4992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Элементарные ячейки типов 1, 3, 5 при различных соотношениях сторон </a:t>
            </a:r>
          </a:p>
        </p:txBody>
      </p:sp>
    </p:spTree>
    <p:extLst>
      <p:ext uri="{BB962C8B-B14F-4D97-AF65-F5344CB8AC3E}">
        <p14:creationId xmlns:p14="http://schemas.microsoft.com/office/powerpoint/2010/main" val="561612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FFB02D-29A2-E9A1-A8B9-7155DD5D7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48530" cy="994172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Исследование о влиянии соотношения сторон параллелепипеда на механические характеристики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E81F42-4951-2649-206A-331746429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480" y="4526404"/>
            <a:ext cx="7886700" cy="3281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Характеристики материала ячейки типа 1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C526C2-23D4-54C4-397A-9663FD2EC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z="1200" smtClean="0"/>
              <a:t>12</a:t>
            </a:fld>
            <a:r>
              <a:rPr lang="ru-RU" sz="1200" dirty="0"/>
              <a:t>/27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751B7A-BEB3-B923-140F-1158C7F83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69" y="1418787"/>
            <a:ext cx="4090251" cy="26594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1F4046-24B0-B34A-CB8F-9797CB45F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830" y="1445268"/>
            <a:ext cx="4196401" cy="25398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05B983-54F8-9631-9C3B-8B702BAE5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60" y="3593991"/>
            <a:ext cx="310246" cy="4842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EA3D90-27FA-FB93-2BC0-3D8C5C8A3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727" y="3638767"/>
            <a:ext cx="504183" cy="47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4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ABB17-D053-872E-0155-8AA52594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8328738" cy="994172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Исследование о влиянии изменения направления локальных осей элементарной ячейки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9FBBBDA-3366-26BF-0A9E-4090CFB42B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35101" y="959680"/>
                <a:ext cx="4122849" cy="1267226"/>
              </a:xfrm>
            </p:spPr>
            <p:txBody>
              <a:bodyPr>
                <a:normAutofit fontScale="25000" lnSpcReduction="20000"/>
              </a:bodyPr>
              <a:lstStyle/>
              <a:p>
                <a:pPr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sz="4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4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𝑥𝑦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𝑦𝑧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𝑥𝑧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ru-RU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sz="4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55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66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ru-RU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sz="4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4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𝑥𝑦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𝑦𝑧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ru-RU" sz="4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𝑥𝑧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4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d>
                      <m:r>
                        <a:rPr lang="ru-RU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  <m:sup>
                          <m:r>
                            <a:rPr lang="ru-RU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4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9FBBBDA-3366-26BF-0A9E-4090CFB42B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35101" y="959680"/>
                <a:ext cx="4122849" cy="1267226"/>
              </a:xfrm>
              <a:blipFill>
                <a:blip r:embed="rId2"/>
                <a:stretch>
                  <a:fillRect b="-447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CF9EF5-7079-72CC-97BC-EDB74C2F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z="1200" smtClean="0"/>
              <a:t>13</a:t>
            </a:fld>
            <a:r>
              <a:rPr lang="ru-RU" sz="1200" dirty="0"/>
              <a:t>/27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5F8F32-47E2-27BA-620F-36B2EF1E3FDB}"/>
                  </a:ext>
                </a:extLst>
              </p:cNvPr>
              <p:cNvSpPr txBox="1"/>
              <p:nvPr/>
            </p:nvSpPr>
            <p:spPr>
              <a:xfrm>
                <a:off x="1677702" y="2869197"/>
                <a:ext cx="5301072" cy="1009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01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013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1111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1122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1133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1123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1131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1112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2211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2222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2233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2223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2231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2212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3311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3322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3333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3323 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3331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3312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2311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2322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2333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2323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2331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46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2312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51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3111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52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3122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53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3133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54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3123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55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3131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3112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61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1211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62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1222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63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1233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1223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65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1231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66</m:t>
                                    </m:r>
                                  </m:sub>
                                </m:sSub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1212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1013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5F8F32-47E2-27BA-620F-36B2EF1E3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702" y="2869197"/>
                <a:ext cx="5301072" cy="10093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294F49-8C74-1A9C-9C38-3680CC06CD19}"/>
                  </a:ext>
                </a:extLst>
              </p:cNvPr>
              <p:cNvSpPr txBox="1"/>
              <p:nvPr/>
            </p:nvSpPr>
            <p:spPr>
              <a:xfrm>
                <a:off x="2126564" y="4115919"/>
                <a:ext cx="4573166" cy="266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013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013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sz="1013" i="1">
                              <a:latin typeface="Cambria Math" panose="02040503050406030204" pitchFamily="18" charset="0"/>
                            </a:rPr>
                            <m:t>𝑖𝑗𝑘𝑙</m:t>
                          </m:r>
                        </m:sub>
                        <m:sup>
                          <m:r>
                            <a:rPr lang="ru-RU" sz="1013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ru-RU" sz="1013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013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013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ru-RU" sz="1013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1013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ru-RU" sz="1013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013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ru-RU" sz="1013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u-RU" sz="1013" i="1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sSub>
                        <m:sSubPr>
                          <m:ctrlPr>
                            <a:rPr lang="ru-RU" sz="1013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013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ru-RU" sz="1013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1013" i="1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sSub>
                        <m:sSubPr>
                          <m:ctrlPr>
                            <a:rPr lang="ru-RU" sz="1013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013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ru-RU" sz="1013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ru-RU" sz="1013" i="1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  <m:sSub>
                        <m:sSubPr>
                          <m:ctrlPr>
                            <a:rPr lang="ru-RU" sz="1013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013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sz="1013" i="1">
                              <a:latin typeface="Cambria Math" panose="02040503050406030204" pitchFamily="18" charset="0"/>
                            </a:rPr>
                            <m:t>𝛼𝛽𝛾𝛿</m:t>
                          </m:r>
                        </m:sub>
                      </m:sSub>
                    </m:oMath>
                  </m:oMathPara>
                </a14:m>
                <a:endParaRPr lang="ru-RU" sz="1013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294F49-8C74-1A9C-9C38-3680CC06C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564" y="4115919"/>
                <a:ext cx="4573166" cy="2662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9763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7C401-8CBC-1810-A5EC-964C5B28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8097805" cy="994172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Исследование о влиянии изменения направления локальных осей элементарной ячейки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CBB659-0EFE-1BEC-DBF9-D8DC904E7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z="1200" smtClean="0"/>
              <a:t>14</a:t>
            </a:fld>
            <a:r>
              <a:rPr lang="ru-RU" sz="1200" dirty="0"/>
              <a:t>/27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062E99-8466-57F6-3149-A057AEEF7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22" y="1840464"/>
            <a:ext cx="3750166" cy="17779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FEC97E-EEE0-941D-DCE9-318D4C17A11A}"/>
              </a:ext>
            </a:extLst>
          </p:cNvPr>
          <p:cNvSpPr txBox="1"/>
          <p:nvPr/>
        </p:nvSpPr>
        <p:spPr>
          <a:xfrm>
            <a:off x="936420" y="3848589"/>
            <a:ext cx="22335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Расположение локальных осей в ячейке типа 1 до и после поворота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C62E0-7A4A-1F56-0800-6C5E534EB900}"/>
              </a:ext>
            </a:extLst>
          </p:cNvPr>
          <p:cNvSpPr txBox="1"/>
          <p:nvPr/>
        </p:nvSpPr>
        <p:spPr>
          <a:xfrm>
            <a:off x="4378721" y="4477241"/>
            <a:ext cx="3941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Значения эффективных характеристик до и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после поворота локальных осей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2C144F9-608F-6B75-3AF7-5DE3A534A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290" y="1268016"/>
            <a:ext cx="5191588" cy="310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35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18396-3ED4-6D2F-A4FA-A5E8088DD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8195777" cy="994172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Исследование о влиянии изменения направления локальных осей элементарной ячейки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7DA6CC-BCCF-46C7-8478-A8DD7E00A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z="1200" smtClean="0"/>
              <a:t>15</a:t>
            </a:fld>
            <a:r>
              <a:rPr lang="ru-RU" sz="1200" dirty="0"/>
              <a:t>/27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E913F6-0EBD-5EAD-08F8-16803528F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58" y="1505870"/>
            <a:ext cx="4221093" cy="26127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34CB4F-AF73-C2AC-C4EE-3B94CD85D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315" y="1912318"/>
            <a:ext cx="3796031" cy="17999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E7F0E-FEE7-1DCA-DF67-C9D8C30E30EA}"/>
              </a:ext>
            </a:extLst>
          </p:cNvPr>
          <p:cNvSpPr txBox="1"/>
          <p:nvPr/>
        </p:nvSpPr>
        <p:spPr>
          <a:xfrm>
            <a:off x="5680545" y="4074575"/>
            <a:ext cx="22335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Расположение локальных осей в ячейке типа 3 до и после поворота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7C482F-A687-574C-EDFC-297BEA838D20}"/>
              </a:ext>
            </a:extLst>
          </p:cNvPr>
          <p:cNvSpPr txBox="1"/>
          <p:nvPr/>
        </p:nvSpPr>
        <p:spPr>
          <a:xfrm>
            <a:off x="785003" y="4159214"/>
            <a:ext cx="3941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Значения эффективных характеристик до и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после поворота локальных осей </a:t>
            </a:r>
          </a:p>
        </p:txBody>
      </p:sp>
    </p:spTree>
    <p:extLst>
      <p:ext uri="{BB962C8B-B14F-4D97-AF65-F5344CB8AC3E}">
        <p14:creationId xmlns:p14="http://schemas.microsoft.com/office/powerpoint/2010/main" val="2210412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0F688-1C8B-E908-1A6F-8F843C4A6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Геометрия модели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D272CA-8B1D-94E7-9CC6-D350D751F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045" y="1506333"/>
            <a:ext cx="4166119" cy="29022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Проектирование бедренного компонента эндопротеза тазобедренного сустава правой ноги, включающего в себя решетчатые структуры с градиентными свойствами</a:t>
            </a:r>
          </a:p>
          <a:p>
            <a:pPr marL="0" indent="0">
              <a:buNone/>
            </a:pP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Материал эндопротеза – биосовместимый титан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Ti6Al4V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Рассмотрено 2 сценария нагружения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29C574-55F2-5BE8-969A-27F3874CD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z="1200" smtClean="0"/>
              <a:t>16</a:t>
            </a:fld>
            <a:r>
              <a:rPr lang="ru-RU" sz="1200" dirty="0"/>
              <a:t>/27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524180-E5FA-E20B-6EB8-2A5BD0C67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68"/>
          <a:stretch/>
        </p:blipFill>
        <p:spPr>
          <a:xfrm>
            <a:off x="7312274" y="850521"/>
            <a:ext cx="1644805" cy="38094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CE0E01-EAD0-3CC6-BFD5-131AA18E18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2"/>
          <a:stretch/>
        </p:blipFill>
        <p:spPr bwMode="auto">
          <a:xfrm>
            <a:off x="5247297" y="1116198"/>
            <a:ext cx="1338943" cy="34310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80E15403-A4AE-DC92-30DD-5089233EE1FC}"/>
              </a:ext>
            </a:extLst>
          </p:cNvPr>
          <p:cNvCxnSpPr>
            <a:cxnSpLocks/>
          </p:cNvCxnSpPr>
          <p:nvPr/>
        </p:nvCxnSpPr>
        <p:spPr>
          <a:xfrm flipV="1">
            <a:off x="6569026" y="1332770"/>
            <a:ext cx="1327585" cy="347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890E583-9D3B-B3E7-64CC-92BA4BC81BBF}"/>
              </a:ext>
            </a:extLst>
          </p:cNvPr>
          <p:cNvSpPr/>
          <p:nvPr/>
        </p:nvSpPr>
        <p:spPr>
          <a:xfrm>
            <a:off x="5121788" y="1332770"/>
            <a:ext cx="1447238" cy="3214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C8EBB1-B31E-3661-AE8C-56E20D93DB9D}"/>
              </a:ext>
            </a:extLst>
          </p:cNvPr>
          <p:cNvSpPr txBox="1"/>
          <p:nvPr/>
        </p:nvSpPr>
        <p:spPr>
          <a:xfrm>
            <a:off x="5916767" y="4609355"/>
            <a:ext cx="14029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Геометрия модели</a:t>
            </a:r>
          </a:p>
        </p:txBody>
      </p:sp>
    </p:spTree>
    <p:extLst>
      <p:ext uri="{BB962C8B-B14F-4D97-AF65-F5344CB8AC3E}">
        <p14:creationId xmlns:p14="http://schemas.microsoft.com/office/powerpoint/2010/main" val="3522861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06C5E-EDC9-A50F-2C91-0E4075E3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Допущения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A9D8DC-F679-4AC2-7A9F-68430CD6F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Все расчеты проведены в статической постановке без учета динамических явлений при ходьбе.</a:t>
            </a:r>
          </a:p>
          <a:p>
            <a:pPr algn="just"/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При расчете нагрузок учтены мышцы, дающие существенный вклад* – малая ягодичная мышца, грушевидная мышца.</a:t>
            </a:r>
          </a:p>
          <a:p>
            <a:pPr algn="just"/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Предполагается, что средний вес человека – 80 кг.</a:t>
            </a:r>
          </a:p>
          <a:p>
            <a:pPr algn="just"/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Материалы для элементов геометрии взяты из открытых источников.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6A021E-6AF3-3A7D-DCB8-BE86741BE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z="1200" smtClean="0"/>
              <a:t>17</a:t>
            </a:fld>
            <a:r>
              <a:rPr lang="ru-RU" sz="1200" dirty="0"/>
              <a:t>/27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3815B4-73B9-705D-013C-2AFD607A2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754" y="3872598"/>
            <a:ext cx="8661303" cy="694603"/>
          </a:xfrm>
        </p:spPr>
        <p:txBody>
          <a:bodyPr/>
          <a:lstStyle/>
          <a:p>
            <a:pPr algn="l"/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  <a:r>
              <a:rPr lang="en-US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Duda</a:t>
            </a: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 G.N., Heller M., </a:t>
            </a:r>
            <a:r>
              <a:rPr lang="en-US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Albinger</a:t>
            </a: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 J., Schulz O., Schneider E., Claes L. Influence of muscle forces on femoral strain distribution // Journal of Biomechanics. – 1998. – Vol. 31. – P. 841–846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</a:p>
          <a:p>
            <a:pPr algn="l"/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Pedersen D.R., Brand R.A., Davy D.T. Pelvic muscle and acetabular contact forces during gait // Journal of Biomechanics. – 1997. – Vol. 30. – P. 959–965.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13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462EE-63F4-71F8-CA3F-B6822675E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Схема проектирования эндопротеза с решетчатой структурой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4CDB80D-A77F-90FF-DE08-A134C84308AD}"/>
              </a:ext>
            </a:extLst>
          </p:cNvPr>
          <p:cNvSpPr/>
          <p:nvPr/>
        </p:nvSpPr>
        <p:spPr>
          <a:xfrm>
            <a:off x="247946" y="1895561"/>
            <a:ext cx="1357533" cy="4712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020C5D6-C5BC-0A42-E890-5930B14D3432}"/>
              </a:ext>
            </a:extLst>
          </p:cNvPr>
          <p:cNvSpPr/>
          <p:nvPr/>
        </p:nvSpPr>
        <p:spPr>
          <a:xfrm>
            <a:off x="1777379" y="1308709"/>
            <a:ext cx="1359717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20EB65E-B1A8-18A0-839C-180062FA1C86}"/>
              </a:ext>
            </a:extLst>
          </p:cNvPr>
          <p:cNvSpPr/>
          <p:nvPr/>
        </p:nvSpPr>
        <p:spPr>
          <a:xfrm>
            <a:off x="1777379" y="2474169"/>
            <a:ext cx="1359718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B2DA553-1FCC-AE1A-6C0C-BFED379CCAD1}"/>
              </a:ext>
            </a:extLst>
          </p:cNvPr>
          <p:cNvSpPr/>
          <p:nvPr/>
        </p:nvSpPr>
        <p:spPr>
          <a:xfrm>
            <a:off x="3208763" y="1890475"/>
            <a:ext cx="1370271" cy="471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989A955E-F535-20A1-1586-5FA93FED7049}"/>
              </a:ext>
            </a:extLst>
          </p:cNvPr>
          <p:cNvSpPr/>
          <p:nvPr/>
        </p:nvSpPr>
        <p:spPr>
          <a:xfrm>
            <a:off x="4769831" y="1881492"/>
            <a:ext cx="2271046" cy="471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B6F01C-582A-73B3-E55B-A4E4A8736DD2}"/>
              </a:ext>
            </a:extLst>
          </p:cNvPr>
          <p:cNvSpPr txBox="1"/>
          <p:nvPr/>
        </p:nvSpPr>
        <p:spPr>
          <a:xfrm>
            <a:off x="336755" y="1881492"/>
            <a:ext cx="163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Начальная</a:t>
            </a: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геометрия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FF868A-AB9E-0A15-7042-B60122534DDC}"/>
              </a:ext>
            </a:extLst>
          </p:cNvPr>
          <p:cNvSpPr txBox="1"/>
          <p:nvPr/>
        </p:nvSpPr>
        <p:spPr>
          <a:xfrm flipH="1">
            <a:off x="1777378" y="1273843"/>
            <a:ext cx="1289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Сценарий нагружения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F444EC-5BE6-9D66-BC04-6FBC4395BA9B}"/>
              </a:ext>
            </a:extLst>
          </p:cNvPr>
          <p:cNvSpPr txBox="1"/>
          <p:nvPr/>
        </p:nvSpPr>
        <p:spPr>
          <a:xfrm flipH="1">
            <a:off x="1777378" y="2439328"/>
            <a:ext cx="135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Сценарий нагружения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1CF4CC-C10D-D323-3FE3-031A1DD02CEF}"/>
              </a:ext>
            </a:extLst>
          </p:cNvPr>
          <p:cNvSpPr txBox="1"/>
          <p:nvPr/>
        </p:nvSpPr>
        <p:spPr>
          <a:xfrm flipH="1">
            <a:off x="3237777" y="1972222"/>
            <a:ext cx="1312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Оптимизация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38BE16-617F-3321-E208-48066882C347}"/>
              </a:ext>
            </a:extLst>
          </p:cNvPr>
          <p:cNvSpPr txBox="1"/>
          <p:nvPr/>
        </p:nvSpPr>
        <p:spPr>
          <a:xfrm flipH="1">
            <a:off x="4750395" y="1838087"/>
            <a:ext cx="2359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Геометрия, включающая решетчатые структуры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7C92B4-F606-A9EA-D574-51D513F2593A}"/>
              </a:ext>
            </a:extLst>
          </p:cNvPr>
          <p:cNvSpPr txBox="1"/>
          <p:nvPr/>
        </p:nvSpPr>
        <p:spPr>
          <a:xfrm flipH="1">
            <a:off x="1777378" y="1273750"/>
            <a:ext cx="135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Сценарий нагружения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DED07A-9AC2-9CBE-6AE2-C19BDA22EC8A}"/>
              </a:ext>
            </a:extLst>
          </p:cNvPr>
          <p:cNvSpPr txBox="1"/>
          <p:nvPr/>
        </p:nvSpPr>
        <p:spPr>
          <a:xfrm flipH="1">
            <a:off x="7269921" y="2439328"/>
            <a:ext cx="1740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Сценарий нагружения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587BB2-DB59-E9F4-1012-2F57D6FEE77A}"/>
              </a:ext>
            </a:extLst>
          </p:cNvPr>
          <p:cNvSpPr txBox="1"/>
          <p:nvPr/>
        </p:nvSpPr>
        <p:spPr>
          <a:xfrm flipH="1">
            <a:off x="7269921" y="1290255"/>
            <a:ext cx="1740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Сценарий нагружения 1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F5F7F440-65D6-09A2-99F8-552326565C04}"/>
              </a:ext>
            </a:extLst>
          </p:cNvPr>
          <p:cNvSpPr/>
          <p:nvPr/>
        </p:nvSpPr>
        <p:spPr>
          <a:xfrm>
            <a:off x="7269921" y="2472338"/>
            <a:ext cx="1526345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9DA2E832-9EE0-8C06-3F17-57BBB808D32E}"/>
              </a:ext>
            </a:extLst>
          </p:cNvPr>
          <p:cNvSpPr/>
          <p:nvPr/>
        </p:nvSpPr>
        <p:spPr>
          <a:xfrm>
            <a:off x="7269921" y="1323265"/>
            <a:ext cx="1526345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6FD6AE-E8CD-5FE6-0C79-3F897C257A58}"/>
              </a:ext>
            </a:extLst>
          </p:cNvPr>
          <p:cNvSpPr txBox="1"/>
          <p:nvPr/>
        </p:nvSpPr>
        <p:spPr>
          <a:xfrm flipH="1">
            <a:off x="138255" y="3060474"/>
            <a:ext cx="1576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1. Подгружается геометрия для оптимизации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2DFFE781-39FA-367F-FCEA-5716ECAEB736}"/>
              </a:ext>
            </a:extLst>
          </p:cNvPr>
          <p:cNvCxnSpPr/>
          <p:nvPr/>
        </p:nvCxnSpPr>
        <p:spPr>
          <a:xfrm flipV="1">
            <a:off x="1605479" y="1551865"/>
            <a:ext cx="109690" cy="286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C938C977-4559-244C-5A0A-BAC23D2741D4}"/>
              </a:ext>
            </a:extLst>
          </p:cNvPr>
          <p:cNvCxnSpPr>
            <a:cxnSpLocks/>
          </p:cNvCxnSpPr>
          <p:nvPr/>
        </p:nvCxnSpPr>
        <p:spPr>
          <a:xfrm>
            <a:off x="1634136" y="2361307"/>
            <a:ext cx="76644" cy="2867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2886565E-E045-D262-C107-3EDA4A233FA6}"/>
              </a:ext>
            </a:extLst>
          </p:cNvPr>
          <p:cNvCxnSpPr/>
          <p:nvPr/>
        </p:nvCxnSpPr>
        <p:spPr>
          <a:xfrm flipV="1">
            <a:off x="3156296" y="2402001"/>
            <a:ext cx="109690" cy="286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CF45E234-5AC9-0C4F-C70C-9133653C048C}"/>
              </a:ext>
            </a:extLst>
          </p:cNvPr>
          <p:cNvCxnSpPr>
            <a:cxnSpLocks/>
          </p:cNvCxnSpPr>
          <p:nvPr/>
        </p:nvCxnSpPr>
        <p:spPr>
          <a:xfrm>
            <a:off x="3184979" y="1507387"/>
            <a:ext cx="76644" cy="2867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DC394CBA-6DD5-5563-87A6-40CB7670679A}"/>
              </a:ext>
            </a:extLst>
          </p:cNvPr>
          <p:cNvCxnSpPr>
            <a:cxnSpLocks/>
          </p:cNvCxnSpPr>
          <p:nvPr/>
        </p:nvCxnSpPr>
        <p:spPr>
          <a:xfrm>
            <a:off x="4579034" y="2099697"/>
            <a:ext cx="13629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55812B1C-8C21-B965-D9D7-F69AA4649C80}"/>
              </a:ext>
            </a:extLst>
          </p:cNvPr>
          <p:cNvCxnSpPr/>
          <p:nvPr/>
        </p:nvCxnSpPr>
        <p:spPr>
          <a:xfrm flipV="1">
            <a:off x="7090549" y="1581886"/>
            <a:ext cx="109690" cy="286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11F7ECB5-45F3-554D-660C-ED2038F384E7}"/>
              </a:ext>
            </a:extLst>
          </p:cNvPr>
          <p:cNvCxnSpPr>
            <a:cxnSpLocks/>
          </p:cNvCxnSpPr>
          <p:nvPr/>
        </p:nvCxnSpPr>
        <p:spPr>
          <a:xfrm>
            <a:off x="7090549" y="2342289"/>
            <a:ext cx="89236" cy="3004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73D9E58-BCE4-25F7-98B8-256051D188B6}"/>
              </a:ext>
            </a:extLst>
          </p:cNvPr>
          <p:cNvSpPr txBox="1"/>
          <p:nvPr/>
        </p:nvSpPr>
        <p:spPr>
          <a:xfrm>
            <a:off x="1464609" y="3777008"/>
            <a:ext cx="1985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2. Задаются нагрузки, описанные далее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8407B4-88DD-72B9-41D9-7B0FBFB4F268}"/>
              </a:ext>
            </a:extLst>
          </p:cNvPr>
          <p:cNvSpPr txBox="1"/>
          <p:nvPr/>
        </p:nvSpPr>
        <p:spPr>
          <a:xfrm>
            <a:off x="3180594" y="311168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3. Задание параметров оптимизации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D3885F4-D6C5-EC76-8086-FCD0813384B3}"/>
              </a:ext>
            </a:extLst>
          </p:cNvPr>
          <p:cNvSpPr txBox="1"/>
          <p:nvPr/>
        </p:nvSpPr>
        <p:spPr>
          <a:xfrm>
            <a:off x="4769831" y="3777008"/>
            <a:ext cx="2038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4. Применение результатов оптимизации к геометрии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7486D4-D448-99A3-5F95-95BAF1479B82}"/>
              </a:ext>
            </a:extLst>
          </p:cNvPr>
          <p:cNvSpPr txBox="1"/>
          <p:nvPr/>
        </p:nvSpPr>
        <p:spPr>
          <a:xfrm>
            <a:off x="6807874" y="3235850"/>
            <a:ext cx="235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5. Результат нагружения оптимизированной геометрии</a:t>
            </a:r>
          </a:p>
        </p:txBody>
      </p:sp>
      <p:sp>
        <p:nvSpPr>
          <p:cNvPr id="45" name="Номер слайда 5">
            <a:extLst>
              <a:ext uri="{FF2B5EF4-FFF2-40B4-BE49-F238E27FC236}">
                <a16:creationId xmlns:a16="http://schemas.microsoft.com/office/drawing/2014/main" id="{BFC71EE5-E08C-7F91-097A-62045C4426D8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18/27</a:t>
            </a:r>
          </a:p>
        </p:txBody>
      </p:sp>
    </p:spTree>
    <p:extLst>
      <p:ext uri="{BB962C8B-B14F-4D97-AF65-F5344CB8AC3E}">
        <p14:creationId xmlns:p14="http://schemas.microsoft.com/office/powerpoint/2010/main" val="3221182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7658B-9E54-34F8-E22B-768B1738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Первый сценарий нагружения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407C77-67E2-456B-7CAA-5B596F29C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575" y="1532020"/>
            <a:ext cx="3892032" cy="730169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Рассмотрены нагрузки в случае стояния на одной ноге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291CAB-1C99-2F4E-2A68-903A6E98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z="1200" smtClean="0"/>
              <a:t>19</a:t>
            </a:fld>
            <a:r>
              <a:rPr lang="ru-RU" sz="1200" dirty="0"/>
              <a:t>/27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0CBD70-95C5-151B-C50F-F728F834A047}"/>
                  </a:ext>
                </a:extLst>
              </p:cNvPr>
              <p:cNvSpPr txBox="1"/>
              <p:nvPr/>
            </p:nvSpPr>
            <p:spPr>
              <a:xfrm>
                <a:off x="-69979" y="2301891"/>
                <a:ext cx="4849586" cy="9766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&amp;М∙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𝑀𝑠𝑖𝑛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𝑀𝑐𝑜𝑠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013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0CBD70-95C5-151B-C50F-F728F834A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9979" y="2301891"/>
                <a:ext cx="4849586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7DCEBE1-91FB-1ABF-D71E-F70613DA0DF7}"/>
              </a:ext>
            </a:extLst>
          </p:cNvPr>
          <p:cNvSpPr txBox="1"/>
          <p:nvPr/>
        </p:nvSpPr>
        <p:spPr>
          <a:xfrm>
            <a:off x="5328233" y="4092738"/>
            <a:ext cx="2058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Силы, действующие на систему со стороны таза, вид на скелет человека спереди</a:t>
            </a:r>
          </a:p>
        </p:txBody>
      </p:sp>
      <p:pic>
        <p:nvPicPr>
          <p:cNvPr id="7" name="Рисунок 6" descr="Изображение выглядит как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2C452985-48E1-1B88-AFF7-749D3FDD7E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2" t="4252"/>
          <a:stretch/>
        </p:blipFill>
        <p:spPr bwMode="auto">
          <a:xfrm>
            <a:off x="4562181" y="1008042"/>
            <a:ext cx="3323383" cy="29737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351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F785F-7BFE-3759-6A9D-D705E6991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6C73FE-8BCC-AE20-7B42-2EF62B1D7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21" y="1432144"/>
            <a:ext cx="4006107" cy="2815895"/>
          </a:xfrm>
        </p:spPr>
        <p:txBody>
          <a:bodyPr>
            <a:noAutofit/>
          </a:bodyPr>
          <a:lstStyle/>
          <a:p>
            <a:r>
              <a:rPr lang="ru-RU" sz="1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Метаматериалы – материалы, физическими и механическими свойствами которых можно управлять путем изменения формы и параметров элементарной ячейки</a:t>
            </a:r>
          </a:p>
          <a:p>
            <a:pPr marL="0" indent="0">
              <a:buNone/>
            </a:pPr>
            <a:endParaRPr lang="ru-RU" sz="14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Метаматериалы наиболее востребованы в областях, применяющих аддитивные технологии, которые обладают широким спектром возможностей при малых ограничениях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C21440-3AD4-53B1-C072-505F8D13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z="1200" smtClean="0"/>
              <a:t>2</a:t>
            </a:fld>
            <a:r>
              <a:rPr lang="ru-RU" sz="1200" dirty="0"/>
              <a:t>/27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323030-84FC-DA27-9963-CEAD81D2C1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6913"/>
          <a:stretch/>
        </p:blipFill>
        <p:spPr bwMode="auto">
          <a:xfrm>
            <a:off x="4663773" y="1432144"/>
            <a:ext cx="3946827" cy="24726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4D4DE5-3FAC-EC91-17FB-41360FE32B73}"/>
              </a:ext>
            </a:extLst>
          </p:cNvPr>
          <p:cNvSpPr txBox="1"/>
          <p:nvPr/>
        </p:nvSpPr>
        <p:spPr>
          <a:xfrm>
            <a:off x="5148637" y="3943609"/>
            <a:ext cx="2977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Внешний вид решетчатых метаматериалов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613313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F414A-5B79-0059-3B4A-2B2EC4DC6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Второй сценарий нагружения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BEC0853-F1AC-72E9-203D-E591567A9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z="1200" smtClean="0"/>
              <a:t>20</a:t>
            </a:fld>
            <a:r>
              <a:rPr lang="ru-RU" sz="1200" dirty="0"/>
              <a:t>/27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E7C44-F2CB-7AC6-1FB3-2863864A46DF}"/>
              </a:ext>
            </a:extLst>
          </p:cNvPr>
          <p:cNvSpPr txBox="1"/>
          <p:nvPr/>
        </p:nvSpPr>
        <p:spPr>
          <a:xfrm>
            <a:off x="4903821" y="1511709"/>
            <a:ext cx="37106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Нагрузки в момент фазы шага, при которой вокруг вертикальной оси, проходящей через центр бедренной кости, совершается поворот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4710C2-0522-35D1-9DF3-706CBCD7313E}"/>
                  </a:ext>
                </a:extLst>
              </p:cNvPr>
              <p:cNvSpPr txBox="1"/>
              <p:nvPr/>
            </p:nvSpPr>
            <p:spPr>
              <a:xfrm>
                <a:off x="4171367" y="2822885"/>
                <a:ext cx="4573166" cy="9766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18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ru-RU" sz="180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ru-RU" sz="18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ru-RU" sz="180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ru-RU" sz="180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ru-RU" sz="18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ru-RU" sz="18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ru-RU" sz="18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𝑇𝑠𝑖𝑛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ru-RU" sz="18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18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ru-RU" sz="18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𝑇𝑐𝑜𝑠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013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4710C2-0522-35D1-9DF3-706CBCD73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367" y="2822885"/>
                <a:ext cx="4573166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1D22D60-D805-5495-432D-2B0D98AC81B7}"/>
              </a:ext>
            </a:extLst>
          </p:cNvPr>
          <p:cNvSpPr txBox="1"/>
          <p:nvPr/>
        </p:nvSpPr>
        <p:spPr>
          <a:xfrm>
            <a:off x="1525765" y="4077205"/>
            <a:ext cx="2058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Силы, действующие на систему со стороны таза, </a:t>
            </a:r>
          </a:p>
          <a:p>
            <a:pPr algn="ctr"/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вид на скелет человека снизу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0C7A2FBB-E712-0635-572B-7AE545686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8FFD876-B621-F1BD-9C65-E53805635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20" y="1436243"/>
            <a:ext cx="3990543" cy="23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82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DEC78-5630-88B5-50D2-25A7CE27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Оптимизация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50BCFC-1273-934F-EEDD-A5EE0CCAA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739" y="1412206"/>
            <a:ext cx="378442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Целевая функция: энергия деформации</a:t>
            </a:r>
          </a:p>
          <a:p>
            <a:pPr marL="0" indent="0">
              <a:buNone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Переменная проектирования: эффективная плотность изделия</a:t>
            </a: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Диапазон эффективной плотности модели: 30-70%</a:t>
            </a: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Процент сохранения массы изделия: 50%</a:t>
            </a: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Размер элементарной ячейки: 3,7 мм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0995EB-4111-6ED1-B05A-F96CB3A68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z="1200" smtClean="0"/>
              <a:t>21</a:t>
            </a:fld>
            <a:r>
              <a:rPr lang="ru-RU" sz="1200" dirty="0"/>
              <a:t>/27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89C66C-8983-09F1-F793-120884750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35" y="770930"/>
            <a:ext cx="2914526" cy="40489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152A23-A8AA-A87C-7EB5-164C8160B626}"/>
              </a:ext>
            </a:extLst>
          </p:cNvPr>
          <p:cNvSpPr txBox="1"/>
          <p:nvPr/>
        </p:nvSpPr>
        <p:spPr>
          <a:xfrm>
            <a:off x="5291243" y="4645675"/>
            <a:ext cx="28216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Распределение эффективной плотности </a:t>
            </a:r>
          </a:p>
        </p:txBody>
      </p:sp>
    </p:spTree>
    <p:extLst>
      <p:ext uri="{BB962C8B-B14F-4D97-AF65-F5344CB8AC3E}">
        <p14:creationId xmlns:p14="http://schemas.microsoft.com/office/powerpoint/2010/main" val="3683178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5FDC6-52B9-21B6-F3BC-D59242E8F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Построение геометрии, включающей в себя решетчатые структуры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1F84A09-D0E1-486A-F907-F8D5F311C5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31" y="1761791"/>
            <a:ext cx="5520929" cy="2743914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A280363-5323-8CFC-7EF3-12BB81F9D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z="1200" smtClean="0"/>
              <a:t>22</a:t>
            </a:fld>
            <a:r>
              <a:rPr lang="ru-RU" sz="1200" dirty="0"/>
              <a:t>/27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A7BBCB-8F6F-19CB-8BE3-DFE51C5D40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8" t="5871" r="52660" b="11478"/>
          <a:stretch/>
        </p:blipFill>
        <p:spPr>
          <a:xfrm>
            <a:off x="350957" y="1268016"/>
            <a:ext cx="1839950" cy="375617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C5A6829-9608-9B55-C38C-3C06E8612733}"/>
              </a:ext>
            </a:extLst>
          </p:cNvPr>
          <p:cNvSpPr/>
          <p:nvPr/>
        </p:nvSpPr>
        <p:spPr>
          <a:xfrm>
            <a:off x="721761" y="2126840"/>
            <a:ext cx="887136" cy="679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37CE358-EA13-559F-1C8B-A3CA27C5E7CB}"/>
              </a:ext>
            </a:extLst>
          </p:cNvPr>
          <p:cNvSpPr/>
          <p:nvPr/>
        </p:nvSpPr>
        <p:spPr>
          <a:xfrm>
            <a:off x="2190907" y="1755078"/>
            <a:ext cx="2749492" cy="274391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330036-F9F6-27D9-5E72-009A5EDC480F}"/>
              </a:ext>
            </a:extLst>
          </p:cNvPr>
          <p:cNvSpPr txBox="1"/>
          <p:nvPr/>
        </p:nvSpPr>
        <p:spPr>
          <a:xfrm>
            <a:off x="5341690" y="1761790"/>
            <a:ext cx="2700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Геометрия эндопротеза с градиентными свойствами решетчатой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1701637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FC421-F365-667B-439F-F9F83CD4D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Конечно-элементная модель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561190-5434-235E-DF05-CE81574F4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z="1200" smtClean="0"/>
              <a:t>23</a:t>
            </a:fld>
            <a:r>
              <a:rPr lang="ru-RU" sz="1200" dirty="0"/>
              <a:t>/27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FEA2D1-2883-BBAA-1B5E-DAE5AEDAB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48" y="1398030"/>
            <a:ext cx="2570905" cy="2820597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353089"/>
              </p:ext>
            </p:extLst>
          </p:nvPr>
        </p:nvGraphicFramePr>
        <p:xfrm>
          <a:off x="3320520" y="1036183"/>
          <a:ext cx="5244906" cy="3399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5F68D4A-C9DA-F1E7-0C60-F88F37AB1DF0}"/>
              </a:ext>
            </a:extLst>
          </p:cNvPr>
          <p:cNvSpPr txBox="1"/>
          <p:nvPr/>
        </p:nvSpPr>
        <p:spPr>
          <a:xfrm>
            <a:off x="4717329" y="4438769"/>
            <a:ext cx="25795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Зависимость относительной ошибки от </a:t>
            </a:r>
          </a:p>
          <a:p>
            <a:pPr algn="ctr"/>
            <a:r>
              <a:rPr lang="ru-RU" sz="1100" dirty="0"/>
              <a:t>размера расчетной сетки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86901B-ACBE-BCB7-A7C2-812BE08BD1FF}"/>
              </a:ext>
            </a:extLst>
          </p:cNvPr>
          <p:cNvSpPr txBox="1"/>
          <p:nvPr/>
        </p:nvSpPr>
        <p:spPr>
          <a:xfrm>
            <a:off x="478809" y="4438769"/>
            <a:ext cx="2722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Упрощенная геометрия для определения </a:t>
            </a:r>
          </a:p>
          <a:p>
            <a:pPr algn="ctr"/>
            <a:r>
              <a:rPr lang="ru-RU" sz="1100" dirty="0"/>
              <a:t>сеточной сходимости</a:t>
            </a:r>
          </a:p>
        </p:txBody>
      </p:sp>
    </p:spTree>
    <p:extLst>
      <p:ext uri="{BB962C8B-B14F-4D97-AF65-F5344CB8AC3E}">
        <p14:creationId xmlns:p14="http://schemas.microsoft.com/office/powerpoint/2010/main" val="1528855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7F242-6B58-E144-A02C-C8F089510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Конечно-элементная модель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5EAB64F6-7EFF-460B-7F42-DAA6CED79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3" b="16256"/>
          <a:stretch/>
        </p:blipFill>
        <p:spPr>
          <a:xfrm rot="5400000">
            <a:off x="-929328" y="2268743"/>
            <a:ext cx="4161898" cy="1587617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801B6C9-5E09-2183-8667-5C3F2E29C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z="1200" smtClean="0"/>
              <a:t>24</a:t>
            </a:fld>
            <a:r>
              <a:rPr lang="ru-RU" sz="1200" dirty="0"/>
              <a:t>/27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42E07E-4DD2-C18E-F3B8-F5F788F8BF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t="4500" r="33751" b="11395"/>
          <a:stretch/>
        </p:blipFill>
        <p:spPr>
          <a:xfrm>
            <a:off x="1710335" y="1804678"/>
            <a:ext cx="4007840" cy="317444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CE23D35-4125-799A-EDF9-6518018EF769}"/>
              </a:ext>
            </a:extLst>
          </p:cNvPr>
          <p:cNvSpPr/>
          <p:nvPr/>
        </p:nvSpPr>
        <p:spPr>
          <a:xfrm>
            <a:off x="301219" y="1561100"/>
            <a:ext cx="1214306" cy="8293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DC61222-868D-EEE9-324C-6DFCE1444B7A}"/>
              </a:ext>
            </a:extLst>
          </p:cNvPr>
          <p:cNvSpPr/>
          <p:nvPr/>
        </p:nvSpPr>
        <p:spPr>
          <a:xfrm>
            <a:off x="1621083" y="1804678"/>
            <a:ext cx="4007840" cy="3174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3B6785-0254-A4D0-6212-66A2B1572780}"/>
              </a:ext>
            </a:extLst>
          </p:cNvPr>
          <p:cNvSpPr txBox="1"/>
          <p:nvPr/>
        </p:nvSpPr>
        <p:spPr>
          <a:xfrm>
            <a:off x="5882138" y="1169542"/>
            <a:ext cx="273877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Конечные элементы –тетраэдры первого порядка, характерный размер элемента 0,25 мм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Число узлов всей системы: 1 341 155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Число элементов всей системы: 5 941 602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Конечно-элементная модель остальных частей геометрии аналогична модели до внедрения решетчатой структуры эндопротеза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15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1FA10-A71A-FA2A-A603-C30273010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Результаты после нагружения. 1 сценарий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D9A49B62-48E0-F0D2-B7DF-88DE1A89A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29" y="1072684"/>
            <a:ext cx="2143143" cy="3500770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1416B0E-B2F9-AA68-1EE1-06A8D3F7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z="1200" smtClean="0"/>
              <a:t>25</a:t>
            </a:fld>
            <a:r>
              <a:rPr lang="ru-RU" sz="1200" dirty="0"/>
              <a:t>/27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EA8955-F988-A7FD-01B0-71DAC1CA572B}"/>
              </a:ext>
            </a:extLst>
          </p:cNvPr>
          <p:cNvSpPr txBox="1"/>
          <p:nvPr/>
        </p:nvSpPr>
        <p:spPr>
          <a:xfrm>
            <a:off x="5437262" y="1550907"/>
            <a:ext cx="324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Напряжения большей части геометрии не превышают 300 МПа.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На краях модели присутствуют мелкие элементы-дефекты, которые являются концентраторами напряжений, превышающие предел текучести материала.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AF97C1-46F4-FE03-0611-FA5E160461D8}"/>
              </a:ext>
            </a:extLst>
          </p:cNvPr>
          <p:cNvSpPr txBox="1"/>
          <p:nvPr/>
        </p:nvSpPr>
        <p:spPr>
          <a:xfrm>
            <a:off x="1420271" y="4440943"/>
            <a:ext cx="18434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Эквивалентные напряжения (по Мизесу) решетчатой структуры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DA041A-230E-1E61-CCDD-8D5D67E02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48" y="2157727"/>
            <a:ext cx="3572017" cy="20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11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C53F7-2132-7803-4E23-ED3DED01D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5708"/>
            <a:ext cx="7886700" cy="994172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Результаты после нагружения. 2 сценарий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21C855-79B9-D2FB-464F-6AB5950B8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20" y="1078071"/>
            <a:ext cx="2281153" cy="3550543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E2DCB23-57FF-AF10-0DE4-D0F8698AE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z="1200" smtClean="0"/>
              <a:t>26</a:t>
            </a:fld>
            <a:r>
              <a:rPr lang="ru-RU" sz="1200" dirty="0"/>
              <a:t>/27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082355-37A4-681A-9170-693981E060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6" r="22045" b="7522"/>
          <a:stretch/>
        </p:blipFill>
        <p:spPr>
          <a:xfrm>
            <a:off x="2164359" y="1950565"/>
            <a:ext cx="2850161" cy="24198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CAD5EA-3F56-6BF6-2ECD-0D347CE58AC4}"/>
              </a:ext>
            </a:extLst>
          </p:cNvPr>
          <p:cNvSpPr txBox="1"/>
          <p:nvPr/>
        </p:nvSpPr>
        <p:spPr>
          <a:xfrm>
            <a:off x="5437262" y="1550907"/>
            <a:ext cx="324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Напряжения большей части геометрии не превышают 300 МПа.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На краях модели присутствуют мелкие элементы-дефекты, которые являются концентраторами напряжений, превышающие предел текучести материала.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B0998C-333D-829C-5A5C-928663D5E123}"/>
              </a:ext>
            </a:extLst>
          </p:cNvPr>
          <p:cNvSpPr txBox="1"/>
          <p:nvPr/>
        </p:nvSpPr>
        <p:spPr>
          <a:xfrm>
            <a:off x="1420271" y="4440943"/>
            <a:ext cx="18434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Эквивалентные напряжения (по Мизесу) решетчатой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1407439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51E923-D6E7-7D53-A113-8427FE754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DD19AD-5587-44F1-F501-619E6837E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340698" cy="3263504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В рамках ВКР проведено исследование о влиянии топологии элементарной ячейки на механические свойства решетчатого метаматериала.</a:t>
            </a: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Рассмотрены изменения топологии элементарной ячейки, такие как: тип ячейки, объемная доля материала, соотношение сторон элементарной ячейки, направление локальных осей рассматриваемого элемента объема.</a:t>
            </a: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Решение задачи позволило оценить вклад каждого изменения в значение характеристик периодической структуры.</a:t>
            </a: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Работа содержит описание применения решетчатой структуры с градиентными свойствами в бедренном компоненте эндопротеза тазобедренного сустава.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4F0685-CBBE-DEE6-EBFB-FB23531D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z="1200" smtClean="0"/>
              <a:t>27</a:t>
            </a:fld>
            <a:r>
              <a:rPr lang="ru-RU" sz="1200" dirty="0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8995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9EA94-7ABB-306E-D3C0-E9E80CA5F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Результаты двух сценариев нагружения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615A39-1C15-80C5-4235-D9DC9CB2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mtClean="0"/>
              <a:t>28</a:t>
            </a:fld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A014F24-4C07-1318-34C1-D4085C1BA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D8AB15-4167-24D1-3BBC-517AA7E91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39" y="1034098"/>
            <a:ext cx="2558792" cy="39337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3E5951-BD29-3AB2-0F2D-608C60E42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937" y="1028788"/>
            <a:ext cx="2438657" cy="401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00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6FBED-FC24-3A94-7FCF-6606C82B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Цель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1ABFB6-E2CF-C05C-18D1-7382E2308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84217"/>
            <a:ext cx="7886700" cy="3313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Посмотреть, как за счет изменения топологии элементарной ячейки можно влиять на макроскопические механические свойства метаматериала. Применить полученный опыт при разработке бедренного компонента эндопротеза тазобедренного сустава правой ноги. </a:t>
            </a:r>
          </a:p>
          <a:p>
            <a:pPr marL="469106" indent="-469106">
              <a:buNone/>
              <a:tabLst>
                <a:tab pos="469106" algn="l"/>
              </a:tabLst>
            </a:pPr>
            <a:r>
              <a:rPr lang="ru-RU" sz="18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Задачи работы </a:t>
            </a:r>
          </a:p>
          <a:p>
            <a:pPr>
              <a:tabLst>
                <a:tab pos="469106" algn="l"/>
              </a:tabLst>
            </a:pPr>
            <a:r>
              <a:rPr lang="ru-RU" sz="1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Разработать геометрию и провести исследование метаматериалов на основе решетчатых структур заданной топологии с применением технологий компьютерного инжиниринга. </a:t>
            </a:r>
          </a:p>
          <a:p>
            <a:pPr>
              <a:tabLst>
                <a:tab pos="469106" algn="l"/>
              </a:tabLst>
            </a:pPr>
            <a:r>
              <a:rPr lang="ru-RU" sz="1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Выявить влияние топологии элементарной ячейки на полученные механические характеристики. </a:t>
            </a:r>
          </a:p>
          <a:p>
            <a:pPr>
              <a:tabLst>
                <a:tab pos="469106" algn="l"/>
              </a:tabLst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Разработать модель, включающую в себя решетчатые структуры с градиентными свойствами.</a:t>
            </a:r>
          </a:p>
          <a:p>
            <a:pPr>
              <a:tabLst>
                <a:tab pos="469106" algn="l"/>
              </a:tabLst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Выполнить конечно-элементный расчет модели.</a:t>
            </a:r>
          </a:p>
          <a:p>
            <a:pPr>
              <a:tabLst>
                <a:tab pos="469106" algn="l"/>
              </a:tabLst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Провести анализ полученных результатов.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0A2A7E-72C7-B04A-3CAA-32A3CFAB1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z="1200" smtClean="0"/>
              <a:t>3</a:t>
            </a:fld>
            <a:r>
              <a:rPr lang="ru-RU" sz="1200" dirty="0"/>
              <a:t>/27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642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F780C-1C17-9000-A6C7-9974FE29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Гомогенизация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C05ADF-77EC-40F0-ABAA-E48608F26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z="1200" smtClean="0"/>
              <a:t>4</a:t>
            </a:fld>
            <a:r>
              <a:rPr lang="ru-RU" sz="1200" dirty="0"/>
              <a:t>/27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396FEC6-175E-9FAB-6F9B-F6ECA229864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66"/>
          <a:stretch/>
        </p:blipFill>
        <p:spPr bwMode="auto">
          <a:xfrm>
            <a:off x="3827396" y="836868"/>
            <a:ext cx="1613686" cy="1976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A1DA6D-4D20-5C53-F055-ABBC7006C4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55" y="2597549"/>
            <a:ext cx="3016744" cy="1709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2DE84A-1800-8B69-A6DE-43828C27CDC1}"/>
              </a:ext>
            </a:extLst>
          </p:cNvPr>
          <p:cNvPicPr/>
          <p:nvPr/>
        </p:nvPicPr>
        <p:blipFill>
          <a:blip r:embed="rId4">
            <a:duotone>
              <a:prstClr val="black"/>
              <a:srgbClr val="16BA1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262897" y="2542233"/>
            <a:ext cx="1504243" cy="17733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9D2ADD-8724-0337-736A-BF747FE514F7}"/>
              </a:ext>
            </a:extLst>
          </p:cNvPr>
          <p:cNvSpPr txBox="1"/>
          <p:nvPr/>
        </p:nvSpPr>
        <p:spPr>
          <a:xfrm>
            <a:off x="1068662" y="4306632"/>
            <a:ext cx="2833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Метод прямого моделирования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BBFE69-D4A4-4A7D-035A-295B2EA8B375}"/>
              </a:ext>
            </a:extLst>
          </p:cNvPr>
          <p:cNvSpPr txBox="1"/>
          <p:nvPr/>
        </p:nvSpPr>
        <p:spPr>
          <a:xfrm>
            <a:off x="6003747" y="4306632"/>
            <a:ext cx="2022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Метод гомогенизации</a:t>
            </a: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893487F2-5B68-84C5-B42B-C823BC4F281F}"/>
              </a:ext>
            </a:extLst>
          </p:cNvPr>
          <p:cNvSpPr/>
          <p:nvPr/>
        </p:nvSpPr>
        <p:spPr>
          <a:xfrm rot="3486276">
            <a:off x="3448875" y="2166963"/>
            <a:ext cx="170780" cy="698088"/>
          </a:xfrm>
          <a:prstGeom prst="downArrow">
            <a:avLst>
              <a:gd name="adj1" fmla="val 50000"/>
              <a:gd name="adj2" fmla="val 4842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1440A420-99D8-A3E9-FFE7-CD77B66037E6}"/>
              </a:ext>
            </a:extLst>
          </p:cNvPr>
          <p:cNvSpPr/>
          <p:nvPr/>
        </p:nvSpPr>
        <p:spPr>
          <a:xfrm rot="18517918">
            <a:off x="5625452" y="2186498"/>
            <a:ext cx="170780" cy="677901"/>
          </a:xfrm>
          <a:prstGeom prst="downArrow">
            <a:avLst>
              <a:gd name="adj1" fmla="val 50000"/>
              <a:gd name="adj2" fmla="val 4842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125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7022C-DB76-33E6-8FE6-C81FBE779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Гомогенизация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19EAA3-BDB5-BBA4-98EC-8738B78AE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77321"/>
            <a:ext cx="7787835" cy="12053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Проводится ортотропная гомогенизация, по результатам которой получено 9 механических характеристик материала.</a:t>
            </a:r>
          </a:p>
          <a:p>
            <a:pPr marL="0" indent="0" algn="just">
              <a:buNone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Граничные условия – периодические. </a:t>
            </a:r>
          </a:p>
          <a:p>
            <a:pPr marL="0" indent="0" algn="just">
              <a:buNone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Осредненные напряжения и деформации связаны следующими уравнениями: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0AB96F-2AD5-5425-FC81-6F78376C8D06}"/>
                  </a:ext>
                </a:extLst>
              </p:cNvPr>
              <p:cNvSpPr txBox="1"/>
              <p:nvPr/>
            </p:nvSpPr>
            <p:spPr>
              <a:xfrm>
                <a:off x="4124711" y="2489044"/>
                <a:ext cx="4086809" cy="2171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〈"/>
                          <m:endChr m:val="〉"/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𝑥𝑥</m:t>
                              </m:r>
                            </m:sub>
                          </m:sSub>
                        </m:e>
                      </m:d>
                      <m:r>
                        <a:rPr lang="ru-RU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𝑥𝑥</m:t>
                              </m:r>
                            </m:sub>
                          </m:sSub>
                        </m:e>
                      </m:d>
                      <m:r>
                        <a:rPr lang="ru-RU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𝑥𝑦</m:t>
                          </m:r>
                        </m:sub>
                      </m:sSub>
                      <m:d>
                        <m:dPr>
                          <m:begChr m:val="〈"/>
                          <m:endChr m:val="〉"/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𝑦𝑦</m:t>
                              </m:r>
                            </m:sub>
                          </m:sSub>
                        </m:e>
                      </m:d>
                      <m:r>
                        <a:rPr lang="ru-RU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𝑥𝑧</m:t>
                          </m:r>
                        </m:sub>
                      </m:sSub>
                      <m:d>
                        <m:dPr>
                          <m:begChr m:val="〈"/>
                          <m:endChr m:val="〉"/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37661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begChr m:val="〈"/>
                          <m:endChr m:val="〉"/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𝑦𝑦</m:t>
                              </m:r>
                            </m:sub>
                          </m:sSub>
                        </m:e>
                      </m:d>
                      <m:r>
                        <a:rPr lang="ru-RU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𝑦𝑥</m:t>
                          </m:r>
                        </m:sub>
                      </m:sSub>
                      <m:d>
                        <m:dPr>
                          <m:begChr m:val="〈"/>
                          <m:endChr m:val="〉"/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𝑥𝑥</m:t>
                              </m:r>
                            </m:sub>
                          </m:sSub>
                        </m:e>
                      </m:d>
                      <m:r>
                        <a:rPr lang="ru-RU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〈"/>
                          <m:endChr m:val="〉"/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𝑦𝑦</m:t>
                              </m:r>
                            </m:sub>
                          </m:sSub>
                        </m:e>
                      </m:d>
                      <m:r>
                        <a:rPr lang="ru-RU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𝑦𝑧</m:t>
                          </m:r>
                        </m:sub>
                      </m:sSub>
                      <m:d>
                        <m:dPr>
                          <m:begChr m:val="〈"/>
                          <m:endChr m:val="〉"/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37661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〈"/>
                          <m:endChr m:val="〉"/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𝑧𝑧</m:t>
                              </m:r>
                            </m:sub>
                          </m:sSub>
                        </m:e>
                      </m:d>
                      <m:r>
                        <a:rPr lang="ru-RU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𝑧𝑥</m:t>
                          </m:r>
                        </m:sub>
                      </m:sSub>
                      <m:d>
                        <m:dPr>
                          <m:begChr m:val="〈"/>
                          <m:endChr m:val="〉"/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𝑥𝑥</m:t>
                              </m:r>
                            </m:sub>
                          </m:sSub>
                        </m:e>
                      </m:d>
                      <m:r>
                        <a:rPr lang="ru-RU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𝑧𝑦</m:t>
                          </m:r>
                        </m:sub>
                      </m:sSub>
                      <m:d>
                        <m:dPr>
                          <m:begChr m:val="〈"/>
                          <m:endChr m:val="〉"/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𝑦𝑦</m:t>
                              </m:r>
                            </m:sub>
                          </m:sSub>
                        </m:e>
                      </m:d>
                      <m:r>
                        <a:rPr lang="ru-RU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〈"/>
                          <m:endChr m:val="〉"/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37661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𝑥𝑦</m:t>
                          </m:r>
                        </m:sub>
                      </m:sSub>
                      <m:d>
                        <m:dPr>
                          <m:begChr m:val="〈"/>
                          <m:endChr m:val="〉"/>
                          <m:ctrlPr>
                            <a:rPr lang="ru-RU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𝑥𝑦</m:t>
                              </m:r>
                            </m:sub>
                          </m:sSub>
                        </m:e>
                      </m:d>
                      <m:r>
                        <a:rPr lang="ru-RU" sz="11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ru-RU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37661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𝑦𝑧</m:t>
                          </m:r>
                        </m:sub>
                      </m:sSub>
                      <m:d>
                        <m:dPr>
                          <m:begChr m:val="〈"/>
                          <m:endChr m:val="〉"/>
                          <m:ctrlPr>
                            <a:rPr lang="ru-RU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𝑦𝑧</m:t>
                              </m:r>
                            </m:sub>
                          </m:sSub>
                        </m:e>
                      </m:d>
                      <m:r>
                        <a:rPr lang="ru-RU" sz="11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ru-RU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𝑧𝑥</m:t>
                          </m:r>
                        </m:sub>
                      </m:sSub>
                      <m:d>
                        <m:dPr>
                          <m:begChr m:val="〈"/>
                          <m:endChr m:val="〉"/>
                          <m:ctrlPr>
                            <a:rPr lang="ru-RU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𝑧𝑥</m:t>
                              </m:r>
                            </m:sub>
                          </m:sSub>
                        </m:e>
                      </m:d>
                      <m:r>
                        <a:rPr lang="ru-RU" sz="11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ru-RU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sz="1013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0AB96F-2AD5-5425-FC81-6F78376C8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711" y="2489044"/>
                <a:ext cx="4086809" cy="21718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06169CA-D9A2-44A4-DCCA-E83F11685837}"/>
                  </a:ext>
                </a:extLst>
              </p:cNvPr>
              <p:cNvSpPr txBox="1"/>
              <p:nvPr/>
            </p:nvSpPr>
            <p:spPr>
              <a:xfrm>
                <a:off x="1343715" y="2489044"/>
                <a:ext cx="2780996" cy="1929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ru-RU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den>
                      </m:f>
                      <m:nary>
                        <m:naryPr>
                          <m:supHide m:val="on"/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ru-RU" sz="1100" dirty="0"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𝑖𝑖</m:t>
                              </m:r>
                            </m:sub>
                          </m:sSub>
                        </m:e>
                      </m:d>
                      <m:r>
                        <a:rPr lang="ru-RU" sz="11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den>
                      </m:f>
                      <m:nary>
                        <m:naryPr>
                          <m:supHide m:val="on"/>
                          <m:ctrlPr>
                            <a:rPr lang="ru-RU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𝑖𝑖</m:t>
                              </m:r>
                            </m:sub>
                          </m:sSub>
                          <m:r>
                            <a:rPr lang="ru-RU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ru-RU" sz="1100" dirty="0"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ru-RU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ru-RU" sz="11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den>
                      </m:f>
                      <m:nary>
                        <m:naryPr>
                          <m:supHide m:val="on"/>
                          <m:ctrlPr>
                            <a:rPr lang="ru-RU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ru-RU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ru-RU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ru-RU" sz="1100" dirty="0"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06169CA-D9A2-44A4-DCCA-E83F11685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715" y="2489044"/>
                <a:ext cx="2780996" cy="19295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35D65A7E-6428-2BCB-827A-43584FB84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36BFBABB-81A3-46DA-87C4-410B1DE1B1FC}" type="slidenum">
              <a:rPr lang="ru-RU" sz="1200" smtClean="0"/>
              <a:t>5</a:t>
            </a:fld>
            <a:r>
              <a:rPr lang="ru-RU" sz="1200" dirty="0"/>
              <a:t>/27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713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7022C-DB76-33E6-8FE6-C81FBE779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Гомогенизация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19EAA3-BDB5-BBA4-98EC-8738B78AE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687" y="1286442"/>
            <a:ext cx="4171950" cy="532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Закон Гука в матричном виде: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4BF982-F485-A04C-D4ED-2FE4D4BEC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z="1200" smtClean="0"/>
              <a:t>6</a:t>
            </a:fld>
            <a:r>
              <a:rPr lang="ru-RU" sz="1200" dirty="0"/>
              <a:t>/27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A985A9-3FD8-831C-6583-76C2255AB9BB}"/>
                  </a:ext>
                </a:extLst>
              </p:cNvPr>
              <p:cNvSpPr txBox="1"/>
              <p:nvPr/>
            </p:nvSpPr>
            <p:spPr>
              <a:xfrm>
                <a:off x="170471" y="1693165"/>
                <a:ext cx="4573166" cy="1007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01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013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𝑥𝑥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𝑦𝑦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𝑧𝑧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𝑥𝑦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𝑦𝑧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𝑥𝑧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ru-RU" sz="1013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01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013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55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66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ru-RU" sz="101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013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𝑥𝑥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𝑦𝑦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𝑧𝑧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𝑥𝑦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𝑦𝑧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  <m:t>𝑥𝑧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ru-RU" sz="1013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013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A985A9-3FD8-831C-6583-76C2255AB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71" y="1693165"/>
                <a:ext cx="4573166" cy="10078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9049A7-E20B-AAA7-A872-45F16269BDF4}"/>
                  </a:ext>
                </a:extLst>
              </p:cNvPr>
              <p:cNvSpPr txBox="1"/>
              <p:nvPr/>
            </p:nvSpPr>
            <p:spPr>
              <a:xfrm>
                <a:off x="4638646" y="1543957"/>
                <a:ext cx="4256508" cy="2209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101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013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ru-RU" sz="1013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01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013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𝑦𝑥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𝑧𝑥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𝑥𝑦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𝑧𝑦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𝑥𝑧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𝑦𝑧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𝑥𝑦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𝑦𝑧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1013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ru-RU" sz="1013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013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ru-RU" sz="1013" i="1">
                                            <a:latin typeface="Cambria Math" panose="02040503050406030204" pitchFamily="18" charset="0"/>
                                          </a:rPr>
                                          <m:t>𝑥𝑧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1013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9049A7-E20B-AAA7-A872-45F16269B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646" y="1543957"/>
                <a:ext cx="4256508" cy="22091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5F56D3-DC68-D141-2C14-901039E216CD}"/>
                  </a:ext>
                </a:extLst>
              </p:cNvPr>
              <p:cNvSpPr txBox="1"/>
              <p:nvPr/>
            </p:nvSpPr>
            <p:spPr>
              <a:xfrm>
                <a:off x="248846" y="2833599"/>
                <a:ext cx="4573166" cy="248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101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013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ru-RU" sz="1013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013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101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013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  <m:sup>
                          <m:r>
                            <a:rPr lang="ru-RU" sz="1013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1013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5F56D3-DC68-D141-2C14-901039E21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46" y="2833599"/>
                <a:ext cx="4573166" cy="2482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6E41A0D-FA38-D1D9-3C12-A6DB3551ABC3}"/>
              </a:ext>
            </a:extLst>
          </p:cNvPr>
          <p:cNvSpPr txBox="1"/>
          <p:nvPr/>
        </p:nvSpPr>
        <p:spPr>
          <a:xfrm>
            <a:off x="5816158" y="3826001"/>
            <a:ext cx="235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Матрица упругих модулей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1D0CC2-E5D0-8EFA-CE44-AFA97D80127A}"/>
              </a:ext>
            </a:extLst>
          </p:cNvPr>
          <p:cNvSpPr txBox="1"/>
          <p:nvPr/>
        </p:nvSpPr>
        <p:spPr>
          <a:xfrm>
            <a:off x="571687" y="3241225"/>
            <a:ext cx="4572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Для определения 9 независимых характеристик необходимо провести 6 экспериментов для каждой элементарной ячейки: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3 эксперимента на одноосное растяжение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3 эксперимента на сдвиг</a:t>
            </a:r>
          </a:p>
        </p:txBody>
      </p:sp>
    </p:spTree>
    <p:extLst>
      <p:ext uri="{BB962C8B-B14F-4D97-AF65-F5344CB8AC3E}">
        <p14:creationId xmlns:p14="http://schemas.microsoft.com/office/powerpoint/2010/main" val="765675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27A8A-06E0-8468-17ED-29167EB23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Рассмотренные типы элементарных ячеек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136B68-ACE4-1FFC-8876-75E379ECB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A7D5D7-C591-060F-DE93-CD81B85A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z="1200" smtClean="0"/>
              <a:t>7</a:t>
            </a:fld>
            <a:r>
              <a:rPr lang="ru-RU" sz="1200" dirty="0"/>
              <a:t>/27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068E14-6FA6-A5D3-EBF9-D74E7049F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803" y="1115337"/>
            <a:ext cx="6657910" cy="1754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BD225D-CC06-17C6-C25B-235772BA5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818" y="2869616"/>
            <a:ext cx="5973989" cy="16440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FB65B0-765F-6192-3290-D87D243759F8}"/>
              </a:ext>
            </a:extLst>
          </p:cNvPr>
          <p:cNvSpPr txBox="1"/>
          <p:nvPr/>
        </p:nvSpPr>
        <p:spPr>
          <a:xfrm>
            <a:off x="3217013" y="4565284"/>
            <a:ext cx="23022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Элементарные ячейки типов 1-7</a:t>
            </a:r>
          </a:p>
        </p:txBody>
      </p:sp>
    </p:spTree>
    <p:extLst>
      <p:ext uri="{BB962C8B-B14F-4D97-AF65-F5344CB8AC3E}">
        <p14:creationId xmlns:p14="http://schemas.microsoft.com/office/powerpoint/2010/main" val="213119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EA47C-569C-94AB-CD21-722C65B8E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Результат гомогенизации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47B8A3-77C7-595A-1B88-50F673F99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99" y="1534400"/>
            <a:ext cx="3703671" cy="931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Результат конечно-элементной гомогенизации для рассмотренных типов элементарных ячеек при фиксированном значении толщины стержня в 1 мм.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4C289561-EDC9-9B0B-7161-56688ACA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z="1200" smtClean="0"/>
              <a:t>8</a:t>
            </a:fld>
            <a:r>
              <a:rPr lang="ru-RU" sz="1200" dirty="0"/>
              <a:t>/27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BE44FD7-1138-F75B-138F-076892433F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79577"/>
              </p:ext>
            </p:extLst>
          </p:nvPr>
        </p:nvGraphicFramePr>
        <p:xfrm>
          <a:off x="4572000" y="1204537"/>
          <a:ext cx="4041161" cy="3014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E2E753C-CB46-B665-D30F-87A4429AF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530919"/>
              </p:ext>
            </p:extLst>
          </p:nvPr>
        </p:nvGraphicFramePr>
        <p:xfrm>
          <a:off x="509099" y="2677549"/>
          <a:ext cx="4041161" cy="1142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353">
                  <a:extLst>
                    <a:ext uri="{9D8B030D-6E8A-4147-A177-3AD203B41FA5}">
                      <a16:colId xmlns:a16="http://schemas.microsoft.com/office/drawing/2014/main" val="3843925727"/>
                    </a:ext>
                  </a:extLst>
                </a:gridCol>
                <a:gridCol w="458319">
                  <a:extLst>
                    <a:ext uri="{9D8B030D-6E8A-4147-A177-3AD203B41FA5}">
                      <a16:colId xmlns:a16="http://schemas.microsoft.com/office/drawing/2014/main" val="584113369"/>
                    </a:ext>
                  </a:extLst>
                </a:gridCol>
                <a:gridCol w="464961">
                  <a:extLst>
                    <a:ext uri="{9D8B030D-6E8A-4147-A177-3AD203B41FA5}">
                      <a16:colId xmlns:a16="http://schemas.microsoft.com/office/drawing/2014/main" val="1237353727"/>
                    </a:ext>
                  </a:extLst>
                </a:gridCol>
                <a:gridCol w="464961">
                  <a:extLst>
                    <a:ext uri="{9D8B030D-6E8A-4147-A177-3AD203B41FA5}">
                      <a16:colId xmlns:a16="http://schemas.microsoft.com/office/drawing/2014/main" val="4182242824"/>
                    </a:ext>
                  </a:extLst>
                </a:gridCol>
                <a:gridCol w="471603">
                  <a:extLst>
                    <a:ext uri="{9D8B030D-6E8A-4147-A177-3AD203B41FA5}">
                      <a16:colId xmlns:a16="http://schemas.microsoft.com/office/drawing/2014/main" val="3809467674"/>
                    </a:ext>
                  </a:extLst>
                </a:gridCol>
                <a:gridCol w="464961">
                  <a:extLst>
                    <a:ext uri="{9D8B030D-6E8A-4147-A177-3AD203B41FA5}">
                      <a16:colId xmlns:a16="http://schemas.microsoft.com/office/drawing/2014/main" val="2262573220"/>
                    </a:ext>
                  </a:extLst>
                </a:gridCol>
                <a:gridCol w="478245">
                  <a:extLst>
                    <a:ext uri="{9D8B030D-6E8A-4147-A177-3AD203B41FA5}">
                      <a16:colId xmlns:a16="http://schemas.microsoft.com/office/drawing/2014/main" val="3663513710"/>
                    </a:ext>
                  </a:extLst>
                </a:gridCol>
                <a:gridCol w="453758">
                  <a:extLst>
                    <a:ext uri="{9D8B030D-6E8A-4147-A177-3AD203B41FA5}">
                      <a16:colId xmlns:a16="http://schemas.microsoft.com/office/drawing/2014/main" val="108112202"/>
                    </a:ext>
                  </a:extLst>
                </a:gridCol>
              </a:tblGrid>
              <a:tr h="4513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ячейки</a:t>
                      </a:r>
                      <a:endParaRPr lang="ru-RU" sz="8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ru-RU" sz="1100" b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1</a:t>
                      </a:r>
                      <a:endParaRPr lang="ru-RU" sz="8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ru-RU" sz="1100" b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2</a:t>
                      </a:r>
                      <a:endParaRPr lang="ru-RU" sz="8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ru-RU" sz="1100" b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3</a:t>
                      </a:r>
                      <a:endParaRPr lang="ru-RU" sz="8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4</a:t>
                      </a:r>
                      <a:endParaRPr lang="ru-RU" sz="8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5</a:t>
                      </a:r>
                      <a:endParaRPr lang="ru-RU" sz="8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6</a:t>
                      </a:r>
                      <a:endParaRPr lang="ru-RU" sz="8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ru-RU" sz="1100" b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7</a:t>
                      </a:r>
                      <a:endParaRPr lang="ru-RU" sz="8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7250586"/>
                  </a:ext>
                </a:extLst>
              </a:tr>
              <a:tr h="6913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материала, %</a:t>
                      </a:r>
                      <a:endParaRPr lang="ru-RU" sz="8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2,22</a:t>
                      </a:r>
                      <a:endParaRPr lang="ru-RU" sz="8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6,94</a:t>
                      </a:r>
                      <a:endParaRPr lang="ru-RU" sz="8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4,95</a:t>
                      </a:r>
                      <a:endParaRPr lang="ru-RU" sz="8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5,89</a:t>
                      </a:r>
                      <a:endParaRPr lang="ru-RU" sz="8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8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4,05</a:t>
                      </a:r>
                      <a:endParaRPr lang="ru-RU" sz="8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5,91</a:t>
                      </a:r>
                      <a:endParaRPr lang="ru-RU" sz="8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0829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2251DB-5D4B-ED00-559C-8F0953761F37}"/>
              </a:ext>
            </a:extLst>
          </p:cNvPr>
          <p:cNvSpPr txBox="1"/>
          <p:nvPr/>
        </p:nvSpPr>
        <p:spPr>
          <a:xfrm>
            <a:off x="1107922" y="4155531"/>
            <a:ext cx="26068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Доля материала элементарных ячеек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9F7B5D-1B2A-8B0F-E338-D9A8D510A83F}"/>
              </a:ext>
            </a:extLst>
          </p:cNvPr>
          <p:cNvSpPr txBox="1"/>
          <p:nvPr/>
        </p:nvSpPr>
        <p:spPr>
          <a:xfrm>
            <a:off x="4716426" y="4155531"/>
            <a:ext cx="43300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Значение модулей Юнга каждой элементарной ячейки при фиксированном диаметре стержня</a:t>
            </a:r>
          </a:p>
        </p:txBody>
      </p:sp>
    </p:spTree>
    <p:extLst>
      <p:ext uri="{BB962C8B-B14F-4D97-AF65-F5344CB8AC3E}">
        <p14:creationId xmlns:p14="http://schemas.microsoft.com/office/powerpoint/2010/main" val="3599098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A7B1D-DC36-1535-4A37-FEEA463C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Исследование зависимости механических характеристик от объемной доли материала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950944-BEE7-59C1-F589-781270B03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9941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6028E1-EBD6-22D0-8635-AD87EDA3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BABB-81A3-46DA-87C4-410B1DE1B1FC}" type="slidenum">
              <a:rPr lang="ru-RU" sz="1200" smtClean="0"/>
              <a:t>9</a:t>
            </a:fld>
            <a:r>
              <a:rPr lang="ru-RU" sz="1200" dirty="0"/>
              <a:t>/27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49536C-2575-AAFC-725F-84B4A1341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512" y="1248666"/>
            <a:ext cx="5466743" cy="12156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9D582E-072C-5D4D-7C3B-06656E8C4C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61" b="6876"/>
          <a:stretch/>
        </p:blipFill>
        <p:spPr>
          <a:xfrm>
            <a:off x="1661512" y="2421421"/>
            <a:ext cx="5630362" cy="10799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18DD45-1D40-D86B-5853-27178CAB17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1661512" y="3557012"/>
            <a:ext cx="5466743" cy="12180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7D829C-D6B0-2523-8E3F-FA22C55333A4}"/>
              </a:ext>
            </a:extLst>
          </p:cNvPr>
          <p:cNvSpPr txBox="1"/>
          <p:nvPr/>
        </p:nvSpPr>
        <p:spPr>
          <a:xfrm>
            <a:off x="2026281" y="4775065"/>
            <a:ext cx="47243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Элементарные ячейки типов 1, 3, 5 при различных объемных долях материала </a:t>
            </a:r>
          </a:p>
        </p:txBody>
      </p:sp>
    </p:spTree>
    <p:extLst>
      <p:ext uri="{BB962C8B-B14F-4D97-AF65-F5344CB8AC3E}">
        <p14:creationId xmlns:p14="http://schemas.microsoft.com/office/powerpoint/2010/main" val="27330805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4103</TotalTime>
  <Words>1186</Words>
  <Application>Microsoft Office PowerPoint</Application>
  <PresentationFormat>Экран (16:9)</PresentationFormat>
  <Paragraphs>194</Paragraphs>
  <Slides>28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Segoe UI</vt:lpstr>
      <vt:lpstr>Times New Roman</vt:lpstr>
      <vt:lpstr>Тема Office</vt:lpstr>
      <vt:lpstr> ВЫПУСКНАЯ КВАЛИФИКАЦИОННАЯ РАБОТА БАКАЛАВРА  Исследование влияния топологических характеристик метаматериалов на их макроскопические механические свойства</vt:lpstr>
      <vt:lpstr>Введение</vt:lpstr>
      <vt:lpstr>Цель работы</vt:lpstr>
      <vt:lpstr>Гомогенизация</vt:lpstr>
      <vt:lpstr>Гомогенизация</vt:lpstr>
      <vt:lpstr>Гомогенизация</vt:lpstr>
      <vt:lpstr>Рассмотренные типы элементарных ячеек</vt:lpstr>
      <vt:lpstr>Результат гомогенизации</vt:lpstr>
      <vt:lpstr>Исследование зависимости механических характеристик от объемной доли материала</vt:lpstr>
      <vt:lpstr>Исследование зависимости механических характеристик от объемной доли материала</vt:lpstr>
      <vt:lpstr>Исследование о влиянии соотношения сторон параллелепипеда на механические характеристики</vt:lpstr>
      <vt:lpstr>Исследование о влиянии соотношения сторон параллелепипеда на механические характеристики</vt:lpstr>
      <vt:lpstr>Исследование о влиянии изменения направления локальных осей элементарной ячейки</vt:lpstr>
      <vt:lpstr>Исследование о влиянии изменения направления локальных осей элементарной ячейки</vt:lpstr>
      <vt:lpstr>Исследование о влиянии изменения направления локальных осей элементарной ячейки</vt:lpstr>
      <vt:lpstr>Геометрия модели</vt:lpstr>
      <vt:lpstr>Допущения</vt:lpstr>
      <vt:lpstr>Схема проектирования эндопротеза с решетчатой структурой </vt:lpstr>
      <vt:lpstr>Первый сценарий нагружения</vt:lpstr>
      <vt:lpstr>Второй сценарий нагружения</vt:lpstr>
      <vt:lpstr>Оптимизация</vt:lpstr>
      <vt:lpstr>Построение геометрии, включающей в себя решетчатые структуры</vt:lpstr>
      <vt:lpstr>Конечно-элементная модель</vt:lpstr>
      <vt:lpstr>Конечно-элементная модель</vt:lpstr>
      <vt:lpstr>Результаты после нагружения. 1 сценарий</vt:lpstr>
      <vt:lpstr>Результаты после нагружения. 2 сценарий</vt:lpstr>
      <vt:lpstr>Выводы</vt:lpstr>
      <vt:lpstr>Результаты двух сценариев нагружения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КВАЛИФИКАЦИОННАЯ РАБОТА  Исследование влияния топологических характеристик метаматериалов на их макроскопические механические свойства</dc:title>
  <dc:creator>Лилия Нежинская</dc:creator>
  <cp:lastModifiedBy>Лилия Нежинская</cp:lastModifiedBy>
  <cp:revision>12</cp:revision>
  <dcterms:created xsi:type="dcterms:W3CDTF">2023-05-27T11:57:14Z</dcterms:created>
  <dcterms:modified xsi:type="dcterms:W3CDTF">2023-06-25T19:37:45Z</dcterms:modified>
</cp:coreProperties>
</file>