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66" r:id="rId6"/>
    <p:sldId id="260" r:id="rId7"/>
    <p:sldId id="267" r:id="rId8"/>
    <p:sldId id="270" r:id="rId9"/>
    <p:sldId id="261" r:id="rId10"/>
    <p:sldId id="262" r:id="rId11"/>
    <p:sldId id="263" r:id="rId12"/>
    <p:sldId id="268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ADF158-28E6-7B66-0D74-93C892086830}" name="Шульга Михаил Евгеньевич" initials="ШМЕ" userId="S::shulga.me@edu.spbstu.ru::1fc79954-159a-4fb3-987b-8474ba25a02f" providerId="AD"/>
  <p188:author id="{D57729C6-0F5B-D951-AF36-CF0746B6585C}" name="Шульга Михаил" initials="ШМ" userId="S-1-5-21-805410725-2782801444-95228196-243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DC589"/>
    <a:srgbClr val="37B34A"/>
    <a:srgbClr val="F0F0F0"/>
    <a:srgbClr val="760082"/>
    <a:srgbClr val="9A009A"/>
    <a:srgbClr val="660066"/>
    <a:srgbClr val="FF00FF"/>
    <a:srgbClr val="1C5031"/>
    <a:srgbClr val="FFE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82614" autoAdjust="0"/>
  </p:normalViewPr>
  <p:slideViewPr>
    <p:cSldViewPr snapToGrid="0">
      <p:cViewPr varScale="1">
        <p:scale>
          <a:sx n="82" d="100"/>
          <a:sy n="8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gramsAndProjects\Programs\P2\7%20&#1072;&#1085;&#1072;&#1083;&#1080;&#1090;&#1080;&#1095;&#1077;&#1089;&#1082;&#1080;&#1081;%20&#1088;&#1072;&#1089;&#1095;&#1077;&#1090;%20&#1082;&#1088;&#1080;&#1090;&#1080;&#1095;&#1077;&#1089;&#1082;&#1080;&#1093;%20&#1090;&#1086;&#1083;&#1097;&#1080;&#1085;%20&#1091;&#1082;&#1083;&#1072;&#1076;&#1086;&#1082;\&#1086;&#1094;&#1077;&#1085;&#1082;&#1072;%20&#1080;&#1079;%20&#1087;&#1072;&#1087;&#1082;&#1080;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gramsAndProjects\Programs\P2\7%20&#1072;&#1085;&#1072;&#1083;&#1080;&#1090;&#1080;&#1095;&#1077;&#1089;&#1082;&#1080;&#1081;%20&#1088;&#1072;&#1089;&#1095;&#1077;&#1090;%20&#1082;&#1088;&#1080;&#1090;&#1080;&#1095;&#1077;&#1089;&#1082;&#1080;&#1093;%20&#1090;&#1086;&#1083;&#1097;&#1080;&#1085;%20&#1091;&#1082;&#1083;&#1072;&#1076;&#1086;&#1082;\&#1086;&#1094;&#1077;&#1085;&#1082;&#1072;%20&#1080;&#1079;%20&#1087;&#1072;&#1087;&#1082;&#1080;%2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gramsAndProjects\Programs\P2\7%20&#1072;&#1085;&#1072;&#1083;&#1080;&#1090;&#1080;&#1095;&#1077;&#1089;&#1082;&#1080;&#1081;%20&#1088;&#1072;&#1089;&#1095;&#1077;&#1090;%20&#1082;&#1088;&#1080;&#1090;&#1080;&#1095;&#1077;&#1089;&#1082;&#1080;&#1093;%20&#1090;&#1086;&#1083;&#1097;&#1080;&#1085;%20&#1091;&#1082;&#1083;&#1072;&#1076;&#1086;&#1082;\&#1086;&#1094;&#1077;&#1085;&#1082;&#1072;%20&#1080;&#1079;%20&#1087;&#1072;&#1087;&#1082;&#1080;%2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gramsAndProjects\Programs\P2\7%20&#1072;&#1085;&#1072;&#1083;&#1080;&#1090;&#1080;&#1095;&#1077;&#1089;&#1082;&#1080;&#1081;%20&#1088;&#1072;&#1089;&#1095;&#1077;&#1090;%20&#1082;&#1088;&#1080;&#1090;&#1080;&#1095;&#1077;&#1089;&#1082;&#1080;&#1093;%20&#1090;&#1086;&#1083;&#1097;&#1080;&#1085;%20&#1091;&#1082;&#1083;&#1072;&#1076;&#1086;&#1082;\&#1086;&#1094;&#1077;&#1085;&#1082;&#1072;%20&#1080;&#1079;%20&#1087;&#1072;&#1087;&#1082;&#1080;%2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gramsAndProjects\Programs\P2\7%20&#1072;&#1085;&#1072;&#1083;&#1080;&#1090;&#1080;&#1095;&#1077;&#1089;&#1082;&#1080;&#1081;%20&#1088;&#1072;&#1089;&#1095;&#1077;&#1090;%20&#1082;&#1088;&#1080;&#1090;&#1080;&#1095;&#1077;&#1089;&#1082;&#1080;&#1093;%20&#1090;&#1086;&#1083;&#1097;&#1080;&#1085;%20&#1091;&#1082;&#1083;&#1072;&#1076;&#1086;&#1082;\&#1086;&#1094;&#1077;&#1085;&#1082;&#1072;%20&#1080;&#1079;%20&#1087;&#1072;&#1087;&#1082;&#1080;%20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gramsAndProjects\Programs\P2\7%20&#1072;&#1085;&#1072;&#1083;&#1080;&#1090;&#1080;&#1095;&#1077;&#1089;&#1082;&#1080;&#1081;%20&#1088;&#1072;&#1089;&#1095;&#1077;&#1090;%20&#1082;&#1088;&#1080;&#1090;&#1080;&#1095;&#1077;&#1089;&#1082;&#1080;&#1093;%20&#1090;&#1086;&#1083;&#1097;&#1080;&#1085;%20&#1091;&#1082;&#1083;&#1072;&#1076;&#1086;&#1082;\&#1086;&#1094;&#1077;&#1085;&#1082;&#1072;%20&#1080;&#1079;%20&#1087;&#1072;&#1087;&#1082;&#1080;%2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ogramsAndProjects\Programs\P2\7%20&#1072;&#1085;&#1072;&#1083;&#1080;&#1090;&#1080;&#1095;&#1077;&#1089;&#1082;&#1080;&#1081;%20&#1088;&#1072;&#1089;&#1095;&#1077;&#1090;%20&#1082;&#1088;&#1080;&#1090;&#1080;&#1095;&#1077;&#1089;&#1082;&#1080;&#1093;%20&#1090;&#1086;&#1083;&#1097;&#1080;&#1085;%20&#1091;&#1082;&#1083;&#1072;&#1076;&#1086;&#1082;\&#1086;&#1094;&#1077;&#1085;&#1082;&#1072;%20&#1080;&#1079;%20&#1087;&#1072;&#1087;&#1082;&#1080;%20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'interpol. PLLA prop.'!$AL$64</c:f>
              <c:strCache>
                <c:ptCount val="1"/>
                <c:pt idx="0">
                  <c:v>t=0,0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prop.'!$AK$65:$AK$75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prop.'!$AL$65:$AL$75</c:f>
              <c:numCache>
                <c:formatCode>General</c:formatCode>
                <c:ptCount val="11"/>
                <c:pt idx="0">
                  <c:v>1.4999999999999984</c:v>
                </c:pt>
                <c:pt idx="1">
                  <c:v>1.5789473684210515</c:v>
                </c:pt>
                <c:pt idx="2">
                  <c:v>1.6666666666666659</c:v>
                </c:pt>
                <c:pt idx="3">
                  <c:v>1.7647058823529416</c:v>
                </c:pt>
                <c:pt idx="4">
                  <c:v>1.8750000000000011</c:v>
                </c:pt>
                <c:pt idx="5">
                  <c:v>2.0000000000000022</c:v>
                </c:pt>
                <c:pt idx="6">
                  <c:v>2.1428571428571463</c:v>
                </c:pt>
                <c:pt idx="7">
                  <c:v>2.3076923076923133</c:v>
                </c:pt>
                <c:pt idx="8">
                  <c:v>2.500000000000008</c:v>
                </c:pt>
                <c:pt idx="9">
                  <c:v>2.7272727272727386</c:v>
                </c:pt>
                <c:pt idx="10">
                  <c:v>3.000000000000016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AA-4755-BD02-668EEE21AD74}"/>
            </c:ext>
          </c:extLst>
        </c:ser>
        <c:ser>
          <c:idx val="1"/>
          <c:order val="1"/>
          <c:tx>
            <c:strRef>
              <c:f>'interpol. PLLA prop.'!$AM$64</c:f>
              <c:strCache>
                <c:ptCount val="1"/>
                <c:pt idx="0">
                  <c:v>t=0,5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prop.'!$AK$65:$AK$75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prop.'!$AM$65:$AM$75</c:f>
              <c:numCache>
                <c:formatCode>General</c:formatCode>
                <c:ptCount val="11"/>
                <c:pt idx="0">
                  <c:v>1.451548412981605</c:v>
                </c:pt>
                <c:pt idx="1">
                  <c:v>1.5303011131330215</c:v>
                </c:pt>
                <c:pt idx="2">
                  <c:v>1.6180893714861064</c:v>
                </c:pt>
                <c:pt idx="3">
                  <c:v>1.716562842493111</c:v>
                </c:pt>
                <c:pt idx="4">
                  <c:v>1.8277987812909693</c:v>
                </c:pt>
                <c:pt idx="5">
                  <c:v>1.9544501897377311</c:v>
                </c:pt>
                <c:pt idx="6">
                  <c:v>2.0999601397989438</c:v>
                </c:pt>
                <c:pt idx="7">
                  <c:v>2.268879537118186</c:v>
                </c:pt>
                <c:pt idx="8">
                  <c:v>2.4673516643855851</c:v>
                </c:pt>
                <c:pt idx="9">
                  <c:v>2.7038754187043823</c:v>
                </c:pt>
                <c:pt idx="10">
                  <c:v>2.9905540828704247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5AA-4755-BD02-668EEE21AD74}"/>
            </c:ext>
          </c:extLst>
        </c:ser>
        <c:ser>
          <c:idx val="2"/>
          <c:order val="2"/>
          <c:tx>
            <c:strRef>
              <c:f>'interpol. PLLA prop.'!$AN$64</c:f>
              <c:strCache>
                <c:ptCount val="1"/>
                <c:pt idx="0">
                  <c:v>t=1,0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prop.'!$AK$65:$AK$75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prop.'!$AN$65:$AN$75</c:f>
              <c:numCache>
                <c:formatCode>General</c:formatCode>
                <c:ptCount val="11"/>
                <c:pt idx="0">
                  <c:v>1.0339901999623153</c:v>
                </c:pt>
                <c:pt idx="1">
                  <c:v>1.1061052631518873</c:v>
                </c:pt>
                <c:pt idx="2">
                  <c:v>1.1890337513693374</c:v>
                </c:pt>
                <c:pt idx="3">
                  <c:v>1.2854049492465576</c:v>
                </c:pt>
                <c:pt idx="4">
                  <c:v>1.3987757372545235</c:v>
                </c:pt>
                <c:pt idx="5">
                  <c:v>1.534079223128505</c:v>
                </c:pt>
                <c:pt idx="6">
                  <c:v>1.6983616331848692</c:v>
                </c:pt>
                <c:pt idx="7">
                  <c:v>1.9020494645363784</c:v>
                </c:pt>
                <c:pt idx="8">
                  <c:v>2.1612527302118067</c:v>
                </c:pt>
                <c:pt idx="9">
                  <c:v>2.5022485982420863</c:v>
                </c:pt>
                <c:pt idx="10">
                  <c:v>2.9710046570779292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5AA-4755-BD02-668EEE21AD74}"/>
            </c:ext>
          </c:extLst>
        </c:ser>
        <c:ser>
          <c:idx val="3"/>
          <c:order val="3"/>
          <c:tx>
            <c:strRef>
              <c:f>'interpol. PLLA prop.'!$AO$64</c:f>
              <c:strCache>
                <c:ptCount val="1"/>
                <c:pt idx="0">
                  <c:v>t=1,25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prop.'!$AK$65:$AK$75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prop.'!$AO$65:$AO$75</c:f>
              <c:numCache>
                <c:formatCode>General</c:formatCode>
                <c:ptCount val="11"/>
                <c:pt idx="0">
                  <c:v>0.57767767479269894</c:v>
                </c:pt>
                <c:pt idx="1">
                  <c:v>0.6282161150443264</c:v>
                </c:pt>
                <c:pt idx="2">
                  <c:v>0.68844510297560424</c:v>
                </c:pt>
                <c:pt idx="3">
                  <c:v>0.76144737682856833</c:v>
                </c:pt>
                <c:pt idx="4">
                  <c:v>0.85176834133977108</c:v>
                </c:pt>
                <c:pt idx="5">
                  <c:v>0.96640030443636749</c:v>
                </c:pt>
                <c:pt idx="6">
                  <c:v>1.116685064901878</c:v>
                </c:pt>
                <c:pt idx="7">
                  <c:v>1.3223186283525263</c:v>
                </c:pt>
                <c:pt idx="8">
                  <c:v>1.6207793532755066</c:v>
                </c:pt>
                <c:pt idx="9">
                  <c:v>2.0932462640630871</c:v>
                </c:pt>
                <c:pt idx="10">
                  <c:v>2.9545010578862665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5AA-4755-BD02-668EEE21AD74}"/>
            </c:ext>
          </c:extLst>
        </c:ser>
        <c:ser>
          <c:idx val="4"/>
          <c:order val="4"/>
          <c:tx>
            <c:strRef>
              <c:f>'interpol. PLLA prop.'!$AP$64</c:f>
              <c:strCache>
                <c:ptCount val="1"/>
                <c:pt idx="0">
                  <c:v>t=1,5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prop.'!$AK$65:$AK$75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prop.'!$AP$65:$AP$75</c:f>
              <c:numCache>
                <c:formatCode>General</c:formatCode>
                <c:ptCount val="11"/>
                <c:pt idx="0">
                  <c:v>0.22761058151960661</c:v>
                </c:pt>
                <c:pt idx="1">
                  <c:v>0.25073714097405814</c:v>
                </c:pt>
                <c:pt idx="2">
                  <c:v>0.27909479620605526</c:v>
                </c:pt>
                <c:pt idx="3">
                  <c:v>0.31468474274022357</c:v>
                </c:pt>
                <c:pt idx="4">
                  <c:v>0.3606781313085996</c:v>
                </c:pt>
                <c:pt idx="5">
                  <c:v>0.42241740644278353</c:v>
                </c:pt>
                <c:pt idx="6">
                  <c:v>0.50965847243061613</c:v>
                </c:pt>
                <c:pt idx="7">
                  <c:v>0.6423144599153694</c:v>
                </c:pt>
                <c:pt idx="8">
                  <c:v>0.86832585866793999</c:v>
                </c:pt>
                <c:pt idx="9">
                  <c:v>1.3397409410898824</c:v>
                </c:pt>
                <c:pt idx="10">
                  <c:v>2.9309652765473313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5AA-4755-BD02-668EEE21A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3126783"/>
        <c:axId val="1903130623"/>
      </c:scatterChart>
      <c:valAx>
        <c:axId val="19031267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130623"/>
        <c:crosses val="autoZero"/>
        <c:crossBetween val="midCat"/>
      </c:valAx>
      <c:valAx>
        <c:axId val="190313062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Et, </a:t>
                </a:r>
                <a:r>
                  <a:rPr lang="ru-RU"/>
                  <a:t>ГПа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126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'interpol. PLLA prop.'!$X$64</c:f>
              <c:strCache>
                <c:ptCount val="1"/>
                <c:pt idx="0">
                  <c:v>t=0,0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prop.'!$W$65:$W$75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prop.'!$X$65:$X$75</c:f>
              <c:numCache>
                <c:formatCode>General</c:formatCode>
                <c:ptCount val="11"/>
                <c:pt idx="0">
                  <c:v>1.4999999999999984</c:v>
                </c:pt>
                <c:pt idx="1">
                  <c:v>1.6500000000000001</c:v>
                </c:pt>
                <c:pt idx="2">
                  <c:v>1.800000000000002</c:v>
                </c:pt>
                <c:pt idx="3">
                  <c:v>1.9500000000000037</c:v>
                </c:pt>
                <c:pt idx="4">
                  <c:v>2.1000000000000054</c:v>
                </c:pt>
                <c:pt idx="5">
                  <c:v>2.2500000000000071</c:v>
                </c:pt>
                <c:pt idx="6">
                  <c:v>2.4000000000000092</c:v>
                </c:pt>
                <c:pt idx="7">
                  <c:v>2.5500000000000109</c:v>
                </c:pt>
                <c:pt idx="8">
                  <c:v>2.7000000000000126</c:v>
                </c:pt>
                <c:pt idx="9">
                  <c:v>2.8500000000000143</c:v>
                </c:pt>
                <c:pt idx="10">
                  <c:v>3.000000000000016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8CD-4AC9-BACB-F1DCFB2ECA54}"/>
            </c:ext>
          </c:extLst>
        </c:ser>
        <c:ser>
          <c:idx val="1"/>
          <c:order val="1"/>
          <c:tx>
            <c:strRef>
              <c:f>'interpol. PLLA prop.'!$Y$64</c:f>
              <c:strCache>
                <c:ptCount val="1"/>
                <c:pt idx="0">
                  <c:v>t=0,5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prop.'!$W$65:$W$75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prop.'!$Y$65:$Y$75</c:f>
              <c:numCache>
                <c:formatCode>General</c:formatCode>
                <c:ptCount val="11"/>
                <c:pt idx="0">
                  <c:v>1.451548412981605</c:v>
                </c:pt>
                <c:pt idx="1">
                  <c:v>1.605448979970487</c:v>
                </c:pt>
                <c:pt idx="2">
                  <c:v>1.759349546959369</c:v>
                </c:pt>
                <c:pt idx="3">
                  <c:v>1.9132501139482507</c:v>
                </c:pt>
                <c:pt idx="4">
                  <c:v>2.0671506809371327</c:v>
                </c:pt>
                <c:pt idx="5">
                  <c:v>2.2210512479260149</c:v>
                </c:pt>
                <c:pt idx="6">
                  <c:v>2.3749518149148967</c:v>
                </c:pt>
                <c:pt idx="7">
                  <c:v>2.5288523819037789</c:v>
                </c:pt>
                <c:pt idx="8">
                  <c:v>2.6827529488926607</c:v>
                </c:pt>
                <c:pt idx="9">
                  <c:v>2.8366535158815429</c:v>
                </c:pt>
                <c:pt idx="10">
                  <c:v>2.9905540828704247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CD-4AC9-BACB-F1DCFB2ECA54}"/>
            </c:ext>
          </c:extLst>
        </c:ser>
        <c:ser>
          <c:idx val="2"/>
          <c:order val="2"/>
          <c:tx>
            <c:strRef>
              <c:f>'interpol. PLLA prop.'!$Z$64</c:f>
              <c:strCache>
                <c:ptCount val="1"/>
                <c:pt idx="0">
                  <c:v>t=1,0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prop.'!$W$65:$W$75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prop.'!$Z$65:$Z$75</c:f>
              <c:numCache>
                <c:formatCode>General</c:formatCode>
                <c:ptCount val="11"/>
                <c:pt idx="0">
                  <c:v>1.0339901999623153</c:v>
                </c:pt>
                <c:pt idx="1">
                  <c:v>1.2276916456738767</c:v>
                </c:pt>
                <c:pt idx="2">
                  <c:v>1.421393091385438</c:v>
                </c:pt>
                <c:pt idx="3">
                  <c:v>1.6150945370969993</c:v>
                </c:pt>
                <c:pt idx="4">
                  <c:v>1.8087959828085607</c:v>
                </c:pt>
                <c:pt idx="5">
                  <c:v>2.0024974285201225</c:v>
                </c:pt>
                <c:pt idx="6">
                  <c:v>2.1961988742316838</c:v>
                </c:pt>
                <c:pt idx="7">
                  <c:v>2.3899003199432447</c:v>
                </c:pt>
                <c:pt idx="8">
                  <c:v>2.5836017656548065</c:v>
                </c:pt>
                <c:pt idx="9">
                  <c:v>2.7773032113663678</c:v>
                </c:pt>
                <c:pt idx="10">
                  <c:v>2.9710046570779292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8CD-4AC9-BACB-F1DCFB2ECA54}"/>
            </c:ext>
          </c:extLst>
        </c:ser>
        <c:ser>
          <c:idx val="3"/>
          <c:order val="3"/>
          <c:tx>
            <c:strRef>
              <c:f>'interpol. PLLA prop.'!$AA$64</c:f>
              <c:strCache>
                <c:ptCount val="1"/>
                <c:pt idx="0">
                  <c:v>t=1,25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prop.'!$W$65:$W$75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prop.'!$AA$65:$AA$75</c:f>
              <c:numCache>
                <c:formatCode>General</c:formatCode>
                <c:ptCount val="11"/>
                <c:pt idx="0">
                  <c:v>0.57767767479269894</c:v>
                </c:pt>
                <c:pt idx="1">
                  <c:v>0.81536001310205575</c:v>
                </c:pt>
                <c:pt idx="2">
                  <c:v>1.0530423514114124</c:v>
                </c:pt>
                <c:pt idx="3">
                  <c:v>1.2907246897207691</c:v>
                </c:pt>
                <c:pt idx="4">
                  <c:v>1.5284070280301261</c:v>
                </c:pt>
                <c:pt idx="5">
                  <c:v>1.7660893663394828</c:v>
                </c:pt>
                <c:pt idx="6">
                  <c:v>2.0037717046488392</c:v>
                </c:pt>
                <c:pt idx="7">
                  <c:v>2.2414540429581962</c:v>
                </c:pt>
                <c:pt idx="8">
                  <c:v>2.4791363812675531</c:v>
                </c:pt>
                <c:pt idx="9">
                  <c:v>2.71681871957691</c:v>
                </c:pt>
                <c:pt idx="10">
                  <c:v>2.9545010578862665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8CD-4AC9-BACB-F1DCFB2ECA54}"/>
            </c:ext>
          </c:extLst>
        </c:ser>
        <c:ser>
          <c:idx val="4"/>
          <c:order val="4"/>
          <c:tx>
            <c:strRef>
              <c:f>'interpol. PLLA prop.'!$AB$64</c:f>
              <c:strCache>
                <c:ptCount val="1"/>
                <c:pt idx="0">
                  <c:v>t=1,5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prop.'!$W$65:$W$75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prop.'!$AB$65:$AB$75</c:f>
              <c:numCache>
                <c:formatCode>General</c:formatCode>
                <c:ptCount val="11"/>
                <c:pt idx="0">
                  <c:v>0.22761058151960661</c:v>
                </c:pt>
                <c:pt idx="1">
                  <c:v>0.4979460510223791</c:v>
                </c:pt>
                <c:pt idx="2">
                  <c:v>0.76828152052515164</c:v>
                </c:pt>
                <c:pt idx="3">
                  <c:v>1.0386169900279238</c:v>
                </c:pt>
                <c:pt idx="4">
                  <c:v>1.3089524595306965</c:v>
                </c:pt>
                <c:pt idx="5">
                  <c:v>1.5792879290334689</c:v>
                </c:pt>
                <c:pt idx="6">
                  <c:v>1.8496233985362414</c:v>
                </c:pt>
                <c:pt idx="7">
                  <c:v>2.1199588680390136</c:v>
                </c:pt>
                <c:pt idx="8">
                  <c:v>2.3902943375417864</c:v>
                </c:pt>
                <c:pt idx="9">
                  <c:v>2.6606298070445589</c:v>
                </c:pt>
                <c:pt idx="10">
                  <c:v>2.9309652765473313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8CD-4AC9-BACB-F1DCFB2EC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893343"/>
        <c:axId val="1049896223"/>
      </c:scatterChart>
      <c:valAx>
        <c:axId val="121989334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896223"/>
        <c:crosses val="autoZero"/>
        <c:crossBetween val="midCat"/>
      </c:valAx>
      <c:valAx>
        <c:axId val="104989622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El, </a:t>
                </a:r>
                <a:r>
                  <a:rPr lang="ru-RU"/>
                  <a:t>ГПа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98933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M12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prop.'!$AW$16:$BG$16</c:f>
              <c:numCache>
                <c:formatCode>General</c:formatCode>
                <c:ptCount val="11"/>
                <c:pt idx="0">
                  <c:v>6.1538461538461586</c:v>
                </c:pt>
                <c:pt idx="1">
                  <c:v>5.5944055944055924</c:v>
                </c:pt>
                <c:pt idx="2">
                  <c:v>5.1282051282051224</c:v>
                </c:pt>
                <c:pt idx="3">
                  <c:v>4.7337278106508798</c:v>
                </c:pt>
                <c:pt idx="4">
                  <c:v>4.3956043956043835</c:v>
                </c:pt>
                <c:pt idx="5">
                  <c:v>4.1025641025640889</c:v>
                </c:pt>
                <c:pt idx="6">
                  <c:v>3.8461538461538312</c:v>
                </c:pt>
                <c:pt idx="7">
                  <c:v>3.6199095022624284</c:v>
                </c:pt>
                <c:pt idx="8">
                  <c:v>3.4188034188034031</c:v>
                </c:pt>
                <c:pt idx="9">
                  <c:v>3.2388663967611171</c:v>
                </c:pt>
                <c:pt idx="10">
                  <c:v>3.0769230769230602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7A-4C04-8844-4ACBD067B0B2}"/>
            </c:ext>
          </c:extLst>
        </c:ser>
        <c:ser>
          <c:idx val="1"/>
          <c:order val="1"/>
          <c:tx>
            <c:v>M13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prop.'!$BI$16:$BS$16</c:f>
              <c:numCache>
                <c:formatCode>General</c:formatCode>
                <c:ptCount val="11"/>
                <c:pt idx="0">
                  <c:v>4.9999999999981979</c:v>
                </c:pt>
                <c:pt idx="1">
                  <c:v>4.7357047494804103</c:v>
                </c:pt>
                <c:pt idx="2">
                  <c:v>4.4922475363414325</c:v>
                </c:pt>
                <c:pt idx="3">
                  <c:v>4.2673989654455671</c:v>
                </c:pt>
                <c:pt idx="4">
                  <c:v>4.0592128849871987</c:v>
                </c:pt>
                <c:pt idx="5">
                  <c:v>3.8659819306900651</c:v>
                </c:pt>
                <c:pt idx="6">
                  <c:v>3.6862006243766894</c:v>
                </c:pt>
                <c:pt idx="7">
                  <c:v>3.51853447016205</c:v>
                </c:pt>
                <c:pt idx="8">
                  <c:v>3.3617938089614969</c:v>
                </c:pt>
                <c:pt idx="9">
                  <c:v>3.2149114262380003</c:v>
                </c:pt>
                <c:pt idx="10">
                  <c:v>3.0769230769230602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7A-4C04-8844-4ACBD067B0B2}"/>
            </c:ext>
          </c:extLst>
        </c:ser>
        <c:ser>
          <c:idx val="2"/>
          <c:order val="2"/>
          <c:tx>
            <c:v>M23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prop.'!$BU$16:$CE$16</c:f>
              <c:numCache>
                <c:formatCode>General</c:formatCode>
                <c:ptCount val="11"/>
                <c:pt idx="0">
                  <c:v>4.9999999999981979</c:v>
                </c:pt>
                <c:pt idx="1">
                  <c:v>4.7948302454670113</c:v>
                </c:pt>
                <c:pt idx="2">
                  <c:v>4.6295176788208918</c:v>
                </c:pt>
                <c:pt idx="3">
                  <c:v>4.4974208856682321</c:v>
                </c:pt>
                <c:pt idx="4">
                  <c:v>4.3936070640138638</c:v>
                </c:pt>
                <c:pt idx="5">
                  <c:v>4.3143799797360467</c:v>
                </c:pt>
                <c:pt idx="6">
                  <c:v>4.2569582280544438</c:v>
                </c:pt>
                <c:pt idx="7">
                  <c:v>4.2192487639271938</c:v>
                </c:pt>
                <c:pt idx="8">
                  <c:v>4.1996805623738398</c:v>
                </c:pt>
                <c:pt idx="9">
                  <c:v>4.1970739912129948</c:v>
                </c:pt>
                <c:pt idx="10">
                  <c:v>4.2105263157894779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7A-4C04-8844-4ACBD067B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139631"/>
        <c:axId val="989142511"/>
      </c:scatterChart>
      <c:valAx>
        <c:axId val="9891396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42511"/>
        <c:crosses val="autoZero"/>
        <c:crossBetween val="midCat"/>
      </c:valAx>
      <c:valAx>
        <c:axId val="98914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n0, num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39631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M12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prop.'!$AW$15:$BG$15</c:f>
              <c:numCache>
                <c:formatCode>General</c:formatCode>
                <c:ptCount val="11"/>
                <c:pt idx="0">
                  <c:v>6.3592568792166135</c:v>
                </c:pt>
                <c:pt idx="1">
                  <c:v>5.7496496904803029</c:v>
                </c:pt>
                <c:pt idx="2">
                  <c:v>5.2466942949014825</c:v>
                </c:pt>
                <c:pt idx="3">
                  <c:v>4.8246536945032696</c:v>
                </c:pt>
                <c:pt idx="4">
                  <c:v>4.4654554290084469</c:v>
                </c:pt>
                <c:pt idx="5">
                  <c:v>4.1560361290126853</c:v>
                </c:pt>
                <c:pt idx="6">
                  <c:v>3.886718531634715</c:v>
                </c:pt>
                <c:pt idx="7">
                  <c:v>3.650181124380258</c:v>
                </c:pt>
                <c:pt idx="8">
                  <c:v>3.4407824375253568</c:v>
                </c:pt>
                <c:pt idx="9">
                  <c:v>3.2541052966423352</c:v>
                </c:pt>
                <c:pt idx="10">
                  <c:v>3.0963912160289935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21-4279-A5CF-385677AD61DE}"/>
            </c:ext>
          </c:extLst>
        </c:ser>
        <c:ser>
          <c:idx val="1"/>
          <c:order val="1"/>
          <c:tx>
            <c:v>M13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prop.'!$BI$15:$BS$15</c:f>
              <c:numCache>
                <c:formatCode>General</c:formatCode>
                <c:ptCount val="11"/>
                <c:pt idx="0">
                  <c:v>5.5374974180199006</c:v>
                </c:pt>
                <c:pt idx="1">
                  <c:v>5.1811686919887849</c:v>
                </c:pt>
                <c:pt idx="2">
                  <c:v>4.8588494050983702</c:v>
                </c:pt>
                <c:pt idx="3">
                  <c:v>4.5662029619651534</c:v>
                </c:pt>
                <c:pt idx="4">
                  <c:v>4.2995506504455392</c:v>
                </c:pt>
                <c:pt idx="5">
                  <c:v>4.0557506852712679</c:v>
                </c:pt>
                <c:pt idx="6">
                  <c:v>3.8321015724331708</c:v>
                </c:pt>
                <c:pt idx="7">
                  <c:v>3.6262640225335327</c:v>
                </c:pt>
                <c:pt idx="8">
                  <c:v>3.4361970307250473</c:v>
                </c:pt>
                <c:pt idx="9">
                  <c:v>3.2601047196716322</c:v>
                </c:pt>
                <c:pt idx="10">
                  <c:v>3.0963912160289935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21-4279-A5CF-385677AD61DE}"/>
            </c:ext>
          </c:extLst>
        </c:ser>
        <c:ser>
          <c:idx val="2"/>
          <c:order val="2"/>
          <c:tx>
            <c:v>M23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prop.'!$BU$15:$CE$15</c:f>
              <c:numCache>
                <c:formatCode>General</c:formatCode>
                <c:ptCount val="11"/>
                <c:pt idx="0">
                  <c:v>5.5374974180199006</c:v>
                </c:pt>
                <c:pt idx="1">
                  <c:v>5.2873681460013247</c:v>
                </c:pt>
                <c:pt idx="2">
                  <c:v>5.0846039152424218</c:v>
                </c:pt>
                <c:pt idx="3">
                  <c:v>4.9208175413611146</c:v>
                </c:pt>
                <c:pt idx="4">
                  <c:v>4.7897985657131414</c:v>
                </c:pt>
                <c:pt idx="5">
                  <c:v>4.6868906797630929</c:v>
                </c:pt>
                <c:pt idx="6">
                  <c:v>4.6085729823908528</c:v>
                </c:pt>
                <c:pt idx="7">
                  <c:v>4.5521695358677912</c:v>
                </c:pt>
                <c:pt idx="8">
                  <c:v>4.5156404831561252</c:v>
                </c:pt>
                <c:pt idx="9">
                  <c:v>4.4974239080297842</c:v>
                </c:pt>
                <c:pt idx="10">
                  <c:v>4.4963059348340773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D21-4279-A5CF-385677AD6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139631"/>
        <c:axId val="989142511"/>
      </c:scatterChart>
      <c:valAx>
        <c:axId val="9891396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42511"/>
        <c:crosses val="autoZero"/>
        <c:crossBetween val="midCat"/>
      </c:valAx>
      <c:valAx>
        <c:axId val="98914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n0, num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39631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M12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prop.'!$AW$13:$BG$13</c:f>
              <c:numCache>
                <c:formatCode>General</c:formatCode>
                <c:ptCount val="11"/>
                <c:pt idx="0">
                  <c:v>182.86643902925323</c:v>
                </c:pt>
                <c:pt idx="1">
                  <c:v>59.72217738733805</c:v>
                </c:pt>
                <c:pt idx="2">
                  <c:v>30.570364408574076</c:v>
                </c:pt>
                <c:pt idx="3">
                  <c:v>18.771700873082406</c:v>
                </c:pt>
                <c:pt idx="4">
                  <c:v>12.771626377201157</c:v>
                </c:pt>
                <c:pt idx="5">
                  <c:v>9.2913765080837702</c:v>
                </c:pt>
                <c:pt idx="6">
                  <c:v>7.0906137094477772</c:v>
                </c:pt>
                <c:pt idx="7">
                  <c:v>5.6121448930174882</c:v>
                </c:pt>
                <c:pt idx="8">
                  <c:v>4.5755378582044379</c:v>
                </c:pt>
                <c:pt idx="9">
                  <c:v>3.827797149484939</c:v>
                </c:pt>
                <c:pt idx="10">
                  <c:v>3.2235751688670948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78-4ED1-B6B6-91B141F16BCB}"/>
            </c:ext>
          </c:extLst>
        </c:ser>
        <c:ser>
          <c:idx val="1"/>
          <c:order val="1"/>
          <c:tx>
            <c:v>M13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prop.'!$BI$13:$BS$13</c:f>
              <c:numCache>
                <c:formatCode>General</c:formatCode>
                <c:ptCount val="11"/>
                <c:pt idx="0">
                  <c:v>1999.999997735059</c:v>
                </c:pt>
                <c:pt idx="1">
                  <c:v>163.0351202749286</c:v>
                </c:pt>
                <c:pt idx="2">
                  <c:v>55.637247732216274</c:v>
                </c:pt>
                <c:pt idx="3">
                  <c:v>27.82902864611216</c:v>
                </c:pt>
                <c:pt idx="4">
                  <c:v>16.698922990589693</c:v>
                </c:pt>
                <c:pt idx="5">
                  <c:v>11.15520843504409</c:v>
                </c:pt>
                <c:pt idx="6">
                  <c:v>8.0022016237363545</c:v>
                </c:pt>
                <c:pt idx="7">
                  <c:v>6.0429003516017543</c:v>
                </c:pt>
                <c:pt idx="8">
                  <c:v>4.7492493480854217</c:v>
                </c:pt>
                <c:pt idx="9">
                  <c:v>3.8663897850339555</c:v>
                </c:pt>
                <c:pt idx="10">
                  <c:v>3.2235751688670948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78-4ED1-B6B6-91B141F16BCB}"/>
            </c:ext>
          </c:extLst>
        </c:ser>
        <c:ser>
          <c:idx val="2"/>
          <c:order val="2"/>
          <c:tx>
            <c:v>M23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prop.'!$BU$13:$CE$13</c:f>
              <c:numCache>
                <c:formatCode>General</c:formatCode>
                <c:ptCount val="11"/>
                <c:pt idx="0">
                  <c:v>1999.999997735059</c:v>
                </c:pt>
                <c:pt idx="1">
                  <c:v>1253.9611206527009</c:v>
                </c:pt>
                <c:pt idx="2">
                  <c:v>875.97432828373428</c:v>
                </c:pt>
                <c:pt idx="3">
                  <c:v>652.82141036215739</c:v>
                </c:pt>
                <c:pt idx="4">
                  <c:v>508.25989717127584</c:v>
                </c:pt>
                <c:pt idx="5">
                  <c:v>408.52723763532873</c:v>
                </c:pt>
                <c:pt idx="6">
                  <c:v>336.50499009889256</c:v>
                </c:pt>
                <c:pt idx="7">
                  <c:v>282.65646596439353</c:v>
                </c:pt>
                <c:pt idx="8">
                  <c:v>241.28642018673457</c:v>
                </c:pt>
                <c:pt idx="9">
                  <c:v>208.80788703689561</c:v>
                </c:pt>
                <c:pt idx="10">
                  <c:v>182.86643902925323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78-4ED1-B6B6-91B141F16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139631"/>
        <c:axId val="989142511"/>
      </c:scatterChart>
      <c:valAx>
        <c:axId val="9891396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42511"/>
        <c:crosses val="autoZero"/>
        <c:crossBetween val="midCat"/>
      </c:valAx>
      <c:valAx>
        <c:axId val="989142511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n0, num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39631"/>
        <c:crosses val="autoZero"/>
        <c:crossBetween val="midCat"/>
        <c:min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38813951282851"/>
          <c:y val="0.43025457848669374"/>
          <c:w val="0.17349402160829314"/>
          <c:h val="0.24747384546693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M12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prop.'!$AW$14:$BG$14</c:f>
              <c:numCache>
                <c:formatCode>General</c:formatCode>
                <c:ptCount val="11"/>
                <c:pt idx="0">
                  <c:v>8.9273275811566233</c:v>
                </c:pt>
                <c:pt idx="1">
                  <c:v>7.5188010469049695</c:v>
                </c:pt>
                <c:pt idx="2">
                  <c:v>6.5172131306651888</c:v>
                </c:pt>
                <c:pt idx="3">
                  <c:v>5.7499371735265257</c:v>
                </c:pt>
                <c:pt idx="4">
                  <c:v>5.1440977916671109</c:v>
                </c:pt>
                <c:pt idx="5">
                  <c:v>4.6543500508428153</c:v>
                </c:pt>
                <c:pt idx="6">
                  <c:v>4.2503932434743019</c:v>
                </c:pt>
                <c:pt idx="7">
                  <c:v>3.9111025586516455</c:v>
                </c:pt>
                <c:pt idx="8">
                  <c:v>3.620913451190606</c:v>
                </c:pt>
                <c:pt idx="9">
                  <c:v>3.3671827802235272</c:v>
                </c:pt>
                <c:pt idx="10">
                  <c:v>3.1372742383539438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9D-4491-AC78-2FA46F1A2D89}"/>
            </c:ext>
          </c:extLst>
        </c:ser>
        <c:ser>
          <c:idx val="1"/>
          <c:order val="1"/>
          <c:tx>
            <c:v>M13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prop.'!$BI$14:$BS$14</c:f>
              <c:numCache>
                <c:formatCode>General</c:formatCode>
                <c:ptCount val="11"/>
                <c:pt idx="0">
                  <c:v>20.981183953912868</c:v>
                </c:pt>
                <c:pt idx="1">
                  <c:v>15.534086424356433</c:v>
                </c:pt>
                <c:pt idx="2">
                  <c:v>11.983517235450618</c:v>
                </c:pt>
                <c:pt idx="3">
                  <c:v>9.5395481911574045</c:v>
                </c:pt>
                <c:pt idx="4">
                  <c:v>7.7847955352582598</c:v>
                </c:pt>
                <c:pt idx="5">
                  <c:v>6.4815405609156045</c:v>
                </c:pt>
                <c:pt idx="6">
                  <c:v>5.4860469440558335</c:v>
                </c:pt>
                <c:pt idx="7">
                  <c:v>4.7068877708563308</c:v>
                </c:pt>
                <c:pt idx="8">
                  <c:v>4.083024678010033</c:v>
                </c:pt>
                <c:pt idx="9">
                  <c:v>3.571197048580129</c:v>
                </c:pt>
                <c:pt idx="10">
                  <c:v>3.1372742383539438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9D-4491-AC78-2FA46F1A2D89}"/>
            </c:ext>
          </c:extLst>
        </c:ser>
        <c:ser>
          <c:idx val="2"/>
          <c:order val="2"/>
          <c:tx>
            <c:v>M23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prop.'!$AW$12:$BG$12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'interpol. PLLA prop.'!$BU$14:$CE$14</c:f>
              <c:numCache>
                <c:formatCode>General</c:formatCode>
                <c:ptCount val="11"/>
                <c:pt idx="0">
                  <c:v>20.981183953912868</c:v>
                </c:pt>
                <c:pt idx="1">
                  <c:v>18.327301581521752</c:v>
                </c:pt>
                <c:pt idx="2">
                  <c:v>16.291893180649573</c:v>
                </c:pt>
                <c:pt idx="3">
                  <c:v>14.681689260231384</c:v>
                </c:pt>
                <c:pt idx="4">
                  <c:v>13.376351965375747</c:v>
                </c:pt>
                <c:pt idx="5">
                  <c:v>12.297037850569488</c:v>
                </c:pt>
                <c:pt idx="6">
                  <c:v>11.389931228336316</c:v>
                </c:pt>
                <c:pt idx="7">
                  <c:v>10.617042422640971</c:v>
                </c:pt>
                <c:pt idx="8">
                  <c:v>9.9507876574599035</c:v>
                </c:pt>
                <c:pt idx="9">
                  <c:v>9.3706536488495189</c:v>
                </c:pt>
                <c:pt idx="10">
                  <c:v>8.8610677869164753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29D-4491-AC78-2FA46F1A2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139631"/>
        <c:axId val="989142511"/>
      </c:scatterChart>
      <c:valAx>
        <c:axId val="9891396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42511"/>
        <c:crosses val="autoZero"/>
        <c:crossBetween val="midCat"/>
      </c:valAx>
      <c:valAx>
        <c:axId val="98914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n0, num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139631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t=1 мес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prop.'!$CL$12:$DR$12</c:f>
              <c:numCache>
                <c:formatCode>General</c:formatCode>
                <c:ptCount val="3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55</c:v>
                </c:pt>
                <c:pt idx="27">
                  <c:v>60</c:v>
                </c:pt>
                <c:pt idx="28">
                  <c:v>65</c:v>
                </c:pt>
                <c:pt idx="29">
                  <c:v>70</c:v>
                </c:pt>
                <c:pt idx="30">
                  <c:v>75</c:v>
                </c:pt>
                <c:pt idx="31">
                  <c:v>80</c:v>
                </c:pt>
                <c:pt idx="32">
                  <c:v>85</c:v>
                </c:pt>
              </c:numCache>
            </c:numRef>
          </c:xVal>
          <c:yVal>
            <c:numRef>
              <c:f>'interpol. PLLA prop.'!$CL$15:$DR$15</c:f>
              <c:numCache>
                <c:formatCode>General</c:formatCode>
                <c:ptCount val="33"/>
                <c:pt idx="0">
                  <c:v>4.1791909709395263</c:v>
                </c:pt>
                <c:pt idx="1">
                  <c:v>4.1060284109646075</c:v>
                </c:pt>
                <c:pt idx="2">
                  <c:v>3.979816760457664</c:v>
                </c:pt>
                <c:pt idx="3">
                  <c:v>3.7973942716258131</c:v>
                </c:pt>
                <c:pt idx="4">
                  <c:v>3.561740654498124</c:v>
                </c:pt>
                <c:pt idx="5">
                  <c:v>3.2909743865615191</c:v>
                </c:pt>
                <c:pt idx="6">
                  <c:v>3.2359547930502059</c:v>
                </c:pt>
                <c:pt idx="7">
                  <c:v>3.181722317682671</c:v>
                </c:pt>
                <c:pt idx="8">
                  <c:v>3.1288534013938132</c:v>
                </c:pt>
                <c:pt idx="9">
                  <c:v>3.0779801182965523</c:v>
                </c:pt>
                <c:pt idx="10">
                  <c:v>3.0297850279515495</c:v>
                </c:pt>
                <c:pt idx="11">
                  <c:v>2.9849927210019431</c:v>
                </c:pt>
                <c:pt idx="12">
                  <c:v>2.9443575555165609</c:v>
                </c:pt>
                <c:pt idx="13">
                  <c:v>2.9086472695018801</c:v>
                </c:pt>
                <c:pt idx="14">
                  <c:v>2.8786224805838163</c:v>
                </c:pt>
                <c:pt idx="15">
                  <c:v>2.8550125515477278</c:v>
                </c:pt>
                <c:pt idx="16">
                  <c:v>2.8384888777217339</c:v>
                </c:pt>
                <c:pt idx="17">
                  <c:v>2.8296372577706306</c:v>
                </c:pt>
                <c:pt idx="18">
                  <c:v>2.8289315158673851</c:v>
                </c:pt>
                <c:pt idx="19">
                  <c:v>2.8367108016134508</c:v>
                </c:pt>
                <c:pt idx="20">
                  <c:v>2.8531628806364635</c:v>
                </c:pt>
                <c:pt idx="21">
                  <c:v>2.8783151979495591</c:v>
                </c:pt>
                <c:pt idx="22">
                  <c:v>2.9120346156361241</c:v>
                </c:pt>
                <c:pt idx="23">
                  <c:v>2.9540356707955771</c:v>
                </c:pt>
                <c:pt idx="24">
                  <c:v>3.0038961982599623</c:v>
                </c:pt>
                <c:pt idx="25">
                  <c:v>3.0610784228682411</c:v>
                </c:pt>
                <c:pt idx="26">
                  <c:v>3.4329834328492903</c:v>
                </c:pt>
                <c:pt idx="27">
                  <c:v>3.8813174904714796</c:v>
                </c:pt>
                <c:pt idx="28">
                  <c:v>4.328284642323788</c:v>
                </c:pt>
                <c:pt idx="29">
                  <c:v>4.7234711911482599</c:v>
                </c:pt>
                <c:pt idx="30">
                  <c:v>5.0404766212530232</c:v>
                </c:pt>
                <c:pt idx="31">
                  <c:v>5.2685341431798856</c:v>
                </c:pt>
                <c:pt idx="32">
                  <c:v>5.4050488799987484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B0-4DC7-8633-021215C2CDB1}"/>
            </c:ext>
          </c:extLst>
        </c:ser>
        <c:ser>
          <c:idx val="1"/>
          <c:order val="1"/>
          <c:tx>
            <c:v>t = 0 мес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prop.'!$CL$12:$DR$12</c:f>
              <c:numCache>
                <c:formatCode>General</c:formatCode>
                <c:ptCount val="3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55</c:v>
                </c:pt>
                <c:pt idx="27">
                  <c:v>60</c:v>
                </c:pt>
                <c:pt idx="28">
                  <c:v>65</c:v>
                </c:pt>
                <c:pt idx="29">
                  <c:v>70</c:v>
                </c:pt>
                <c:pt idx="30">
                  <c:v>75</c:v>
                </c:pt>
                <c:pt idx="31">
                  <c:v>80</c:v>
                </c:pt>
                <c:pt idx="32">
                  <c:v>85</c:v>
                </c:pt>
              </c:numCache>
            </c:numRef>
          </c:xVal>
          <c:yVal>
            <c:numRef>
              <c:f>'interpol. PLLA prop.'!$CL$17:$DR$17</c:f>
              <c:numCache>
                <c:formatCode>General</c:formatCode>
                <c:ptCount val="33"/>
                <c:pt idx="0">
                  <c:v>3.8146956758865658</c:v>
                </c:pt>
                <c:pt idx="1">
                  <c:v>3.7204372757013116</c:v>
                </c:pt>
                <c:pt idx="2">
                  <c:v>3.56423586575582</c:v>
                </c:pt>
                <c:pt idx="3">
                  <c:v>3.3492508058865944</c:v>
                </c:pt>
                <c:pt idx="4">
                  <c:v>3.0836488770488755</c:v>
                </c:pt>
                <c:pt idx="5">
                  <c:v>2.7845483828318223</c:v>
                </c:pt>
                <c:pt idx="6">
                  <c:v>2.7231373118347411</c:v>
                </c:pt>
                <c:pt idx="7">
                  <c:v>2.6618982738921155</c:v>
                </c:pt>
                <c:pt idx="8">
                  <c:v>2.6011932070691643</c:v>
                </c:pt>
                <c:pt idx="9">
                  <c:v>2.5414157421369965</c:v>
                </c:pt>
                <c:pt idx="10">
                  <c:v>2.482990770245717</c:v>
                </c:pt>
                <c:pt idx="11">
                  <c:v>2.4263729544931474</c:v>
                </c:pt>
                <c:pt idx="12">
                  <c:v>2.3720438748946462</c:v>
                </c:pt>
                <c:pt idx="13">
                  <c:v>2.320507471746986</c:v>
                </c:pt>
                <c:pt idx="14">
                  <c:v>2.2722834599274879</c:v>
                </c:pt>
                <c:pt idx="15">
                  <c:v>2.2278984453695996</c:v>
                </c:pt>
                <c:pt idx="16">
                  <c:v>2.1878746044793891</c:v>
                </c:pt>
                <c:pt idx="17">
                  <c:v>2.1527160018717626</c:v>
                </c:pt>
                <c:pt idx="18">
                  <c:v>2.122892921569306</c:v>
                </c:pt>
                <c:pt idx="19">
                  <c:v>2.0988249478503369</c:v>
                </c:pt>
                <c:pt idx="20">
                  <c:v>2.0808639000818592</c:v>
                </c:pt>
                <c:pt idx="21">
                  <c:v>2.0692780194692255</c:v>
                </c:pt>
                <c:pt idx="22">
                  <c:v>2.0642389321889549</c:v>
                </c:pt>
                <c:pt idx="23">
                  <c:v>2.0658127990223356</c:v>
                </c:pt>
                <c:pt idx="24">
                  <c:v>2.0739566842472388</c:v>
                </c:pt>
                <c:pt idx="25">
                  <c:v>2.0885205863277512</c:v>
                </c:pt>
                <c:pt idx="26">
                  <c:v>2.2461661711651244</c:v>
                </c:pt>
                <c:pt idx="27">
                  <c:v>2.5015480202629772</c:v>
                </c:pt>
                <c:pt idx="28">
                  <c:v>2.79286043560555</c:v>
                </c:pt>
                <c:pt idx="29">
                  <c:v>3.0726404633727329</c:v>
                </c:pt>
                <c:pt idx="30">
                  <c:v>3.3106007322313502</c:v>
                </c:pt>
                <c:pt idx="31">
                  <c:v>3.489241530912782</c:v>
                </c:pt>
                <c:pt idx="32">
                  <c:v>3.599272787834352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B0-4DC7-8633-021215C2CDB1}"/>
            </c:ext>
          </c:extLst>
        </c:ser>
        <c:ser>
          <c:idx val="2"/>
          <c:order val="2"/>
          <c:tx>
            <c:v>t = 0.5 мес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prop.'!$CL$12:$DR$12</c:f>
              <c:numCache>
                <c:formatCode>General</c:formatCode>
                <c:ptCount val="3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55</c:v>
                </c:pt>
                <c:pt idx="27">
                  <c:v>60</c:v>
                </c:pt>
                <c:pt idx="28">
                  <c:v>65</c:v>
                </c:pt>
                <c:pt idx="29">
                  <c:v>70</c:v>
                </c:pt>
                <c:pt idx="30">
                  <c:v>75</c:v>
                </c:pt>
                <c:pt idx="31">
                  <c:v>80</c:v>
                </c:pt>
                <c:pt idx="32">
                  <c:v>85</c:v>
                </c:pt>
              </c:numCache>
            </c:numRef>
          </c:xVal>
          <c:yVal>
            <c:numRef>
              <c:f>'interpol. PLLA prop.'!$CL$16:$DR$16</c:f>
              <c:numCache>
                <c:formatCode>General</c:formatCode>
                <c:ptCount val="33"/>
                <c:pt idx="0">
                  <c:v>3.8556269759402237</c:v>
                </c:pt>
                <c:pt idx="1">
                  <c:v>3.7623567162358413</c:v>
                </c:pt>
                <c:pt idx="2">
                  <c:v>3.6074659024182085</c:v>
                </c:pt>
                <c:pt idx="3">
                  <c:v>3.3937450070189601</c:v>
                </c:pt>
                <c:pt idx="4">
                  <c:v>3.1291432249118807</c:v>
                </c:pt>
                <c:pt idx="5">
                  <c:v>2.8310475170489933</c:v>
                </c:pt>
                <c:pt idx="6">
                  <c:v>2.7699190643787981</c:v>
                </c:pt>
                <c:pt idx="7">
                  <c:v>2.7090186568984991</c:v>
                </c:pt>
                <c:pt idx="8">
                  <c:v>2.6487239756474752</c:v>
                </c:pt>
                <c:pt idx="9">
                  <c:v>2.5894458649756023</c:v>
                </c:pt>
                <c:pt idx="10">
                  <c:v>2.5316276000515607</c:v>
                </c:pt>
                <c:pt idx="11">
                  <c:v>2.4757429616078834</c:v>
                </c:pt>
                <c:pt idx="12">
                  <c:v>2.42229279011972</c:v>
                </c:pt>
                <c:pt idx="13">
                  <c:v>2.371799676390479</c:v>
                </c:pt>
                <c:pt idx="14">
                  <c:v>2.3248004690539203</c:v>
                </c:pt>
                <c:pt idx="15">
                  <c:v>2.2818363616380073</c:v>
                </c:pt>
                <c:pt idx="16">
                  <c:v>2.2434404812572253</c:v>
                </c:pt>
                <c:pt idx="17">
                  <c:v>2.2101231482239339</c:v>
                </c:pt>
                <c:pt idx="18">
                  <c:v>2.1823553038379648</c:v>
                </c:pt>
                <c:pt idx="19">
                  <c:v>2.160550978570408</c:v>
                </c:pt>
                <c:pt idx="20">
                  <c:v>2.1450500304219218</c:v>
                </c:pt>
                <c:pt idx="21">
                  <c:v>2.1361026354635344</c:v>
                </c:pt>
                <c:pt idx="22">
                  <c:v>2.13385706920924</c:v>
                </c:pt>
                <c:pt idx="23">
                  <c:v>2.1383521178966256</c:v>
                </c:pt>
                <c:pt idx="24">
                  <c:v>2.1495150026121661</c:v>
                </c:pt>
                <c:pt idx="25">
                  <c:v>2.1671650595860794</c:v>
                </c:pt>
                <c:pt idx="26">
                  <c:v>2.3402861630049632</c:v>
                </c:pt>
                <c:pt idx="27">
                  <c:v>2.6095285921305877</c:v>
                </c:pt>
                <c:pt idx="28">
                  <c:v>2.9120926861170608</c:v>
                </c:pt>
                <c:pt idx="29">
                  <c:v>3.2003962502642311</c:v>
                </c:pt>
                <c:pt idx="30">
                  <c:v>3.4443805107417189</c:v>
                </c:pt>
                <c:pt idx="31">
                  <c:v>3.6269183257855007</c:v>
                </c:pt>
                <c:pt idx="32">
                  <c:v>3.7391008687528524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AB0-4DC7-8633-021215C2CDB1}"/>
            </c:ext>
          </c:extLst>
        </c:ser>
        <c:ser>
          <c:idx val="3"/>
          <c:order val="3"/>
          <c:tx>
            <c:v>t=1.5 мес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prop.'!$CL$12:$DR$12</c:f>
              <c:numCache>
                <c:formatCode>General</c:formatCode>
                <c:ptCount val="3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55</c:v>
                </c:pt>
                <c:pt idx="27">
                  <c:v>60</c:v>
                </c:pt>
                <c:pt idx="28">
                  <c:v>65</c:v>
                </c:pt>
                <c:pt idx="29">
                  <c:v>70</c:v>
                </c:pt>
                <c:pt idx="30">
                  <c:v>75</c:v>
                </c:pt>
                <c:pt idx="31">
                  <c:v>80</c:v>
                </c:pt>
                <c:pt idx="32">
                  <c:v>85</c:v>
                </c:pt>
              </c:numCache>
            </c:numRef>
          </c:xVal>
          <c:yVal>
            <c:numRef>
              <c:f>'interpol. PLLA prop.'!$CL$13:$DR$13</c:f>
              <c:numCache>
                <c:formatCode>General</c:formatCode>
                <c:ptCount val="33"/>
                <c:pt idx="0">
                  <c:v>5.0170641799086102</c:v>
                </c:pt>
                <c:pt idx="1">
                  <c:v>5.1005495974051103</c:v>
                </c:pt>
                <c:pt idx="2">
                  <c:v>5.24219395932914</c:v>
                </c:pt>
                <c:pt idx="3">
                  <c:v>5.4086531458572429</c:v>
                </c:pt>
                <c:pt idx="4">
                  <c:v>5.4970828315987275</c:v>
                </c:pt>
                <c:pt idx="5">
                  <c:v>5.3507018269556923</c:v>
                </c:pt>
                <c:pt idx="6">
                  <c:v>5.2852232955384828</c:v>
                </c:pt>
                <c:pt idx="7">
                  <c:v>5.2103105891772632</c:v>
                </c:pt>
                <c:pt idx="8">
                  <c:v>5.1297838993814127</c:v>
                </c:pt>
                <c:pt idx="9">
                  <c:v>5.0495412555919836</c:v>
                </c:pt>
                <c:pt idx="10">
                  <c:v>4.9779732271955925</c:v>
                </c:pt>
                <c:pt idx="11">
                  <c:v>4.9262243508658896</c:v>
                </c:pt>
                <c:pt idx="12">
                  <c:v>4.9080882618074302</c:v>
                </c:pt>
                <c:pt idx="13">
                  <c:v>4.9392736084746227</c:v>
                </c:pt>
                <c:pt idx="14">
                  <c:v>5.0358654552844158</c:v>
                </c:pt>
                <c:pt idx="15">
                  <c:v>5.2121254356492939</c:v>
                </c:pt>
                <c:pt idx="16">
                  <c:v>5.478231543536225</c:v>
                </c:pt>
                <c:pt idx="17">
                  <c:v>5.8387916973276628</c:v>
                </c:pt>
                <c:pt idx="18">
                  <c:v>6.2926546577567102</c:v>
                </c:pt>
                <c:pt idx="19">
                  <c:v>6.8338765229865635</c:v>
                </c:pt>
                <c:pt idx="20">
                  <c:v>7.4532351065883473</c:v>
                </c:pt>
                <c:pt idx="21">
                  <c:v>8.1396957765442064</c:v>
                </c:pt>
                <c:pt idx="22">
                  <c:v>8.8815238021727172</c:v>
                </c:pt>
                <c:pt idx="23">
                  <c:v>9.66700797578177</c:v>
                </c:pt>
                <c:pt idx="24">
                  <c:v>10.484887707604722</c:v>
                </c:pt>
                <c:pt idx="25">
                  <c:v>11.324593088375961</c:v>
                </c:pt>
                <c:pt idx="26">
                  <c:v>15.541752756311285</c:v>
                </c:pt>
                <c:pt idx="27">
                  <c:v>19.239395025853447</c:v>
                </c:pt>
                <c:pt idx="28">
                  <c:v>22.084664022825187</c:v>
                </c:pt>
                <c:pt idx="29">
                  <c:v>24.094808969768124</c:v>
                </c:pt>
                <c:pt idx="30">
                  <c:v>25.427635191533941</c:v>
                </c:pt>
                <c:pt idx="31">
                  <c:v>26.252032618640133</c:v>
                </c:pt>
                <c:pt idx="32">
                  <c:v>26.696187636368954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AB0-4DC7-8633-021215C2CDB1}"/>
            </c:ext>
          </c:extLst>
        </c:ser>
        <c:ser>
          <c:idx val="4"/>
          <c:order val="4"/>
          <c:tx>
            <c:v>t=1.25 мес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'interpol. PLLA prop.'!$CL$12:$DR$12</c:f>
              <c:numCache>
                <c:formatCode>General</c:formatCode>
                <c:ptCount val="3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55</c:v>
                </c:pt>
                <c:pt idx="27">
                  <c:v>60</c:v>
                </c:pt>
                <c:pt idx="28">
                  <c:v>65</c:v>
                </c:pt>
                <c:pt idx="29">
                  <c:v>70</c:v>
                </c:pt>
                <c:pt idx="30">
                  <c:v>75</c:v>
                </c:pt>
                <c:pt idx="31">
                  <c:v>80</c:v>
                </c:pt>
                <c:pt idx="32">
                  <c:v>85</c:v>
                </c:pt>
              </c:numCache>
            </c:numRef>
          </c:xVal>
          <c:yVal>
            <c:numRef>
              <c:f>'interpol. PLLA prop.'!$CL$14:$DR$14</c:f>
              <c:numCache>
                <c:formatCode>General</c:formatCode>
                <c:ptCount val="33"/>
                <c:pt idx="0">
                  <c:v>4.6017372735252318</c:v>
                </c:pt>
                <c:pt idx="1">
                  <c:v>4.5825961625182368</c:v>
                </c:pt>
                <c:pt idx="2">
                  <c:v>4.5368644225353849</c:v>
                </c:pt>
                <c:pt idx="3">
                  <c:v>4.4464369727216138</c:v>
                </c:pt>
                <c:pt idx="4">
                  <c:v>4.2964482498580194</c:v>
                </c:pt>
                <c:pt idx="5">
                  <c:v>4.0984457465761972</c:v>
                </c:pt>
                <c:pt idx="6">
                  <c:v>4.0583803715867184</c:v>
                </c:pt>
                <c:pt idx="7">
                  <c:v>4.0203571572182586</c:v>
                </c:pt>
                <c:pt idx="8">
                  <c:v>3.9856902198290776</c:v>
                </c:pt>
                <c:pt idx="9">
                  <c:v>3.9558777245683729</c:v>
                </c:pt>
                <c:pt idx="10">
                  <c:v>3.9325805312049984</c:v>
                </c:pt>
                <c:pt idx="11">
                  <c:v>3.917583784478857</c:v>
                </c:pt>
                <c:pt idx="12">
                  <c:v>3.9127395425923184</c:v>
                </c:pt>
                <c:pt idx="13">
                  <c:v>3.9198907437113037</c:v>
                </c:pt>
                <c:pt idx="14">
                  <c:v>3.9407799898290614</c:v>
                </c:pt>
                <c:pt idx="15">
                  <c:v>3.9769502941750874</c:v>
                </c:pt>
                <c:pt idx="16">
                  <c:v>4.0296481476623196</c:v>
                </c:pt>
                <c:pt idx="17">
                  <c:v>4.0997408359552132</c:v>
                </c:pt>
                <c:pt idx="18">
                  <c:v>4.1876589667294253</c:v>
                </c:pt>
                <c:pt idx="19">
                  <c:v>4.2933715277819822</c:v>
                </c:pt>
                <c:pt idx="20">
                  <c:v>4.4163953880376976</c:v>
                </c:pt>
                <c:pt idx="21">
                  <c:v>4.5558355689797327</c:v>
                </c:pt>
                <c:pt idx="22">
                  <c:v>4.7104484306198975</c:v>
                </c:pt>
                <c:pt idx="23">
                  <c:v>4.878718026356049</c:v>
                </c:pt>
                <c:pt idx="24">
                  <c:v>5.0589362557032755</c:v>
                </c:pt>
                <c:pt idx="25">
                  <c:v>5.2492793722242528</c:v>
                </c:pt>
                <c:pt idx="26">
                  <c:v>6.2885717277660316</c:v>
                </c:pt>
                <c:pt idx="27">
                  <c:v>7.3293409219342012</c:v>
                </c:pt>
                <c:pt idx="28">
                  <c:v>8.2400248673243333</c:v>
                </c:pt>
                <c:pt idx="29">
                  <c:v>8.965246910896175</c:v>
                </c:pt>
                <c:pt idx="30">
                  <c:v>9.4990537991472657</c:v>
                </c:pt>
                <c:pt idx="31">
                  <c:v>9.858032077607751</c:v>
                </c:pt>
                <c:pt idx="32">
                  <c:v>10.06308786292745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AB0-4DC7-8633-021215C2C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8512672"/>
        <c:axId val="1278513152"/>
      </c:scatterChart>
      <c:valAx>
        <c:axId val="127851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±ϕ</a:t>
                </a:r>
                <a:r>
                  <a:rPr lang="ru-RU"/>
                  <a:t>,</a:t>
                </a:r>
                <a:r>
                  <a:rPr lang="ru-RU" baseline="0"/>
                  <a:t> град.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513152"/>
        <c:crosses val="autoZero"/>
        <c:crossBetween val="midCat"/>
      </c:valAx>
      <c:valAx>
        <c:axId val="12785131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</a:t>
                </a:r>
                <a:r>
                  <a:rPr lang="ru-RU" sz="1000" b="0" i="0" u="none" strike="noStrike" kern="1200" baseline="0">
                    <a:solidFill>
                      <a:sysClr val="windowText" lastClr="000000"/>
                    </a:solidFill>
                    <a:effectLst/>
                  </a:rPr>
                  <a:t>±ϕ</a:t>
                </a:r>
                <a:r>
                  <a:rPr lang="ru-RU"/>
                  <a:t>, кол-во шт.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512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1:33:0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1:33:0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1864D-E1D3-456E-9198-57139CFD5AD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82571-ACD4-45BF-8D97-7D1F78838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5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6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2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59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8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9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1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5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4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1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3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2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3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2571-ACD4-45BF-8D97-7D1F78838F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AAD8C-34FA-310D-8A18-1FB06BCD7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A1437D-B48A-687A-244E-D21DB9CF2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9A52A-B334-2858-E858-4CEFCAF5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15392-02C9-C2BF-9AAC-472A3594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8D4AB2-AB53-608D-6EE4-C68E4D94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1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BD7E-71E8-1B30-0206-AB855AA1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18507A-28FD-DE66-13F1-09C9217DE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82A40-D24E-9F12-2A13-4D1E8BF8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FD058-E4CC-C70F-3E21-F04055B6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E932C-C738-5366-CBB7-FAD387C5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7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3D0AE0-0ABF-1232-F023-CE859980F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A823E8-8561-714C-0D11-19E4AC1CA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1BF35-912D-A126-7F31-9909374E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588BE-7AFA-0890-33E3-ECD6F749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BE3CE-D97F-E482-9A78-AC71287F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7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4166C-5B49-AF92-84C1-9F2298D2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6EDEA-C556-1A66-853B-CAF32C55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92AAE-E78A-FECF-4A64-BB394BB2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7357AF-E675-79D1-7D18-82638B88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39FC9-702F-893B-F86E-2EEDD69D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0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635CA-23DE-BF9D-C875-0F59B061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C92146-5CDA-C909-FDDC-669C4AF0A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59278-9805-5742-8CB8-EC52E24D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806FD-99C3-7D38-A70E-5A0E8E6A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57127-8CC3-39EE-DF82-4422935E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1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97AF2-0C7B-3A04-2369-F7F8CAEC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440B8-31DD-6FF4-AAEF-111EE8303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9E6333-CAB5-309F-1D67-7E653CC26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CADC2-382E-B34E-F234-19E9C24C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D9889-CA0D-105D-52E6-95A54E44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03A28-BE98-716E-3E1F-9381B2B8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7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B08F-D9D4-BB66-39E8-835CA799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00AA58-492A-C13A-24A5-027695BE4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9C81E0-0FEA-BEFF-40FE-B6995BBAC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03A2E2-F653-6DF9-F7BB-DBE0197E1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278E75-D700-C848-F098-AEA0D58FB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F88063-5FEB-70D3-53AC-ADA9E516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AA1860-90D3-593F-DFCB-842EBC7A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323A5-B2F7-A09C-A617-417BCFE4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7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7CA5F-06D8-6BD3-4B54-F91E41E9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006514-5795-9AAD-CA09-827C2C2C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765C05-28FC-448C-1038-4E3C3711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5C1F68-756A-9706-5C2F-C125DA38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2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BBFEB6-B8E6-818D-14CF-C3B8190E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97F8A-FE85-D1DC-E683-BC2DCEFB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CFB0E0-D913-683F-8A75-A31617DA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332DC-9E1C-7468-1611-BE10DFCC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3467D-CE10-A38D-AA14-FFCB3223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D580FB-97AB-EBF1-4F51-AF2C6090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FF791-7E94-0A91-4240-5BF7046F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67044-770C-E47C-526E-813FA56D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FA001-7C28-F552-273A-7CE41B64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6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C63AB-A436-B1F7-D7BB-252647D3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8A36F1-AC1A-1EC6-CC8D-C61BD888E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1F6978-322B-1E15-7224-AE2D42362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17737E-7A80-9878-67B0-76D13E47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573E6C-4027-1C15-A588-50DF9A6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CCB427-01AE-5C2D-F9F3-3BC5D6AB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7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62858-6F22-C259-9083-0F24931B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290E2F-C558-5475-3464-8638D30E2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EEC2D-D587-7CC6-86C3-85AD19DCD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0F4B-5E57-4B75-B41A-378D5B423A0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DAC2E-FA26-DAAC-05E3-3C8F7D901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1ACEC-780F-EAC3-5D9E-C0E4EC79D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B338-BA90-44B9-AB19-21DF758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11" Type="http://schemas.openxmlformats.org/officeDocument/2006/relationships/image" Target="../media/image28.png"/><Relationship Id="rId5" Type="http://schemas.openxmlformats.org/officeDocument/2006/relationships/chart" Target="../charts/chart5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chart" Target="../charts/chart4.xml"/><Relationship Id="rId9" Type="http://schemas.openxmlformats.org/officeDocument/2006/relationships/image" Target="../media/image260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customXml" Target="../ink/ink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5" Type="http://schemas.openxmlformats.org/officeDocument/2006/relationships/image" Target="../media/image25.png"/><Relationship Id="rId10" Type="http://schemas.openxmlformats.org/officeDocument/2006/relationships/image" Target="../media/image200.png"/><Relationship Id="rId4" Type="http://schemas.openxmlformats.org/officeDocument/2006/relationships/image" Target="../media/image22.png"/><Relationship Id="rId9" Type="http://schemas.openxmlformats.org/officeDocument/2006/relationships/image" Target="../media/image19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0B2912-045F-3FA3-279C-54F315FFF4AE}"/>
              </a:ext>
            </a:extLst>
          </p:cNvPr>
          <p:cNvSpPr/>
          <p:nvPr/>
        </p:nvSpPr>
        <p:spPr>
          <a:xfrm>
            <a:off x="-15" y="4090300"/>
            <a:ext cx="5559669" cy="2767700"/>
          </a:xfrm>
          <a:prstGeom prst="rect">
            <a:avLst/>
          </a:prstGeom>
          <a:solidFill>
            <a:srgbClr val="035C9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65B031-C5EE-E3F7-EEB3-18DE647EB969}"/>
              </a:ext>
            </a:extLst>
          </p:cNvPr>
          <p:cNvSpPr/>
          <p:nvPr/>
        </p:nvSpPr>
        <p:spPr>
          <a:xfrm>
            <a:off x="6632294" y="0"/>
            <a:ext cx="5559699" cy="2810536"/>
          </a:xfrm>
          <a:prstGeom prst="rect">
            <a:avLst/>
          </a:prstGeom>
          <a:solidFill>
            <a:srgbClr val="035C9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6737AF7-C6DB-BB9B-22A7-A6B888BD5D1A}"/>
              </a:ext>
            </a:extLst>
          </p:cNvPr>
          <p:cNvGrpSpPr/>
          <p:nvPr/>
        </p:nvGrpSpPr>
        <p:grpSpPr>
          <a:xfrm>
            <a:off x="-25" y="0"/>
            <a:ext cx="12192016" cy="6858001"/>
            <a:chOff x="-25" y="0"/>
            <a:chExt cx="12192016" cy="6858001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10494CF-8FD4-A34B-46B7-1683C2048995}"/>
                </a:ext>
              </a:extLst>
            </p:cNvPr>
            <p:cNvSpPr/>
            <p:nvPr/>
          </p:nvSpPr>
          <p:spPr>
            <a:xfrm rot="5400000">
              <a:off x="4449465" y="1110179"/>
              <a:ext cx="3292998" cy="1072640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20F9579-2658-DDB4-EBF8-D11E4A67CC45}"/>
                </a:ext>
              </a:extLst>
            </p:cNvPr>
            <p:cNvSpPr/>
            <p:nvPr/>
          </p:nvSpPr>
          <p:spPr>
            <a:xfrm rot="5400000">
              <a:off x="4449466" y="4675183"/>
              <a:ext cx="3292995" cy="1072641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FDB8066-23EE-6A2B-E1F9-E84176F62A73}"/>
                </a:ext>
              </a:extLst>
            </p:cNvPr>
            <p:cNvSpPr/>
            <p:nvPr/>
          </p:nvSpPr>
          <p:spPr>
            <a:xfrm>
              <a:off x="-25" y="2810535"/>
              <a:ext cx="12192016" cy="1279764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CDCF01-9899-4CA5-1B98-7ACC3DE4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61" y="2810536"/>
            <a:ext cx="11831605" cy="1228328"/>
          </a:xfrm>
          <a:ln>
            <a:noFill/>
          </a:ln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altLang="ru-RU" sz="3200" b="1" u="none" strike="noStrike" cap="none" normalizeH="0" baseline="0" dirty="0">
                <a:ln w="3175">
                  <a:noFill/>
                </a:ln>
                <a:solidFill>
                  <a:srgbClr val="FDC58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ОПРЕДЕЛЕНИЕ МАТЕМАТИЧЕСКОЙ МОДЕЛИ БИОРЕЗОРБИРУЕМОГО КОМПОЗИТА</a:t>
            </a:r>
            <a:endParaRPr lang="ru-RU" sz="3200" dirty="0">
              <a:ln w="3175">
                <a:noFill/>
              </a:ln>
              <a:solidFill>
                <a:srgbClr val="FDC589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id="{8A4256E8-A809-C578-B0DD-34985ADE8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4875"/>
              </p:ext>
            </p:extLst>
          </p:nvPr>
        </p:nvGraphicFramePr>
        <p:xfrm>
          <a:off x="119669" y="4351152"/>
          <a:ext cx="53202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976">
                  <a:extLst>
                    <a:ext uri="{9D8B030D-6E8A-4147-A177-3AD203B41FA5}">
                      <a16:colId xmlns:a16="http://schemas.microsoft.com/office/drawing/2014/main" val="1384231279"/>
                    </a:ext>
                  </a:extLst>
                </a:gridCol>
                <a:gridCol w="1865323">
                  <a:extLst>
                    <a:ext uri="{9D8B030D-6E8A-4147-A177-3AD203B41FA5}">
                      <a16:colId xmlns:a16="http://schemas.microsoft.com/office/drawing/2014/main" val="2849115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Выполнил:</a:t>
                      </a:r>
                    </a:p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Студент гр. 5030103/90201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М.Е. Шульга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34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Руководитель:</a:t>
                      </a:r>
                    </a:p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Доцент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ВШТМиМФ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к.т.н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Г.В. Ваганов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66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Консультант:</a:t>
                      </a:r>
                    </a:p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Инженер ОЭМ, ПИШ «Цифровой инжиниринг»,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СПбПУ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Д.Д.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Ожгибесова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717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E6185EC-0572-EF03-B2D4-1C819818DBE4}"/>
              </a:ext>
            </a:extLst>
          </p:cNvPr>
          <p:cNvSpPr txBox="1"/>
          <p:nvPr/>
        </p:nvSpPr>
        <p:spPr>
          <a:xfrm>
            <a:off x="6632254" y="749030"/>
            <a:ext cx="5559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ВЫПУСКНАЯ КВАЛИФИКАЦИОННАЯ РАБОТА БАКАЛАВРА</a:t>
            </a:r>
            <a:endParaRPr lang="ru-RU" sz="20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1782FC-A8CD-2851-3B6A-AEED3C144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165" t="25037" r="21044" b="57630"/>
          <a:stretch/>
        </p:blipFill>
        <p:spPr>
          <a:xfrm>
            <a:off x="8459614" y="4453387"/>
            <a:ext cx="1905000" cy="2143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51E949-9CB9-D136-35F8-111A9DB68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6920" y="132378"/>
            <a:ext cx="2545779" cy="25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9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20A2AEB-FB39-019D-6E84-571373896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883282"/>
              </p:ext>
            </p:extLst>
          </p:nvPr>
        </p:nvGraphicFramePr>
        <p:xfrm>
          <a:off x="636630" y="893692"/>
          <a:ext cx="2499005" cy="259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BA0768C-7357-508F-D234-15CA457D7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14798"/>
              </p:ext>
            </p:extLst>
          </p:nvPr>
        </p:nvGraphicFramePr>
        <p:xfrm>
          <a:off x="3123462" y="920549"/>
          <a:ext cx="2499006" cy="259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C3310FB-17FE-D048-CA23-8E994F724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652096"/>
              </p:ext>
            </p:extLst>
          </p:nvPr>
        </p:nvGraphicFramePr>
        <p:xfrm>
          <a:off x="8109300" y="914762"/>
          <a:ext cx="3223159" cy="259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138555F-2EAB-2A77-DDE6-CEEBC69BD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11203"/>
              </p:ext>
            </p:extLst>
          </p:nvPr>
        </p:nvGraphicFramePr>
        <p:xfrm>
          <a:off x="5626397" y="920549"/>
          <a:ext cx="2499006" cy="259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767E3B9-F4C3-78E2-7E7B-D3B9BBBA5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516387"/>
              </p:ext>
            </p:extLst>
          </p:nvPr>
        </p:nvGraphicFramePr>
        <p:xfrm>
          <a:off x="3266333" y="3689534"/>
          <a:ext cx="5659334" cy="272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F2C0E23-855A-5C10-4D11-93BFE0C76716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AA3AC44-D5F5-9BA8-7F48-1BB873FFD087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2F5F80F-8798-67CE-B5BC-E5DA4822D530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8F11A2C-F7D0-2A72-8CF8-E7351B9D60A5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4A3CDA-F19B-5F79-4C2C-EF936C5EF805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7008E99-ED77-7583-62A6-90271C019253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5E5D75F-D0E3-3699-BE92-149B86319224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Расчет оптимальной толщины слоистого БВПКМ. </a:t>
              </a:r>
              <a:r>
                <a:rPr lang="ru-RU" sz="2600" kern="1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Результаты</a:t>
              </a:r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 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225A2991-94EA-1100-3945-E631194A8677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ED2E7624-D6B2-A443-8BC1-023B937CAD7A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: скругленные углы 70">
                <a:extLst>
                  <a:ext uri="{FF2B5EF4-FFF2-40B4-BE49-F238E27FC236}">
                    <a16:creationId xmlns:a16="http://schemas.microsoft.com/office/drawing/2014/main" id="{3ED2B1C6-A6B3-36FF-022F-02589D468D8D}"/>
                  </a:ext>
                </a:extLst>
              </p:cNvPr>
              <p:cNvSpPr/>
              <p:nvPr/>
            </p:nvSpPr>
            <p:spPr>
              <a:xfrm>
                <a:off x="9786442" y="4163440"/>
                <a:ext cx="1997622" cy="1674569"/>
              </a:xfrm>
              <a:prstGeom prst="roundRect">
                <a:avLst>
                  <a:gd name="adj" fmla="val 8334"/>
                </a:avLst>
              </a:prstGeom>
              <a:solidFill>
                <a:srgbClr val="FDC58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7469" indent="21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054" indent="21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6638" indent="21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6223" indent="21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rPr>
                  <a:t>М12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m:t>=60%</m:t>
                      </m:r>
                    </m:oMath>
                  </m:oMathPara>
                </a14:m>
                <a:endParaRPr lang="ru-RU" b="0" dirty="0">
                  <a:solidFill>
                    <a:schemeClr val="tx1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=37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=1,63 (44%)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: скругленные углы 70">
                <a:extLst>
                  <a:ext uri="{FF2B5EF4-FFF2-40B4-BE49-F238E27FC236}">
                    <a16:creationId xmlns:a16="http://schemas.microsoft.com/office/drawing/2014/main" id="{3ED2B1C6-A6B3-36FF-022F-02589D468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442" y="4163440"/>
                <a:ext cx="1997622" cy="1674569"/>
              </a:xfrm>
              <a:prstGeom prst="roundRect">
                <a:avLst>
                  <a:gd name="adj" fmla="val 8334"/>
                </a:avLst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69A627FC-4289-62FC-36DE-DC1FD7311C43}"/>
              </a:ext>
            </a:extLst>
          </p:cNvPr>
          <p:cNvGrpSpPr/>
          <p:nvPr/>
        </p:nvGrpSpPr>
        <p:grpSpPr>
          <a:xfrm>
            <a:off x="994279" y="4186564"/>
            <a:ext cx="1749304" cy="2181157"/>
            <a:chOff x="931312" y="3761592"/>
            <a:chExt cx="1749304" cy="2181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: скругленные углы 31">
                  <a:extLst>
                    <a:ext uri="{FF2B5EF4-FFF2-40B4-BE49-F238E27FC236}">
                      <a16:creationId xmlns:a16="http://schemas.microsoft.com/office/drawing/2014/main" id="{859E21FA-D9E5-8645-CBF7-812CBC9F80D0}"/>
                    </a:ext>
                  </a:extLst>
                </p:cNvPr>
                <p:cNvSpPr/>
                <p:nvPr/>
              </p:nvSpPr>
              <p:spPr>
                <a:xfrm>
                  <a:off x="931312" y="3761592"/>
                  <a:ext cx="1432969" cy="1635240"/>
                </a:xfrm>
                <a:prstGeom prst="roundRect">
                  <a:avLst>
                    <a:gd name="adj" fmla="val 8334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7469" indent="21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7054" indent="21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6638" indent="21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6223" indent="21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Arial" panose="020B0604020202020204" pitchFamily="34" charset="0"/>
                    </a:rPr>
                    <a:t>М12</a:t>
                  </a:r>
                  <a:endParaRPr lang="en-US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T Sans" panose="020B0503020203020204" pitchFamily="34" charset="-5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T Sans" panose="020B0503020203020204" pitchFamily="34" charset="-52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T Sans" panose="020B0503020203020204" pitchFamily="34" charset="-52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  <a:cs typeface="Arial" panose="020B0604020202020204" pitchFamily="34" charset="0"/>
                          </a:rPr>
                          <m:t>=60%</m:t>
                        </m:r>
                      </m:oMath>
                    </m:oMathPara>
                  </a14:m>
                  <a:endPara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°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=8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=1,13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Прямоугольник: скругленные углы 31">
                  <a:extLst>
                    <a:ext uri="{FF2B5EF4-FFF2-40B4-BE49-F238E27FC236}">
                      <a16:creationId xmlns:a16="http://schemas.microsoft.com/office/drawing/2014/main" id="{859E21FA-D9E5-8645-CBF7-812CBC9F80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12" y="3761592"/>
                  <a:ext cx="1432969" cy="1635240"/>
                </a:xfrm>
                <a:prstGeom prst="roundRect">
                  <a:avLst>
                    <a:gd name="adj" fmla="val 8334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Блок-схема: узел 67">
                  <a:extLst>
                    <a:ext uri="{FF2B5EF4-FFF2-40B4-BE49-F238E27FC236}">
                      <a16:creationId xmlns:a16="http://schemas.microsoft.com/office/drawing/2014/main" id="{147D7607-E188-1EE9-2D66-BE81A80056FF}"/>
                    </a:ext>
                  </a:extLst>
                </p:cNvPr>
                <p:cNvSpPr/>
                <p:nvPr/>
              </p:nvSpPr>
              <p:spPr>
                <a:xfrm>
                  <a:off x="1958769" y="5251693"/>
                  <a:ext cx="721847" cy="691056"/>
                </a:xfrm>
                <a:prstGeom prst="flowChartConnector">
                  <a:avLst/>
                </a:prstGeom>
                <a:solidFill>
                  <a:srgbClr val="FDC589"/>
                </a:solidFill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T Sans" panose="020B0503020203020204" pitchFamily="34" charset="-52"/>
                          <a:sym typeface="Symbol" panose="05050102010706020507" pitchFamily="18" charset="2"/>
                        </a:rPr>
                        <m:t>𝒏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sym typeface="Symbol" panose="05050102010706020507" pitchFamily="18" charset="2"/>
                    </a:rPr>
                    <a:t></a:t>
                  </a:r>
                  <a:endParaRPr lang="ru-RU" sz="2000" b="1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</mc:Choice>
          <mc:Fallback xmlns="">
            <p:sp>
              <p:nvSpPr>
                <p:cNvPr id="68" name="Блок-схема: узел 67">
                  <a:extLst>
                    <a:ext uri="{FF2B5EF4-FFF2-40B4-BE49-F238E27FC236}">
                      <a16:creationId xmlns:a16="http://schemas.microsoft.com/office/drawing/2014/main" id="{147D7607-E188-1EE9-2D66-BE81A80056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769" y="5251693"/>
                  <a:ext cx="721847" cy="691056"/>
                </a:xfrm>
                <a:prstGeom prst="flowChartConnector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Блок-схема: узел 69">
                  <a:extLst>
                    <a:ext uri="{FF2B5EF4-FFF2-40B4-BE49-F238E27FC236}">
                      <a16:creationId xmlns:a16="http://schemas.microsoft.com/office/drawing/2014/main" id="{57C67AB7-A33D-4CBD-DA35-C091EE301AB0}"/>
                    </a:ext>
                  </a:extLst>
                </p:cNvPr>
                <p:cNvSpPr/>
                <p:nvPr/>
              </p:nvSpPr>
              <p:spPr>
                <a:xfrm>
                  <a:off x="1348874" y="5251693"/>
                  <a:ext cx="721847" cy="691056"/>
                </a:xfrm>
                <a:prstGeom prst="flowChartConnector">
                  <a:avLst/>
                </a:prstGeom>
                <a:solidFill>
                  <a:srgbClr val="FDC589"/>
                </a:solidFill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T Sans" panose="020B0503020203020204" pitchFamily="34" charset="-52"/>
                          <a:sym typeface="Symbol" panose="05050102010706020507" pitchFamily="18" charset="2"/>
                        </a:rPr>
                        <m:t>𝒇</m:t>
                      </m:r>
                    </m:oMath>
                  </a14:m>
                  <a:r>
                    <a:rPr lang="ru-RU" sz="2000" b="1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sym typeface="Symbol" panose="05050102010706020507" pitchFamily="18" charset="2"/>
                    </a:rPr>
                    <a:t></a:t>
                  </a:r>
                  <a:endParaRPr lang="ru-RU" sz="2000" b="1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</mc:Choice>
          <mc:Fallback xmlns="">
            <p:sp>
              <p:nvSpPr>
                <p:cNvPr id="70" name="Блок-схема: узел 69">
                  <a:extLst>
                    <a:ext uri="{FF2B5EF4-FFF2-40B4-BE49-F238E27FC236}">
                      <a16:creationId xmlns:a16="http://schemas.microsoft.com/office/drawing/2014/main" id="{57C67AB7-A33D-4CBD-DA35-C091EE301A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874" y="5251693"/>
                  <a:ext cx="721847" cy="691056"/>
                </a:xfrm>
                <a:prstGeom prst="flowChartConnector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Straight Connector 9">
            <a:extLst>
              <a:ext uri="{FF2B5EF4-FFF2-40B4-BE49-F238E27FC236}">
                <a16:creationId xmlns:a16="http://schemas.microsoft.com/office/drawing/2014/main" id="{D6CB8318-A3D9-26C6-42F6-8A81B0B99D59}"/>
              </a:ext>
            </a:extLst>
          </p:cNvPr>
          <p:cNvCxnSpPr>
            <a:cxnSpLocks/>
            <a:stCxn id="32" idx="3"/>
            <a:endCxn id="84" idx="1"/>
          </p:cNvCxnSpPr>
          <p:nvPr/>
        </p:nvCxnSpPr>
        <p:spPr>
          <a:xfrm flipV="1">
            <a:off x="2427248" y="4997565"/>
            <a:ext cx="883419" cy="6619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9">
            <a:extLst>
              <a:ext uri="{FF2B5EF4-FFF2-40B4-BE49-F238E27FC236}">
                <a16:creationId xmlns:a16="http://schemas.microsoft.com/office/drawing/2014/main" id="{A1C9EBF2-B6E0-4285-21CF-C962E3F955F2}"/>
              </a:ext>
            </a:extLst>
          </p:cNvPr>
          <p:cNvCxnSpPr>
            <a:cxnSpLocks/>
            <a:stCxn id="84" idx="3"/>
            <a:endCxn id="71" idx="1"/>
          </p:cNvCxnSpPr>
          <p:nvPr/>
        </p:nvCxnSpPr>
        <p:spPr>
          <a:xfrm>
            <a:off x="8881332" y="4997565"/>
            <a:ext cx="905110" cy="316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уступ 78">
            <a:extLst>
              <a:ext uri="{FF2B5EF4-FFF2-40B4-BE49-F238E27FC236}">
                <a16:creationId xmlns:a16="http://schemas.microsoft.com/office/drawing/2014/main" id="{DB1601AF-3D2C-43F3-3723-79B3E7D6ECA2}"/>
              </a:ext>
            </a:extLst>
          </p:cNvPr>
          <p:cNvCxnSpPr>
            <a:cxnSpLocks/>
            <a:stCxn id="32" idx="1"/>
            <a:endCxn id="112" idx="1"/>
          </p:cNvCxnSpPr>
          <p:nvPr/>
        </p:nvCxnSpPr>
        <p:spPr>
          <a:xfrm rot="10800000">
            <a:off x="740005" y="2122678"/>
            <a:ext cx="254275" cy="2881507"/>
          </a:xfrm>
          <a:prstGeom prst="bentConnector3">
            <a:avLst>
              <a:gd name="adj1" fmla="val 236304"/>
            </a:avLst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3C4F316-F0BA-2078-D2A1-4C28F560EB64}"/>
              </a:ext>
            </a:extLst>
          </p:cNvPr>
          <p:cNvSpPr/>
          <p:nvPr/>
        </p:nvSpPr>
        <p:spPr>
          <a:xfrm>
            <a:off x="3310667" y="3679187"/>
            <a:ext cx="5570665" cy="2636756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044EA6BC-3186-A506-F80E-EF51F585280A}"/>
              </a:ext>
            </a:extLst>
          </p:cNvPr>
          <p:cNvSpPr/>
          <p:nvPr/>
        </p:nvSpPr>
        <p:spPr>
          <a:xfrm>
            <a:off x="740004" y="829230"/>
            <a:ext cx="10695829" cy="2586894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: скругленные углы 112">
                <a:extLst>
                  <a:ext uri="{FF2B5EF4-FFF2-40B4-BE49-F238E27FC236}">
                    <a16:creationId xmlns:a16="http://schemas.microsoft.com/office/drawing/2014/main" id="{68A30E72-0175-9440-C86A-6EEAD50362F4}"/>
                  </a:ext>
                </a:extLst>
              </p:cNvPr>
              <p:cNvSpPr/>
              <p:nvPr/>
            </p:nvSpPr>
            <p:spPr>
              <a:xfrm>
                <a:off x="1298442" y="733878"/>
                <a:ext cx="1445141" cy="538223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=0</m:t>
                    </m:r>
                  </m:oMath>
                </a14:m>
                <a:r>
                  <a: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 мес.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: скругленные углы 112">
                <a:extLst>
                  <a:ext uri="{FF2B5EF4-FFF2-40B4-BE49-F238E27FC236}">
                    <a16:creationId xmlns:a16="http://schemas.microsoft.com/office/drawing/2014/main" id="{68A30E72-0175-9440-C86A-6EEAD5036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42" y="733878"/>
                <a:ext cx="1445141" cy="538223"/>
              </a:xfrm>
              <a:prstGeom prst="roundRect">
                <a:avLst>
                  <a:gd name="adj" fmla="val 13111"/>
                </a:avLst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: скругленные углы 113">
                <a:extLst>
                  <a:ext uri="{FF2B5EF4-FFF2-40B4-BE49-F238E27FC236}">
                    <a16:creationId xmlns:a16="http://schemas.microsoft.com/office/drawing/2014/main" id="{3951B29A-A9C9-4F6E-4B87-4498EE7C4C1E}"/>
                  </a:ext>
                </a:extLst>
              </p:cNvPr>
              <p:cNvSpPr/>
              <p:nvPr/>
            </p:nvSpPr>
            <p:spPr>
              <a:xfrm>
                <a:off x="3869114" y="735348"/>
                <a:ext cx="1445141" cy="538223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=0,5</m:t>
                    </m:r>
                  </m:oMath>
                </a14:m>
                <a:r>
                  <a: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 мес.</a:t>
                </a:r>
                <a:endParaRPr lang="ru-RU" dirty="0"/>
              </a:p>
            </p:txBody>
          </p:sp>
        </mc:Choice>
        <mc:Fallback xmlns="">
          <p:sp>
            <p:nvSpPr>
              <p:cNvPr id="114" name="Прямоугольник: скругленные углы 113">
                <a:extLst>
                  <a:ext uri="{FF2B5EF4-FFF2-40B4-BE49-F238E27FC236}">
                    <a16:creationId xmlns:a16="http://schemas.microsoft.com/office/drawing/2014/main" id="{3951B29A-A9C9-4F6E-4B87-4498EE7C4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14" y="735348"/>
                <a:ext cx="1445141" cy="538223"/>
              </a:xfrm>
              <a:prstGeom prst="roundRect">
                <a:avLst>
                  <a:gd name="adj" fmla="val 13111"/>
                </a:avLst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: скругленные углы 114">
                <a:extLst>
                  <a:ext uri="{FF2B5EF4-FFF2-40B4-BE49-F238E27FC236}">
                    <a16:creationId xmlns:a16="http://schemas.microsoft.com/office/drawing/2014/main" id="{915FE887-6D0C-96FC-44CE-DC2F3140CA3A}"/>
                  </a:ext>
                </a:extLst>
              </p:cNvPr>
              <p:cNvSpPr/>
              <p:nvPr/>
            </p:nvSpPr>
            <p:spPr>
              <a:xfrm>
                <a:off x="6352017" y="733382"/>
                <a:ext cx="1445141" cy="538223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=1,0</m:t>
                    </m:r>
                  </m:oMath>
                </a14:m>
                <a:r>
                  <a: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 мес.</a:t>
                </a:r>
                <a:endParaRPr lang="ru-RU" dirty="0"/>
              </a:p>
            </p:txBody>
          </p:sp>
        </mc:Choice>
        <mc:Fallback xmlns="">
          <p:sp>
            <p:nvSpPr>
              <p:cNvPr id="115" name="Прямоугольник: скругленные углы 114">
                <a:extLst>
                  <a:ext uri="{FF2B5EF4-FFF2-40B4-BE49-F238E27FC236}">
                    <a16:creationId xmlns:a16="http://schemas.microsoft.com/office/drawing/2014/main" id="{915FE887-6D0C-96FC-44CE-DC2F3140C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17" y="733382"/>
                <a:ext cx="1445141" cy="538223"/>
              </a:xfrm>
              <a:prstGeom prst="roundRect">
                <a:avLst>
                  <a:gd name="adj" fmla="val 13111"/>
                </a:avLst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: скругленные углы 115">
                <a:extLst>
                  <a:ext uri="{FF2B5EF4-FFF2-40B4-BE49-F238E27FC236}">
                    <a16:creationId xmlns:a16="http://schemas.microsoft.com/office/drawing/2014/main" id="{078CD083-7699-5085-D194-1A3398F3493B}"/>
                  </a:ext>
                </a:extLst>
              </p:cNvPr>
              <p:cNvSpPr/>
              <p:nvPr/>
            </p:nvSpPr>
            <p:spPr>
              <a:xfrm>
                <a:off x="8922689" y="733381"/>
                <a:ext cx="1445141" cy="538223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T Sans" panose="020B0503020203020204" pitchFamily="34" charset="-52"/>
                      </a:rPr>
                      <m:t>=1,5</m:t>
                    </m:r>
                  </m:oMath>
                </a14:m>
                <a:r>
                  <a: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 мес.</a:t>
                </a:r>
                <a:endParaRPr lang="ru-RU" dirty="0"/>
              </a:p>
            </p:txBody>
          </p:sp>
        </mc:Choice>
        <mc:Fallback xmlns="">
          <p:sp>
            <p:nvSpPr>
              <p:cNvPr id="116" name="Прямоугольник: скругленные углы 115">
                <a:extLst>
                  <a:ext uri="{FF2B5EF4-FFF2-40B4-BE49-F238E27FC236}">
                    <a16:creationId xmlns:a16="http://schemas.microsoft.com/office/drawing/2014/main" id="{078CD083-7699-5085-D194-1A3398F34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89" y="733381"/>
                <a:ext cx="1445141" cy="538223"/>
              </a:xfrm>
              <a:prstGeom prst="roundRect">
                <a:avLst>
                  <a:gd name="adj" fmla="val 13111"/>
                </a:avLst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7B75FA2-468C-039B-A525-C25AC2A6B659}"/>
              </a:ext>
            </a:extLst>
          </p:cNvPr>
          <p:cNvSpPr/>
          <p:nvPr/>
        </p:nvSpPr>
        <p:spPr>
          <a:xfrm>
            <a:off x="8109300" y="3559248"/>
            <a:ext cx="1151878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267F2-FF50-03D3-A519-00DFA7340DB9}"/>
              </a:ext>
            </a:extLst>
          </p:cNvPr>
          <p:cNvSpPr txBox="1"/>
          <p:nvPr/>
        </p:nvSpPr>
        <p:spPr>
          <a:xfrm>
            <a:off x="10090496" y="64886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10/14</a:t>
            </a:r>
          </a:p>
        </p:txBody>
      </p:sp>
    </p:spTree>
    <p:extLst>
      <p:ext uri="{BB962C8B-B14F-4D97-AF65-F5344CB8AC3E}">
        <p14:creationId xmlns:p14="http://schemas.microsoft.com/office/powerpoint/2010/main" val="84818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DAFAF097-6962-A8D2-8E85-B8D554D7E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05" y="4124279"/>
            <a:ext cx="3558131" cy="28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C9E9A6-A90E-855F-D57E-6FC991BA1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308" y="2137574"/>
            <a:ext cx="5646394" cy="2032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DBB4E5D3-F710-8705-6BFC-0DD7C7AA40B9}"/>
                  </a:ext>
                </a:extLst>
              </p14:cNvPr>
              <p14:cNvContentPartPr/>
              <p14:nvPr/>
            </p14:nvContentPartPr>
            <p14:xfrm>
              <a:off x="7776667" y="3745310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DBB4E5D3-F710-8705-6BFC-0DD7C7AA40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7667" y="373631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9D0EDB9-F123-D304-5D38-D96A7CD1677F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553EB256-2AC5-B606-2D36-E326CA550186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27678A0-7E90-FA41-4BFA-A2C158135DCC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254167D-B325-B4E0-2003-542728FADED3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766CFB-2CEA-1385-F89F-3E141EC9EC65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FE4C7A7-8641-0593-F160-A5FD83F65FEC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BB9CE6B-25D2-BE47-14FA-A47BAEF53B34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М</a:t>
              </a:r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оделирование НДС слоистого БВПКМ. Постановка ГУ 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33F33EF-476F-0B4A-03FF-365EA85C8C32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5306A1A-8AEF-379D-3C3B-1DEAA3A7F3B9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B27F1C-D8CD-8425-2C63-B4D9C4A17C06}"/>
              </a:ext>
            </a:extLst>
          </p:cNvPr>
          <p:cNvSpPr/>
          <p:nvPr/>
        </p:nvSpPr>
        <p:spPr>
          <a:xfrm>
            <a:off x="2079849" y="931489"/>
            <a:ext cx="2042434" cy="779337"/>
          </a:xfrm>
          <a:prstGeom prst="roundRect">
            <a:avLst>
              <a:gd name="adj" fmla="val 8334"/>
            </a:avLst>
          </a:prstGeom>
          <a:solidFill>
            <a:srgbClr val="FDC58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7469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054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638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223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x=1, y=1, z=1,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rx=1, ry=1, rz=1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2C2823-9A2E-2E43-A630-52244C8BDF76}"/>
              </a:ext>
            </a:extLst>
          </p:cNvPr>
          <p:cNvSpPr/>
          <p:nvPr/>
        </p:nvSpPr>
        <p:spPr>
          <a:xfrm rot="10800000">
            <a:off x="2968352" y="2190242"/>
            <a:ext cx="265430" cy="1935480"/>
          </a:xfrm>
          <a:prstGeom prst="rect">
            <a:avLst/>
          </a:prstGeom>
          <a:solidFill>
            <a:srgbClr val="2C2E83">
              <a:alpha val="14000"/>
            </a:srgb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7469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054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638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223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D0D3190D-E107-8E0B-7561-1BDA2A2A8A60}"/>
              </a:ext>
            </a:extLst>
          </p:cNvPr>
          <p:cNvCxnSpPr>
            <a:cxnSpLocks/>
            <a:stCxn id="13" idx="2"/>
            <a:endCxn id="6" idx="2"/>
          </p:cNvCxnSpPr>
          <p:nvPr/>
        </p:nvCxnSpPr>
        <p:spPr>
          <a:xfrm flipH="1" flipV="1">
            <a:off x="3101066" y="1710826"/>
            <a:ext cx="1" cy="479416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1DD40DAF-FF6F-1817-94AF-A3E03DD8FF11}"/>
              </a:ext>
            </a:extLst>
          </p:cNvPr>
          <p:cNvSpPr/>
          <p:nvPr/>
        </p:nvSpPr>
        <p:spPr>
          <a:xfrm>
            <a:off x="7495130" y="836230"/>
            <a:ext cx="2042434" cy="779337"/>
          </a:xfrm>
          <a:prstGeom prst="roundRect">
            <a:avLst>
              <a:gd name="adj" fmla="val 8334"/>
            </a:avLst>
          </a:prstGeom>
          <a:solidFill>
            <a:srgbClr val="FDC58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7469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054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638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223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y=1, z=1,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rx=1, ry=1, rz=1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D1F982D-2038-473F-38FB-F6858F2240CC}"/>
              </a:ext>
            </a:extLst>
          </p:cNvPr>
          <p:cNvSpPr/>
          <p:nvPr/>
        </p:nvSpPr>
        <p:spPr>
          <a:xfrm rot="10800000">
            <a:off x="8383632" y="2190242"/>
            <a:ext cx="265430" cy="1935480"/>
          </a:xfrm>
          <a:prstGeom prst="rect">
            <a:avLst/>
          </a:prstGeom>
          <a:solidFill>
            <a:srgbClr val="2C2E83">
              <a:alpha val="14000"/>
            </a:srgb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7469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054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638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223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9">
            <a:extLst>
              <a:ext uri="{FF2B5EF4-FFF2-40B4-BE49-F238E27FC236}">
                <a16:creationId xmlns:a16="http://schemas.microsoft.com/office/drawing/2014/main" id="{4A628250-2C7D-2B51-9A1C-04BC09DF9B59}"/>
              </a:ext>
            </a:extLst>
          </p:cNvPr>
          <p:cNvCxnSpPr>
            <a:cxnSpLocks/>
            <a:stCxn id="37" idx="2"/>
            <a:endCxn id="38" idx="2"/>
          </p:cNvCxnSpPr>
          <p:nvPr/>
        </p:nvCxnSpPr>
        <p:spPr>
          <a:xfrm>
            <a:off x="8516347" y="1615567"/>
            <a:ext cx="0" cy="574675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узел 42">
            <a:extLst>
              <a:ext uri="{FF2B5EF4-FFF2-40B4-BE49-F238E27FC236}">
                <a16:creationId xmlns:a16="http://schemas.microsoft.com/office/drawing/2014/main" id="{8992C458-64F4-AF87-E5AF-465D3D0C3D71}"/>
              </a:ext>
            </a:extLst>
          </p:cNvPr>
          <p:cNvSpPr/>
          <p:nvPr/>
        </p:nvSpPr>
        <p:spPr>
          <a:xfrm>
            <a:off x="3042770" y="2288048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>
            <a:extLst>
              <a:ext uri="{FF2B5EF4-FFF2-40B4-BE49-F238E27FC236}">
                <a16:creationId xmlns:a16="http://schemas.microsoft.com/office/drawing/2014/main" id="{AE47AD8C-759F-1FF9-C967-87E7441F60C3}"/>
              </a:ext>
            </a:extLst>
          </p:cNvPr>
          <p:cNvSpPr/>
          <p:nvPr/>
        </p:nvSpPr>
        <p:spPr>
          <a:xfrm>
            <a:off x="3042770" y="2841162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>
            <a:extLst>
              <a:ext uri="{FF2B5EF4-FFF2-40B4-BE49-F238E27FC236}">
                <a16:creationId xmlns:a16="http://schemas.microsoft.com/office/drawing/2014/main" id="{D80BCE8D-4303-B713-45D9-D7BAFC9E2C7B}"/>
              </a:ext>
            </a:extLst>
          </p:cNvPr>
          <p:cNvSpPr/>
          <p:nvPr/>
        </p:nvSpPr>
        <p:spPr>
          <a:xfrm>
            <a:off x="3042770" y="2666629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>
            <a:extLst>
              <a:ext uri="{FF2B5EF4-FFF2-40B4-BE49-F238E27FC236}">
                <a16:creationId xmlns:a16="http://schemas.microsoft.com/office/drawing/2014/main" id="{4A151D42-5505-7014-4330-EC1831110069}"/>
              </a:ext>
            </a:extLst>
          </p:cNvPr>
          <p:cNvSpPr/>
          <p:nvPr/>
        </p:nvSpPr>
        <p:spPr>
          <a:xfrm>
            <a:off x="3042770" y="2503163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id="{9F640316-7367-3BDA-88EE-293F142A5047}"/>
              </a:ext>
            </a:extLst>
          </p:cNvPr>
          <p:cNvSpPr/>
          <p:nvPr/>
        </p:nvSpPr>
        <p:spPr>
          <a:xfrm>
            <a:off x="3042770" y="2383680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id="{39934843-5EB2-08D4-5D93-254E5A7B924B}"/>
              </a:ext>
            </a:extLst>
          </p:cNvPr>
          <p:cNvSpPr/>
          <p:nvPr/>
        </p:nvSpPr>
        <p:spPr>
          <a:xfrm>
            <a:off x="3041410" y="2211848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C0580D8D-32DC-1931-2B1C-4113F3A03487}"/>
              </a:ext>
            </a:extLst>
          </p:cNvPr>
          <p:cNvSpPr/>
          <p:nvPr/>
        </p:nvSpPr>
        <p:spPr>
          <a:xfrm>
            <a:off x="3041410" y="3022504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:a16="http://schemas.microsoft.com/office/drawing/2014/main" id="{49027B20-C3C3-BA6F-21FD-7EC07A27C317}"/>
              </a:ext>
            </a:extLst>
          </p:cNvPr>
          <p:cNvSpPr/>
          <p:nvPr/>
        </p:nvSpPr>
        <p:spPr>
          <a:xfrm>
            <a:off x="3041410" y="3208275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id="{4B89F6C7-8FED-3BE2-9EA9-D50289F9395B}"/>
              </a:ext>
            </a:extLst>
          </p:cNvPr>
          <p:cNvSpPr/>
          <p:nvPr/>
        </p:nvSpPr>
        <p:spPr>
          <a:xfrm>
            <a:off x="3046490" y="3395501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:a16="http://schemas.microsoft.com/office/drawing/2014/main" id="{8F94F8C2-006C-9211-9D82-592FF778582B}"/>
              </a:ext>
            </a:extLst>
          </p:cNvPr>
          <p:cNvSpPr/>
          <p:nvPr/>
        </p:nvSpPr>
        <p:spPr>
          <a:xfrm>
            <a:off x="3041410" y="3559843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id="{9DB2A56E-A6B0-D611-A871-5F3BCC0119A2}"/>
              </a:ext>
            </a:extLst>
          </p:cNvPr>
          <p:cNvSpPr/>
          <p:nvPr/>
        </p:nvSpPr>
        <p:spPr>
          <a:xfrm>
            <a:off x="3041410" y="3714019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>
            <a:extLst>
              <a:ext uri="{FF2B5EF4-FFF2-40B4-BE49-F238E27FC236}">
                <a16:creationId xmlns:a16="http://schemas.microsoft.com/office/drawing/2014/main" id="{E7C092D3-4225-EB83-341A-093C18986899}"/>
              </a:ext>
            </a:extLst>
          </p:cNvPr>
          <p:cNvSpPr/>
          <p:nvPr/>
        </p:nvSpPr>
        <p:spPr>
          <a:xfrm>
            <a:off x="3041410" y="3850146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>
            <a:extLst>
              <a:ext uri="{FF2B5EF4-FFF2-40B4-BE49-F238E27FC236}">
                <a16:creationId xmlns:a16="http://schemas.microsoft.com/office/drawing/2014/main" id="{B902B6FD-77B4-2C5E-EBE6-62518E0B56B9}"/>
              </a:ext>
            </a:extLst>
          </p:cNvPr>
          <p:cNvSpPr/>
          <p:nvPr/>
        </p:nvSpPr>
        <p:spPr>
          <a:xfrm>
            <a:off x="3041410" y="3933446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>
            <a:extLst>
              <a:ext uri="{FF2B5EF4-FFF2-40B4-BE49-F238E27FC236}">
                <a16:creationId xmlns:a16="http://schemas.microsoft.com/office/drawing/2014/main" id="{3F1EDC82-8AA6-C67D-44EC-20404657862F}"/>
              </a:ext>
            </a:extLst>
          </p:cNvPr>
          <p:cNvSpPr/>
          <p:nvPr/>
        </p:nvSpPr>
        <p:spPr>
          <a:xfrm>
            <a:off x="3041410" y="4013948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>
            <a:extLst>
              <a:ext uri="{FF2B5EF4-FFF2-40B4-BE49-F238E27FC236}">
                <a16:creationId xmlns:a16="http://schemas.microsoft.com/office/drawing/2014/main" id="{516556BB-0530-A37D-47CC-D9A8B56360AD}"/>
              </a:ext>
            </a:extLst>
          </p:cNvPr>
          <p:cNvSpPr/>
          <p:nvPr/>
        </p:nvSpPr>
        <p:spPr>
          <a:xfrm>
            <a:off x="8477067" y="2295032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:a16="http://schemas.microsoft.com/office/drawing/2014/main" id="{C8D91C0B-3F49-A59D-4593-81AD5E0F747F}"/>
              </a:ext>
            </a:extLst>
          </p:cNvPr>
          <p:cNvSpPr/>
          <p:nvPr/>
        </p:nvSpPr>
        <p:spPr>
          <a:xfrm>
            <a:off x="8477067" y="2848146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>
            <a:extLst>
              <a:ext uri="{FF2B5EF4-FFF2-40B4-BE49-F238E27FC236}">
                <a16:creationId xmlns:a16="http://schemas.microsoft.com/office/drawing/2014/main" id="{6364C5C8-2DA0-2C28-95AC-3D33293E8590}"/>
              </a:ext>
            </a:extLst>
          </p:cNvPr>
          <p:cNvSpPr/>
          <p:nvPr/>
        </p:nvSpPr>
        <p:spPr>
          <a:xfrm>
            <a:off x="8477067" y="2673613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>
            <a:extLst>
              <a:ext uri="{FF2B5EF4-FFF2-40B4-BE49-F238E27FC236}">
                <a16:creationId xmlns:a16="http://schemas.microsoft.com/office/drawing/2014/main" id="{6F3DC726-F266-C43D-8219-CEE712CA3F6D}"/>
              </a:ext>
            </a:extLst>
          </p:cNvPr>
          <p:cNvSpPr/>
          <p:nvPr/>
        </p:nvSpPr>
        <p:spPr>
          <a:xfrm>
            <a:off x="8477067" y="2510147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>
            <a:extLst>
              <a:ext uri="{FF2B5EF4-FFF2-40B4-BE49-F238E27FC236}">
                <a16:creationId xmlns:a16="http://schemas.microsoft.com/office/drawing/2014/main" id="{84CECE47-2209-77A6-D539-3079AA7FC249}"/>
              </a:ext>
            </a:extLst>
          </p:cNvPr>
          <p:cNvSpPr/>
          <p:nvPr/>
        </p:nvSpPr>
        <p:spPr>
          <a:xfrm>
            <a:off x="8477067" y="2390664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узел 61">
            <a:extLst>
              <a:ext uri="{FF2B5EF4-FFF2-40B4-BE49-F238E27FC236}">
                <a16:creationId xmlns:a16="http://schemas.microsoft.com/office/drawing/2014/main" id="{73ECF455-B86F-7B6A-3BFA-9FFE018168C0}"/>
              </a:ext>
            </a:extLst>
          </p:cNvPr>
          <p:cNvSpPr/>
          <p:nvPr/>
        </p:nvSpPr>
        <p:spPr>
          <a:xfrm>
            <a:off x="8475707" y="2218832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>
            <a:extLst>
              <a:ext uri="{FF2B5EF4-FFF2-40B4-BE49-F238E27FC236}">
                <a16:creationId xmlns:a16="http://schemas.microsoft.com/office/drawing/2014/main" id="{268AEE89-0B4A-6152-73C2-BA35AB4983F7}"/>
              </a:ext>
            </a:extLst>
          </p:cNvPr>
          <p:cNvSpPr/>
          <p:nvPr/>
        </p:nvSpPr>
        <p:spPr>
          <a:xfrm>
            <a:off x="8475707" y="3029488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>
            <a:extLst>
              <a:ext uri="{FF2B5EF4-FFF2-40B4-BE49-F238E27FC236}">
                <a16:creationId xmlns:a16="http://schemas.microsoft.com/office/drawing/2014/main" id="{FF285CD5-786E-F4C2-58FA-04084BF6B4BA}"/>
              </a:ext>
            </a:extLst>
          </p:cNvPr>
          <p:cNvSpPr/>
          <p:nvPr/>
        </p:nvSpPr>
        <p:spPr>
          <a:xfrm>
            <a:off x="8475707" y="3215259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>
            <a:extLst>
              <a:ext uri="{FF2B5EF4-FFF2-40B4-BE49-F238E27FC236}">
                <a16:creationId xmlns:a16="http://schemas.microsoft.com/office/drawing/2014/main" id="{22202B08-5160-23EC-7A3C-C1276D7364A5}"/>
              </a:ext>
            </a:extLst>
          </p:cNvPr>
          <p:cNvSpPr/>
          <p:nvPr/>
        </p:nvSpPr>
        <p:spPr>
          <a:xfrm>
            <a:off x="8480787" y="3402485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>
            <a:extLst>
              <a:ext uri="{FF2B5EF4-FFF2-40B4-BE49-F238E27FC236}">
                <a16:creationId xmlns:a16="http://schemas.microsoft.com/office/drawing/2014/main" id="{6929157D-12EA-A4D5-0B07-D5F40E9C67EC}"/>
              </a:ext>
            </a:extLst>
          </p:cNvPr>
          <p:cNvSpPr/>
          <p:nvPr/>
        </p:nvSpPr>
        <p:spPr>
          <a:xfrm>
            <a:off x="8475707" y="3566827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>
            <a:extLst>
              <a:ext uri="{FF2B5EF4-FFF2-40B4-BE49-F238E27FC236}">
                <a16:creationId xmlns:a16="http://schemas.microsoft.com/office/drawing/2014/main" id="{E8D92A51-E0D1-39E6-0FCD-450BE05A36E8}"/>
              </a:ext>
            </a:extLst>
          </p:cNvPr>
          <p:cNvSpPr/>
          <p:nvPr/>
        </p:nvSpPr>
        <p:spPr>
          <a:xfrm>
            <a:off x="8475707" y="3721003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>
            <a:extLst>
              <a:ext uri="{FF2B5EF4-FFF2-40B4-BE49-F238E27FC236}">
                <a16:creationId xmlns:a16="http://schemas.microsoft.com/office/drawing/2014/main" id="{24645C1A-7F02-B412-3DE8-CC39C5949C60}"/>
              </a:ext>
            </a:extLst>
          </p:cNvPr>
          <p:cNvSpPr/>
          <p:nvPr/>
        </p:nvSpPr>
        <p:spPr>
          <a:xfrm>
            <a:off x="8475707" y="3857130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>
            <a:extLst>
              <a:ext uri="{FF2B5EF4-FFF2-40B4-BE49-F238E27FC236}">
                <a16:creationId xmlns:a16="http://schemas.microsoft.com/office/drawing/2014/main" id="{D8B09C0F-450D-B541-D61C-7E86B5B67902}"/>
              </a:ext>
            </a:extLst>
          </p:cNvPr>
          <p:cNvSpPr/>
          <p:nvPr/>
        </p:nvSpPr>
        <p:spPr>
          <a:xfrm>
            <a:off x="8475707" y="3940430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:a16="http://schemas.microsoft.com/office/drawing/2014/main" id="{74C87489-0A95-4B6D-6E0E-98BC8B1DA53C}"/>
              </a:ext>
            </a:extLst>
          </p:cNvPr>
          <p:cNvSpPr/>
          <p:nvPr/>
        </p:nvSpPr>
        <p:spPr>
          <a:xfrm>
            <a:off x="8475707" y="4020932"/>
            <a:ext cx="81280" cy="76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B099E7F5-0CC5-D9A7-6D78-4F9A15EAA060}"/>
              </a:ext>
            </a:extLst>
          </p:cNvPr>
          <p:cNvSpPr/>
          <p:nvPr/>
        </p:nvSpPr>
        <p:spPr>
          <a:xfrm>
            <a:off x="9579415" y="2807625"/>
            <a:ext cx="1553934" cy="587876"/>
          </a:xfrm>
          <a:prstGeom prst="roundRect">
            <a:avLst>
              <a:gd name="adj" fmla="val 8334"/>
            </a:avLst>
          </a:prstGeom>
          <a:solidFill>
            <a:srgbClr val="FDC58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7469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054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638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223" indent="21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=30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Н/мм</a:t>
            </a:r>
          </a:p>
        </p:txBody>
      </p:sp>
      <p:cxnSp>
        <p:nvCxnSpPr>
          <p:cNvPr id="76" name="Straight Connector 9">
            <a:extLst>
              <a:ext uri="{FF2B5EF4-FFF2-40B4-BE49-F238E27FC236}">
                <a16:creationId xmlns:a16="http://schemas.microsoft.com/office/drawing/2014/main" id="{85EA0019-491B-FB4D-5800-09C33865D8D5}"/>
              </a:ext>
            </a:extLst>
          </p:cNvPr>
          <p:cNvCxnSpPr>
            <a:cxnSpLocks/>
            <a:endCxn id="38" idx="1"/>
          </p:cNvCxnSpPr>
          <p:nvPr/>
        </p:nvCxnSpPr>
        <p:spPr>
          <a:xfrm flipH="1">
            <a:off x="8649062" y="3157982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931AA87-1982-431D-8D54-3E77090CD2AF}"/>
              </a:ext>
            </a:extLst>
          </p:cNvPr>
          <p:cNvGrpSpPr/>
          <p:nvPr/>
        </p:nvGrpSpPr>
        <p:grpSpPr>
          <a:xfrm>
            <a:off x="2762452" y="4549709"/>
            <a:ext cx="1019986" cy="1023267"/>
            <a:chOff x="1254902" y="4943475"/>
            <a:chExt cx="1019986" cy="1023267"/>
          </a:xfrm>
        </p:grpSpPr>
        <p:cxnSp>
          <p:nvCxnSpPr>
            <p:cNvPr id="71" name="Straight Arrow Connector 17">
              <a:extLst>
                <a:ext uri="{FF2B5EF4-FFF2-40B4-BE49-F238E27FC236}">
                  <a16:creationId xmlns:a16="http://schemas.microsoft.com/office/drawing/2014/main" id="{DCD08A05-0D06-4442-AF38-79F378861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4058" y="4943475"/>
              <a:ext cx="0" cy="874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18">
              <a:extLst>
                <a:ext uri="{FF2B5EF4-FFF2-40B4-BE49-F238E27FC236}">
                  <a16:creationId xmlns:a16="http://schemas.microsoft.com/office/drawing/2014/main" id="{4E89B09E-C7B8-4475-A36A-13C851A1D89F}"/>
                </a:ext>
              </a:extLst>
            </p:cNvPr>
            <p:cNvCxnSpPr>
              <a:cxnSpLocks/>
            </p:cNvCxnSpPr>
            <p:nvPr/>
          </p:nvCxnSpPr>
          <p:spPr>
            <a:xfrm>
              <a:off x="1371475" y="5817976"/>
              <a:ext cx="903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Прямоугольник: скругленные углы 14">
              <a:extLst>
                <a:ext uri="{FF2B5EF4-FFF2-40B4-BE49-F238E27FC236}">
                  <a16:creationId xmlns:a16="http://schemas.microsoft.com/office/drawing/2014/main" id="{0FD8A539-6663-4D1B-BB43-BFB3DDDE42CC}"/>
                </a:ext>
              </a:extLst>
            </p:cNvPr>
            <p:cNvSpPr/>
            <p:nvPr/>
          </p:nvSpPr>
          <p:spPr>
            <a:xfrm>
              <a:off x="1254902" y="5237948"/>
              <a:ext cx="269406" cy="285556"/>
            </a:xfrm>
            <a:prstGeom prst="roundRect">
              <a:avLst>
                <a:gd name="adj" fmla="val 8334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Y</a:t>
              </a:r>
              <a:endParaRPr lang="ru-RU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79" name="Прямоугольник: скругленные углы 14">
              <a:extLst>
                <a:ext uri="{FF2B5EF4-FFF2-40B4-BE49-F238E27FC236}">
                  <a16:creationId xmlns:a16="http://schemas.microsoft.com/office/drawing/2014/main" id="{4E2400B7-7508-40BA-9481-FF21A6D8D9A8}"/>
                </a:ext>
              </a:extLst>
            </p:cNvPr>
            <p:cNvSpPr/>
            <p:nvPr/>
          </p:nvSpPr>
          <p:spPr>
            <a:xfrm>
              <a:off x="1694828" y="5681186"/>
              <a:ext cx="269406" cy="285556"/>
            </a:xfrm>
            <a:prstGeom prst="roundRect">
              <a:avLst>
                <a:gd name="adj" fmla="val 8334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X</a:t>
              </a:r>
              <a:endParaRPr lang="ru-RU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76957D3-90AA-4BC2-8656-647A50D1D0EC}"/>
              </a:ext>
            </a:extLst>
          </p:cNvPr>
          <p:cNvGrpSpPr/>
          <p:nvPr/>
        </p:nvGrpSpPr>
        <p:grpSpPr>
          <a:xfrm rot="19677751">
            <a:off x="5313786" y="2154995"/>
            <a:ext cx="1026336" cy="1023267"/>
            <a:chOff x="1254902" y="4943475"/>
            <a:chExt cx="1026336" cy="1023267"/>
          </a:xfrm>
        </p:grpSpPr>
        <p:cxnSp>
          <p:nvCxnSpPr>
            <p:cNvPr id="84" name="Straight Arrow Connector 17">
              <a:extLst>
                <a:ext uri="{FF2B5EF4-FFF2-40B4-BE49-F238E27FC236}">
                  <a16:creationId xmlns:a16="http://schemas.microsoft.com/office/drawing/2014/main" id="{E5F57663-17F3-447A-95C1-4953F66D0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4058" y="4943475"/>
              <a:ext cx="0" cy="874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18">
              <a:extLst>
                <a:ext uri="{FF2B5EF4-FFF2-40B4-BE49-F238E27FC236}">
                  <a16:creationId xmlns:a16="http://schemas.microsoft.com/office/drawing/2014/main" id="{5A646850-A043-471C-AFFB-1EBEBFEE5FD6}"/>
                </a:ext>
              </a:extLst>
            </p:cNvPr>
            <p:cNvCxnSpPr>
              <a:cxnSpLocks/>
            </p:cNvCxnSpPr>
            <p:nvPr/>
          </p:nvCxnSpPr>
          <p:spPr>
            <a:xfrm>
              <a:off x="1377825" y="5817976"/>
              <a:ext cx="9034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Прямоугольник: скругленные углы 14">
              <a:extLst>
                <a:ext uri="{FF2B5EF4-FFF2-40B4-BE49-F238E27FC236}">
                  <a16:creationId xmlns:a16="http://schemas.microsoft.com/office/drawing/2014/main" id="{6A7C7FAF-1515-4BA3-A420-73EFA5A93FE3}"/>
                </a:ext>
              </a:extLst>
            </p:cNvPr>
            <p:cNvSpPr/>
            <p:nvPr/>
          </p:nvSpPr>
          <p:spPr>
            <a:xfrm>
              <a:off x="1254902" y="5237948"/>
              <a:ext cx="269406" cy="285556"/>
            </a:xfrm>
            <a:prstGeom prst="roundRect">
              <a:avLst>
                <a:gd name="adj" fmla="val 8334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t</a:t>
              </a:r>
              <a:endParaRPr lang="ru-RU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: скругленные углы 14">
              <a:extLst>
                <a:ext uri="{FF2B5EF4-FFF2-40B4-BE49-F238E27FC236}">
                  <a16:creationId xmlns:a16="http://schemas.microsoft.com/office/drawing/2014/main" id="{7659F067-8563-42DB-830D-A4A760C39CED}"/>
                </a:ext>
              </a:extLst>
            </p:cNvPr>
            <p:cNvSpPr/>
            <p:nvPr/>
          </p:nvSpPr>
          <p:spPr>
            <a:xfrm>
              <a:off x="1694828" y="5681186"/>
              <a:ext cx="269406" cy="285556"/>
            </a:xfrm>
            <a:prstGeom prst="roundRect">
              <a:avLst>
                <a:gd name="adj" fmla="val 8334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l</a:t>
              </a:r>
              <a:endParaRPr lang="ru-RU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endParaRPr>
            </a:p>
          </p:txBody>
        </p:sp>
      </p:grp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1725A869-C80D-42EE-9566-97F0470B273E}"/>
              </a:ext>
            </a:extLst>
          </p:cNvPr>
          <p:cNvSpPr/>
          <p:nvPr/>
        </p:nvSpPr>
        <p:spPr>
          <a:xfrm>
            <a:off x="5756239" y="3361400"/>
            <a:ext cx="804135" cy="410853"/>
          </a:xfrm>
          <a:prstGeom prst="roundRect">
            <a:avLst>
              <a:gd name="adj" fmla="val 1311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ЛСК</a:t>
            </a:r>
            <a:endParaRPr lang="ru-RU" dirty="0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71FF0B63-4E59-4365-835E-5BEC27A64F33}"/>
              </a:ext>
            </a:extLst>
          </p:cNvPr>
          <p:cNvSpPr/>
          <p:nvPr/>
        </p:nvSpPr>
        <p:spPr>
          <a:xfrm>
            <a:off x="2843419" y="5705588"/>
            <a:ext cx="804135" cy="410853"/>
          </a:xfrm>
          <a:prstGeom prst="roundRect">
            <a:avLst>
              <a:gd name="adj" fmla="val 1311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r>
              <a:rPr lang="ru-RU" b="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СК</a:t>
            </a:r>
            <a:endParaRPr lang="ru-RU" dirty="0"/>
          </a:p>
        </p:txBody>
      </p:sp>
      <p:cxnSp>
        <p:nvCxnSpPr>
          <p:cNvPr id="91" name="Straight Connector 9">
            <a:extLst>
              <a:ext uri="{FF2B5EF4-FFF2-40B4-BE49-F238E27FC236}">
                <a16:creationId xmlns:a16="http://schemas.microsoft.com/office/drawing/2014/main" id="{3B668AF1-8BEA-47C4-983B-404394BB8025}"/>
              </a:ext>
            </a:extLst>
          </p:cNvPr>
          <p:cNvCxnSpPr>
            <a:cxnSpLocks/>
          </p:cNvCxnSpPr>
          <p:nvPr/>
        </p:nvCxnSpPr>
        <p:spPr>
          <a:xfrm flipH="1">
            <a:off x="2901609" y="3155383"/>
            <a:ext cx="2800787" cy="2268827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">
            <a:extLst>
              <a:ext uri="{FF2B5EF4-FFF2-40B4-BE49-F238E27FC236}">
                <a16:creationId xmlns:a16="http://schemas.microsoft.com/office/drawing/2014/main" id="{F72F5AAF-CA50-45B8-AA2F-78ED39846D04}"/>
              </a:ext>
            </a:extLst>
          </p:cNvPr>
          <p:cNvCxnSpPr>
            <a:cxnSpLocks/>
          </p:cNvCxnSpPr>
          <p:nvPr/>
        </p:nvCxnSpPr>
        <p:spPr>
          <a:xfrm flipH="1">
            <a:off x="8649062" y="2941628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">
            <a:extLst>
              <a:ext uri="{FF2B5EF4-FFF2-40B4-BE49-F238E27FC236}">
                <a16:creationId xmlns:a16="http://schemas.microsoft.com/office/drawing/2014/main" id="{E1F1ECD5-2D31-4121-AB4C-2901493DD03E}"/>
              </a:ext>
            </a:extLst>
          </p:cNvPr>
          <p:cNvCxnSpPr>
            <a:cxnSpLocks/>
          </p:cNvCxnSpPr>
          <p:nvPr/>
        </p:nvCxnSpPr>
        <p:spPr>
          <a:xfrm flipH="1">
            <a:off x="8649062" y="3362973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">
            <a:extLst>
              <a:ext uri="{FF2B5EF4-FFF2-40B4-BE49-F238E27FC236}">
                <a16:creationId xmlns:a16="http://schemas.microsoft.com/office/drawing/2014/main" id="{DDF4D140-7D7E-4568-982C-C692E94FC597}"/>
              </a:ext>
            </a:extLst>
          </p:cNvPr>
          <p:cNvCxnSpPr>
            <a:cxnSpLocks/>
          </p:cNvCxnSpPr>
          <p:nvPr/>
        </p:nvCxnSpPr>
        <p:spPr>
          <a:xfrm flipH="1">
            <a:off x="8647702" y="2733721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">
            <a:extLst>
              <a:ext uri="{FF2B5EF4-FFF2-40B4-BE49-F238E27FC236}">
                <a16:creationId xmlns:a16="http://schemas.microsoft.com/office/drawing/2014/main" id="{349126A6-B311-4ADC-B8B5-D22B3D407D61}"/>
              </a:ext>
            </a:extLst>
          </p:cNvPr>
          <p:cNvCxnSpPr>
            <a:cxnSpLocks/>
          </p:cNvCxnSpPr>
          <p:nvPr/>
        </p:nvCxnSpPr>
        <p:spPr>
          <a:xfrm flipH="1">
            <a:off x="8647702" y="2535696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">
            <a:extLst>
              <a:ext uri="{FF2B5EF4-FFF2-40B4-BE49-F238E27FC236}">
                <a16:creationId xmlns:a16="http://schemas.microsoft.com/office/drawing/2014/main" id="{6682B64D-0A8F-40D5-B43A-C83ADA5B5BEB}"/>
              </a:ext>
            </a:extLst>
          </p:cNvPr>
          <p:cNvCxnSpPr>
            <a:cxnSpLocks/>
          </p:cNvCxnSpPr>
          <p:nvPr/>
        </p:nvCxnSpPr>
        <p:spPr>
          <a:xfrm flipH="1">
            <a:off x="8647702" y="2333132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">
            <a:extLst>
              <a:ext uri="{FF2B5EF4-FFF2-40B4-BE49-F238E27FC236}">
                <a16:creationId xmlns:a16="http://schemas.microsoft.com/office/drawing/2014/main" id="{2A9A53AB-D022-47A0-B8F3-1BD6E86EAC22}"/>
              </a:ext>
            </a:extLst>
          </p:cNvPr>
          <p:cNvCxnSpPr>
            <a:cxnSpLocks/>
          </p:cNvCxnSpPr>
          <p:nvPr/>
        </p:nvCxnSpPr>
        <p:spPr>
          <a:xfrm flipH="1">
            <a:off x="8647702" y="3575683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">
            <a:extLst>
              <a:ext uri="{FF2B5EF4-FFF2-40B4-BE49-F238E27FC236}">
                <a16:creationId xmlns:a16="http://schemas.microsoft.com/office/drawing/2014/main" id="{66EA80D5-011E-4951-BF79-B007A7B11EF3}"/>
              </a:ext>
            </a:extLst>
          </p:cNvPr>
          <p:cNvCxnSpPr>
            <a:cxnSpLocks/>
          </p:cNvCxnSpPr>
          <p:nvPr/>
        </p:nvCxnSpPr>
        <p:spPr>
          <a:xfrm flipH="1">
            <a:off x="8650397" y="3790219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">
            <a:extLst>
              <a:ext uri="{FF2B5EF4-FFF2-40B4-BE49-F238E27FC236}">
                <a16:creationId xmlns:a16="http://schemas.microsoft.com/office/drawing/2014/main" id="{66808B16-F0AF-4D55-8600-D7758F6047EA}"/>
              </a:ext>
            </a:extLst>
          </p:cNvPr>
          <p:cNvCxnSpPr>
            <a:cxnSpLocks/>
          </p:cNvCxnSpPr>
          <p:nvPr/>
        </p:nvCxnSpPr>
        <p:spPr>
          <a:xfrm flipH="1">
            <a:off x="8647702" y="4005726"/>
            <a:ext cx="68072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EFA1487F-9289-4CBD-AD79-6735363AE428}"/>
              </a:ext>
            </a:extLst>
          </p:cNvPr>
          <p:cNvSpPr/>
          <p:nvPr/>
        </p:nvSpPr>
        <p:spPr>
          <a:xfrm>
            <a:off x="3323292" y="4344274"/>
            <a:ext cx="2115999" cy="410853"/>
          </a:xfrm>
          <a:prstGeom prst="roundRect">
            <a:avLst>
              <a:gd name="adj" fmla="val 1311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*</a:t>
            </a:r>
            <a:r>
              <a:rPr lang="en-US" dirty="0">
                <a:solidFill>
                  <a:schemeClr val="tx1"/>
                </a:solidFill>
                <a:latin typeface="PT Sans" panose="020B0503020203020204" pitchFamily="34" charset="-52"/>
              </a:rPr>
              <a:t>PART_COMPOSITE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ABE06-E1E6-5E22-565B-FA90D0915BF2}"/>
              </a:ext>
            </a:extLst>
          </p:cNvPr>
          <p:cNvSpPr txBox="1"/>
          <p:nvPr/>
        </p:nvSpPr>
        <p:spPr>
          <a:xfrm>
            <a:off x="10090496" y="64886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11/14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8EC8C8A4-C380-7E76-3B17-FD1BE34BCBD2}"/>
                  </a:ext>
                </a:extLst>
              </p:cNvPr>
              <p:cNvSpPr/>
              <p:nvPr/>
            </p:nvSpPr>
            <p:spPr>
              <a:xfrm>
                <a:off x="610529" y="2133256"/>
                <a:ext cx="1553934" cy="1707959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T Sans" panose="020B0503020203020204" pitchFamily="34" charset="-52"/>
                  </a:rPr>
                  <a:t>M12</a:t>
                </a:r>
                <a:br>
                  <a:rPr lang="en-US" dirty="0">
                    <a:solidFill>
                      <a:schemeClr val="tx1"/>
                    </a:solidFill>
                    <a:latin typeface="PT Sans" panose="020B0503020203020204" pitchFamily="34" charset="-5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мес.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=37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8EC8C8A4-C380-7E76-3B17-FD1BE34B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9" y="2133256"/>
                <a:ext cx="1553934" cy="1707959"/>
              </a:xfrm>
              <a:prstGeom prst="roundRect">
                <a:avLst>
                  <a:gd name="adj" fmla="val 13111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666C894-33A5-F5F8-453F-ADB5200F8404}"/>
              </a:ext>
            </a:extLst>
          </p:cNvPr>
          <p:cNvSpPr/>
          <p:nvPr/>
        </p:nvSpPr>
        <p:spPr>
          <a:xfrm>
            <a:off x="610529" y="4483434"/>
            <a:ext cx="1553934" cy="526439"/>
          </a:xfrm>
          <a:prstGeom prst="roundRect">
            <a:avLst>
              <a:gd name="adj" fmla="val 1311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T Sans" panose="020B0503020203020204" pitchFamily="34" charset="-52"/>
              </a:rPr>
              <a:t>MAT_</a:t>
            </a: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54</a:t>
            </a:r>
            <a:endParaRPr lang="ru-RU" dirty="0"/>
          </a:p>
        </p:txBody>
      </p:sp>
      <p:cxnSp>
        <p:nvCxnSpPr>
          <p:cNvPr id="30" name="Straight Arrow Connector 18">
            <a:extLst>
              <a:ext uri="{FF2B5EF4-FFF2-40B4-BE49-F238E27FC236}">
                <a16:creationId xmlns:a16="http://schemas.microsoft.com/office/drawing/2014/main" id="{A9EAFF6E-FC8D-16DC-DB5F-647EE9F2611C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1387496" y="3841215"/>
            <a:ext cx="0" cy="64221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57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A6D7886-2E51-D99C-5CD9-674832CF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14" y="4058420"/>
            <a:ext cx="2552908" cy="192331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529A5F6-30F3-9884-2C66-33F5CF49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977" y="1295093"/>
            <a:ext cx="2445892" cy="188545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072CE5C-3994-D565-A8C0-B48EF34D3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3" y="1106657"/>
            <a:ext cx="2560697" cy="19233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DBB4E5D3-F710-8705-6BFC-0DD7C7AA40B9}"/>
                  </a:ext>
                </a:extLst>
              </p14:cNvPr>
              <p14:cNvContentPartPr/>
              <p14:nvPr/>
            </p14:nvContentPartPr>
            <p14:xfrm>
              <a:off x="5171690" y="3765468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DBB4E5D3-F710-8705-6BFC-0DD7C7AA40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2690" y="37568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FC0FD715-A5AD-010C-91BA-EC7238BD1E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430392"/>
                  </p:ext>
                </p:extLst>
              </p:nvPr>
            </p:nvGraphicFramePr>
            <p:xfrm>
              <a:off x="6922803" y="1126199"/>
              <a:ext cx="4831760" cy="46055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07940">
                      <a:extLst>
                        <a:ext uri="{9D8B030D-6E8A-4147-A177-3AD203B41FA5}">
                          <a16:colId xmlns:a16="http://schemas.microsoft.com/office/drawing/2014/main" val="2075600167"/>
                        </a:ext>
                      </a:extLst>
                    </a:gridCol>
                    <a:gridCol w="1207940">
                      <a:extLst>
                        <a:ext uri="{9D8B030D-6E8A-4147-A177-3AD203B41FA5}">
                          <a16:colId xmlns:a16="http://schemas.microsoft.com/office/drawing/2014/main" val="1147079801"/>
                        </a:ext>
                      </a:extLst>
                    </a:gridCol>
                    <a:gridCol w="1207940">
                      <a:extLst>
                        <a:ext uri="{9D8B030D-6E8A-4147-A177-3AD203B41FA5}">
                          <a16:colId xmlns:a16="http://schemas.microsoft.com/office/drawing/2014/main" val="1512430068"/>
                        </a:ext>
                      </a:extLst>
                    </a:gridCol>
                    <a:gridCol w="1207940">
                      <a:extLst>
                        <a:ext uri="{9D8B030D-6E8A-4147-A177-3AD203B41FA5}">
                          <a16:colId xmlns:a16="http://schemas.microsoft.com/office/drawing/2014/main" val="212364627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 err="1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Парметры</a:t>
                          </a:r>
                          <a:endParaRPr lang="ru-RU" sz="1800" kern="100" dirty="0">
                            <a:effectLst/>
                            <a:latin typeface="PT Sans" panose="020B0503020203020204" pitchFamily="34" charset="-52"/>
                            <a:ea typeface="PT Sans" panose="020B0503020203020204" pitchFamily="34" charset="-5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Ls-Dyna</a:t>
                          </a:r>
                          <a:endParaRPr lang="ru-RU" sz="1800" kern="100" dirty="0">
                            <a:effectLst/>
                            <a:latin typeface="PT Sans" panose="020B0503020203020204" pitchFamily="34" charset="-52"/>
                            <a:ea typeface="PT Sans" panose="020B0503020203020204" pitchFamily="34" charset="-5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Python</a:t>
                          </a:r>
                          <a:endParaRPr lang="ru-RU" sz="1800" kern="100" dirty="0">
                            <a:effectLst/>
                            <a:latin typeface="PT Sans" panose="020B0503020203020204" pitchFamily="34" charset="-52"/>
                            <a:ea typeface="PT Sans" panose="020B0503020203020204" pitchFamily="34" charset="-5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Разница, 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9843695"/>
                      </a:ext>
                    </a:extLst>
                  </a:tr>
                  <a:tr h="0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b="1" kern="100" dirty="0">
                              <a:solidFill>
                                <a:schemeClr val="bg1"/>
                              </a:solidFill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ГСК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93910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МПа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2,50E+07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2,50E+07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8570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МПа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3,13E-16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822186"/>
                      </a:ext>
                    </a:extLst>
                  </a:tr>
                  <a:tr h="361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МПа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-8,20E+06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-8,20E+06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1960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м/м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0,0314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0,0314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08167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м/м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30133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м/м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-1,77E-18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008523"/>
                      </a:ext>
                    </a:extLst>
                  </a:tr>
                  <a:tr h="0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b="1" kern="100" dirty="0">
                              <a:solidFill>
                                <a:schemeClr val="bg1"/>
                              </a:solidFill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ЛСК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9104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МПа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2,38E+07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2,38E+07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1876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МПа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1,17E+06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1,17E+06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1816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МПа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9,75E+06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9,75E+06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23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м/м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0,0127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0,0127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2599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м/м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-0,00158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-0,00157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0,41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8225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, м/м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-0,0249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-0,0249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6500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FC0FD715-A5AD-010C-91BA-EC7238BD1E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430392"/>
                  </p:ext>
                </p:extLst>
              </p:nvPr>
            </p:nvGraphicFramePr>
            <p:xfrm>
              <a:off x="6922803" y="1126199"/>
              <a:ext cx="4831760" cy="46055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07940">
                      <a:extLst>
                        <a:ext uri="{9D8B030D-6E8A-4147-A177-3AD203B41FA5}">
                          <a16:colId xmlns:a16="http://schemas.microsoft.com/office/drawing/2014/main" val="2075600167"/>
                        </a:ext>
                      </a:extLst>
                    </a:gridCol>
                    <a:gridCol w="1207940">
                      <a:extLst>
                        <a:ext uri="{9D8B030D-6E8A-4147-A177-3AD203B41FA5}">
                          <a16:colId xmlns:a16="http://schemas.microsoft.com/office/drawing/2014/main" val="1147079801"/>
                        </a:ext>
                      </a:extLst>
                    </a:gridCol>
                    <a:gridCol w="1207940">
                      <a:extLst>
                        <a:ext uri="{9D8B030D-6E8A-4147-A177-3AD203B41FA5}">
                          <a16:colId xmlns:a16="http://schemas.microsoft.com/office/drawing/2014/main" val="1512430068"/>
                        </a:ext>
                      </a:extLst>
                    </a:gridCol>
                    <a:gridCol w="1207940">
                      <a:extLst>
                        <a:ext uri="{9D8B030D-6E8A-4147-A177-3AD203B41FA5}">
                          <a16:colId xmlns:a16="http://schemas.microsoft.com/office/drawing/2014/main" val="2123646275"/>
                        </a:ext>
                      </a:extLst>
                    </a:gridCol>
                  </a:tblGrid>
                  <a:tr h="5721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 err="1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Парметры</a:t>
                          </a:r>
                          <a:endParaRPr lang="ru-RU" sz="1800" kern="100" dirty="0">
                            <a:effectLst/>
                            <a:latin typeface="PT Sans" panose="020B0503020203020204" pitchFamily="34" charset="-52"/>
                            <a:ea typeface="PT Sans" panose="020B0503020203020204" pitchFamily="34" charset="-5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Ls-Dyna</a:t>
                          </a:r>
                          <a:endParaRPr lang="ru-RU" sz="1800" kern="100" dirty="0">
                            <a:effectLst/>
                            <a:latin typeface="PT Sans" panose="020B0503020203020204" pitchFamily="34" charset="-52"/>
                            <a:ea typeface="PT Sans" panose="020B0503020203020204" pitchFamily="34" charset="-5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Python</a:t>
                          </a:r>
                          <a:endParaRPr lang="ru-RU" sz="1800" kern="100" dirty="0">
                            <a:effectLst/>
                            <a:latin typeface="PT Sans" panose="020B0503020203020204" pitchFamily="34" charset="-52"/>
                            <a:ea typeface="PT Sans" panose="020B0503020203020204" pitchFamily="34" charset="-5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Разница, 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9843695"/>
                      </a:ext>
                    </a:extLst>
                  </a:tr>
                  <a:tr h="278702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b="1" kern="100" dirty="0">
                              <a:solidFill>
                                <a:schemeClr val="bg1"/>
                              </a:solidFill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ГСК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9391053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330435" r="-302010" b="-128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2,50E+07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2,50E+07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8570372"/>
                      </a:ext>
                    </a:extLst>
                  </a:tr>
                  <a:tr h="3115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388235" r="-302010" b="-1062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3,13E-16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822186"/>
                      </a:ext>
                    </a:extLst>
                  </a:tr>
                  <a:tr h="3115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488235" r="-302010" b="-962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-8,20E+06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-8,20E+06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196088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652174" r="-302010" b="-9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0,0314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0,0314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0816761"/>
                      </a:ext>
                    </a:extLst>
                  </a:tr>
                  <a:tr h="3115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678431" r="-302010" b="-7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3013382"/>
                      </a:ext>
                    </a:extLst>
                  </a:tr>
                  <a:tr h="3115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778431" r="-302010" b="-6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-1,77E-18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008523"/>
                      </a:ext>
                    </a:extLst>
                  </a:tr>
                  <a:tr h="278702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b="1" kern="100" dirty="0">
                              <a:solidFill>
                                <a:schemeClr val="bg1"/>
                              </a:solidFill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ЛСК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910444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1073913" r="-302010" b="-5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2,38E+07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2,38E+07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187623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1173913" r="-302010" b="-4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1,17E+06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1,17E+06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181676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1273913" r="-302010" b="-3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9,75E+06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9,75E+06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23410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1404444" r="-302010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0,0127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0,0127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259953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1471739" r="-302010" b="-1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-0,00158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-0,00157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0,41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822511"/>
                      </a:ext>
                    </a:extLst>
                  </a:tr>
                  <a:tr h="2787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8" t="-1571739" r="-302010" b="-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-0,0249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-0,0249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kern="100" dirty="0">
                              <a:effectLst/>
                              <a:latin typeface="PT Sans" panose="020B0503020203020204" pitchFamily="34" charset="-52"/>
                              <a:ea typeface="PT Sans" panose="020B0503020203020204" pitchFamily="34" charset="-52"/>
                              <a:cs typeface="Arial" panose="020B0604020202020204" pitchFamily="34" charset="0"/>
                            </a:rPr>
                            <a:t>0,08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C58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65003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3789807-2A4D-A37F-3BDD-4E5894CDDA53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DB2289D-1A4E-DF18-0F59-4B9ACC180BA9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79859C7-899E-1FF4-97BE-2F9DAD11749B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2F60D65-EB13-7AB6-C7E0-CDD64993AC18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A968EA-C713-28AF-34FE-02047DE75C2E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AA982E6-AFFE-6FF9-CEDE-8BF8BC724AE5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0B6CA89-99FE-76DB-ED14-40032E0EDDDB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Моделирование НДС слоистого БВПКМ. Результаты. Сравнение 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2F0A402-A030-C83F-E4DE-C12BAC7C80EA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8C0F52C-EE69-A98E-E916-169FE82A6A98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0C9531-1EF6-CE41-5C6D-6D19A359E2E0}"/>
              </a:ext>
            </a:extLst>
          </p:cNvPr>
          <p:cNvSpPr txBox="1"/>
          <p:nvPr/>
        </p:nvSpPr>
        <p:spPr>
          <a:xfrm>
            <a:off x="10090496" y="64886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12/14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9F0203-F9DC-BD99-E97C-CF142E647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981" y="1196621"/>
            <a:ext cx="738071" cy="2098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4519488A-04E5-BB8D-94BF-EA26E3D3E257}"/>
                  </a:ext>
                </a:extLst>
              </p:cNvPr>
              <p:cNvSpPr/>
              <p:nvPr/>
            </p:nvSpPr>
            <p:spPr>
              <a:xfrm>
                <a:off x="1297747" y="2664259"/>
                <a:ext cx="1151878" cy="538223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, Па</a:t>
                </a:r>
                <a:endParaRPr lang="ru-RU" dirty="0"/>
              </a:p>
            </p:txBody>
          </p:sp>
        </mc:Choice>
        <mc:Fallback xmlns=""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4519488A-04E5-BB8D-94BF-EA26E3D3E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47" y="2664259"/>
                <a:ext cx="1151878" cy="538223"/>
              </a:xfrm>
              <a:prstGeom prst="roundRect">
                <a:avLst>
                  <a:gd name="adj" fmla="val 13111"/>
                </a:avLst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A572AA66-4E9D-A176-D5D1-C04E9FCCD966}"/>
                  </a:ext>
                </a:extLst>
              </p:cNvPr>
              <p:cNvSpPr/>
              <p:nvPr/>
            </p:nvSpPr>
            <p:spPr>
              <a:xfrm>
                <a:off x="4744990" y="2688292"/>
                <a:ext cx="1151878" cy="538223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, Па</a:t>
                </a:r>
                <a:endParaRPr lang="ru-RU" dirty="0"/>
              </a:p>
            </p:txBody>
          </p:sp>
        </mc:Choice>
        <mc:Fallback xmlns=""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A572AA66-4E9D-A176-D5D1-C04E9FCCD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990" y="2688292"/>
                <a:ext cx="1151878" cy="538223"/>
              </a:xfrm>
              <a:prstGeom prst="roundRect">
                <a:avLst>
                  <a:gd name="adj" fmla="val 13111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1F9BA1D5-0021-18CE-EF8B-6AFB71F02511}"/>
                  </a:ext>
                </a:extLst>
              </p:cNvPr>
              <p:cNvSpPr/>
              <p:nvPr/>
            </p:nvSpPr>
            <p:spPr>
              <a:xfrm>
                <a:off x="3744544" y="5460489"/>
                <a:ext cx="1151878" cy="538223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  <m:t>𝑙𝑡</m:t>
                        </m:r>
                      </m:sub>
                    </m:sSub>
                  </m:oMath>
                </a14:m>
                <a:r>
                  <a:rPr lang="ru-RU" b="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, Па</a:t>
                </a:r>
                <a:endParaRPr lang="ru-RU" dirty="0"/>
              </a:p>
            </p:txBody>
          </p:sp>
        </mc:Choice>
        <mc:Fallback xmlns=""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1F9BA1D5-0021-18CE-EF8B-6AFB71F02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44" y="5460489"/>
                <a:ext cx="1151878" cy="538223"/>
              </a:xfrm>
              <a:prstGeom prst="roundRect">
                <a:avLst>
                  <a:gd name="adj" fmla="val 13111"/>
                </a:avLst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5D74E08-481D-F1B4-47FA-13DEF81EE3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7575" t="46033"/>
          <a:stretch/>
        </p:blipFill>
        <p:spPr>
          <a:xfrm>
            <a:off x="5926098" y="1110068"/>
            <a:ext cx="738071" cy="23189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8852615-6EDA-D888-6611-CF1E0694B4B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6705" t="46865"/>
          <a:stretch/>
        </p:blipFill>
        <p:spPr>
          <a:xfrm>
            <a:off x="4922262" y="3871863"/>
            <a:ext cx="813685" cy="231865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C1A7DFE-B315-EB29-6EE2-2EF383BB17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463" y="3854606"/>
            <a:ext cx="1236734" cy="11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F4D287D-049E-A454-4136-4F27284609EE}"/>
              </a:ext>
            </a:extLst>
          </p:cNvPr>
          <p:cNvSpPr/>
          <p:nvPr/>
        </p:nvSpPr>
        <p:spPr>
          <a:xfrm>
            <a:off x="782320" y="1635161"/>
            <a:ext cx="10627360" cy="3587677"/>
          </a:xfrm>
          <a:prstGeom prst="roundRect">
            <a:avLst>
              <a:gd name="adj" fmla="val 7705"/>
            </a:avLst>
          </a:prstGeom>
          <a:solidFill>
            <a:schemeClr val="bg1">
              <a:lumMod val="85000"/>
              <a:alpha val="5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DA214-8CD2-F5CC-919D-D02530873D88}"/>
              </a:ext>
            </a:extLst>
          </p:cNvPr>
          <p:cNvSpPr txBox="1"/>
          <p:nvPr/>
        </p:nvSpPr>
        <p:spPr>
          <a:xfrm>
            <a:off x="912102" y="1744407"/>
            <a:ext cx="10497574" cy="333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b="1" i="1" kern="1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Выполненные задачи:</a:t>
            </a:r>
            <a:endParaRPr lang="ru-RU" sz="1800" b="1" i="1" kern="100" dirty="0">
              <a:effectLst/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 ходе литературного обзора определены механических свойств биорезорбируемых полимеров;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 ходе литературного обзора выбрана модель </a:t>
            </a:r>
            <a:r>
              <a:rPr lang="ru-RU" sz="1800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микромехании</a:t>
            </a:r>
            <a:endParaRPr lang="ru-RU" sz="1800" kern="100" dirty="0">
              <a:effectLst/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kern="1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</a:t>
            </a: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еализован расчет анизотропных свойств однонаправленного </a:t>
            </a:r>
            <a:r>
              <a:rPr lang="ru-RU" sz="1800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монослоя</a:t>
            </a: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, в ходе которого определена ММ на микроуровне;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kern="1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</a:t>
            </a: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азработана </a:t>
            </a:r>
            <a:r>
              <a:rPr lang="ru-RU" sz="1800" kern="10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ММ для слоистого БВПКМ;</a:t>
            </a:r>
            <a:endParaRPr lang="ru-RU" sz="1800" kern="100" dirty="0">
              <a:effectLst/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Реализована программа для математического моделирования свойств, проектирования структуры и расчета НДС слоистого </a:t>
            </a:r>
            <a:r>
              <a:rPr lang="ru-RU" kern="1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БВПКМ</a:t>
            </a: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kern="1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</a:t>
            </a: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помощью разработанной программы решена частная задача расчета импланта;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kern="1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</a:t>
            </a:r>
            <a:r>
              <a:rPr lang="ru-RU" sz="18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роведена верификация результатов аналитического расчета НДС с результатами расчета в конечно-элементной постановке. Погрешность верификации составила менее 1%.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A7E4841-2CEA-DEB9-E87C-569629618453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0C5EC5A-7EB9-F83C-B9EA-2D429A9B1A53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63F3257-F4CA-B17C-FFF3-9856B9B5EE90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6BA644D-00CD-157D-F4F9-3D88FE6EE512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DE098C-671C-13D1-4899-A57713601D44}"/>
                </a:ext>
              </a:extLst>
            </p:cNvPr>
            <p:cNvSpPr txBox="1"/>
            <p:nvPr/>
          </p:nvSpPr>
          <p:spPr>
            <a:xfrm>
              <a:off x="10090496" y="6488668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13/14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D3D269-AA77-6F68-1D79-49A93EA127E3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EEB089-BE0B-A1B7-0160-ADF730C02426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282E078-FDE5-1647-3CB3-1B5C5E050148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Заключение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DE8E044-7C0B-B708-5894-AA64BD6BE431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DB2139F-F7E3-1CC3-2398-B5D2D104683E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845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80EB94-8A41-ED67-0A07-0EB8B69FDBD5}"/>
              </a:ext>
            </a:extLst>
          </p:cNvPr>
          <p:cNvSpPr/>
          <p:nvPr/>
        </p:nvSpPr>
        <p:spPr>
          <a:xfrm>
            <a:off x="-9" y="2812663"/>
            <a:ext cx="12191999" cy="1275084"/>
          </a:xfrm>
          <a:prstGeom prst="rect">
            <a:avLst/>
          </a:prstGeom>
          <a:solidFill>
            <a:srgbClr val="035C9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4A21D9-BE42-9253-C404-A749B5D9EA83}"/>
              </a:ext>
            </a:extLst>
          </p:cNvPr>
          <p:cNvSpPr/>
          <p:nvPr/>
        </p:nvSpPr>
        <p:spPr>
          <a:xfrm>
            <a:off x="4157766" y="4087747"/>
            <a:ext cx="3876445" cy="2770252"/>
          </a:xfrm>
          <a:prstGeom prst="rect">
            <a:avLst/>
          </a:prstGeom>
          <a:solidFill>
            <a:srgbClr val="37B34A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BC7C3-E1F5-C999-FBA4-23BFAF8614B2}"/>
              </a:ext>
            </a:extLst>
          </p:cNvPr>
          <p:cNvSpPr txBox="1"/>
          <p:nvPr/>
        </p:nvSpPr>
        <p:spPr>
          <a:xfrm>
            <a:off x="3513389" y="3075057"/>
            <a:ext cx="516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Спасибо за внимание!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0EC859-3754-2504-0EBC-24D71BACF447}"/>
              </a:ext>
            </a:extLst>
          </p:cNvPr>
          <p:cNvSpPr/>
          <p:nvPr/>
        </p:nvSpPr>
        <p:spPr>
          <a:xfrm>
            <a:off x="4157766" y="0"/>
            <a:ext cx="3876445" cy="2812663"/>
          </a:xfrm>
          <a:prstGeom prst="rect">
            <a:avLst/>
          </a:prstGeom>
          <a:solidFill>
            <a:srgbClr val="37B34A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3F32E-2383-F225-AE19-E4263F98C2FC}"/>
              </a:ext>
            </a:extLst>
          </p:cNvPr>
          <p:cNvSpPr txBox="1"/>
          <p:nvPr/>
        </p:nvSpPr>
        <p:spPr>
          <a:xfrm>
            <a:off x="4251535" y="1151118"/>
            <a:ext cx="3688909" cy="16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kern="100" dirty="0">
                <a:solidFill>
                  <a:schemeClr val="bg1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 качестве дальнейшего развития работы необходимо уточнить данные для БП и вида их кривой биодеградации, а также рассмотреть использование более точных моделей микромеханики для моделирования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39158-735C-7E66-E557-47FCEB61CE0B}"/>
              </a:ext>
            </a:extLst>
          </p:cNvPr>
          <p:cNvSpPr txBox="1"/>
          <p:nvPr/>
        </p:nvSpPr>
        <p:spPr>
          <a:xfrm>
            <a:off x="4251535" y="4087747"/>
            <a:ext cx="3688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 dirty="0">
                <a:solidFill>
                  <a:schemeClr val="bg1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свойств БВПКМ и возможность включения влияния температуры и нелинейного поведения (текучести). С постепенным развитием можно также получить компьютерную модель, позволяющую проводить расчеты геометрически сложных изделий.</a:t>
            </a: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BFB96D-C00E-5151-6720-734E47777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165" t="25037" r="21044" b="57630"/>
          <a:stretch/>
        </p:blipFill>
        <p:spPr>
          <a:xfrm>
            <a:off x="9160600" y="4401310"/>
            <a:ext cx="1905000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4F57A-6F76-8A92-621B-DB9BE9C3A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989" y="133441"/>
            <a:ext cx="2545779" cy="25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E47933E-B326-D509-ED0D-18F5B03AECDE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EE62583-F019-F6DF-9E35-CE9C86388A00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Актуальность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731B113-0EE7-B4DA-CFFC-E071FD45D9F7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F1A8007-27BD-9246-9761-8A357711CB08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4E52431-30AF-0345-B1BD-CEA070902AF8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67B8CFC-3C36-53F0-8A99-37DE5BB92BC3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42551EA-4C51-27F1-22FB-CD49C7FCEA80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29D0A5C-901A-8AC2-EE1F-7A5A286EECF3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E0B7DA-5BE0-C6C4-74CF-CC7D4167CC5F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769003-4346-0934-D596-BF9B7616B92F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2/14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2D1B70E-1C62-497C-B5B4-C2EBF81B8EED}"/>
              </a:ext>
            </a:extLst>
          </p:cNvPr>
          <p:cNvSpPr/>
          <p:nvPr/>
        </p:nvSpPr>
        <p:spPr>
          <a:xfrm>
            <a:off x="1316089" y="5534251"/>
            <a:ext cx="9522104" cy="786248"/>
          </a:xfrm>
          <a:prstGeom prst="roundRect">
            <a:avLst>
              <a:gd name="adj" fmla="val 50000"/>
            </a:avLst>
          </a:prstGeom>
          <a:solidFill>
            <a:srgbClr val="FDC58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Цель: </a:t>
            </a:r>
            <a:r>
              <a:rPr lang="ru-RU" sz="1800" dirty="0">
                <a:solidFill>
                  <a:schemeClr val="tx1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получить математическую модель биорезорбируемого композиционного материала</a:t>
            </a:r>
            <a:endParaRPr lang="ru-RU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85EB2E7-3A19-4656-9B39-1A12AA21D9C2}"/>
              </a:ext>
            </a:extLst>
          </p:cNvPr>
          <p:cNvCxnSpPr>
            <a:cxnSpLocks/>
            <a:stCxn id="50" idx="2"/>
            <a:endCxn id="28" idx="0"/>
          </p:cNvCxnSpPr>
          <p:nvPr/>
        </p:nvCxnSpPr>
        <p:spPr>
          <a:xfrm>
            <a:off x="6070201" y="5045962"/>
            <a:ext cx="6940" cy="488289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5E4F72BC-B355-4CAD-A9A3-3AB339E6FFC4}"/>
              </a:ext>
            </a:extLst>
          </p:cNvPr>
          <p:cNvSpPr/>
          <p:nvPr/>
        </p:nvSpPr>
        <p:spPr>
          <a:xfrm>
            <a:off x="1309147" y="1796343"/>
            <a:ext cx="9522107" cy="3249619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1" name="Straight Connector 9">
            <a:extLst>
              <a:ext uri="{FF2B5EF4-FFF2-40B4-BE49-F238E27FC236}">
                <a16:creationId xmlns:a16="http://schemas.microsoft.com/office/drawing/2014/main" id="{F05F57A9-076C-45A2-9E56-9A8E7F13CEE0}"/>
              </a:ext>
            </a:extLst>
          </p:cNvPr>
          <p:cNvCxnSpPr>
            <a:cxnSpLocks/>
            <a:stCxn id="50" idx="2"/>
            <a:endCxn id="50" idx="0"/>
          </p:cNvCxnSpPr>
          <p:nvPr/>
        </p:nvCxnSpPr>
        <p:spPr>
          <a:xfrm flipV="1">
            <a:off x="6070201" y="1796343"/>
            <a:ext cx="0" cy="3249619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0591613D-838E-458A-9C65-E11E1E0B7E32}"/>
              </a:ext>
            </a:extLst>
          </p:cNvPr>
          <p:cNvSpPr/>
          <p:nvPr/>
        </p:nvSpPr>
        <p:spPr>
          <a:xfrm>
            <a:off x="2590837" y="1521444"/>
            <a:ext cx="2123557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Классические материалы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5578297-C8A0-4558-8893-1FCD94EEF693}"/>
              </a:ext>
            </a:extLst>
          </p:cNvPr>
          <p:cNvSpPr/>
          <p:nvPr/>
        </p:nvSpPr>
        <p:spPr>
          <a:xfrm>
            <a:off x="7284583" y="1447700"/>
            <a:ext cx="2123557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Перспективные материалы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74570D-E5D2-4007-8EA7-17BE9BC64DF2}"/>
              </a:ext>
            </a:extLst>
          </p:cNvPr>
          <p:cNvSpPr txBox="1"/>
          <p:nvPr/>
        </p:nvSpPr>
        <p:spPr>
          <a:xfrm>
            <a:off x="1905001" y="2625008"/>
            <a:ext cx="3294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PT Sans" panose="020B0503020203020204" pitchFamily="34" charset="-52"/>
              </a:rPr>
              <a:t>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эффект «</a:t>
            </a:r>
            <a:r>
              <a:rPr lang="en-US" dirty="0">
                <a:latin typeface="PT Sans" panose="020B0503020203020204" pitchFamily="34" charset="-52"/>
              </a:rPr>
              <a:t>stress-shielding</a:t>
            </a:r>
            <a:r>
              <a:rPr lang="ru-RU" dirty="0">
                <a:latin typeface="PT Sans" panose="020B0503020203020204" pitchFamily="34" charset="-52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раздражение мягких тканей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необходимость повторной операции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5D946E-161F-4F46-BDC4-38490FA5FF69}"/>
              </a:ext>
            </a:extLst>
          </p:cNvPr>
          <p:cNvSpPr txBox="1"/>
          <p:nvPr/>
        </p:nvSpPr>
        <p:spPr>
          <a:xfrm>
            <a:off x="6867613" y="2698662"/>
            <a:ext cx="316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PT Sans" panose="020B0503020203020204" pitchFamily="34" charset="-52"/>
              </a:rPr>
              <a:t>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разное время </a:t>
            </a:r>
            <a:r>
              <a:rPr lang="ru-RU" dirty="0" err="1">
                <a:latin typeface="PT Sans" panose="020B0503020203020204" pitchFamily="34" charset="-52"/>
              </a:rPr>
              <a:t>биорезорбирования</a:t>
            </a:r>
            <a:endParaRPr lang="ru-RU" dirty="0">
              <a:latin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невысокая прочность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9DF9ADF7-5169-4592-809B-8FE93463DCB1}"/>
              </a:ext>
            </a:extLst>
          </p:cNvPr>
          <p:cNvSpPr/>
          <p:nvPr/>
        </p:nvSpPr>
        <p:spPr>
          <a:xfrm>
            <a:off x="6377380" y="4782525"/>
            <a:ext cx="4090835" cy="507581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  <a:latin typeface="PT Sans" panose="020B0503020203020204" pitchFamily="34" charset="-52"/>
              </a:rPr>
              <a:t>Волокнистые композиционные материалы (ВКМ)</a:t>
            </a:r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5F94EC43-2E75-48FE-AC11-4B3563252501}"/>
              </a:ext>
            </a:extLst>
          </p:cNvPr>
          <p:cNvSpPr/>
          <p:nvPr/>
        </p:nvSpPr>
        <p:spPr>
          <a:xfrm>
            <a:off x="5655964" y="3129448"/>
            <a:ext cx="931672" cy="484632"/>
          </a:xfrm>
          <a:prstGeom prst="rightArrow">
            <a:avLst>
              <a:gd name="adj1" fmla="val 41885"/>
              <a:gd name="adj2" fmla="val 6623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57C75E9-7929-DDCB-C330-883D938BF454}"/>
              </a:ext>
            </a:extLst>
          </p:cNvPr>
          <p:cNvSpPr/>
          <p:nvPr/>
        </p:nvSpPr>
        <p:spPr>
          <a:xfrm rot="5400000">
            <a:off x="8118430" y="4063255"/>
            <a:ext cx="664596" cy="484632"/>
          </a:xfrm>
          <a:prstGeom prst="rightArrow">
            <a:avLst>
              <a:gd name="adj1" fmla="val 41885"/>
              <a:gd name="adj2" fmla="val 6623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21FECE8-35BD-DC62-8A35-8E94106A6661}"/>
              </a:ext>
            </a:extLst>
          </p:cNvPr>
          <p:cNvSpPr/>
          <p:nvPr/>
        </p:nvSpPr>
        <p:spPr>
          <a:xfrm>
            <a:off x="3081308" y="759318"/>
            <a:ext cx="5977784" cy="538223"/>
          </a:xfrm>
          <a:prstGeom prst="roundRect">
            <a:avLst>
              <a:gd name="adj" fmla="val 50000"/>
            </a:avLst>
          </a:prstGeom>
          <a:solidFill>
            <a:srgbClr val="FDC58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Фиксирующие импланты</a:t>
            </a:r>
            <a:r>
              <a:rPr lang="ru-RU" b="1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лечения переломов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06667E1-F15F-66A2-D8B0-B4571533DD58}"/>
              </a:ext>
            </a:extLst>
          </p:cNvPr>
          <p:cNvCxnSpPr>
            <a:cxnSpLocks/>
            <a:stCxn id="13" idx="2"/>
            <a:endCxn id="50" idx="0"/>
          </p:cNvCxnSpPr>
          <p:nvPr/>
        </p:nvCxnSpPr>
        <p:spPr>
          <a:xfrm>
            <a:off x="6070200" y="1297541"/>
            <a:ext cx="1" cy="498802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0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E62D06C9-9500-47C9-A834-5FB68FC3F6A5}"/>
              </a:ext>
            </a:extLst>
          </p:cNvPr>
          <p:cNvSpPr/>
          <p:nvPr/>
        </p:nvSpPr>
        <p:spPr>
          <a:xfrm>
            <a:off x="1334942" y="877478"/>
            <a:ext cx="9522107" cy="5271932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E47933E-B326-D509-ED0D-18F5B03AECDE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EE62583-F019-F6DF-9E35-CE9C86388A00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Задачи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731B113-0EE7-B4DA-CFFC-E071FD45D9F7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F1A8007-27BD-9246-9761-8A357711CB08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4E52431-30AF-0345-B1BD-CEA070902AF8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67B8CFC-3C36-53F0-8A99-37DE5BB92BC3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42551EA-4C51-27F1-22FB-CD49C7FCEA80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29D0A5C-901A-8AC2-EE1F-7A5A286EECF3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E0B7DA-5BE0-C6C4-74CF-CC7D4167CC5F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769003-4346-0934-D596-BF9B7616B92F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3/14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5C3FA20-A1CA-418A-893A-BA343DE294D2}"/>
              </a:ext>
            </a:extLst>
          </p:cNvPr>
          <p:cNvGrpSpPr/>
          <p:nvPr/>
        </p:nvGrpSpPr>
        <p:grpSpPr>
          <a:xfrm>
            <a:off x="1893479" y="1273285"/>
            <a:ext cx="1672737" cy="929692"/>
            <a:chOff x="3402850" y="1394406"/>
            <a:chExt cx="1672737" cy="92969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1C8C97F3-DDF3-4DF3-8394-BDE9DB4272D7}"/>
                </a:ext>
              </a:extLst>
            </p:cNvPr>
            <p:cNvSpPr/>
            <p:nvPr/>
          </p:nvSpPr>
          <p:spPr>
            <a:xfrm>
              <a:off x="3564374" y="1394406"/>
              <a:ext cx="1511213" cy="792092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PT Sans" panose="020B0503020203020204" pitchFamily="34" charset="-52"/>
                </a:rPr>
                <a:t>Лит. обзор мех. свойств БП</a:t>
              </a:r>
              <a:endParaRPr lang="ru-RU" sz="1400" b="0" dirty="0">
                <a:solidFill>
                  <a:schemeClr val="tx1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31" name="Блок-схема: узел 30">
              <a:extLst>
                <a:ext uri="{FF2B5EF4-FFF2-40B4-BE49-F238E27FC236}">
                  <a16:creationId xmlns:a16="http://schemas.microsoft.com/office/drawing/2014/main" id="{D406B5FF-ECCD-4851-BFF3-464D779075BC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1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B8E9C4A-7466-4370-AE6B-B813A3CBD517}"/>
              </a:ext>
            </a:extLst>
          </p:cNvPr>
          <p:cNvGrpSpPr/>
          <p:nvPr/>
        </p:nvGrpSpPr>
        <p:grpSpPr>
          <a:xfrm>
            <a:off x="1893479" y="3909089"/>
            <a:ext cx="1672737" cy="929692"/>
            <a:chOff x="3402850" y="1394406"/>
            <a:chExt cx="1672737" cy="929692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7D31B8A-D66B-4C4F-8B13-8822BCE8248C}"/>
                </a:ext>
              </a:extLst>
            </p:cNvPr>
            <p:cNvSpPr/>
            <p:nvPr/>
          </p:nvSpPr>
          <p:spPr>
            <a:xfrm>
              <a:off x="3564374" y="1394406"/>
              <a:ext cx="1511213" cy="792092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PT Sans" panose="020B0503020203020204" pitchFamily="34" charset="-52"/>
                </a:rPr>
                <a:t>Лит. обзор моделей микромеханики</a:t>
              </a:r>
              <a:endParaRPr lang="ru-RU" sz="1400" b="0" dirty="0">
                <a:solidFill>
                  <a:schemeClr val="tx1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34" name="Блок-схема: узел 33">
              <a:extLst>
                <a:ext uri="{FF2B5EF4-FFF2-40B4-BE49-F238E27FC236}">
                  <a16:creationId xmlns:a16="http://schemas.microsoft.com/office/drawing/2014/main" id="{CB2A3338-CACE-4D59-8213-03A539301C60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4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3B1A762-98F0-4DD5-A5A5-A07B9A4BA489}"/>
              </a:ext>
            </a:extLst>
          </p:cNvPr>
          <p:cNvGrpSpPr/>
          <p:nvPr/>
        </p:nvGrpSpPr>
        <p:grpSpPr>
          <a:xfrm>
            <a:off x="1893479" y="2386749"/>
            <a:ext cx="1672737" cy="929692"/>
            <a:chOff x="3402850" y="1394406"/>
            <a:chExt cx="1672737" cy="929692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C5A159E8-164E-4F37-81F7-7E8401BF5580}"/>
                </a:ext>
              </a:extLst>
            </p:cNvPr>
            <p:cNvSpPr/>
            <p:nvPr/>
          </p:nvSpPr>
          <p:spPr>
            <a:xfrm>
              <a:off x="3564374" y="1394406"/>
              <a:ext cx="1511213" cy="792092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PT Sans" panose="020B0503020203020204" pitchFamily="34" charset="-52"/>
                </a:rPr>
                <a:t>Исследование биодеградации свойств</a:t>
              </a:r>
              <a:endParaRPr lang="ru-RU" sz="1400" b="0" dirty="0">
                <a:solidFill>
                  <a:schemeClr val="tx1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37" name="Блок-схема: узел 36">
              <a:extLst>
                <a:ext uri="{FF2B5EF4-FFF2-40B4-BE49-F238E27FC236}">
                  <a16:creationId xmlns:a16="http://schemas.microsoft.com/office/drawing/2014/main" id="{D44F28B3-DA68-4FAF-A21F-852B40D84B04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2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88FE3C-A2A8-4588-B0A7-0A19D504357A}"/>
              </a:ext>
            </a:extLst>
          </p:cNvPr>
          <p:cNvGrpSpPr/>
          <p:nvPr/>
        </p:nvGrpSpPr>
        <p:grpSpPr>
          <a:xfrm>
            <a:off x="4219643" y="1738131"/>
            <a:ext cx="1672737" cy="929692"/>
            <a:chOff x="3402850" y="1394406"/>
            <a:chExt cx="1672737" cy="929692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0841370C-8F97-4D23-8A81-64E23F6ADCA3}"/>
                </a:ext>
              </a:extLst>
            </p:cNvPr>
            <p:cNvSpPr/>
            <p:nvPr/>
          </p:nvSpPr>
          <p:spPr>
            <a:xfrm>
              <a:off x="3564374" y="1394406"/>
              <a:ext cx="1511213" cy="792092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PT Sans" panose="020B0503020203020204" pitchFamily="34" charset="-52"/>
                </a:rPr>
                <a:t>ММ БД свойств БП</a:t>
              </a:r>
              <a:endParaRPr lang="ru-RU" sz="1400" b="0" dirty="0">
                <a:solidFill>
                  <a:schemeClr val="tx1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40" name="Блок-схема: узел 39">
              <a:extLst>
                <a:ext uri="{FF2B5EF4-FFF2-40B4-BE49-F238E27FC236}">
                  <a16:creationId xmlns:a16="http://schemas.microsoft.com/office/drawing/2014/main" id="{15D29F0C-C6F4-4914-B95A-836B73C84AFE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3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271D5A3-29E4-4D46-A634-51A0A6089734}"/>
              </a:ext>
            </a:extLst>
          </p:cNvPr>
          <p:cNvGrpSpPr/>
          <p:nvPr/>
        </p:nvGrpSpPr>
        <p:grpSpPr>
          <a:xfrm>
            <a:off x="4219843" y="3912016"/>
            <a:ext cx="1672737" cy="929692"/>
            <a:chOff x="3402850" y="1394406"/>
            <a:chExt cx="1672737" cy="929692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B0DDCF14-F0EB-4053-8563-9021FF9BF18D}"/>
                </a:ext>
              </a:extLst>
            </p:cNvPr>
            <p:cNvSpPr/>
            <p:nvPr/>
          </p:nvSpPr>
          <p:spPr>
            <a:xfrm>
              <a:off x="3564374" y="1394406"/>
              <a:ext cx="1511213" cy="792092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PT Sans" panose="020B0503020203020204" pitchFamily="34" charset="-52"/>
                </a:rPr>
                <a:t>ММ ВКМ</a:t>
              </a:r>
              <a:endParaRPr lang="ru-RU" sz="1400" b="0" dirty="0">
                <a:solidFill>
                  <a:schemeClr val="tx1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51" name="Блок-схема: узел 50">
              <a:extLst>
                <a:ext uri="{FF2B5EF4-FFF2-40B4-BE49-F238E27FC236}">
                  <a16:creationId xmlns:a16="http://schemas.microsoft.com/office/drawing/2014/main" id="{454679F6-6740-4824-9DAC-BA93E7A4076F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5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4E1150A-7141-417F-B4FE-378D9F553745}"/>
              </a:ext>
            </a:extLst>
          </p:cNvPr>
          <p:cNvGrpSpPr/>
          <p:nvPr/>
        </p:nvGrpSpPr>
        <p:grpSpPr>
          <a:xfrm>
            <a:off x="6109120" y="2851595"/>
            <a:ext cx="1672737" cy="929692"/>
            <a:chOff x="3402850" y="1394406"/>
            <a:chExt cx="1672737" cy="929692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15553E81-7F1E-4DC2-9292-1E0B4D107AD6}"/>
                </a:ext>
              </a:extLst>
            </p:cNvPr>
            <p:cNvSpPr/>
            <p:nvPr/>
          </p:nvSpPr>
          <p:spPr>
            <a:xfrm>
              <a:off x="3564374" y="1394406"/>
              <a:ext cx="1511213" cy="792092"/>
            </a:xfrm>
            <a:prstGeom prst="roundRect">
              <a:avLst>
                <a:gd name="adj" fmla="val 13111"/>
              </a:avLst>
            </a:prstGeom>
            <a:solidFill>
              <a:srgbClr val="FDC58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PT Sans" panose="020B0503020203020204" pitchFamily="34" charset="-52"/>
                </a:rPr>
                <a:t>ММ слоистого БВПКМ</a:t>
              </a:r>
            </a:p>
          </p:txBody>
        </p:sp>
        <p:sp>
          <p:nvSpPr>
            <p:cNvPr id="54" name="Блок-схема: узел 53">
              <a:extLst>
                <a:ext uri="{FF2B5EF4-FFF2-40B4-BE49-F238E27FC236}">
                  <a16:creationId xmlns:a16="http://schemas.microsoft.com/office/drawing/2014/main" id="{F43102F8-EE51-4356-A5C4-10A340F2311D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6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22A0E0E-720F-4236-BC60-D3620F21036C}"/>
              </a:ext>
            </a:extLst>
          </p:cNvPr>
          <p:cNvGrpSpPr/>
          <p:nvPr/>
        </p:nvGrpSpPr>
        <p:grpSpPr>
          <a:xfrm>
            <a:off x="8394922" y="2739543"/>
            <a:ext cx="1820608" cy="1144433"/>
            <a:chOff x="3402850" y="1179665"/>
            <a:chExt cx="1672737" cy="1144433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CE43C694-2A6D-496D-934C-C382B3CB4AD3}"/>
                </a:ext>
              </a:extLst>
            </p:cNvPr>
            <p:cNvSpPr/>
            <p:nvPr/>
          </p:nvSpPr>
          <p:spPr>
            <a:xfrm>
              <a:off x="3564374" y="1179665"/>
              <a:ext cx="1511213" cy="1006833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0" dirty="0">
                  <a:solidFill>
                    <a:schemeClr val="tx1"/>
                  </a:solidFill>
                  <a:latin typeface="PT Sans" panose="020B0503020203020204" pitchFamily="34" charset="-52"/>
                </a:rPr>
                <a:t>Расчет оптимальной с</a:t>
              </a:r>
              <a:r>
                <a:rPr lang="ru-RU" sz="1400" dirty="0">
                  <a:solidFill>
                    <a:schemeClr val="tx1"/>
                  </a:solidFill>
                  <a:latin typeface="PT Sans" panose="020B0503020203020204" pitchFamily="34" charset="-52"/>
                </a:rPr>
                <a:t>труктуры укладки</a:t>
              </a:r>
              <a:endParaRPr lang="ru-RU" sz="1400" b="0" dirty="0">
                <a:solidFill>
                  <a:schemeClr val="tx1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57" name="Блок-схема: узел 56">
              <a:extLst>
                <a:ext uri="{FF2B5EF4-FFF2-40B4-BE49-F238E27FC236}">
                  <a16:creationId xmlns:a16="http://schemas.microsoft.com/office/drawing/2014/main" id="{E304EAD5-CE0C-4E99-8F29-A258B303A99D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7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579799B-5789-404A-92D2-EC4F913D7887}"/>
              </a:ext>
            </a:extLst>
          </p:cNvPr>
          <p:cNvGrpSpPr/>
          <p:nvPr/>
        </p:nvGrpSpPr>
        <p:grpSpPr>
          <a:xfrm>
            <a:off x="8436309" y="4242729"/>
            <a:ext cx="1779221" cy="1526121"/>
            <a:chOff x="3402850" y="797977"/>
            <a:chExt cx="1672737" cy="1526121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C41C5C52-8FC1-4C63-BA0D-620DED7941BA}"/>
                </a:ext>
              </a:extLst>
            </p:cNvPr>
            <p:cNvSpPr/>
            <p:nvPr/>
          </p:nvSpPr>
          <p:spPr>
            <a:xfrm>
              <a:off x="3564374" y="797977"/>
              <a:ext cx="1511213" cy="1388521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0" dirty="0">
                  <a:solidFill>
                    <a:schemeClr val="tx1"/>
                  </a:solidFill>
                  <a:latin typeface="PT Sans" panose="020B0503020203020204" pitchFamily="34" charset="-52"/>
                </a:rPr>
                <a:t>Численное моделирование НДС, сравнение с аналитическим решением</a:t>
              </a:r>
            </a:p>
          </p:txBody>
        </p:sp>
        <p:sp>
          <p:nvSpPr>
            <p:cNvPr id="60" name="Блок-схема: узел 59">
              <a:extLst>
                <a:ext uri="{FF2B5EF4-FFF2-40B4-BE49-F238E27FC236}">
                  <a16:creationId xmlns:a16="http://schemas.microsoft.com/office/drawing/2014/main" id="{838443BC-E63C-4392-ADE9-4D6DAA499A7C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8</a:t>
              </a:r>
            </a:p>
          </p:txBody>
        </p:sp>
      </p:grpSp>
      <p:cxnSp>
        <p:nvCxnSpPr>
          <p:cNvPr id="61" name="Straight Connector 9">
            <a:extLst>
              <a:ext uri="{FF2B5EF4-FFF2-40B4-BE49-F238E27FC236}">
                <a16:creationId xmlns:a16="http://schemas.microsoft.com/office/drawing/2014/main" id="{E968EF73-BED4-47E8-B350-88CE6C35CEE3}"/>
              </a:ext>
            </a:extLst>
          </p:cNvPr>
          <p:cNvCxnSpPr>
            <a:cxnSpLocks/>
            <a:stCxn id="50" idx="1"/>
            <a:endCxn id="33" idx="3"/>
          </p:cNvCxnSpPr>
          <p:nvPr/>
        </p:nvCxnSpPr>
        <p:spPr>
          <a:xfrm flipH="1" flipV="1">
            <a:off x="3566216" y="4305135"/>
            <a:ext cx="815151" cy="2927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9">
            <a:extLst>
              <a:ext uri="{FF2B5EF4-FFF2-40B4-BE49-F238E27FC236}">
                <a16:creationId xmlns:a16="http://schemas.microsoft.com/office/drawing/2014/main" id="{887FCC9E-F367-40E1-B21F-2506719AD1C5}"/>
              </a:ext>
            </a:extLst>
          </p:cNvPr>
          <p:cNvCxnSpPr>
            <a:cxnSpLocks/>
            <a:stCxn id="56" idx="1"/>
            <a:endCxn id="53" idx="3"/>
          </p:cNvCxnSpPr>
          <p:nvPr/>
        </p:nvCxnSpPr>
        <p:spPr>
          <a:xfrm flipH="1">
            <a:off x="7781857" y="3242960"/>
            <a:ext cx="788868" cy="468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уступ 63">
            <a:extLst>
              <a:ext uri="{FF2B5EF4-FFF2-40B4-BE49-F238E27FC236}">
                <a16:creationId xmlns:a16="http://schemas.microsoft.com/office/drawing/2014/main" id="{F068335E-4BD6-4148-A5D6-258A7F7FDA28}"/>
              </a:ext>
            </a:extLst>
          </p:cNvPr>
          <p:cNvCxnSpPr>
            <a:cxnSpLocks/>
            <a:stCxn id="59" idx="1"/>
            <a:endCxn id="53" idx="2"/>
          </p:cNvCxnSpPr>
          <p:nvPr/>
        </p:nvCxnSpPr>
        <p:spPr>
          <a:xfrm rot="10800000">
            <a:off x="7026251" y="3643688"/>
            <a:ext cx="1581864" cy="1293303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: уступ 64">
            <a:extLst>
              <a:ext uri="{FF2B5EF4-FFF2-40B4-BE49-F238E27FC236}">
                <a16:creationId xmlns:a16="http://schemas.microsoft.com/office/drawing/2014/main" id="{C1687371-CBD1-478A-B818-51DF0F69C79D}"/>
              </a:ext>
            </a:extLst>
          </p:cNvPr>
          <p:cNvCxnSpPr>
            <a:cxnSpLocks/>
            <a:stCxn id="53" idx="1"/>
            <a:endCxn id="39" idx="2"/>
          </p:cNvCxnSpPr>
          <p:nvPr/>
        </p:nvCxnSpPr>
        <p:spPr>
          <a:xfrm rot="10800000">
            <a:off x="5136774" y="2530223"/>
            <a:ext cx="1133870" cy="717418"/>
          </a:xfrm>
          <a:prstGeom prst="bentConnector2">
            <a:avLst/>
          </a:prstGeom>
          <a:ln w="38100">
            <a:solidFill>
              <a:schemeClr val="tx1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3FB2D219-B931-4984-975D-E0A0EBAF6D2B}"/>
              </a:ext>
            </a:extLst>
          </p:cNvPr>
          <p:cNvCxnSpPr>
            <a:cxnSpLocks/>
            <a:stCxn id="53" idx="1"/>
            <a:endCxn id="50" idx="0"/>
          </p:cNvCxnSpPr>
          <p:nvPr/>
        </p:nvCxnSpPr>
        <p:spPr>
          <a:xfrm rot="10800000" flipV="1">
            <a:off x="5136974" y="3247640"/>
            <a:ext cx="1133670" cy="664375"/>
          </a:xfrm>
          <a:prstGeom prst="bentConnector2">
            <a:avLst/>
          </a:prstGeom>
          <a:ln w="38100">
            <a:solidFill>
              <a:schemeClr val="tx1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уступ 66">
            <a:extLst>
              <a:ext uri="{FF2B5EF4-FFF2-40B4-BE49-F238E27FC236}">
                <a16:creationId xmlns:a16="http://schemas.microsoft.com/office/drawing/2014/main" id="{6546E41A-FB32-4395-B0C9-DCFCCE28D6F1}"/>
              </a:ext>
            </a:extLst>
          </p:cNvPr>
          <p:cNvCxnSpPr>
            <a:cxnSpLocks/>
            <a:stCxn id="39" idx="1"/>
            <a:endCxn id="30" idx="3"/>
          </p:cNvCxnSpPr>
          <p:nvPr/>
        </p:nvCxnSpPr>
        <p:spPr>
          <a:xfrm rot="10800000">
            <a:off x="3566217" y="1669331"/>
            <a:ext cx="814951" cy="4648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id="{065D13D1-402C-4A2F-844F-323A9C9139DC}"/>
              </a:ext>
            </a:extLst>
          </p:cNvPr>
          <p:cNvCxnSpPr>
            <a:cxnSpLocks/>
            <a:stCxn id="39" idx="1"/>
            <a:endCxn id="36" idx="3"/>
          </p:cNvCxnSpPr>
          <p:nvPr/>
        </p:nvCxnSpPr>
        <p:spPr>
          <a:xfrm rot="10800000" flipV="1">
            <a:off x="3566217" y="2134177"/>
            <a:ext cx="814951" cy="6486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273D8FC7-DAE2-4314-BC6E-501B729748A0}"/>
              </a:ext>
            </a:extLst>
          </p:cNvPr>
          <p:cNvSpPr/>
          <p:nvPr/>
        </p:nvSpPr>
        <p:spPr>
          <a:xfrm>
            <a:off x="5065261" y="642647"/>
            <a:ext cx="2123557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Схема задач ВКР</a:t>
            </a:r>
          </a:p>
        </p:txBody>
      </p:sp>
    </p:spTree>
    <p:extLst>
      <p:ext uri="{BB962C8B-B14F-4D97-AF65-F5344CB8AC3E}">
        <p14:creationId xmlns:p14="http://schemas.microsoft.com/office/powerpoint/2010/main" val="278159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57CF8BF-F525-C29D-A7EE-C8A3A322EDCD}"/>
              </a:ext>
            </a:extLst>
          </p:cNvPr>
          <p:cNvSpPr/>
          <p:nvPr/>
        </p:nvSpPr>
        <p:spPr>
          <a:xfrm>
            <a:off x="7311588" y="3837077"/>
            <a:ext cx="4578378" cy="2493728"/>
          </a:xfrm>
          <a:prstGeom prst="roundRect">
            <a:avLst>
              <a:gd name="adj" fmla="val 3907"/>
            </a:avLst>
          </a:prstGeom>
          <a:solidFill>
            <a:schemeClr val="bg1">
              <a:lumMod val="85000"/>
              <a:alpha val="35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34E0D33-596A-5172-D3B8-1F2498B07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62704"/>
              </p:ext>
            </p:extLst>
          </p:nvPr>
        </p:nvGraphicFramePr>
        <p:xfrm>
          <a:off x="302034" y="696083"/>
          <a:ext cx="6878320" cy="5634722"/>
        </p:xfrm>
        <a:graphic>
          <a:graphicData uri="http://schemas.openxmlformats.org/drawingml/2006/table">
            <a:tbl>
              <a:tblPr firstRow="1" firstCol="1" bandRow="1"/>
              <a:tblGrid>
                <a:gridCol w="1681717">
                  <a:extLst>
                    <a:ext uri="{9D8B030D-6E8A-4147-A177-3AD203B41FA5}">
                      <a16:colId xmlns:a16="http://schemas.microsoft.com/office/drawing/2014/main" val="2282327355"/>
                    </a:ext>
                  </a:extLst>
                </a:gridCol>
                <a:gridCol w="846573">
                  <a:extLst>
                    <a:ext uri="{9D8B030D-6E8A-4147-A177-3AD203B41FA5}">
                      <a16:colId xmlns:a16="http://schemas.microsoft.com/office/drawing/2014/main" val="900657597"/>
                    </a:ext>
                  </a:extLst>
                </a:gridCol>
                <a:gridCol w="873721">
                  <a:extLst>
                    <a:ext uri="{9D8B030D-6E8A-4147-A177-3AD203B41FA5}">
                      <a16:colId xmlns:a16="http://schemas.microsoft.com/office/drawing/2014/main" val="768325530"/>
                    </a:ext>
                  </a:extLst>
                </a:gridCol>
                <a:gridCol w="881580">
                  <a:extLst>
                    <a:ext uri="{9D8B030D-6E8A-4147-A177-3AD203B41FA5}">
                      <a16:colId xmlns:a16="http://schemas.microsoft.com/office/drawing/2014/main" val="679664403"/>
                    </a:ext>
                  </a:extLst>
                </a:gridCol>
                <a:gridCol w="922299">
                  <a:extLst>
                    <a:ext uri="{9D8B030D-6E8A-4147-A177-3AD203B41FA5}">
                      <a16:colId xmlns:a16="http://schemas.microsoft.com/office/drawing/2014/main" val="460361013"/>
                    </a:ext>
                  </a:extLst>
                </a:gridCol>
                <a:gridCol w="830857">
                  <a:extLst>
                    <a:ext uri="{9D8B030D-6E8A-4147-A177-3AD203B41FA5}">
                      <a16:colId xmlns:a16="http://schemas.microsoft.com/office/drawing/2014/main" val="51313591"/>
                    </a:ext>
                  </a:extLst>
                </a:gridCol>
                <a:gridCol w="841573">
                  <a:extLst>
                    <a:ext uri="{9D8B030D-6E8A-4147-A177-3AD203B41FA5}">
                      <a16:colId xmlns:a16="http://schemas.microsoft.com/office/drawing/2014/main" val="3166760415"/>
                    </a:ext>
                  </a:extLst>
                </a:gridCol>
              </a:tblGrid>
              <a:tr h="288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Полимер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PLA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PLLA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PGLA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PDLLA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PCL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PGA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0317"/>
                  </a:ext>
                </a:extLst>
              </a:tr>
              <a:tr h="59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Модуль упругости</a:t>
                      </a:r>
                      <a:r>
                        <a:rPr lang="en-US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ГПа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0,35-3,5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2-6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1-3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1-3,5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0,2-0,4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6-7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556657"/>
                  </a:ext>
                </a:extLst>
              </a:tr>
              <a:tr h="59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Прочность на изгиб, МПа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113-142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109-145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65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95-130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16-29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195-375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67996"/>
                  </a:ext>
                </a:extLst>
              </a:tr>
              <a:tr h="896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Прочность на растяжение, МПа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21-60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50-80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40-55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20-60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20-30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60-80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195482"/>
                  </a:ext>
                </a:extLst>
              </a:tr>
              <a:tr h="59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Срок потери прочности, мес.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6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1,5-2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1-2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6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1-2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389311"/>
                  </a:ext>
                </a:extLst>
              </a:tr>
              <a:tr h="59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Срок полной резорбции, мес.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24-72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18-24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12-16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24-48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6-12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648898"/>
                  </a:ext>
                </a:extLst>
              </a:tr>
              <a:tr h="896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Степень кристалличности, %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37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45-55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483030"/>
                  </a:ext>
                </a:extLst>
              </a:tr>
              <a:tr h="59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Температура плавления, 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150-162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175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120-170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59-64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220-225</a:t>
                      </a:r>
                      <a:endParaRPr lang="ru-RU" sz="1400" kern="10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87952"/>
                  </a:ext>
                </a:extLst>
              </a:tr>
              <a:tr h="59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Температура стеклования,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45-60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60-65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52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55-60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-60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35-40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914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0FE72D-C1B6-8BA0-A45A-BC5203699C85}"/>
              </a:ext>
            </a:extLst>
          </p:cNvPr>
          <p:cNvSpPr txBox="1"/>
          <p:nvPr/>
        </p:nvSpPr>
        <p:spPr>
          <a:xfrm>
            <a:off x="7328268" y="3868223"/>
            <a:ext cx="45616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PT Sans" panose="020B0503020203020204" pitchFamily="34" charset="-52"/>
                <a:ea typeface="PT Sans" panose="020B0503020203020204" pitchFamily="34" charset="-52"/>
              </a:rPr>
              <a:t>Gogolewski</a:t>
            </a: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 S. Bioresorbable polymers in trauma and bone surgery // Injury. 2000. № 31. P. 28. DOI: 10.1016/s0020-1383(00)80020-0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Daniels A.U., Melissa K.C., Kirk P. A. Mechanical properties of biodegradable polymers and composites proposed for internal fixation of bone // J. of applied biomaterials. 1990. № 1. P. 57. DOI: 10.1002/jab.770010109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Middleton, JC., Tipton AJ. Synthetic biodegradable polymers as orthopedic devices // Biomaterials. 2000. № 21 (23). P. 2335. DOI: 10.1016/s0142-9612(00)00101-0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Vroman, I., </a:t>
            </a:r>
            <a:r>
              <a:rPr lang="en-US" sz="800" dirty="0" err="1">
                <a:latin typeface="PT Sans" panose="020B0503020203020204" pitchFamily="34" charset="-52"/>
                <a:ea typeface="PT Sans" panose="020B0503020203020204" pitchFamily="34" charset="-52"/>
              </a:rPr>
              <a:t>Tighzert</a:t>
            </a: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 L. Biodegradable Polymers: review // Materials. 2009. № 2. P. 307. DOI: 10.3390/ma2020307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Holland S.J., Tighe BJ. Biodegradable polymers // Advances in pharmaceutical science, 1992. № 6. P. 101.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Nair, L.S., Laurencin C.T. Biodegradable polymers as biomaterials // </a:t>
            </a:r>
            <a:r>
              <a:rPr lang="en-US" sz="800" dirty="0" err="1">
                <a:latin typeface="PT Sans" panose="020B0503020203020204" pitchFamily="34" charset="-52"/>
                <a:ea typeface="PT Sans" panose="020B0503020203020204" pitchFamily="34" charset="-52"/>
              </a:rPr>
              <a:t>Progr</a:t>
            </a: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en-US" sz="800" dirty="0" err="1">
                <a:latin typeface="PT Sans" panose="020B0503020203020204" pitchFamily="34" charset="-52"/>
                <a:ea typeface="PT Sans" panose="020B0503020203020204" pitchFamily="34" charset="-52"/>
              </a:rPr>
              <a:t>Polym</a:t>
            </a: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. Sci. 2007. № 32.  P. 762. DOI: 10.1016/j.progpolymsci.2007.05.017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Tiainen J., Soini Y., </a:t>
            </a:r>
            <a:r>
              <a:rPr lang="en-US" sz="800" dirty="0" err="1">
                <a:latin typeface="PT Sans" panose="020B0503020203020204" pitchFamily="34" charset="-52"/>
                <a:ea typeface="PT Sans" panose="020B0503020203020204" pitchFamily="34" charset="-52"/>
              </a:rPr>
              <a:t>Tormala</a:t>
            </a: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 P. [et al.] Self-reinforced polylactide/polyglycolide 80/20 screws take more than 1½ years to resorb in rabbit cranial bone // J. Biomed. Mater. Res. 2004. № 70B. P. 49. DOI: 10.1002/jbm.b.30013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Dunne, M., Corrigan, O. I., &amp; </a:t>
            </a:r>
            <a:r>
              <a:rPr lang="en-US" sz="800" dirty="0" err="1">
                <a:latin typeface="PT Sans" panose="020B0503020203020204" pitchFamily="34" charset="-52"/>
                <a:ea typeface="PT Sans" panose="020B0503020203020204" pitchFamily="34" charset="-52"/>
              </a:rPr>
              <a:t>Ramtoola</a:t>
            </a: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, Z. (2000). Influence of particle size and dissolution conditions on the degradation properties of polylactide-co-</a:t>
            </a:r>
            <a:r>
              <a:rPr lang="en-US" sz="800" dirty="0" err="1">
                <a:latin typeface="PT Sans" panose="020B0503020203020204" pitchFamily="34" charset="-52"/>
                <a:ea typeface="PT Sans" panose="020B0503020203020204" pitchFamily="34" charset="-52"/>
              </a:rPr>
              <a:t>glycolide</a:t>
            </a:r>
            <a:r>
              <a:rPr lang="en-US" sz="800" dirty="0">
                <a:latin typeface="PT Sans" panose="020B0503020203020204" pitchFamily="34" charset="-52"/>
                <a:ea typeface="PT Sans" panose="020B0503020203020204" pitchFamily="34" charset="-52"/>
              </a:rPr>
              <a:t> particles. Biomaterials, 21(16), 1659–1668. doi:10.1016/s0142-9612(00)00040-5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7B2A5BB-E902-A56F-2A5E-BDD346098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15538"/>
              </p:ext>
            </p:extLst>
          </p:nvPr>
        </p:nvGraphicFramePr>
        <p:xfrm>
          <a:off x="7311588" y="696083"/>
          <a:ext cx="3057603" cy="1202955"/>
        </p:xfrm>
        <a:graphic>
          <a:graphicData uri="http://schemas.openxmlformats.org/drawingml/2006/table">
            <a:tbl>
              <a:tblPr firstRow="1" firstCol="1" bandRow="1"/>
              <a:tblGrid>
                <a:gridCol w="1019201">
                  <a:extLst>
                    <a:ext uri="{9D8B030D-6E8A-4147-A177-3AD203B41FA5}">
                      <a16:colId xmlns:a16="http://schemas.microsoft.com/office/drawing/2014/main" val="3465460744"/>
                    </a:ext>
                  </a:extLst>
                </a:gridCol>
                <a:gridCol w="1019201">
                  <a:extLst>
                    <a:ext uri="{9D8B030D-6E8A-4147-A177-3AD203B41FA5}">
                      <a16:colId xmlns:a16="http://schemas.microsoft.com/office/drawing/2014/main" val="2123299120"/>
                    </a:ext>
                  </a:extLst>
                </a:gridCol>
                <a:gridCol w="1019201">
                  <a:extLst>
                    <a:ext uri="{9D8B030D-6E8A-4147-A177-3AD203B41FA5}">
                      <a16:colId xmlns:a16="http://schemas.microsoft.com/office/drawing/2014/main" val="426407876"/>
                    </a:ext>
                  </a:extLst>
                </a:gridCol>
              </a:tblGrid>
              <a:tr h="40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 МКМ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PGLA (2)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PDLLA (3)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89909"/>
                  </a:ext>
                </a:extLst>
              </a:tr>
              <a:tr h="40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PLLA (1)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M12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M13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96349"/>
                  </a:ext>
                </a:extLst>
              </a:tr>
              <a:tr h="40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PGLA (2)</a:t>
                      </a:r>
                      <a:endParaRPr lang="ru-RU" sz="1400" b="1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Arial" panose="020B0604020202020204" pitchFamily="34" charset="0"/>
                        </a:rPr>
                        <a:t>M23</a:t>
                      </a:r>
                      <a:endParaRPr lang="ru-RU" sz="1400" kern="100" dirty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78376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AE8D237-57EB-95CB-C3E6-3EF51797D535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C277217-8697-A826-C290-D68EC7354222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D0E6EF6-34A2-8DEF-5820-4BBBF587DCC5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481B014-69DC-0EDC-6B90-76E394E9932C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399A75-21DB-C14C-8791-2A9D9685E7B6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151EB37-DB27-782E-58CD-70972FB3D4A4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A16568D-D686-F386-380D-4D46B3D3F0D6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О</a:t>
              </a:r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бзор механических свойств биорезорбируемых полимеров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916A863-28E0-93D4-1E8F-A9D32EAE903E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A14F46C-2F2E-EE11-7A4C-9C447D91620A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74CF07-B8B2-A6E8-4F6A-D34CC983ECDB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4/14</a:t>
            </a:r>
          </a:p>
        </p:txBody>
      </p:sp>
      <p:pic>
        <p:nvPicPr>
          <p:cNvPr id="16" name="Рисунок 15" descr="Изображение выглядит как зарисовка, диаграмма, лин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8031CF7B-DF82-1D43-4D52-56172E2EE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34205" b="7618"/>
          <a:stretch/>
        </p:blipFill>
        <p:spPr bwMode="auto">
          <a:xfrm>
            <a:off x="7264318" y="1992463"/>
            <a:ext cx="2495593" cy="1767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1FE200C-7702-689E-0548-606B80F1B8DD}"/>
              </a:ext>
            </a:extLst>
          </p:cNvPr>
          <p:cNvSpPr/>
          <p:nvPr/>
        </p:nvSpPr>
        <p:spPr>
          <a:xfrm>
            <a:off x="9934470" y="3122352"/>
            <a:ext cx="1334947" cy="36933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Матрица</a:t>
            </a:r>
            <a:endParaRPr lang="ru-RU" dirty="0"/>
          </a:p>
        </p:txBody>
      </p: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29F24CF8-2C0A-3579-A265-2FDC91696E47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9197788" y="3180048"/>
            <a:ext cx="736682" cy="12697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C749A33-049B-F975-DFAF-7831C95F4BE0}"/>
              </a:ext>
            </a:extLst>
          </p:cNvPr>
          <p:cNvSpPr/>
          <p:nvPr/>
        </p:nvSpPr>
        <p:spPr>
          <a:xfrm>
            <a:off x="9610196" y="2205938"/>
            <a:ext cx="1334947" cy="36933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Волокно</a:t>
            </a:r>
            <a:endParaRPr lang="ru-RU" dirty="0"/>
          </a:p>
        </p:txBody>
      </p: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C3A3672C-F98D-5C7B-E56E-070493613ECD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8627633" y="2280239"/>
            <a:ext cx="982563" cy="110366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9747E846-4FEF-9158-47A0-5974BFA968EC}"/>
              </a:ext>
            </a:extLst>
          </p:cNvPr>
          <p:cNvSpPr/>
          <p:nvPr/>
        </p:nvSpPr>
        <p:spPr>
          <a:xfrm>
            <a:off x="10800044" y="929525"/>
            <a:ext cx="290198" cy="671636"/>
          </a:xfrm>
          <a:prstGeom prst="roundRect">
            <a:avLst>
              <a:gd name="adj" fmla="val 13111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PT Sans" panose="020B0503020203020204" pitchFamily="34" charset="-52"/>
              </a:rPr>
              <a:t>М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ADDB7471-3D7D-802C-AF9E-85A7D2C2AB9C}"/>
              </a:ext>
            </a:extLst>
          </p:cNvPr>
          <p:cNvSpPr/>
          <p:nvPr/>
        </p:nvSpPr>
        <p:spPr>
          <a:xfrm>
            <a:off x="11124318" y="929525"/>
            <a:ext cx="290198" cy="671636"/>
          </a:xfrm>
          <a:prstGeom prst="roundRect">
            <a:avLst>
              <a:gd name="adj" fmla="val 13111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PT Sans" panose="020B0503020203020204" pitchFamily="34" charset="-52"/>
              </a:rPr>
              <a:t>1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FE35844-BD9F-61C0-EE16-B64C4FAECFC7}"/>
              </a:ext>
            </a:extLst>
          </p:cNvPr>
          <p:cNvSpPr/>
          <p:nvPr/>
        </p:nvSpPr>
        <p:spPr>
          <a:xfrm>
            <a:off x="11414516" y="929525"/>
            <a:ext cx="290198" cy="671636"/>
          </a:xfrm>
          <a:prstGeom prst="roundRect">
            <a:avLst>
              <a:gd name="adj" fmla="val 13111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PT Sans" panose="020B0503020203020204" pitchFamily="34" charset="-52"/>
              </a:rPr>
              <a:t>2</a:t>
            </a:r>
            <a:endParaRPr lang="ru-RU" sz="3200" b="0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96685FD0-FC75-746D-1F57-90DB6C210F0B}"/>
              </a:ext>
            </a:extLst>
          </p:cNvPr>
          <p:cNvCxnSpPr>
            <a:cxnSpLocks/>
            <a:stCxn id="44" idx="2"/>
            <a:endCxn id="23" idx="3"/>
          </p:cNvCxnSpPr>
          <p:nvPr/>
        </p:nvCxnSpPr>
        <p:spPr>
          <a:xfrm rot="5400000">
            <a:off x="10712558" y="1833746"/>
            <a:ext cx="789444" cy="324274"/>
          </a:xfrm>
          <a:prstGeom prst="bentConnector2">
            <a:avLst/>
          </a:prstGeom>
          <a:ln w="38100">
            <a:solidFill>
              <a:schemeClr val="tx1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id="{71FC070C-9E25-D289-B5B4-6931E2C4C3E5}"/>
              </a:ext>
            </a:extLst>
          </p:cNvPr>
          <p:cNvCxnSpPr>
            <a:cxnSpLocks/>
            <a:stCxn id="45" idx="2"/>
            <a:endCxn id="17" idx="3"/>
          </p:cNvCxnSpPr>
          <p:nvPr/>
        </p:nvCxnSpPr>
        <p:spPr>
          <a:xfrm rot="5400000">
            <a:off x="10561587" y="2308991"/>
            <a:ext cx="1705858" cy="290198"/>
          </a:xfrm>
          <a:prstGeom prst="bentConnector2">
            <a:avLst/>
          </a:prstGeom>
          <a:ln w="38100">
            <a:solidFill>
              <a:schemeClr val="tx1"/>
            </a:solidFill>
            <a:prstDash val="solid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4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5AD4E487-81DF-9EB5-18D6-9C43F2AA5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35" y="811342"/>
            <a:ext cx="6048375" cy="3676650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D10B3FC-7363-43B9-6628-C329EDA08B58}"/>
              </a:ext>
            </a:extLst>
          </p:cNvPr>
          <p:cNvGrpSpPr/>
          <p:nvPr/>
        </p:nvGrpSpPr>
        <p:grpSpPr>
          <a:xfrm>
            <a:off x="493773" y="1348778"/>
            <a:ext cx="5184981" cy="4815989"/>
            <a:chOff x="495464" y="1282509"/>
            <a:chExt cx="5184981" cy="481598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0CF079C-4660-5E1E-BF61-2403EB64A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464" y="1282509"/>
              <a:ext cx="5181600" cy="3857625"/>
            </a:xfrm>
            <a:prstGeom prst="rect">
              <a:avLst/>
            </a:prstGeom>
          </p:spPr>
        </p:pic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F27373B6-CBAF-6BAF-FC42-72CFEE7E23C8}"/>
                </a:ext>
              </a:extLst>
            </p:cNvPr>
            <p:cNvSpPr/>
            <p:nvPr/>
          </p:nvSpPr>
          <p:spPr>
            <a:xfrm>
              <a:off x="1035816" y="5435164"/>
              <a:ext cx="1782610" cy="663334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Молекулярный вес</a:t>
              </a:r>
              <a:endParaRPr lang="ru-RU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322C14D-1934-6D47-D40A-AF955B5E478D}"/>
                </a:ext>
              </a:extLst>
            </p:cNvPr>
            <p:cNvSpPr/>
            <p:nvPr/>
          </p:nvSpPr>
          <p:spPr>
            <a:xfrm>
              <a:off x="3200775" y="5434363"/>
              <a:ext cx="1296760" cy="663333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Прочность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6E7EACB-AD15-4D02-6E71-DEAE6D97F6D6}"/>
                </a:ext>
              </a:extLst>
            </p:cNvPr>
            <p:cNvSpPr/>
            <p:nvPr/>
          </p:nvSpPr>
          <p:spPr>
            <a:xfrm>
              <a:off x="4555545" y="1774184"/>
              <a:ext cx="887324" cy="663333"/>
            </a:xfrm>
            <a:prstGeom prst="roundRect">
              <a:avLst>
                <a:gd name="adj" fmla="val 13111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Масса</a:t>
              </a:r>
              <a:endParaRPr lang="ru-RU" dirty="0"/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D9EFB5A1-7970-82CD-EDF6-D9FB06582BE5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4494186" y="2437517"/>
              <a:ext cx="505021" cy="903066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F73F2-1F94-1107-C55D-1D8B9B018CBB}"/>
                </a:ext>
              </a:extLst>
            </p:cNvPr>
            <p:cNvSpPr txBox="1"/>
            <p:nvPr/>
          </p:nvSpPr>
          <p:spPr>
            <a:xfrm>
              <a:off x="4591685" y="5065031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PT Sans" panose="020B0503020203020204" pitchFamily="34" charset="-52"/>
                  <a:ea typeface="PT Sans" panose="020B0503020203020204" pitchFamily="34" charset="-52"/>
                </a:rPr>
                <a:t>время </a:t>
              </a:r>
              <a:r>
                <a:rPr lang="ru-RU" dirty="0">
                  <a:latin typeface="PT Sans" panose="020B0503020203020204" pitchFamily="34" charset="-52"/>
                  <a:ea typeface="PT Sans" panose="020B0503020203020204" pitchFamily="34" charset="-52"/>
                  <a:sym typeface="Symbol" panose="05050102010706020507" pitchFamily="18" charset="2"/>
                </a:rPr>
                <a:t></a:t>
              </a:r>
              <a:endParaRPr lang="ru-RU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cxnSp>
          <p:nvCxnSpPr>
            <p:cNvPr id="32" name="Straight Connector 9">
              <a:extLst>
                <a:ext uri="{FF2B5EF4-FFF2-40B4-BE49-F238E27FC236}">
                  <a16:creationId xmlns:a16="http://schemas.microsoft.com/office/drawing/2014/main" id="{C8F7E93C-9357-E5D1-0C62-B634739BEB77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3849155" y="4689823"/>
              <a:ext cx="344101" cy="74454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">
              <a:extLst>
                <a:ext uri="{FF2B5EF4-FFF2-40B4-BE49-F238E27FC236}">
                  <a16:creationId xmlns:a16="http://schemas.microsoft.com/office/drawing/2014/main" id="{500422D9-87E4-2B68-C67F-FF1EF3727D2D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927121" y="3340583"/>
              <a:ext cx="505486" cy="209458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D1598B-140D-5CFD-2576-2A0229C401BE}"/>
              </a:ext>
            </a:extLst>
          </p:cNvPr>
          <p:cNvSpPr/>
          <p:nvPr/>
        </p:nvSpPr>
        <p:spPr>
          <a:xfrm>
            <a:off x="1047904" y="698039"/>
            <a:ext cx="4570987" cy="575821"/>
          </a:xfrm>
          <a:prstGeom prst="roundRect">
            <a:avLst>
              <a:gd name="adj" fmla="val 3907"/>
            </a:avLst>
          </a:prstGeom>
          <a:solidFill>
            <a:schemeClr val="bg1">
              <a:lumMod val="85000"/>
              <a:alpha val="35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C515BE-EC35-56F2-4871-930FBA01A928}"/>
              </a:ext>
            </a:extLst>
          </p:cNvPr>
          <p:cNvSpPr txBox="1"/>
          <p:nvPr/>
        </p:nvSpPr>
        <p:spPr>
          <a:xfrm>
            <a:off x="1102726" y="708950"/>
            <a:ext cx="44131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Pietrzak</a:t>
            </a:r>
            <a:r>
              <a:rPr lang="en-US" sz="10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W. S., Sarver D. R., </a:t>
            </a:r>
            <a:r>
              <a:rPr lang="en-US" sz="1000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Verstynen</a:t>
            </a:r>
            <a:r>
              <a:rPr lang="en-US" sz="10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M. L. Bioabsorbable polymer science for the practicing surgeon //The Journal of craniofacial surgery. – 1997. – </a:t>
            </a:r>
            <a:r>
              <a:rPr lang="ru-RU" sz="10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Т</a:t>
            </a:r>
            <a:r>
              <a:rPr lang="en-US" sz="10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. 8. – №. 2. – </a:t>
            </a:r>
            <a:r>
              <a:rPr lang="ru-RU" sz="10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</a:t>
            </a:r>
            <a:r>
              <a:rPr lang="en-US" sz="1000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. 87-91.</a:t>
            </a:r>
            <a:endParaRPr lang="ru-RU" sz="1000" kern="100" dirty="0">
              <a:effectLst/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F74A035-854D-81DB-612E-43B6F07B288E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4618093-1EFF-4282-F601-7E1D4D7E6D62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76345DA-3ABB-D6D7-3174-E70542E0B549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89C5260-4787-4AB0-D0D9-564127AD02D3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E8E9CE-1025-B7FF-2F88-BE656B3C87F8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BF6E0E7-8422-2215-B242-EFE2FAF79D64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C65A376-ABF5-9676-5E2D-D6C4A63FF48C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Определение модели</a:t>
              </a:r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 биодеградации свойств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7FE88C6-0502-0504-13FB-E11D5281F6CC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8C40328-7A33-CB8C-10E6-C41C52EC4CD2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B528F1-F6DF-445F-415F-F44C9728F23C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5/14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60551CC1-250D-C9C1-C5D0-F26B6CAA185B}"/>
                  </a:ext>
                </a:extLst>
              </p:cNvPr>
              <p:cNvSpPr/>
              <p:nvPr/>
            </p:nvSpPr>
            <p:spPr>
              <a:xfrm>
                <a:off x="7774818" y="5275795"/>
                <a:ext cx="3097009" cy="867566"/>
              </a:xfrm>
              <a:prstGeom prst="roundRect">
                <a:avLst>
                  <a:gd name="adj" fmla="val 13111"/>
                </a:avLst>
              </a:prstGeom>
              <a:solidFill>
                <a:srgbClr val="FDC58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1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1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ru-RU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60551CC1-250D-C9C1-C5D0-F26B6CAA1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818" y="5275795"/>
                <a:ext cx="3097009" cy="867566"/>
              </a:xfrm>
              <a:prstGeom prst="roundRect">
                <a:avLst>
                  <a:gd name="adj" fmla="val 13111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Соединитель: уступ 66">
            <a:extLst>
              <a:ext uri="{FF2B5EF4-FFF2-40B4-BE49-F238E27FC236}">
                <a16:creationId xmlns:a16="http://schemas.microsoft.com/office/drawing/2014/main" id="{B294ECA5-633C-35EE-BE46-F31C6538202C}"/>
              </a:ext>
            </a:extLst>
          </p:cNvPr>
          <p:cNvCxnSpPr>
            <a:cxnSpLocks/>
            <a:stCxn id="16" idx="3"/>
            <a:endCxn id="6" idx="1"/>
          </p:cNvCxnSpPr>
          <p:nvPr/>
        </p:nvCxnSpPr>
        <p:spPr>
          <a:xfrm>
            <a:off x="5675373" y="3277591"/>
            <a:ext cx="2099445" cy="2431987"/>
          </a:xfrm>
          <a:prstGeom prst="bentConnector3">
            <a:avLst>
              <a:gd name="adj1" fmla="val 13939"/>
            </a:avLst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9">
            <a:extLst>
              <a:ext uri="{FF2B5EF4-FFF2-40B4-BE49-F238E27FC236}">
                <a16:creationId xmlns:a16="http://schemas.microsoft.com/office/drawing/2014/main" id="{1FE7AB1A-9C53-8BA5-6CCF-3BDA66043200}"/>
              </a:ext>
            </a:extLst>
          </p:cNvPr>
          <p:cNvCxnSpPr>
            <a:cxnSpLocks/>
            <a:stCxn id="6" idx="0"/>
            <a:endCxn id="104" idx="2"/>
          </p:cNvCxnSpPr>
          <p:nvPr/>
        </p:nvCxnSpPr>
        <p:spPr>
          <a:xfrm flipV="1">
            <a:off x="9323323" y="4487992"/>
            <a:ext cx="0" cy="787803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: скругленные углы 114">
            <a:extLst>
              <a:ext uri="{FF2B5EF4-FFF2-40B4-BE49-F238E27FC236}">
                <a16:creationId xmlns:a16="http://schemas.microsoft.com/office/drawing/2014/main" id="{CED7DCB9-5864-A2EA-1155-61B8E12D06D7}"/>
              </a:ext>
            </a:extLst>
          </p:cNvPr>
          <p:cNvSpPr/>
          <p:nvPr/>
        </p:nvSpPr>
        <p:spPr>
          <a:xfrm>
            <a:off x="6353230" y="708950"/>
            <a:ext cx="5539089" cy="3773255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8F80C-3677-40F0-2A39-FCC024C30220}"/>
              </a:ext>
            </a:extLst>
          </p:cNvPr>
          <p:cNvSpPr txBox="1"/>
          <p:nvPr/>
        </p:nvSpPr>
        <p:spPr>
          <a:xfrm rot="16200000">
            <a:off x="-182393" y="3092923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Свойство </a:t>
            </a:r>
            <a:r>
              <a:rPr lang="en-US" dirty="0">
                <a:latin typeface="PT Sans" panose="020B0503020203020204" pitchFamily="34" charset="-52"/>
                <a:ea typeface="PT Sans" panose="020B0503020203020204" pitchFamily="34" charset="-52"/>
              </a:rPr>
              <a:t>p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22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F2C496-1CDD-E2F0-3EDC-AA9E870A6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75" y="499039"/>
            <a:ext cx="3578810" cy="292996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0D209D7-8A38-CC21-130F-76EC51346823}"/>
              </a:ext>
            </a:extLst>
          </p:cNvPr>
          <p:cNvSpPr txBox="1"/>
          <p:nvPr/>
        </p:nvSpPr>
        <p:spPr>
          <a:xfrm>
            <a:off x="699014" y="1132347"/>
            <a:ext cx="10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волокно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7B1DD-75D5-6C11-9D41-4B3CBEE8539F}"/>
              </a:ext>
            </a:extLst>
          </p:cNvPr>
          <p:cNvSpPr txBox="1"/>
          <p:nvPr/>
        </p:nvSpPr>
        <p:spPr>
          <a:xfrm>
            <a:off x="579399" y="165814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матрица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30070E-1C3A-E10E-DB69-BF6D1157BF61}"/>
              </a:ext>
            </a:extLst>
          </p:cNvPr>
          <p:cNvSpPr txBox="1"/>
          <p:nvPr/>
        </p:nvSpPr>
        <p:spPr>
          <a:xfrm>
            <a:off x="1847014" y="2782669"/>
            <a:ext cx="152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продольное направление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EB519D-A141-1CE2-6259-A2B34D6AEBE5}"/>
              </a:ext>
            </a:extLst>
          </p:cNvPr>
          <p:cNvSpPr txBox="1"/>
          <p:nvPr/>
        </p:nvSpPr>
        <p:spPr>
          <a:xfrm>
            <a:off x="3488902" y="2085353"/>
            <a:ext cx="152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поперечное направление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3A60C64-BED0-DEC5-C0DB-D0D7FAFFAADC}"/>
              </a:ext>
            </a:extLst>
          </p:cNvPr>
          <p:cNvSpPr/>
          <p:nvPr/>
        </p:nvSpPr>
        <p:spPr>
          <a:xfrm>
            <a:off x="5660269" y="4987602"/>
            <a:ext cx="5985771" cy="707887"/>
          </a:xfrm>
          <a:prstGeom prst="roundRect">
            <a:avLst>
              <a:gd name="adj" fmla="val 3907"/>
            </a:avLst>
          </a:prstGeom>
          <a:solidFill>
            <a:schemeClr val="bg1">
              <a:lumMod val="85000"/>
              <a:alpha val="35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D3480CA-F91E-F22F-0FCC-8556F44D4C95}"/>
              </a:ext>
            </a:extLst>
          </p:cNvPr>
          <p:cNvSpPr/>
          <p:nvPr/>
        </p:nvSpPr>
        <p:spPr>
          <a:xfrm>
            <a:off x="5660269" y="1232249"/>
            <a:ext cx="5985771" cy="3361831"/>
          </a:xfrm>
          <a:prstGeom prst="roundRect">
            <a:avLst>
              <a:gd name="adj" fmla="val 7705"/>
            </a:avLst>
          </a:prstGeom>
          <a:solidFill>
            <a:schemeClr val="bg1">
              <a:lumMod val="85000"/>
              <a:alpha val="5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B5E1549-145C-83E4-6F7F-52BFB21FE67F}"/>
              </a:ext>
            </a:extLst>
          </p:cNvPr>
          <p:cNvSpPr/>
          <p:nvPr/>
        </p:nvSpPr>
        <p:spPr>
          <a:xfrm>
            <a:off x="1198032" y="3630397"/>
            <a:ext cx="3097009" cy="2505429"/>
          </a:xfrm>
          <a:prstGeom prst="roundRect">
            <a:avLst>
              <a:gd name="adj" fmla="val 13111"/>
            </a:avLst>
          </a:prstGeom>
          <a:solidFill>
            <a:srgbClr val="FDC58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75EB5-18E4-8356-ECFF-A0F16C5ADB99}"/>
              </a:ext>
            </a:extLst>
          </p:cNvPr>
          <p:cNvSpPr txBox="1"/>
          <p:nvPr/>
        </p:nvSpPr>
        <p:spPr>
          <a:xfrm>
            <a:off x="5660269" y="4981815"/>
            <a:ext cx="57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Муйземнек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 А. Ю., Иванова Т. Н., Карташова Е. Д. Сопоставление результатов экспериментального и расчетного определения эффективных характеристики упругих свойств полимерных слоистых композитов из </a:t>
            </a:r>
            <a:r>
              <a:rPr lang="ru-RU" sz="1000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углеи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 стеклотканей //Вестник Пермского национального исследовательского политехнического университета. Механика. – 2021. – №. 2. – С. 88-105.</a:t>
            </a:r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BCF07-6D67-9AE9-BFBC-80260D2CEAF2}"/>
              </a:ext>
            </a:extLst>
          </p:cNvPr>
          <p:cNvSpPr txBox="1"/>
          <p:nvPr/>
        </p:nvSpPr>
        <p:spPr>
          <a:xfrm>
            <a:off x="5769030" y="1264641"/>
            <a:ext cx="5755496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1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правило смесей</a:t>
            </a:r>
            <a:r>
              <a:rPr lang="en-US" b="1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(Rule of Mixture – ROM);</a:t>
            </a:r>
            <a:endParaRPr lang="ru-RU" b="1" kern="100" dirty="0">
              <a:effectLst/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одифицированное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правило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смесей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(Modified Rule of Mixture – MROM)</a:t>
            </a: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одель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Халпина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–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Цая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(Halpin-Tsai);</a:t>
            </a:r>
            <a:endParaRPr lang="ru-RU" kern="100" dirty="0">
              <a:effectLst/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одель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Чамиса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(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Chamis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)</a:t>
            </a: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одели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Хашина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–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Розена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(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Hashin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and Rosen) и </a:t>
            </a:r>
            <a:r>
              <a:rPr lang="en-US" kern="100" dirty="0" err="1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Кристенсена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(Christensen)</a:t>
            </a: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модель Мори – Танака (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Mori</a:t>
            </a: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– 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Tanaka</a:t>
            </a: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модель двойного включения</a:t>
            </a:r>
            <a:r>
              <a:rPr lang="en-US" kern="100" dirty="0">
                <a:effectLst/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(Double inclusion model – D-I);</a:t>
            </a:r>
            <a:endParaRPr lang="ru-RU" kern="100" dirty="0"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м</a:t>
            </a:r>
            <a:r>
              <a:rPr lang="en-US" dirty="0" err="1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ост</a:t>
            </a:r>
            <a:r>
              <a:rPr lang="ru-RU" dirty="0" err="1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иковая</a:t>
            </a:r>
            <a:r>
              <a:rPr lang="en-US" dirty="0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dirty="0" err="1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модель</a:t>
            </a:r>
            <a:r>
              <a:rPr lang="en-US" dirty="0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 (Bridging mode)</a:t>
            </a:r>
            <a:r>
              <a:rPr lang="ru-RU" dirty="0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4F9D51-B392-BB27-3DE9-BE756532EF3E}"/>
                  </a:ext>
                </a:extLst>
              </p:cNvPr>
              <p:cNvSpPr txBox="1"/>
              <p:nvPr/>
            </p:nvSpPr>
            <p:spPr>
              <a:xfrm>
                <a:off x="1140462" y="3705478"/>
                <a:ext cx="3097009" cy="2505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kern="1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𝑙𝑡</m:t>
                          </m:r>
                        </m:sub>
                      </m:sSub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𝑙𝑡</m:t>
                          </m:r>
                        </m:sub>
                      </m:sSub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4F9D51-B392-BB27-3DE9-BE756532E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2" y="3705478"/>
                <a:ext cx="3097009" cy="2505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E9FE95A-B0B4-520E-5056-4D2A1959F151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C76C4A7-D576-B9C4-A99D-2E928C9801AF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8CC3040-96EA-1717-B9AD-BF9DD18CFBA1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84B956F-E221-E89F-8B33-7C939E05B1E1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AE5782-0065-39F4-AA5B-AA2081D3915A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AF03BB5-6887-50AE-8CB3-B5EC6FE1FB32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6DBE87E-25D3-8069-EBC3-27210EC21FBE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О</a:t>
              </a:r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бзор моделей микромеханики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367DA98-3188-1E0C-6BE7-993DB218A014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C4D85BF-115D-A677-D285-C205B58AFFF8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90FDE8-62BC-813E-EBCB-326FAFA36B07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6/14</a:t>
            </a:r>
          </a:p>
        </p:txBody>
      </p: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45B69956-335F-49F3-3C90-1C4409B6539E}"/>
              </a:ext>
            </a:extLst>
          </p:cNvPr>
          <p:cNvCxnSpPr>
            <a:cxnSpLocks/>
            <a:stCxn id="28" idx="1"/>
            <a:endCxn id="23" idx="3"/>
          </p:cNvCxnSpPr>
          <p:nvPr/>
        </p:nvCxnSpPr>
        <p:spPr>
          <a:xfrm rot="10800000" flipV="1">
            <a:off x="4295041" y="2913164"/>
            <a:ext cx="1365228" cy="196994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3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BBD7B9E-A391-A907-44DF-207FEB6263ED}"/>
              </a:ext>
            </a:extLst>
          </p:cNvPr>
          <p:cNvSpPr/>
          <p:nvPr/>
        </p:nvSpPr>
        <p:spPr>
          <a:xfrm>
            <a:off x="1248696" y="3142674"/>
            <a:ext cx="9522108" cy="2911101"/>
          </a:xfrm>
          <a:prstGeom prst="roundRect">
            <a:avLst>
              <a:gd name="adj" fmla="val 7705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A827F928-B5EB-BE4E-C8AB-E1C84BFEF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649823"/>
              </p:ext>
            </p:extLst>
          </p:nvPr>
        </p:nvGraphicFramePr>
        <p:xfrm>
          <a:off x="5945423" y="3370630"/>
          <a:ext cx="4610480" cy="255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1D889C6F-0C00-0E0E-A48F-7A7F538F1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12396"/>
              </p:ext>
            </p:extLst>
          </p:nvPr>
        </p:nvGraphicFramePr>
        <p:xfrm>
          <a:off x="1334943" y="3376417"/>
          <a:ext cx="4610480" cy="255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3D10E96-8A3E-A6AD-1FA7-A99E187750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905" b="11131"/>
          <a:stretch/>
        </p:blipFill>
        <p:spPr bwMode="auto">
          <a:xfrm>
            <a:off x="5084280" y="1133208"/>
            <a:ext cx="2446865" cy="1609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Знак ''плюс'' 59">
            <a:extLst>
              <a:ext uri="{FF2B5EF4-FFF2-40B4-BE49-F238E27FC236}">
                <a16:creationId xmlns:a16="http://schemas.microsoft.com/office/drawing/2014/main" id="{9EA8CEF8-D663-3C10-D967-35BAEF2CF046}"/>
              </a:ext>
            </a:extLst>
          </p:cNvPr>
          <p:cNvSpPr/>
          <p:nvPr/>
        </p:nvSpPr>
        <p:spPr>
          <a:xfrm>
            <a:off x="3866179" y="1428976"/>
            <a:ext cx="756585" cy="755172"/>
          </a:xfrm>
          <a:prstGeom prst="mathPlus">
            <a:avLst>
              <a:gd name="adj1" fmla="val 20025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3EA0D37-A878-25B5-9B24-449E90DDBC49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BC3499-6244-2D27-E616-5B024F48B4C7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22B2031-EE26-7687-5A91-345EB11F1770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F32EB03-F4C6-FD27-6B19-4BE209541C4F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5BAE7A-0439-B8FE-1A09-25E3A1A3102C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666DAF3-2FAD-27C6-9D75-24BE5ED44AA7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6AC053C-AEEF-A3DF-4981-8761DA5D5EF1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Математическая модель </a:t>
              </a:r>
              <a:r>
                <a:rPr lang="ru-RU" sz="2600" kern="100" dirty="0" err="1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монослоя</a:t>
              </a:r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 слоистого БВПКМ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01C33E1-6F48-3AF9-F5AD-DEBAAF08FC3C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23A1591-3102-05A7-25AF-67F62B8162FA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CECB730-C3D4-7BBA-4653-ABCD1406754B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7/14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DDDF5-AB17-A1BC-993A-292BE1260B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5" t="11751" r="7476" b="11005"/>
          <a:stretch/>
        </p:blipFill>
        <p:spPr>
          <a:xfrm>
            <a:off x="865239" y="1056101"/>
            <a:ext cx="2599649" cy="1500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6C9462B2-DF9E-22E8-C6AA-1A4FC4F22883}"/>
                  </a:ext>
                </a:extLst>
              </p:cNvPr>
              <p:cNvSpPr/>
              <p:nvPr/>
            </p:nvSpPr>
            <p:spPr>
              <a:xfrm>
                <a:off x="9116187" y="1043376"/>
                <a:ext cx="1997966" cy="1526373"/>
              </a:xfrm>
              <a:prstGeom prst="roundRect">
                <a:avLst>
                  <a:gd name="adj" fmla="val 13111"/>
                </a:avLst>
              </a:prstGeom>
              <a:solidFill>
                <a:srgbClr val="FDC58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kern="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ru-RU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kern="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𝑙𝑡</m:t>
                          </m:r>
                        </m:sub>
                      </m:sSub>
                      <m:r>
                        <a:rPr lang="en-US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ru-RU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𝑙𝑡</m:t>
                              </m:r>
                            </m:sub>
                          </m:s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6C9462B2-DF9E-22E8-C6AA-1A4FC4F22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187" y="1043376"/>
                <a:ext cx="1997966" cy="1526373"/>
              </a:xfrm>
              <a:prstGeom prst="roundRect">
                <a:avLst>
                  <a:gd name="adj" fmla="val 13111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2F6B1F3-3B58-6FC5-5AAD-D035DA2CF5F4}"/>
              </a:ext>
            </a:extLst>
          </p:cNvPr>
          <p:cNvSpPr/>
          <p:nvPr/>
        </p:nvSpPr>
        <p:spPr>
          <a:xfrm>
            <a:off x="7950298" y="1564247"/>
            <a:ext cx="781086" cy="484632"/>
          </a:xfrm>
          <a:prstGeom prst="rightArrow">
            <a:avLst>
              <a:gd name="adj1" fmla="val 41885"/>
              <a:gd name="adj2" fmla="val 6623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D095840-1A6C-28CA-1A16-B74E43C3FADC}"/>
              </a:ext>
            </a:extLst>
          </p:cNvPr>
          <p:cNvSpPr/>
          <p:nvPr/>
        </p:nvSpPr>
        <p:spPr>
          <a:xfrm>
            <a:off x="5433811" y="5787557"/>
            <a:ext cx="1151878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М12</a:t>
            </a: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C4AEB3E6-A66E-85CA-39C8-EC17F0F7DEC8}"/>
              </a:ext>
            </a:extLst>
          </p:cNvPr>
          <p:cNvCxnSpPr>
            <a:cxnSpLocks/>
            <a:stCxn id="19" idx="3"/>
            <a:endCxn id="23" idx="3"/>
          </p:cNvCxnSpPr>
          <p:nvPr/>
        </p:nvCxnSpPr>
        <p:spPr>
          <a:xfrm flipH="1">
            <a:off x="10770804" y="1806563"/>
            <a:ext cx="343349" cy="2791662"/>
          </a:xfrm>
          <a:prstGeom prst="bentConnector3">
            <a:avLst>
              <a:gd name="adj1" fmla="val -66579"/>
            </a:avLst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295962D-E302-43A1-5BFF-AB7EB8E67B74}"/>
              </a:ext>
            </a:extLst>
          </p:cNvPr>
          <p:cNvSpPr/>
          <p:nvPr/>
        </p:nvSpPr>
        <p:spPr>
          <a:xfrm>
            <a:off x="4961793" y="1097933"/>
            <a:ext cx="2691838" cy="1676537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5FF5487-70C9-491A-725E-70AC8AF38015}"/>
              </a:ext>
            </a:extLst>
          </p:cNvPr>
          <p:cNvSpPr/>
          <p:nvPr/>
        </p:nvSpPr>
        <p:spPr>
          <a:xfrm>
            <a:off x="821356" y="1043375"/>
            <a:ext cx="2691838" cy="1676537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2210616-2A4A-E37F-A171-4FA36EAC752A}"/>
              </a:ext>
            </a:extLst>
          </p:cNvPr>
          <p:cNvSpPr/>
          <p:nvPr/>
        </p:nvSpPr>
        <p:spPr>
          <a:xfrm>
            <a:off x="1589124" y="804225"/>
            <a:ext cx="1151878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ROM</a:t>
            </a:r>
            <a:endParaRPr lang="ru-RU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352C946-E248-CDE8-9524-5812428FE341}"/>
              </a:ext>
            </a:extLst>
          </p:cNvPr>
          <p:cNvSpPr/>
          <p:nvPr/>
        </p:nvSpPr>
        <p:spPr>
          <a:xfrm>
            <a:off x="5731773" y="804225"/>
            <a:ext cx="1151878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БД</a:t>
            </a:r>
          </a:p>
        </p:txBody>
      </p:sp>
    </p:spTree>
    <p:extLst>
      <p:ext uri="{BB962C8B-B14F-4D97-AF65-F5344CB8AC3E}">
        <p14:creationId xmlns:p14="http://schemas.microsoft.com/office/powerpoint/2010/main" val="72207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3EA0D37-A878-25B5-9B24-449E90DDBC49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BC3499-6244-2D27-E616-5B024F48B4C7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22B2031-EE26-7687-5A91-345EB11F1770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F32EB03-F4C6-FD27-6B19-4BE209541C4F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5BAE7A-0439-B8FE-1A09-25E3A1A3102C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666DAF3-2FAD-27C6-9D75-24BE5ED44AA7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6AC053C-AEEF-A3DF-4981-8761DA5D5EF1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Математическая модель слоистого БВПКМ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01C33E1-6F48-3AF9-F5AD-DEBAAF08FC3C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23A1591-3102-05A7-25AF-67F62B8162FA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CECB730-C3D4-7BBA-4653-ABCD1406754B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8/14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3F10FFE-8FB4-15B9-94B8-B714CD36BDE2}"/>
              </a:ext>
            </a:extLst>
          </p:cNvPr>
          <p:cNvGrpSpPr/>
          <p:nvPr/>
        </p:nvGrpSpPr>
        <p:grpSpPr>
          <a:xfrm>
            <a:off x="578047" y="867658"/>
            <a:ext cx="4409445" cy="5319247"/>
            <a:chOff x="822299" y="853821"/>
            <a:chExt cx="4409445" cy="5319247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6420FB6A-42BB-50AD-BB0A-81436C7099ED}"/>
                </a:ext>
              </a:extLst>
            </p:cNvPr>
            <p:cNvGrpSpPr/>
            <p:nvPr/>
          </p:nvGrpSpPr>
          <p:grpSpPr>
            <a:xfrm>
              <a:off x="822300" y="853821"/>
              <a:ext cx="4409444" cy="2230719"/>
              <a:chOff x="3502817" y="3582232"/>
              <a:chExt cx="4409444" cy="22307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Прямоугольник: скругленные углы 61">
                    <a:extLst>
                      <a:ext uri="{FF2B5EF4-FFF2-40B4-BE49-F238E27FC236}">
                        <a16:creationId xmlns:a16="http://schemas.microsoft.com/office/drawing/2014/main" id="{FEABE2B7-0875-1AAD-BA22-3C94C4B9B469}"/>
                      </a:ext>
                    </a:extLst>
                  </p:cNvPr>
                  <p:cNvSpPr/>
                  <p:nvPr/>
                </p:nvSpPr>
                <p:spPr>
                  <a:xfrm>
                    <a:off x="3502817" y="3875894"/>
                    <a:ext cx="4409444" cy="1937057"/>
                  </a:xfrm>
                  <a:prstGeom prst="roundRect">
                    <a:avLst>
                      <a:gd name="adj" fmla="val 770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ru-RU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𝑙𝑡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𝑡𝑙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𝑡𝑙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ru-RU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𝑙𝑡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𝑡𝑙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ru-RU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𝑡𝑙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ru-RU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𝑙𝑡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𝑡𝑙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ru-RU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𝑙𝑡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𝑡𝑙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ru-RU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ru-RU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ru-RU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𝑙𝑡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eqAr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Прямоугольник: скругленные углы 61">
                    <a:extLst>
                      <a:ext uri="{FF2B5EF4-FFF2-40B4-BE49-F238E27FC236}">
                        <a16:creationId xmlns:a16="http://schemas.microsoft.com/office/drawing/2014/main" id="{FEABE2B7-0875-1AAD-BA22-3C94C4B9B4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2817" y="3875894"/>
                    <a:ext cx="4409444" cy="1937057"/>
                  </a:xfrm>
                  <a:prstGeom prst="roundRect">
                    <a:avLst>
                      <a:gd name="adj" fmla="val 7705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prstDash val="solid"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Прямоугольник: скругленные углы 62">
                <a:extLst>
                  <a:ext uri="{FF2B5EF4-FFF2-40B4-BE49-F238E27FC236}">
                    <a16:creationId xmlns:a16="http://schemas.microsoft.com/office/drawing/2014/main" id="{1ED5DBD9-7657-C997-8135-30CB8545E2A6}"/>
                  </a:ext>
                </a:extLst>
              </p:cNvPr>
              <p:cNvSpPr/>
              <p:nvPr/>
            </p:nvSpPr>
            <p:spPr>
              <a:xfrm>
                <a:off x="3786678" y="3582232"/>
                <a:ext cx="3769461" cy="389810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Марица жесткости </a:t>
                </a:r>
                <a:r>
                  <a:rPr lang="ru-RU" dirty="0" err="1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монослоя</a:t>
                </a:r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 в ЛСК</a:t>
                </a:r>
              </a:p>
            </p:txBody>
          </p:sp>
        </p:grp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F22A4247-1381-F870-2877-5C8385264E41}"/>
                </a:ext>
              </a:extLst>
            </p:cNvPr>
            <p:cNvGrpSpPr/>
            <p:nvPr/>
          </p:nvGrpSpPr>
          <p:grpSpPr>
            <a:xfrm>
              <a:off x="1375833" y="4748061"/>
              <a:ext cx="3230115" cy="1425007"/>
              <a:chOff x="3708892" y="3439709"/>
              <a:chExt cx="5351944" cy="1346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Прямоугольник: скругленные углы 67">
                    <a:extLst>
                      <a:ext uri="{FF2B5EF4-FFF2-40B4-BE49-F238E27FC236}">
                        <a16:creationId xmlns:a16="http://schemas.microsoft.com/office/drawing/2014/main" id="{5B0E9DD5-7CF8-D41E-E37E-D0A4A39C465F}"/>
                      </a:ext>
                    </a:extLst>
                  </p:cNvPr>
                  <p:cNvSpPr/>
                  <p:nvPr/>
                </p:nvSpPr>
                <p:spPr>
                  <a:xfrm>
                    <a:off x="3708892" y="3869257"/>
                    <a:ext cx="5351944" cy="917016"/>
                  </a:xfrm>
                  <a:prstGeom prst="roundRect">
                    <a:avLst>
                      <a:gd name="adj" fmla="val 7705"/>
                    </a:avLst>
                  </a:prstGeom>
                  <a:solidFill>
                    <a:srgbClr val="FDC589"/>
                  </a:solidFill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eqArr>
                                <m:eqArr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ru-RU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eqArr>
                              <m:r>
                                <m:rPr>
                                  <m:nor/>
                                </m:rPr>
                                <a:rPr lang="ru-RU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eqAr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Прямоугольник: скругленные углы 67">
                    <a:extLst>
                      <a:ext uri="{FF2B5EF4-FFF2-40B4-BE49-F238E27FC236}">
                        <a16:creationId xmlns:a16="http://schemas.microsoft.com/office/drawing/2014/main" id="{5B0E9DD5-7CF8-D41E-E37E-D0A4A39C46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892" y="3869257"/>
                    <a:ext cx="5351944" cy="917016"/>
                  </a:xfrm>
                  <a:prstGeom prst="roundRect">
                    <a:avLst>
                      <a:gd name="adj" fmla="val 7705"/>
                    </a:avLst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prstDash val="solid"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Прямоугольник: скругленные углы 68">
                <a:extLst>
                  <a:ext uri="{FF2B5EF4-FFF2-40B4-BE49-F238E27FC236}">
                    <a16:creationId xmlns:a16="http://schemas.microsoft.com/office/drawing/2014/main" id="{D75FEA19-5927-4443-3CE0-7BBB29A2F2C1}"/>
                  </a:ext>
                </a:extLst>
              </p:cNvPr>
              <p:cNvSpPr/>
              <p:nvPr/>
            </p:nvSpPr>
            <p:spPr>
              <a:xfrm>
                <a:off x="4500133" y="3439709"/>
                <a:ext cx="3769460" cy="529722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Марица жесткости слоистого БВПКМ</a:t>
                </a:r>
              </a:p>
            </p:txBody>
          </p:sp>
        </p:grp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82577897-317B-A46B-A393-8F2EE483A5D4}"/>
                </a:ext>
              </a:extLst>
            </p:cNvPr>
            <p:cNvGrpSpPr/>
            <p:nvPr/>
          </p:nvGrpSpPr>
          <p:grpSpPr>
            <a:xfrm>
              <a:off x="907271" y="3400139"/>
              <a:ext cx="4167238" cy="954716"/>
              <a:chOff x="3708894" y="3582232"/>
              <a:chExt cx="3925032" cy="9547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Прямоугольник: скругленные углы 71">
                    <a:extLst>
                      <a:ext uri="{FF2B5EF4-FFF2-40B4-BE49-F238E27FC236}">
                        <a16:creationId xmlns:a16="http://schemas.microsoft.com/office/drawing/2014/main" id="{FA6BE049-AC05-9E72-9F53-F0208147715A}"/>
                      </a:ext>
                    </a:extLst>
                  </p:cNvPr>
                  <p:cNvSpPr/>
                  <p:nvPr/>
                </p:nvSpPr>
                <p:spPr>
                  <a:xfrm>
                    <a:off x="3708894" y="3869258"/>
                    <a:ext cx="3925032" cy="667690"/>
                  </a:xfrm>
                  <a:prstGeom prst="roundRect">
                    <a:avLst>
                      <a:gd name="adj" fmla="val 770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eqArr>
                                <m:eqArr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a:rPr lang="ru-RU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ru-RU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eqAr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Прямоугольник: скругленные углы 71">
                    <a:extLst>
                      <a:ext uri="{FF2B5EF4-FFF2-40B4-BE49-F238E27FC236}">
                        <a16:creationId xmlns:a16="http://schemas.microsoft.com/office/drawing/2014/main" id="{FA6BE049-AC05-9E72-9F53-F020814771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894" y="3869258"/>
                    <a:ext cx="3925032" cy="667690"/>
                  </a:xfrm>
                  <a:prstGeom prst="roundRect">
                    <a:avLst>
                      <a:gd name="adj" fmla="val 7705"/>
                    </a:avLst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prstDash val="solid"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678EBAAF-08A8-7CBF-2413-F5456D68B0BF}"/>
                  </a:ext>
                </a:extLst>
              </p:cNvPr>
              <p:cNvSpPr/>
              <p:nvPr/>
            </p:nvSpPr>
            <p:spPr>
              <a:xfrm>
                <a:off x="3923193" y="3582232"/>
                <a:ext cx="3496433" cy="389810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Марица жесткости </a:t>
                </a:r>
                <a:r>
                  <a:rPr lang="ru-RU" dirty="0" err="1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монослоя</a:t>
                </a:r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 в ГСК</a:t>
                </a:r>
              </a:p>
            </p:txBody>
          </p:sp>
        </p:grpSp>
        <p:cxnSp>
          <p:nvCxnSpPr>
            <p:cNvPr id="79" name="Соединитель: уступ 78">
              <a:extLst>
                <a:ext uri="{FF2B5EF4-FFF2-40B4-BE49-F238E27FC236}">
                  <a16:creationId xmlns:a16="http://schemas.microsoft.com/office/drawing/2014/main" id="{AD56F189-EB98-6D75-829B-4F1D29269DC0}"/>
                </a:ext>
              </a:extLst>
            </p:cNvPr>
            <p:cNvCxnSpPr>
              <a:cxnSpLocks/>
              <a:stCxn id="62" idx="1"/>
              <a:endCxn id="72" idx="1"/>
            </p:cNvCxnSpPr>
            <p:nvPr/>
          </p:nvCxnSpPr>
          <p:spPr>
            <a:xfrm rot="10800000" flipH="1" flipV="1">
              <a:off x="822299" y="2116012"/>
              <a:ext cx="84971" cy="1904998"/>
            </a:xfrm>
            <a:prstGeom prst="bentConnector3">
              <a:avLst>
                <a:gd name="adj1" fmla="val -321401"/>
              </a:avLst>
            </a:prstGeom>
            <a:ln w="38100">
              <a:solidFill>
                <a:schemeClr val="tx1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Соединитель: уступ 81">
              <a:extLst>
                <a:ext uri="{FF2B5EF4-FFF2-40B4-BE49-F238E27FC236}">
                  <a16:creationId xmlns:a16="http://schemas.microsoft.com/office/drawing/2014/main" id="{CE0B748B-A1A8-E653-FFC1-BF240C1D52EC}"/>
                </a:ext>
              </a:extLst>
            </p:cNvPr>
            <p:cNvCxnSpPr>
              <a:cxnSpLocks/>
              <a:stCxn id="68" idx="3"/>
              <a:endCxn id="72" idx="3"/>
            </p:cNvCxnSpPr>
            <p:nvPr/>
          </p:nvCxnSpPr>
          <p:spPr>
            <a:xfrm flipV="1">
              <a:off x="4605948" y="4021010"/>
              <a:ext cx="468561" cy="1666840"/>
            </a:xfrm>
            <a:prstGeom prst="bentConnector3">
              <a:avLst>
                <a:gd name="adj1" fmla="val 145220"/>
              </a:avLst>
            </a:prstGeom>
            <a:ln w="38100">
              <a:solidFill>
                <a:schemeClr val="tx1"/>
              </a:solidFill>
              <a:prstDash val="solid"/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C1C8E2A-ED83-5E84-B36C-2349158CAA4A}"/>
              </a:ext>
            </a:extLst>
          </p:cNvPr>
          <p:cNvGrpSpPr/>
          <p:nvPr/>
        </p:nvGrpSpPr>
        <p:grpSpPr>
          <a:xfrm>
            <a:off x="5314216" y="1091690"/>
            <a:ext cx="4682450" cy="4871184"/>
            <a:chOff x="6388837" y="1311832"/>
            <a:chExt cx="4682450" cy="4871184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4ED1A69-A072-B276-448F-ACD3BF040412}"/>
                </a:ext>
              </a:extLst>
            </p:cNvPr>
            <p:cNvGrpSpPr/>
            <p:nvPr/>
          </p:nvGrpSpPr>
          <p:grpSpPr>
            <a:xfrm>
              <a:off x="6748862" y="1363583"/>
              <a:ext cx="4108190" cy="4209121"/>
              <a:chOff x="8012322" y="498984"/>
              <a:chExt cx="4108190" cy="4209121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EB50465F-2C93-9D38-3B0C-26C1D211B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2322" y="540231"/>
                <a:ext cx="3962400" cy="413385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9AFF19-D26D-E9BD-6802-95FA23A399DF}"/>
                  </a:ext>
                </a:extLst>
              </p:cNvPr>
              <p:cNvSpPr txBox="1"/>
              <p:nvPr/>
            </p:nvSpPr>
            <p:spPr>
              <a:xfrm>
                <a:off x="8784012" y="832256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x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47" name="Прямоугольник: скругленные углы 46">
                <a:extLst>
                  <a:ext uri="{FF2B5EF4-FFF2-40B4-BE49-F238E27FC236}">
                    <a16:creationId xmlns:a16="http://schemas.microsoft.com/office/drawing/2014/main" id="{04C6DE6C-E21F-ABA5-B13C-0EB142A381E3}"/>
                  </a:ext>
                </a:extLst>
              </p:cNvPr>
              <p:cNvSpPr/>
              <p:nvPr/>
            </p:nvSpPr>
            <p:spPr>
              <a:xfrm>
                <a:off x="11420776" y="3843538"/>
                <a:ext cx="635192" cy="369332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ЛСК</a:t>
                </a:r>
              </a:p>
            </p:txBody>
          </p:sp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84D2EB1D-C8D5-A123-AD8D-D200FF4625CA}"/>
                  </a:ext>
                </a:extLst>
              </p:cNvPr>
              <p:cNvSpPr/>
              <p:nvPr/>
            </p:nvSpPr>
            <p:spPr>
              <a:xfrm>
                <a:off x="11450770" y="2151641"/>
                <a:ext cx="635192" cy="369332"/>
              </a:xfrm>
              <a:prstGeom prst="roundRect">
                <a:avLst>
                  <a:gd name="adj" fmla="val 1311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rPr>
                  <a:t>ГСК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501920-E5D2-5D63-E9E9-F5425ABCA088}"/>
                  </a:ext>
                </a:extLst>
              </p:cNvPr>
              <p:cNvSpPr txBox="1"/>
              <p:nvPr/>
            </p:nvSpPr>
            <p:spPr>
              <a:xfrm>
                <a:off x="10097471" y="2238014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z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469E83C-FE3C-F529-BE0F-475DEB83B48A}"/>
                  </a:ext>
                </a:extLst>
              </p:cNvPr>
              <p:cNvSpPr txBox="1"/>
              <p:nvPr/>
            </p:nvSpPr>
            <p:spPr>
              <a:xfrm>
                <a:off x="11304979" y="498984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x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7ADE19-7499-AC73-C5E9-D2EDA7AD4A96}"/>
                  </a:ext>
                </a:extLst>
              </p:cNvPr>
              <p:cNvSpPr txBox="1"/>
              <p:nvPr/>
            </p:nvSpPr>
            <p:spPr>
              <a:xfrm>
                <a:off x="10215530" y="986992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y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AFB382-65DB-0E1A-64C7-4CFC43373318}"/>
                  </a:ext>
                </a:extLst>
              </p:cNvPr>
              <p:cNvSpPr txBox="1"/>
              <p:nvPr/>
            </p:nvSpPr>
            <p:spPr>
              <a:xfrm>
                <a:off x="9768457" y="3806679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y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1F71289-4CB7-33AF-B64F-E90B87DD0ADD}"/>
                  </a:ext>
                </a:extLst>
              </p:cNvPr>
              <p:cNvSpPr txBox="1"/>
              <p:nvPr/>
            </p:nvSpPr>
            <p:spPr>
              <a:xfrm>
                <a:off x="9534400" y="4338773"/>
                <a:ext cx="1681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k </a:t>
                </a:r>
                <a:r>
                  <a:rPr lang="ru-RU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–</a:t>
                </a:r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 </a:t>
                </a:r>
                <a:r>
                  <a:rPr lang="ru-RU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номер слоя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EC4166-5789-DCA8-6975-B97672415928}"/>
                  </a:ext>
                </a:extLst>
              </p:cNvPr>
              <p:cNvSpPr txBox="1"/>
              <p:nvPr/>
            </p:nvSpPr>
            <p:spPr>
              <a:xfrm>
                <a:off x="8623198" y="4335659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1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6324A94-B38D-D028-6689-B7C4B3E09DDC}"/>
                  </a:ext>
                </a:extLst>
              </p:cNvPr>
              <p:cNvSpPr txBox="1"/>
              <p:nvPr/>
            </p:nvSpPr>
            <p:spPr>
              <a:xfrm>
                <a:off x="8768989" y="4336999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2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6A6A26D-68A0-613A-F8DA-141A736F1787}"/>
                  </a:ext>
                </a:extLst>
              </p:cNvPr>
              <p:cNvSpPr txBox="1"/>
              <p:nvPr/>
            </p:nvSpPr>
            <p:spPr>
              <a:xfrm>
                <a:off x="9110264" y="4335659"/>
                <a:ext cx="352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…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9AB22E9-0D67-A7DB-2BD3-109DDE1D7E0C}"/>
                  </a:ext>
                </a:extLst>
              </p:cNvPr>
              <p:cNvSpPr txBox="1"/>
              <p:nvPr/>
            </p:nvSpPr>
            <p:spPr>
              <a:xfrm>
                <a:off x="10507111" y="1868682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l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56206D-C2E8-9353-2220-7C42EC3F106C}"/>
                  </a:ext>
                </a:extLst>
              </p:cNvPr>
              <p:cNvSpPr txBox="1"/>
              <p:nvPr/>
            </p:nvSpPr>
            <p:spPr>
              <a:xfrm>
                <a:off x="11828931" y="3037082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t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</p:grp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639EF5E5-9FAD-A4FE-9C00-8D98A7D76B61}"/>
                </a:ext>
              </a:extLst>
            </p:cNvPr>
            <p:cNvCxnSpPr>
              <a:cxnSpLocks/>
            </p:cNvCxnSpPr>
            <p:nvPr/>
          </p:nvCxnSpPr>
          <p:spPr>
            <a:xfrm>
              <a:off x="6388837" y="1759278"/>
              <a:ext cx="464249" cy="86571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DD387D29-44D2-9D78-5611-F701EE059A37}"/>
                </a:ext>
              </a:extLst>
            </p:cNvPr>
            <p:cNvCxnSpPr>
              <a:cxnSpLocks/>
            </p:cNvCxnSpPr>
            <p:nvPr/>
          </p:nvCxnSpPr>
          <p:spPr>
            <a:xfrm>
              <a:off x="7392715" y="1588159"/>
              <a:ext cx="464249" cy="86571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CEF3DE06-B3EA-70B5-38CB-F4FEFEEF0D57}"/>
                </a:ext>
              </a:extLst>
            </p:cNvPr>
            <p:cNvCxnSpPr>
              <a:cxnSpLocks/>
            </p:cNvCxnSpPr>
            <p:nvPr/>
          </p:nvCxnSpPr>
          <p:spPr>
            <a:xfrm>
              <a:off x="6769504" y="2192135"/>
              <a:ext cx="211074" cy="3988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0B8D139D-6433-7D99-79BB-00D41E1CE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193" y="1608838"/>
              <a:ext cx="927993" cy="144653"/>
            </a:xfrm>
            <a:prstGeom prst="line">
              <a:avLst/>
            </a:prstGeom>
            <a:ln w="952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D46A487-19BA-5A61-A5C3-9E73C0714E17}"/>
                    </a:ext>
                  </a:extLst>
                </p:cNvPr>
                <p:cNvSpPr txBox="1"/>
                <p:nvPr/>
              </p:nvSpPr>
              <p:spPr>
                <a:xfrm>
                  <a:off x="6739626" y="1311832"/>
                  <a:ext cx="2915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PT Sans" panose="020B0503020203020204" pitchFamily="34" charset="-52"/>
                          </a:rPr>
                          <m:t>𝐻</m:t>
                        </m:r>
                      </m:oMath>
                    </m:oMathPara>
                  </a14:m>
                  <a:endParaRPr lang="ru-RU" dirty="0"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D46A487-19BA-5A61-A5C3-9E73C0714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626" y="1311832"/>
                  <a:ext cx="291581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8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84D77F8-EF52-0341-431B-EE3251379279}"/>
                    </a:ext>
                  </a:extLst>
                </p:cNvPr>
                <p:cNvSpPr txBox="1"/>
                <p:nvPr/>
              </p:nvSpPr>
              <p:spPr>
                <a:xfrm>
                  <a:off x="7333345" y="5531747"/>
                  <a:ext cx="3737942" cy="651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PT Sans" panose="020B0503020203020204" pitchFamily="34" charset="-5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PT Sans" panose="020B0503020203020204" pitchFamily="34" charset="-52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PT Sans" panose="020B0503020203020204" pitchFamily="34" charset="-52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PT Sans" panose="020B0503020203020204" pitchFamily="34" charset="-5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PT Sans" panose="020B0503020203020204" pitchFamily="34" charset="-5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PT Sans" panose="020B0503020203020204" pitchFamily="34" charset="-52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PT Sans" panose="020B0503020203020204" pitchFamily="34" charset="-52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PT Sans" panose="020B0503020203020204" pitchFamily="34" charset="-52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PT Sans" panose="020B0503020203020204" pitchFamily="34" charset="-52"/>
                        </a:rPr>
                        <m:t>𝐻</m:t>
                      </m:r>
                    </m:oMath>
                  </a14:m>
                  <a:r>
                    <a:rPr lang="en-US" dirty="0">
                      <a:latin typeface="PT Sans" panose="020B0503020203020204" pitchFamily="34" charset="-52"/>
                      <a:ea typeface="PT Sans" panose="020B0503020203020204" pitchFamily="34" charset="-52"/>
                    </a:rPr>
                    <a:t> – </a:t>
                  </a:r>
                  <a:r>
                    <a:rPr lang="ru-RU" dirty="0">
                      <a:latin typeface="PT Sans" panose="020B0503020203020204" pitchFamily="34" charset="-52"/>
                      <a:ea typeface="PT Sans" panose="020B0503020203020204" pitchFamily="34" charset="-52"/>
                    </a:rPr>
                    <a:t>доля толщины слоя во всем слоистом БВПКМ </a:t>
                  </a: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84D77F8-EF52-0341-431B-EE3251379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345" y="5531747"/>
                  <a:ext cx="3737942" cy="651269"/>
                </a:xfrm>
                <a:prstGeom prst="rect">
                  <a:avLst/>
                </a:prstGeom>
                <a:blipFill>
                  <a:blip r:embed="rId8"/>
                  <a:stretch>
                    <a:fillRect l="-1468" t="-4673" r="-2447" b="-1308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959E662F-721D-AE9B-F2CD-1A4FCC81BE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666" y="2186348"/>
              <a:ext cx="222018" cy="36464"/>
            </a:xfrm>
            <a:prstGeom prst="line">
              <a:avLst/>
            </a:prstGeom>
            <a:ln w="9525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42116D96-0FCB-C60B-FCB7-77BF76BBB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872" y="2251718"/>
              <a:ext cx="220541" cy="35925"/>
            </a:xfrm>
            <a:prstGeom prst="line">
              <a:avLst/>
            </a:prstGeom>
            <a:ln w="9525"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1C671461-4CF6-C085-B583-ACCB71187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2090" y="2187715"/>
              <a:ext cx="629117" cy="99928"/>
            </a:xfrm>
            <a:prstGeom prst="line">
              <a:avLst/>
            </a:prstGeom>
            <a:ln w="9525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899EC96-A3F5-8A7E-83BA-1A7235E14B6C}"/>
                    </a:ext>
                  </a:extLst>
                </p:cNvPr>
                <p:cNvSpPr txBox="1"/>
                <p:nvPr/>
              </p:nvSpPr>
              <p:spPr>
                <a:xfrm>
                  <a:off x="6559795" y="1881521"/>
                  <a:ext cx="291581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PT Sans" panose="020B0503020203020204" pitchFamily="34" charset="-5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PT Sans" panose="020B0503020203020204" pitchFamily="34" charset="-52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PT Sans" panose="020B0503020203020204" pitchFamily="34" charset="-52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ru-RU" dirty="0"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899EC96-A3F5-8A7E-83BA-1A7235E14B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795" y="1881521"/>
                  <a:ext cx="291581" cy="374270"/>
                </a:xfrm>
                <a:prstGeom prst="rect">
                  <a:avLst/>
                </a:prstGeom>
                <a:blipFill>
                  <a:blip r:embed="rId9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55932CE3-D6CA-271F-FE7F-E1FEDB2E8B84}"/>
              </a:ext>
            </a:extLst>
          </p:cNvPr>
          <p:cNvGrpSpPr/>
          <p:nvPr/>
        </p:nvGrpSpPr>
        <p:grpSpPr>
          <a:xfrm>
            <a:off x="10027531" y="2432595"/>
            <a:ext cx="1971102" cy="1962762"/>
            <a:chOff x="10179943" y="2407318"/>
            <a:chExt cx="1971102" cy="1962762"/>
          </a:xfrm>
        </p:grpSpPr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0A1A42E5-1968-CDAC-BF8A-987D419619A6}"/>
                </a:ext>
              </a:extLst>
            </p:cNvPr>
            <p:cNvGrpSpPr/>
            <p:nvPr/>
          </p:nvGrpSpPr>
          <p:grpSpPr>
            <a:xfrm>
              <a:off x="10179943" y="2407318"/>
              <a:ext cx="1971102" cy="1619422"/>
              <a:chOff x="10179943" y="2407318"/>
              <a:chExt cx="1971102" cy="1619422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FE532DD-39FD-38C8-95B2-6F92D8CF2F9A}"/>
                  </a:ext>
                </a:extLst>
              </p:cNvPr>
              <p:cNvSpPr txBox="1"/>
              <p:nvPr/>
            </p:nvSpPr>
            <p:spPr>
              <a:xfrm>
                <a:off x="10179943" y="2545062"/>
                <a:ext cx="291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T Sans" panose="020B0503020203020204" pitchFamily="34" charset="-52"/>
                    <a:ea typeface="PT Sans" panose="020B0503020203020204" pitchFamily="34" charset="-52"/>
                  </a:rPr>
                  <a:t>t</a:t>
                </a:r>
                <a:endParaRPr lang="ru-RU" dirty="0">
                  <a:latin typeface="PT Sans" panose="020B0503020203020204" pitchFamily="34" charset="-52"/>
                  <a:ea typeface="PT Sans" panose="020B0503020203020204" pitchFamily="34" charset="-52"/>
                </a:endParaRPr>
              </a:p>
            </p:txBody>
          </p:sp>
          <p:grpSp>
            <p:nvGrpSpPr>
              <p:cNvPr id="135" name="Группа 134">
                <a:extLst>
                  <a:ext uri="{FF2B5EF4-FFF2-40B4-BE49-F238E27FC236}">
                    <a16:creationId xmlns:a16="http://schemas.microsoft.com/office/drawing/2014/main" id="{D2141768-AD94-5401-D1FD-94799DA10FD9}"/>
                  </a:ext>
                </a:extLst>
              </p:cNvPr>
              <p:cNvGrpSpPr/>
              <p:nvPr/>
            </p:nvGrpSpPr>
            <p:grpSpPr>
              <a:xfrm>
                <a:off x="10529519" y="2407318"/>
                <a:ext cx="1621526" cy="1619422"/>
                <a:chOff x="10536291" y="2401588"/>
                <a:chExt cx="1621526" cy="1619422"/>
              </a:xfrm>
            </p:grpSpPr>
            <p:grpSp>
              <p:nvGrpSpPr>
                <p:cNvPr id="128" name="Группа 127">
                  <a:extLst>
                    <a:ext uri="{FF2B5EF4-FFF2-40B4-BE49-F238E27FC236}">
                      <a16:creationId xmlns:a16="http://schemas.microsoft.com/office/drawing/2014/main" id="{852C7BC7-66D8-7920-823A-5BFDC4F640DA}"/>
                    </a:ext>
                  </a:extLst>
                </p:cNvPr>
                <p:cNvGrpSpPr/>
                <p:nvPr/>
              </p:nvGrpSpPr>
              <p:grpSpPr>
                <a:xfrm>
                  <a:off x="10536291" y="2603962"/>
                  <a:ext cx="1374325" cy="1253161"/>
                  <a:chOff x="10502484" y="1882710"/>
                  <a:chExt cx="1374325" cy="1253161"/>
                </a:xfrm>
              </p:grpSpPr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1D4C7AC1-457B-8A76-C666-CA666E1367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85701" y="2061112"/>
                    <a:ext cx="1091108" cy="1074759"/>
                    <a:chOff x="10851972" y="2009781"/>
                    <a:chExt cx="1091108" cy="1074759"/>
                  </a:xfrm>
                </p:grpSpPr>
                <p:cxnSp>
                  <p:nvCxnSpPr>
                    <p:cNvPr id="115" name="Прямая соединительная линия 114">
                      <a:extLst>
                        <a:ext uri="{FF2B5EF4-FFF2-40B4-BE49-F238E27FC236}">
                          <a16:creationId xmlns:a16="http://schemas.microsoft.com/office/drawing/2014/main" id="{31B157CE-2D25-6075-5BCC-3C6CC4B91A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57052" y="2009781"/>
                      <a:ext cx="0" cy="1074759"/>
                    </a:xfrm>
                    <a:prstGeom prst="line">
                      <a:avLst/>
                    </a:prstGeom>
                    <a:ln w="9525">
                      <a:headEnd type="stealth"/>
                      <a:tail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>
                      <a:extLst>
                        <a:ext uri="{FF2B5EF4-FFF2-40B4-BE49-F238E27FC236}">
                          <a16:creationId xmlns:a16="http://schemas.microsoft.com/office/drawing/2014/main" id="{D2DD872D-5454-23B6-A674-CAF0D1D7C0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0851972" y="3083751"/>
                      <a:ext cx="1091108" cy="0"/>
                    </a:xfrm>
                    <a:prstGeom prst="line">
                      <a:avLst/>
                    </a:prstGeom>
                    <a:ln w="9525">
                      <a:headEnd type="stealth"/>
                      <a:tail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Группа 124">
                    <a:extLst>
                      <a:ext uri="{FF2B5EF4-FFF2-40B4-BE49-F238E27FC236}">
                        <a16:creationId xmlns:a16="http://schemas.microsoft.com/office/drawing/2014/main" id="{307EBE29-B09A-E060-D392-F145D2A72141}"/>
                      </a:ext>
                    </a:extLst>
                  </p:cNvPr>
                  <p:cNvGrpSpPr/>
                  <p:nvPr/>
                </p:nvGrpSpPr>
                <p:grpSpPr>
                  <a:xfrm rot="20076994">
                    <a:off x="10502484" y="1882710"/>
                    <a:ext cx="1091108" cy="1074759"/>
                    <a:chOff x="10851972" y="2009781"/>
                    <a:chExt cx="1091108" cy="1074759"/>
                  </a:xfrm>
                </p:grpSpPr>
                <p:cxnSp>
                  <p:nvCxnSpPr>
                    <p:cNvPr id="126" name="Прямая соединительная линия 125">
                      <a:extLst>
                        <a:ext uri="{FF2B5EF4-FFF2-40B4-BE49-F238E27FC236}">
                          <a16:creationId xmlns:a16="http://schemas.microsoft.com/office/drawing/2014/main" id="{5F7FE130-42C4-B4EF-F833-B49C63817A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57052" y="2009781"/>
                      <a:ext cx="0" cy="1074759"/>
                    </a:xfrm>
                    <a:prstGeom prst="line">
                      <a:avLst/>
                    </a:prstGeom>
                    <a:ln w="9525">
                      <a:headEnd type="stealth"/>
                      <a:tail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>
                      <a:extLst>
                        <a:ext uri="{FF2B5EF4-FFF2-40B4-BE49-F238E27FC236}">
                          <a16:creationId xmlns:a16="http://schemas.microsoft.com/office/drawing/2014/main" id="{8BBC5BA6-336C-F85A-5616-C88BC1FEE9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0851972" y="3083751"/>
                      <a:ext cx="1091108" cy="0"/>
                    </a:xfrm>
                    <a:prstGeom prst="line">
                      <a:avLst/>
                    </a:prstGeom>
                    <a:ln w="9525">
                      <a:headEnd type="stealth"/>
                      <a:tail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BF24911-8413-7539-2189-9BFBB183A5DE}"/>
                    </a:ext>
                  </a:extLst>
                </p:cNvPr>
                <p:cNvSpPr txBox="1"/>
                <p:nvPr/>
              </p:nvSpPr>
              <p:spPr>
                <a:xfrm>
                  <a:off x="11764825" y="3144113"/>
                  <a:ext cx="2915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PT Sans" panose="020B0503020203020204" pitchFamily="34" charset="-52"/>
                      <a:ea typeface="PT Sans" panose="020B0503020203020204" pitchFamily="34" charset="-52"/>
                    </a:rPr>
                    <a:t>l</a:t>
                  </a:r>
                  <a:endParaRPr lang="ru-RU" dirty="0"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8853A7-3F49-CA33-D4AA-4269407FE634}"/>
                    </a:ext>
                  </a:extLst>
                </p:cNvPr>
                <p:cNvSpPr txBox="1"/>
                <p:nvPr/>
              </p:nvSpPr>
              <p:spPr>
                <a:xfrm>
                  <a:off x="11866236" y="3651678"/>
                  <a:ext cx="2915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PT Sans" panose="020B0503020203020204" pitchFamily="34" charset="-52"/>
                      <a:ea typeface="PT Sans" panose="020B0503020203020204" pitchFamily="34" charset="-52"/>
                    </a:rPr>
                    <a:t>x</a:t>
                  </a:r>
                  <a:endParaRPr lang="ru-RU" dirty="0"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7189E9A3-CC65-1CE2-528A-43CB8C049D5F}"/>
                    </a:ext>
                  </a:extLst>
                </p:cNvPr>
                <p:cNvSpPr txBox="1"/>
                <p:nvPr/>
              </p:nvSpPr>
              <p:spPr>
                <a:xfrm>
                  <a:off x="10673190" y="2401588"/>
                  <a:ext cx="2915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PT Sans" panose="020B0503020203020204" pitchFamily="34" charset="-52"/>
                      <a:ea typeface="PT Sans" panose="020B0503020203020204" pitchFamily="34" charset="-52"/>
                    </a:rPr>
                    <a:t>y</a:t>
                  </a:r>
                  <a:endParaRPr lang="ru-RU" dirty="0"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3F6714D0-BFA4-F71B-6425-9C3208BA13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24526" y="3467012"/>
                      <a:ext cx="29158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oMath>
                        </m:oMathPara>
                      </a14:m>
                      <a:endParaRPr lang="en-US" b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3F6714D0-BFA4-F71B-6425-9C3208BA13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24526" y="3467012"/>
                      <a:ext cx="29158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4167" r="-22917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34" name="Дуга 133">
              <a:extLst>
                <a:ext uri="{FF2B5EF4-FFF2-40B4-BE49-F238E27FC236}">
                  <a16:creationId xmlns:a16="http://schemas.microsoft.com/office/drawing/2014/main" id="{29E38BA3-5D89-B3FF-3DC1-DDA331059A41}"/>
                </a:ext>
              </a:extLst>
            </p:cNvPr>
            <p:cNvSpPr/>
            <p:nvPr/>
          </p:nvSpPr>
          <p:spPr>
            <a:xfrm rot="2642004">
              <a:off x="10688812" y="3455680"/>
              <a:ext cx="914400" cy="914400"/>
            </a:xfrm>
            <a:prstGeom prst="arc">
              <a:avLst>
                <a:gd name="adj1" fmla="val 16200000"/>
                <a:gd name="adj2" fmla="val 18351672"/>
              </a:avLst>
            </a:prstGeom>
            <a:ln w="12700">
              <a:head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5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96E901D-CE16-B899-3C79-FE1BFFD5086A}"/>
              </a:ext>
            </a:extLst>
          </p:cNvPr>
          <p:cNvGrpSpPr/>
          <p:nvPr/>
        </p:nvGrpSpPr>
        <p:grpSpPr>
          <a:xfrm>
            <a:off x="225987" y="5961557"/>
            <a:ext cx="2656678" cy="400110"/>
            <a:chOff x="5538755" y="5445463"/>
            <a:chExt cx="948895" cy="66066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26216E7-DBD6-486E-562B-BD782FCDAB1A}"/>
                </a:ext>
              </a:extLst>
            </p:cNvPr>
            <p:cNvSpPr/>
            <p:nvPr/>
          </p:nvSpPr>
          <p:spPr>
            <a:xfrm>
              <a:off x="5538755" y="5445554"/>
              <a:ext cx="948895" cy="660574"/>
            </a:xfrm>
            <a:prstGeom prst="roundRect">
              <a:avLst>
                <a:gd name="adj" fmla="val 3907"/>
              </a:avLst>
            </a:prstGeom>
            <a:solidFill>
              <a:schemeClr val="bg1">
                <a:lumMod val="85000"/>
                <a:alpha val="35000"/>
              </a:schemeClr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67F5EA-CABE-40C2-ECAD-7E208A67C1CE}"/>
                </a:ext>
              </a:extLst>
            </p:cNvPr>
            <p:cNvSpPr txBox="1"/>
            <p:nvPr/>
          </p:nvSpPr>
          <p:spPr>
            <a:xfrm>
              <a:off x="5538755" y="5445463"/>
              <a:ext cx="927170" cy="660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0" i="0" u="none" strike="noStrike" dirty="0">
                  <a:solidFill>
                    <a:srgbClr val="000000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</a:rPr>
                <a:t>Gay D. Composite materials: design and applications. – CRC press, 2022.</a:t>
              </a:r>
              <a:r>
                <a:rPr lang="en-US" sz="1000" dirty="0"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endParaRPr lang="ru-RU" sz="10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291932-B879-816D-FC73-7A744240D5FF}"/>
              </a:ext>
            </a:extLst>
          </p:cNvPr>
          <p:cNvGrpSpPr/>
          <p:nvPr/>
        </p:nvGrpSpPr>
        <p:grpSpPr>
          <a:xfrm>
            <a:off x="-1" y="6488668"/>
            <a:ext cx="12192001" cy="375119"/>
            <a:chOff x="-1" y="6488668"/>
            <a:chExt cx="12192001" cy="37511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FDEABC1F-22DA-1A5B-3268-4BF99A3EF567}"/>
                </a:ext>
              </a:extLst>
            </p:cNvPr>
            <p:cNvSpPr/>
            <p:nvPr/>
          </p:nvSpPr>
          <p:spPr>
            <a:xfrm>
              <a:off x="1334945" y="6488668"/>
              <a:ext cx="9522108" cy="369332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1120B14-4DF8-8200-7CEC-22EF26E17FAA}"/>
                </a:ext>
              </a:extLst>
            </p:cNvPr>
            <p:cNvSpPr/>
            <p:nvPr/>
          </p:nvSpPr>
          <p:spPr>
            <a:xfrm>
              <a:off x="10857053" y="6488668"/>
              <a:ext cx="1334947" cy="369332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83D5E39-F8BA-9D71-512C-FE6ED7DA5AAA}"/>
                </a:ext>
              </a:extLst>
            </p:cNvPr>
            <p:cNvSpPr/>
            <p:nvPr/>
          </p:nvSpPr>
          <p:spPr>
            <a:xfrm>
              <a:off x="-1" y="6488668"/>
              <a:ext cx="1334947" cy="375119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20A0B7-6DA9-59D7-07EB-3F16177C7871}"/>
                </a:ext>
              </a:extLst>
            </p:cNvPr>
            <p:cNvSpPr txBox="1"/>
            <p:nvPr/>
          </p:nvSpPr>
          <p:spPr>
            <a:xfrm>
              <a:off x="1348874" y="6488668"/>
              <a:ext cx="324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М.Е.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Шульга (</a:t>
              </a:r>
              <a:r>
                <a:rPr lang="en-US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shulgame@bk.ru</a:t>
              </a:r>
              <a:r>
                <a:rPr lang="ru-RU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)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6F46A21-E96B-4461-C019-0947B60FBA3F}"/>
              </a:ext>
            </a:extLst>
          </p:cNvPr>
          <p:cNvGrpSpPr/>
          <p:nvPr/>
        </p:nvGrpSpPr>
        <p:grpSpPr>
          <a:xfrm>
            <a:off x="-4" y="-1"/>
            <a:ext cx="12192005" cy="538224"/>
            <a:chOff x="-4" y="-1"/>
            <a:chExt cx="12192005" cy="53822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01578B3-37B8-DE37-3E26-809D649B76EF}"/>
                </a:ext>
              </a:extLst>
            </p:cNvPr>
            <p:cNvSpPr/>
            <p:nvPr/>
          </p:nvSpPr>
          <p:spPr>
            <a:xfrm>
              <a:off x="1334945" y="0"/>
              <a:ext cx="9522107" cy="538223"/>
            </a:xfrm>
            <a:prstGeom prst="rect">
              <a:avLst/>
            </a:prstGeom>
            <a:solidFill>
              <a:srgbClr val="035C9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kern="100" dirty="0">
                  <a:solidFill>
                    <a:srgbClr val="FDC589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  <a:cs typeface="Arial" panose="020B0604020202020204" pitchFamily="34" charset="0"/>
                </a:rPr>
                <a:t>Расчет оптимальной толщины слоистого БВПКМ. Алгоритм </a:t>
              </a:r>
              <a:endParaRPr lang="ru-RU" sz="2600" dirty="0">
                <a:solidFill>
                  <a:srgbClr val="FDC589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A94BCDF-3A79-9D8F-2D02-BC6487BC3D4C}"/>
                </a:ext>
              </a:extLst>
            </p:cNvPr>
            <p:cNvSpPr/>
            <p:nvPr/>
          </p:nvSpPr>
          <p:spPr>
            <a:xfrm>
              <a:off x="10857054" y="0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1FDB2ED-3BFF-7ECB-B523-FEE748DB7195}"/>
                </a:ext>
              </a:extLst>
            </p:cNvPr>
            <p:cNvSpPr/>
            <p:nvPr/>
          </p:nvSpPr>
          <p:spPr>
            <a:xfrm>
              <a:off x="-4" y="-1"/>
              <a:ext cx="1334947" cy="538223"/>
            </a:xfrm>
            <a:prstGeom prst="rect">
              <a:avLst/>
            </a:prstGeom>
            <a:solidFill>
              <a:srgbClr val="37B34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35DA45-49B8-A8BA-2E83-7DA137A8F6EE}"/>
              </a:ext>
            </a:extLst>
          </p:cNvPr>
          <p:cNvSpPr txBox="1"/>
          <p:nvPr/>
        </p:nvSpPr>
        <p:spPr>
          <a:xfrm>
            <a:off x="10215530" y="648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9/14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0280A2B-D8D8-A39D-B226-0616492E767C}"/>
              </a:ext>
            </a:extLst>
          </p:cNvPr>
          <p:cNvGrpSpPr/>
          <p:nvPr/>
        </p:nvGrpSpPr>
        <p:grpSpPr>
          <a:xfrm>
            <a:off x="215845" y="703268"/>
            <a:ext cx="2656680" cy="400110"/>
            <a:chOff x="521652" y="5270099"/>
            <a:chExt cx="2477087" cy="40011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A2057F8E-9AB7-8CE7-5DF0-95F20256C84E}"/>
                </a:ext>
              </a:extLst>
            </p:cNvPr>
            <p:cNvSpPr/>
            <p:nvPr/>
          </p:nvSpPr>
          <p:spPr>
            <a:xfrm>
              <a:off x="565259" y="5292823"/>
              <a:ext cx="2386222" cy="369333"/>
            </a:xfrm>
            <a:prstGeom prst="roundRect">
              <a:avLst>
                <a:gd name="adj" fmla="val 3907"/>
              </a:avLst>
            </a:prstGeom>
            <a:solidFill>
              <a:schemeClr val="bg1">
                <a:lumMod val="85000"/>
                <a:alpha val="35000"/>
              </a:schemeClr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09CD01-C9FA-318F-1BB8-789464FAF4C3}"/>
                </a:ext>
              </a:extLst>
            </p:cNvPr>
            <p:cNvSpPr txBox="1"/>
            <p:nvPr/>
          </p:nvSpPr>
          <p:spPr>
            <a:xfrm>
              <a:off x="521652" y="5270099"/>
              <a:ext cx="24770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</a:rPr>
                <a:t>Федоров В. Г. </a:t>
              </a:r>
              <a:r>
                <a:rPr lang="ru-RU" sz="1000" b="0" i="0" u="none" strike="noStrike" dirty="0" err="1">
                  <a:solidFill>
                    <a:srgbClr val="000000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</a:rPr>
                <a:t>Импрессионные</a:t>
              </a: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latin typeface="PT Sans" panose="020B0503020203020204" pitchFamily="34" charset="-52"/>
                  <a:ea typeface="PT Sans" panose="020B0503020203020204" pitchFamily="34" charset="-52"/>
                </a:rPr>
                <a:t> переломы костей нижних конечностей. – 2017.</a:t>
              </a:r>
              <a:r>
                <a:rPr lang="ru-RU" sz="1000" dirty="0">
                  <a:latin typeface="PT Sans" panose="020B0503020203020204" pitchFamily="34" charset="-52"/>
                  <a:ea typeface="PT Sans" panose="020B0503020203020204" pitchFamily="34" charset="-52"/>
                </a:rPr>
                <a:t> 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28B1D7A-FE55-3B76-AEF5-822B46901581}"/>
              </a:ext>
            </a:extLst>
          </p:cNvPr>
          <p:cNvGrpSpPr/>
          <p:nvPr/>
        </p:nvGrpSpPr>
        <p:grpSpPr>
          <a:xfrm>
            <a:off x="225986" y="1268423"/>
            <a:ext cx="2656680" cy="3370091"/>
            <a:chOff x="310374" y="1246337"/>
            <a:chExt cx="2597513" cy="3078459"/>
          </a:xfrm>
        </p:grpSpPr>
        <p:pic>
          <p:nvPicPr>
            <p:cNvPr id="32" name="Рисунок 31" descr="Изображение выглядит как зарисовка, текст, рисунок, ске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9441690E-1170-80AA-F2DE-974147919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27" y="1368871"/>
              <a:ext cx="2575560" cy="2955925"/>
            </a:xfrm>
            <a:prstGeom prst="rect">
              <a:avLst/>
            </a:prstGeom>
            <a:noFill/>
          </p:spPr>
        </p:pic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1975A67-A7DA-7CC2-8F9B-AF2DCE6ADCBC}"/>
                </a:ext>
              </a:extLst>
            </p:cNvPr>
            <p:cNvSpPr/>
            <p:nvPr/>
          </p:nvSpPr>
          <p:spPr>
            <a:xfrm>
              <a:off x="310374" y="1246337"/>
              <a:ext cx="2597513" cy="3078459"/>
            </a:xfrm>
            <a:prstGeom prst="roundRect">
              <a:avLst>
                <a:gd name="adj" fmla="val 7705"/>
              </a:avLst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94799834-DBF6-32F5-5507-4D5849D3A5F3}"/>
                  </a:ext>
                </a:extLst>
              </p:cNvPr>
              <p:cNvSpPr/>
              <p:nvPr/>
            </p:nvSpPr>
            <p:spPr>
              <a:xfrm>
                <a:off x="225986" y="5153065"/>
                <a:ext cx="2656679" cy="631091"/>
              </a:xfrm>
              <a:prstGeom prst="roundRect">
                <a:avLst>
                  <a:gd name="adj" fmla="val 13111"/>
                </a:avLst>
              </a:prstGeom>
              <a:solidFill>
                <a:srgbClr val="FDC58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94799834-DBF6-32F5-5507-4D5849D3A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6" y="5153065"/>
                <a:ext cx="2656679" cy="631091"/>
              </a:xfrm>
              <a:prstGeom prst="roundRect">
                <a:avLst>
                  <a:gd name="adj" fmla="val 13111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9">
            <a:extLst>
              <a:ext uri="{FF2B5EF4-FFF2-40B4-BE49-F238E27FC236}">
                <a16:creationId xmlns:a16="http://schemas.microsoft.com/office/drawing/2014/main" id="{4AE2A524-6F0E-E690-A170-A5E9B297A169}"/>
              </a:ext>
            </a:extLst>
          </p:cNvPr>
          <p:cNvCxnSpPr>
            <a:cxnSpLocks/>
            <a:stCxn id="22" idx="2"/>
            <a:endCxn id="38" idx="0"/>
          </p:cNvCxnSpPr>
          <p:nvPr/>
        </p:nvCxnSpPr>
        <p:spPr>
          <a:xfrm>
            <a:off x="1554326" y="4638514"/>
            <a:ext cx="0" cy="51455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C9E48EC-D351-8DFC-04C3-32CCF921D2C4}"/>
              </a:ext>
            </a:extLst>
          </p:cNvPr>
          <p:cNvSpPr/>
          <p:nvPr/>
        </p:nvSpPr>
        <p:spPr>
          <a:xfrm>
            <a:off x="3087523" y="840015"/>
            <a:ext cx="5731417" cy="5521649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133AA1E-6964-81CD-6532-FAB5B98BC3BA}"/>
              </a:ext>
            </a:extLst>
          </p:cNvPr>
          <p:cNvSpPr/>
          <p:nvPr/>
        </p:nvSpPr>
        <p:spPr>
          <a:xfrm>
            <a:off x="4927399" y="717813"/>
            <a:ext cx="2123557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Расчет укладки слоистого КМ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FF9F970E-FC77-AA42-612F-19BFCA62DF8D}"/>
              </a:ext>
            </a:extLst>
          </p:cNvPr>
          <p:cNvSpPr/>
          <p:nvPr/>
        </p:nvSpPr>
        <p:spPr>
          <a:xfrm>
            <a:off x="9084621" y="947662"/>
            <a:ext cx="2713326" cy="3465856"/>
          </a:xfrm>
          <a:prstGeom prst="roundRect">
            <a:avLst>
              <a:gd name="adj" fmla="val 7705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EB03404-EACC-03EE-65C9-B101FEAB8EEA}"/>
              </a:ext>
            </a:extLst>
          </p:cNvPr>
          <p:cNvSpPr/>
          <p:nvPr/>
        </p:nvSpPr>
        <p:spPr>
          <a:xfrm>
            <a:off x="9697073" y="701274"/>
            <a:ext cx="1488422" cy="538223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Расчет НДС </a:t>
            </a:r>
            <a:r>
              <a:rPr lang="ru-RU" dirty="0" err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монослоя</a:t>
            </a:r>
            <a:endParaRPr lang="ru-RU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3BAEC7E-A6CE-8BC2-C244-7D114277C7BD}"/>
              </a:ext>
            </a:extLst>
          </p:cNvPr>
          <p:cNvGrpSpPr/>
          <p:nvPr/>
        </p:nvGrpSpPr>
        <p:grpSpPr>
          <a:xfrm>
            <a:off x="7009680" y="4885380"/>
            <a:ext cx="1684878" cy="1159377"/>
            <a:chOff x="3382201" y="4764927"/>
            <a:chExt cx="1585966" cy="1159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: скругленные углы 61">
                  <a:extLst>
                    <a:ext uri="{FF2B5EF4-FFF2-40B4-BE49-F238E27FC236}">
                      <a16:creationId xmlns:a16="http://schemas.microsoft.com/office/drawing/2014/main" id="{E35C6CED-0A14-B58F-19CA-A98773844A11}"/>
                    </a:ext>
                  </a:extLst>
                </p:cNvPr>
                <p:cNvSpPr/>
                <p:nvPr/>
              </p:nvSpPr>
              <p:spPr>
                <a:xfrm>
                  <a:off x="3537643" y="4930119"/>
                  <a:ext cx="1430524" cy="994185"/>
                </a:xfrm>
                <a:prstGeom prst="roundRect">
                  <a:avLst>
                    <a:gd name="adj" fmla="val 13111"/>
                  </a:avLst>
                </a:prstGeom>
                <a:solidFill>
                  <a:srgbClr val="FDC58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Прямоугольник: скругленные углы 61">
                  <a:extLst>
                    <a:ext uri="{FF2B5EF4-FFF2-40B4-BE49-F238E27FC236}">
                      <a16:creationId xmlns:a16="http://schemas.microsoft.com/office/drawing/2014/main" id="{E35C6CED-0A14-B58F-19CA-A98773844A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643" y="4930119"/>
                  <a:ext cx="1430524" cy="994185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Блок-схема: узел 62">
              <a:extLst>
                <a:ext uri="{FF2B5EF4-FFF2-40B4-BE49-F238E27FC236}">
                  <a16:creationId xmlns:a16="http://schemas.microsoft.com/office/drawing/2014/main" id="{F4C760F9-FB8C-EAD0-CA83-CADC57249AF2}"/>
                </a:ext>
              </a:extLst>
            </p:cNvPr>
            <p:cNvSpPr/>
            <p:nvPr/>
          </p:nvSpPr>
          <p:spPr>
            <a:xfrm>
              <a:off x="3382201" y="4764927"/>
              <a:ext cx="310884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7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85D9FD9-4E66-33B3-AA7F-B9EAFD846DBE}"/>
              </a:ext>
            </a:extLst>
          </p:cNvPr>
          <p:cNvGrpSpPr/>
          <p:nvPr/>
        </p:nvGrpSpPr>
        <p:grpSpPr>
          <a:xfrm>
            <a:off x="3174637" y="1600322"/>
            <a:ext cx="1188835" cy="929692"/>
            <a:chOff x="3402850" y="1394406"/>
            <a:chExt cx="1188835" cy="9296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Прямоугольник: скругленные углы 68">
                  <a:extLst>
                    <a:ext uri="{FF2B5EF4-FFF2-40B4-BE49-F238E27FC236}">
                      <a16:creationId xmlns:a16="http://schemas.microsoft.com/office/drawing/2014/main" id="{549FB434-B663-11CF-D5BC-43D9BA3C9DEF}"/>
                    </a:ext>
                  </a:extLst>
                </p:cNvPr>
                <p:cNvSpPr/>
                <p:nvPr/>
              </p:nvSpPr>
              <p:spPr>
                <a:xfrm>
                  <a:off x="3564375" y="1394406"/>
                  <a:ext cx="1027310" cy="792092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sz="1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слоя</m:t>
                            </m:r>
                          </m:sub>
                        </m:sSub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Прямоугольник: скругленные углы 68">
                  <a:extLst>
                    <a:ext uri="{FF2B5EF4-FFF2-40B4-BE49-F238E27FC236}">
                      <a16:creationId xmlns:a16="http://schemas.microsoft.com/office/drawing/2014/main" id="{549FB434-B663-11CF-D5BC-43D9BA3C9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375" y="1394406"/>
                  <a:ext cx="1027310" cy="792092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Блок-схема: узел 73">
              <a:extLst>
                <a:ext uri="{FF2B5EF4-FFF2-40B4-BE49-F238E27FC236}">
                  <a16:creationId xmlns:a16="http://schemas.microsoft.com/office/drawing/2014/main" id="{2D05BF12-F1B1-9DD9-7B1F-9E6342D059C3}"/>
                </a:ext>
              </a:extLst>
            </p:cNvPr>
            <p:cNvSpPr/>
            <p:nvPr/>
          </p:nvSpPr>
          <p:spPr>
            <a:xfrm>
              <a:off x="3402850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1</a:t>
              </a: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9B679770-2807-CE4A-C07F-E0680FE8E8DE}"/>
              </a:ext>
            </a:extLst>
          </p:cNvPr>
          <p:cNvGrpSpPr/>
          <p:nvPr/>
        </p:nvGrpSpPr>
        <p:grpSpPr>
          <a:xfrm>
            <a:off x="4474980" y="1599669"/>
            <a:ext cx="1698436" cy="951496"/>
            <a:chOff x="4708999" y="1372602"/>
            <a:chExt cx="1698436" cy="951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: скругленные углы 70">
                  <a:extLst>
                    <a:ext uri="{FF2B5EF4-FFF2-40B4-BE49-F238E27FC236}">
                      <a16:creationId xmlns:a16="http://schemas.microsoft.com/office/drawing/2014/main" id="{3635CF40-84CD-4B01-455E-21D0B3BC66DC}"/>
                    </a:ext>
                  </a:extLst>
                </p:cNvPr>
                <p:cNvSpPr/>
                <p:nvPr/>
              </p:nvSpPr>
              <p:spPr>
                <a:xfrm>
                  <a:off x="4874480" y="1372602"/>
                  <a:ext cx="1532955" cy="792092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oMath>
                    </m:oMathPara>
                  </a14:m>
                  <a:endParaRPr lang="en-US" sz="1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: скругленные углы 70">
                  <a:extLst>
                    <a:ext uri="{FF2B5EF4-FFF2-40B4-BE49-F238E27FC236}">
                      <a16:creationId xmlns:a16="http://schemas.microsoft.com/office/drawing/2014/main" id="{3635CF40-84CD-4B01-455E-21D0B3BC66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480" y="1372602"/>
                  <a:ext cx="1532955" cy="792092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Блок-схема: узел 80">
              <a:extLst>
                <a:ext uri="{FF2B5EF4-FFF2-40B4-BE49-F238E27FC236}">
                  <a16:creationId xmlns:a16="http://schemas.microsoft.com/office/drawing/2014/main" id="{A858B129-89E4-E841-7F9B-00E85E65FAB0}"/>
                </a:ext>
              </a:extLst>
            </p:cNvPr>
            <p:cNvSpPr/>
            <p:nvPr/>
          </p:nvSpPr>
          <p:spPr>
            <a:xfrm>
              <a:off x="4708999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10B2A84B-34AB-BF87-EC1B-90895CA02F96}"/>
              </a:ext>
            </a:extLst>
          </p:cNvPr>
          <p:cNvGrpSpPr/>
          <p:nvPr/>
        </p:nvGrpSpPr>
        <p:grpSpPr>
          <a:xfrm>
            <a:off x="6305611" y="1594589"/>
            <a:ext cx="2388949" cy="963333"/>
            <a:chOff x="6472191" y="1368130"/>
            <a:chExt cx="2388949" cy="963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Прямоугольник: скругленные углы 71">
                  <a:extLst>
                    <a:ext uri="{FF2B5EF4-FFF2-40B4-BE49-F238E27FC236}">
                      <a16:creationId xmlns:a16="http://schemas.microsoft.com/office/drawing/2014/main" id="{344ABCA3-4056-5A03-084A-571F5E22042D}"/>
                    </a:ext>
                  </a:extLst>
                </p:cNvPr>
                <p:cNvSpPr/>
                <p:nvPr/>
              </p:nvSpPr>
              <p:spPr>
                <a:xfrm>
                  <a:off x="6627616" y="1368130"/>
                  <a:ext cx="2233524" cy="801035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𝑙𝑡</m:t>
                          </m:r>
                        </m:sub>
                      </m:sSub>
                    </m:oMath>
                  </a14:m>
                  <a:r>
                    <a:rPr lang="ru-RU" sz="14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r>
                    <a:rPr lang="ru-RU" sz="1400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</a:rPr>
                    <a:t>для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90, +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ru-RU" sz="140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  <a:p>
                  <a:r>
                    <a:rPr lang="ru-RU" sz="1400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</a:rPr>
                    <a:t>от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ru-RU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2" name="Прямоугольник: скругленные углы 71">
                  <a:extLst>
                    <a:ext uri="{FF2B5EF4-FFF2-40B4-BE49-F238E27FC236}">
                      <a16:creationId xmlns:a16="http://schemas.microsoft.com/office/drawing/2014/main" id="{344ABCA3-4056-5A03-084A-571F5E2204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616" y="1368130"/>
                  <a:ext cx="2233524" cy="801035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8"/>
                  <a:stretch>
                    <a:fillRect b="-289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Блок-схема: узел 82">
              <a:extLst>
                <a:ext uri="{FF2B5EF4-FFF2-40B4-BE49-F238E27FC236}">
                  <a16:creationId xmlns:a16="http://schemas.microsoft.com/office/drawing/2014/main" id="{61D9DC17-0FC6-7E56-774D-8DB6572081DD}"/>
                </a:ext>
              </a:extLst>
            </p:cNvPr>
            <p:cNvSpPr/>
            <p:nvPr/>
          </p:nvSpPr>
          <p:spPr>
            <a:xfrm>
              <a:off x="6472191" y="2012654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3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5151B58F-9854-548C-FA32-D471E4FECC1C}"/>
              </a:ext>
            </a:extLst>
          </p:cNvPr>
          <p:cNvGrpSpPr/>
          <p:nvPr/>
        </p:nvGrpSpPr>
        <p:grpSpPr>
          <a:xfrm>
            <a:off x="9171317" y="1520867"/>
            <a:ext cx="2522310" cy="626021"/>
            <a:chOff x="4710546" y="1684546"/>
            <a:chExt cx="2235383" cy="626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Прямоугольник: скругленные углы 98">
                  <a:extLst>
                    <a:ext uri="{FF2B5EF4-FFF2-40B4-BE49-F238E27FC236}">
                      <a16:creationId xmlns:a16="http://schemas.microsoft.com/office/drawing/2014/main" id="{E159FCC2-B8AB-B470-B605-0A9AF600502E}"/>
                    </a:ext>
                  </a:extLst>
                </p:cNvPr>
                <p:cNvSpPr/>
                <p:nvPr/>
              </p:nvSpPr>
              <p:spPr>
                <a:xfrm>
                  <a:off x="4874480" y="1684546"/>
                  <a:ext cx="2071449" cy="480148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𝑔𝑙𝑜𝑏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𝑔𝑙𝑜𝑏</m:t>
                            </m:r>
                          </m:sub>
                        </m:sSub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Прямоугольник: скругленные углы 98">
                  <a:extLst>
                    <a:ext uri="{FF2B5EF4-FFF2-40B4-BE49-F238E27FC236}">
                      <a16:creationId xmlns:a16="http://schemas.microsoft.com/office/drawing/2014/main" id="{E159FCC2-B8AB-B470-B605-0A9AF60050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480" y="1684546"/>
                  <a:ext cx="2071449" cy="480148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Блок-схема: узел 99">
              <a:extLst>
                <a:ext uri="{FF2B5EF4-FFF2-40B4-BE49-F238E27FC236}">
                  <a16:creationId xmlns:a16="http://schemas.microsoft.com/office/drawing/2014/main" id="{71726F1B-2376-17BF-5B81-9B81189DE633}"/>
                </a:ext>
              </a:extLst>
            </p:cNvPr>
            <p:cNvSpPr/>
            <p:nvPr/>
          </p:nvSpPr>
          <p:spPr>
            <a:xfrm>
              <a:off x="4710546" y="1991758"/>
              <a:ext cx="293856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1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9411A518-144C-FB03-942D-630AE9B7322A}"/>
              </a:ext>
            </a:extLst>
          </p:cNvPr>
          <p:cNvGrpSpPr/>
          <p:nvPr/>
        </p:nvGrpSpPr>
        <p:grpSpPr>
          <a:xfrm>
            <a:off x="3160793" y="2876133"/>
            <a:ext cx="4935184" cy="1153590"/>
            <a:chOff x="4708999" y="1170508"/>
            <a:chExt cx="4935184" cy="1153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Прямоугольник: скругленные углы 101">
                  <a:extLst>
                    <a:ext uri="{FF2B5EF4-FFF2-40B4-BE49-F238E27FC236}">
                      <a16:creationId xmlns:a16="http://schemas.microsoft.com/office/drawing/2014/main" id="{5E926754-1819-2B7C-5CDC-C221EEF93A65}"/>
                    </a:ext>
                  </a:extLst>
                </p:cNvPr>
                <p:cNvSpPr/>
                <p:nvPr/>
              </p:nvSpPr>
              <p:spPr>
                <a:xfrm>
                  <a:off x="4874480" y="1170508"/>
                  <a:ext cx="4769703" cy="994185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200" i="1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ru-RU" sz="1200" i="1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𝑙𝑡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𝑙𝑡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𝑙𝑡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𝑙𝑡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a14:m>
                  <a:r>
                    <a:rPr lang="ru-RU" sz="1200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</a:rPr>
                    <a:t> </a:t>
                  </a:r>
                  <a:endParaRPr lang="en-US" sz="120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  <a:p>
                  <a:r>
                    <a:rPr lang="ru-RU" sz="1200" dirty="0">
                      <a:solidFill>
                        <a:schemeClr val="tx1"/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</a:rPr>
                    <a:t>для </a:t>
                  </a:r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90, 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ru-RU" sz="120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</mc:Choice>
          <mc:Fallback xmlns="">
            <p:sp>
              <p:nvSpPr>
                <p:cNvPr id="102" name="Прямоугольник: скругленные углы 101">
                  <a:extLst>
                    <a:ext uri="{FF2B5EF4-FFF2-40B4-BE49-F238E27FC236}">
                      <a16:creationId xmlns:a16="http://schemas.microsoft.com/office/drawing/2014/main" id="{5E926754-1819-2B7C-5CDC-C221EEF93A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480" y="1170508"/>
                  <a:ext cx="4769703" cy="994185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Блок-схема: узел 102">
              <a:extLst>
                <a:ext uri="{FF2B5EF4-FFF2-40B4-BE49-F238E27FC236}">
                  <a16:creationId xmlns:a16="http://schemas.microsoft.com/office/drawing/2014/main" id="{9698941C-FD4B-C359-EB48-E62CE165E4F9}"/>
                </a:ext>
              </a:extLst>
            </p:cNvPr>
            <p:cNvSpPr/>
            <p:nvPr/>
          </p:nvSpPr>
          <p:spPr>
            <a:xfrm>
              <a:off x="4708999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4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cxnSp>
        <p:nvCxnSpPr>
          <p:cNvPr id="106" name="Straight Connector 9">
            <a:extLst>
              <a:ext uri="{FF2B5EF4-FFF2-40B4-BE49-F238E27FC236}">
                <a16:creationId xmlns:a16="http://schemas.microsoft.com/office/drawing/2014/main" id="{4D38DFE0-D59A-AE96-5DDA-60691444B037}"/>
              </a:ext>
            </a:extLst>
          </p:cNvPr>
          <p:cNvCxnSpPr>
            <a:cxnSpLocks/>
            <a:stCxn id="71" idx="1"/>
            <a:endCxn id="69" idx="3"/>
          </p:cNvCxnSpPr>
          <p:nvPr/>
        </p:nvCxnSpPr>
        <p:spPr>
          <a:xfrm flipH="1">
            <a:off x="4363472" y="1995715"/>
            <a:ext cx="276989" cy="653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9">
            <a:extLst>
              <a:ext uri="{FF2B5EF4-FFF2-40B4-BE49-F238E27FC236}">
                <a16:creationId xmlns:a16="http://schemas.microsoft.com/office/drawing/2014/main" id="{D522A89E-4061-7D75-29E0-E45B879D29D5}"/>
              </a:ext>
            </a:extLst>
          </p:cNvPr>
          <p:cNvCxnSpPr>
            <a:cxnSpLocks/>
            <a:stCxn id="72" idx="1"/>
            <a:endCxn id="71" idx="3"/>
          </p:cNvCxnSpPr>
          <p:nvPr/>
        </p:nvCxnSpPr>
        <p:spPr>
          <a:xfrm flipH="1">
            <a:off x="6173416" y="1995107"/>
            <a:ext cx="287620" cy="608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: уступ 111">
            <a:extLst>
              <a:ext uri="{FF2B5EF4-FFF2-40B4-BE49-F238E27FC236}">
                <a16:creationId xmlns:a16="http://schemas.microsoft.com/office/drawing/2014/main" id="{036B2BB5-680D-702B-BE3B-1145238C31D7}"/>
              </a:ext>
            </a:extLst>
          </p:cNvPr>
          <p:cNvCxnSpPr>
            <a:cxnSpLocks/>
            <a:stCxn id="72" idx="3"/>
            <a:endCxn id="53" idx="1"/>
          </p:cNvCxnSpPr>
          <p:nvPr/>
        </p:nvCxnSpPr>
        <p:spPr>
          <a:xfrm>
            <a:off x="8694560" y="1995107"/>
            <a:ext cx="390061" cy="685483"/>
          </a:xfrm>
          <a:prstGeom prst="bentConnector3">
            <a:avLst>
              <a:gd name="adj1" fmla="val 60419"/>
            </a:avLst>
          </a:prstGeom>
          <a:ln w="38100">
            <a:solidFill>
              <a:schemeClr val="tx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: уступ 54">
            <a:extLst>
              <a:ext uri="{FF2B5EF4-FFF2-40B4-BE49-F238E27FC236}">
                <a16:creationId xmlns:a16="http://schemas.microsoft.com/office/drawing/2014/main" id="{21762673-ABAE-E731-0DB8-7DF9FED7B8BA}"/>
              </a:ext>
            </a:extLst>
          </p:cNvPr>
          <p:cNvCxnSpPr>
            <a:cxnSpLocks/>
            <a:stCxn id="72" idx="2"/>
            <a:endCxn id="102" idx="0"/>
          </p:cNvCxnSpPr>
          <p:nvPr/>
        </p:nvCxnSpPr>
        <p:spPr>
          <a:xfrm rot="5400000">
            <a:off x="6404208" y="1702542"/>
            <a:ext cx="480509" cy="186667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7352F96-7AF4-92FF-A0B2-61C7B37FCA35}"/>
              </a:ext>
            </a:extLst>
          </p:cNvPr>
          <p:cNvGrpSpPr/>
          <p:nvPr/>
        </p:nvGrpSpPr>
        <p:grpSpPr>
          <a:xfrm>
            <a:off x="3181064" y="4105898"/>
            <a:ext cx="3699231" cy="1023390"/>
            <a:chOff x="4727510" y="1303601"/>
            <a:chExt cx="3377944" cy="1023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Прямоугольник: скругленные углы 117">
                  <a:extLst>
                    <a:ext uri="{FF2B5EF4-FFF2-40B4-BE49-F238E27FC236}">
                      <a16:creationId xmlns:a16="http://schemas.microsoft.com/office/drawing/2014/main" id="{0D4177B8-7E30-FA44-1A4A-2203039BF2F3}"/>
                    </a:ext>
                  </a:extLst>
                </p:cNvPr>
                <p:cNvSpPr/>
                <p:nvPr/>
              </p:nvSpPr>
              <p:spPr>
                <a:xfrm>
                  <a:off x="4874480" y="1303601"/>
                  <a:ext cx="3230974" cy="861092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𝑙𝑡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𝑙𝑡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1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ru-RU" sz="1200" dirty="0">
                            <a:solidFill>
                              <a:schemeClr val="tx1"/>
                            </a:solidFill>
                          </a:rPr>
                          <m:t>для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90, +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  <a:latin typeface="PT Sans" panose="020B0503020203020204" pitchFamily="34" charset="-52"/>
                    <a:ea typeface="PT Sans" panose="020B0503020203020204" pitchFamily="34" charset="-52"/>
                  </a:endParaRPr>
                </a:p>
              </p:txBody>
            </p:sp>
          </mc:Choice>
          <mc:Fallback xmlns="">
            <p:sp>
              <p:nvSpPr>
                <p:cNvPr id="118" name="Прямоугольник: скругленные углы 117">
                  <a:extLst>
                    <a:ext uri="{FF2B5EF4-FFF2-40B4-BE49-F238E27FC236}">
                      <a16:creationId xmlns:a16="http://schemas.microsoft.com/office/drawing/2014/main" id="{0D4177B8-7E30-FA44-1A4A-2203039BF2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480" y="1303601"/>
                  <a:ext cx="3230974" cy="861092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Блок-схема: узел 118">
              <a:extLst>
                <a:ext uri="{FF2B5EF4-FFF2-40B4-BE49-F238E27FC236}">
                  <a16:creationId xmlns:a16="http://schemas.microsoft.com/office/drawing/2014/main" id="{331D236F-D56D-79AC-7B02-1593C4DF2594}"/>
                </a:ext>
              </a:extLst>
            </p:cNvPr>
            <p:cNvSpPr/>
            <p:nvPr/>
          </p:nvSpPr>
          <p:spPr>
            <a:xfrm>
              <a:off x="4727510" y="2008182"/>
              <a:ext cx="294990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5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D4B0FA05-A3BC-6517-B016-0087A7B2027A}"/>
              </a:ext>
            </a:extLst>
          </p:cNvPr>
          <p:cNvGrpSpPr/>
          <p:nvPr/>
        </p:nvGrpSpPr>
        <p:grpSpPr>
          <a:xfrm>
            <a:off x="3174637" y="5220357"/>
            <a:ext cx="3698540" cy="809584"/>
            <a:chOff x="4708999" y="1514514"/>
            <a:chExt cx="3698540" cy="809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Прямоугольник: скругленные углы 120">
                  <a:extLst>
                    <a:ext uri="{FF2B5EF4-FFF2-40B4-BE49-F238E27FC236}">
                      <a16:creationId xmlns:a16="http://schemas.microsoft.com/office/drawing/2014/main" id="{56B65042-8317-0C33-0420-78504A8C644D}"/>
                    </a:ext>
                  </a:extLst>
                </p:cNvPr>
                <p:cNvSpPr/>
                <p:nvPr/>
              </p:nvSpPr>
              <p:spPr>
                <a:xfrm>
                  <a:off x="4874480" y="1514514"/>
                  <a:ext cx="3533059" cy="650179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0,90,+</m:t>
                                    </m:r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,−</m:t>
                                    </m:r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GB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слоя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Прямоугольник: скругленные углы 120">
                  <a:extLst>
                    <a:ext uri="{FF2B5EF4-FFF2-40B4-BE49-F238E27FC236}">
                      <a16:creationId xmlns:a16="http://schemas.microsoft.com/office/drawing/2014/main" id="{56B65042-8317-0C33-0420-78504A8C64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480" y="1514514"/>
                  <a:ext cx="3533059" cy="650179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Блок-схема: узел 121">
              <a:extLst>
                <a:ext uri="{FF2B5EF4-FFF2-40B4-BE49-F238E27FC236}">
                  <a16:creationId xmlns:a16="http://schemas.microsoft.com/office/drawing/2014/main" id="{068A1251-A1F8-E2C1-CCE5-4614C245C483}"/>
                </a:ext>
              </a:extLst>
            </p:cNvPr>
            <p:cNvSpPr/>
            <p:nvPr/>
          </p:nvSpPr>
          <p:spPr>
            <a:xfrm>
              <a:off x="4708999" y="2005289"/>
              <a:ext cx="323048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6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cxnSp>
        <p:nvCxnSpPr>
          <p:cNvPr id="129" name="Соединитель: уступ 128">
            <a:extLst>
              <a:ext uri="{FF2B5EF4-FFF2-40B4-BE49-F238E27FC236}">
                <a16:creationId xmlns:a16="http://schemas.microsoft.com/office/drawing/2014/main" id="{CF7B8A83-A931-BC8B-1E8D-47E3FE3C6CC4}"/>
              </a:ext>
            </a:extLst>
          </p:cNvPr>
          <p:cNvCxnSpPr>
            <a:cxnSpLocks/>
            <a:stCxn id="102" idx="3"/>
            <a:endCxn id="118" idx="3"/>
          </p:cNvCxnSpPr>
          <p:nvPr/>
        </p:nvCxnSpPr>
        <p:spPr>
          <a:xfrm flipH="1">
            <a:off x="6880296" y="3373226"/>
            <a:ext cx="1215681" cy="1163218"/>
          </a:xfrm>
          <a:prstGeom prst="bentConnector3">
            <a:avLst>
              <a:gd name="adj1" fmla="val -18804"/>
            </a:avLst>
          </a:prstGeom>
          <a:ln w="38100"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9">
            <a:extLst>
              <a:ext uri="{FF2B5EF4-FFF2-40B4-BE49-F238E27FC236}">
                <a16:creationId xmlns:a16="http://schemas.microsoft.com/office/drawing/2014/main" id="{3C72620A-AD2C-20E6-59E5-3EE663B20606}"/>
              </a:ext>
            </a:extLst>
          </p:cNvPr>
          <p:cNvCxnSpPr>
            <a:cxnSpLocks/>
            <a:stCxn id="62" idx="1"/>
            <a:endCxn id="121" idx="3"/>
          </p:cNvCxnSpPr>
          <p:nvPr/>
        </p:nvCxnSpPr>
        <p:spPr>
          <a:xfrm flipH="1" flipV="1">
            <a:off x="6873177" y="5545447"/>
            <a:ext cx="301641" cy="2218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9">
            <a:extLst>
              <a:ext uri="{FF2B5EF4-FFF2-40B4-BE49-F238E27FC236}">
                <a16:creationId xmlns:a16="http://schemas.microsoft.com/office/drawing/2014/main" id="{8490C64C-3722-12DE-8192-6FA44A516FD6}"/>
              </a:ext>
            </a:extLst>
          </p:cNvPr>
          <p:cNvCxnSpPr>
            <a:cxnSpLocks/>
            <a:stCxn id="118" idx="2"/>
            <a:endCxn id="121" idx="0"/>
          </p:cNvCxnSpPr>
          <p:nvPr/>
        </p:nvCxnSpPr>
        <p:spPr>
          <a:xfrm flipH="1">
            <a:off x="5106648" y="4966990"/>
            <a:ext cx="4507" cy="253367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DBF7A5B9-F17C-F1AE-2B6F-6AAA183B8C76}"/>
              </a:ext>
            </a:extLst>
          </p:cNvPr>
          <p:cNvGrpSpPr/>
          <p:nvPr/>
        </p:nvGrpSpPr>
        <p:grpSpPr>
          <a:xfrm>
            <a:off x="9171317" y="2562588"/>
            <a:ext cx="2522310" cy="626021"/>
            <a:chOff x="4710546" y="1684546"/>
            <a:chExt cx="2235383" cy="626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Прямоугольник: скругленные углы 151">
                  <a:extLst>
                    <a:ext uri="{FF2B5EF4-FFF2-40B4-BE49-F238E27FC236}">
                      <a16:creationId xmlns:a16="http://schemas.microsoft.com/office/drawing/2014/main" id="{DEECBACE-5014-7CA7-BF7C-8A55C26D1D6F}"/>
                    </a:ext>
                  </a:extLst>
                </p:cNvPr>
                <p:cNvSpPr/>
                <p:nvPr/>
              </p:nvSpPr>
              <p:spPr>
                <a:xfrm>
                  <a:off x="4874480" y="1684546"/>
                  <a:ext cx="2071449" cy="480148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𝑔𝑙𝑜𝑏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𝑔𝑙𝑜𝑏</m:t>
                            </m:r>
                          </m:sub>
                        </m:sSub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Прямоугольник: скругленные углы 151">
                  <a:extLst>
                    <a:ext uri="{FF2B5EF4-FFF2-40B4-BE49-F238E27FC236}">
                      <a16:creationId xmlns:a16="http://schemas.microsoft.com/office/drawing/2014/main" id="{DEECBACE-5014-7CA7-BF7C-8A55C26D1D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480" y="1684546"/>
                  <a:ext cx="2071449" cy="480148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" name="Блок-схема: узел 152">
              <a:extLst>
                <a:ext uri="{FF2B5EF4-FFF2-40B4-BE49-F238E27FC236}">
                  <a16:creationId xmlns:a16="http://schemas.microsoft.com/office/drawing/2014/main" id="{D1504FE4-BC95-9DAF-BDDE-62FDFD86073F}"/>
                </a:ext>
              </a:extLst>
            </p:cNvPr>
            <p:cNvSpPr/>
            <p:nvPr/>
          </p:nvSpPr>
          <p:spPr>
            <a:xfrm>
              <a:off x="4710546" y="1991758"/>
              <a:ext cx="293856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1A8E89F-B382-A47C-ED8A-1A9522ABFD9B}"/>
              </a:ext>
            </a:extLst>
          </p:cNvPr>
          <p:cNvGrpSpPr/>
          <p:nvPr/>
        </p:nvGrpSpPr>
        <p:grpSpPr>
          <a:xfrm>
            <a:off x="9171317" y="3598779"/>
            <a:ext cx="2522310" cy="626021"/>
            <a:chOff x="4710546" y="1684546"/>
            <a:chExt cx="2235383" cy="626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Прямоугольник: скругленные углы 157">
                  <a:extLst>
                    <a:ext uri="{FF2B5EF4-FFF2-40B4-BE49-F238E27FC236}">
                      <a16:creationId xmlns:a16="http://schemas.microsoft.com/office/drawing/2014/main" id="{AB501ECA-5EB5-0810-DE7F-F54162691247}"/>
                    </a:ext>
                  </a:extLst>
                </p:cNvPr>
                <p:cNvSpPr/>
                <p:nvPr/>
              </p:nvSpPr>
              <p:spPr>
                <a:xfrm>
                  <a:off x="4874480" y="1684546"/>
                  <a:ext cx="2071449" cy="480148"/>
                </a:xfrm>
                <a:prstGeom prst="roundRect">
                  <a:avLst>
                    <a:gd name="adj" fmla="val 13111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𝑔𝑙𝑜𝑏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Прямоугольник: скругленные углы 157">
                  <a:extLst>
                    <a:ext uri="{FF2B5EF4-FFF2-40B4-BE49-F238E27FC236}">
                      <a16:creationId xmlns:a16="http://schemas.microsoft.com/office/drawing/2014/main" id="{AB501ECA-5EB5-0810-DE7F-F541626912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480" y="1684546"/>
                  <a:ext cx="2071449" cy="480148"/>
                </a:xfrm>
                <a:prstGeom prst="roundRect">
                  <a:avLst>
                    <a:gd name="adj" fmla="val 13111"/>
                  </a:avLst>
                </a:prstGeom>
                <a:blipFill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Блок-схема: узел 158">
              <a:extLst>
                <a:ext uri="{FF2B5EF4-FFF2-40B4-BE49-F238E27FC236}">
                  <a16:creationId xmlns:a16="http://schemas.microsoft.com/office/drawing/2014/main" id="{5CC97942-21B6-834E-432C-A978D62E51C3}"/>
                </a:ext>
              </a:extLst>
            </p:cNvPr>
            <p:cNvSpPr/>
            <p:nvPr/>
          </p:nvSpPr>
          <p:spPr>
            <a:xfrm>
              <a:off x="4710546" y="1991758"/>
              <a:ext cx="293856" cy="318809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3</a:t>
              </a:r>
              <a:endPara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cxnSp>
        <p:nvCxnSpPr>
          <p:cNvPr id="150" name="Straight Connector 9">
            <a:extLst>
              <a:ext uri="{FF2B5EF4-FFF2-40B4-BE49-F238E27FC236}">
                <a16:creationId xmlns:a16="http://schemas.microsoft.com/office/drawing/2014/main" id="{94EA4F10-1D5F-8D06-2840-B46E2D04A7CE}"/>
              </a:ext>
            </a:extLst>
          </p:cNvPr>
          <p:cNvCxnSpPr>
            <a:cxnSpLocks/>
            <a:stCxn id="99" idx="2"/>
            <a:endCxn id="152" idx="0"/>
          </p:cNvCxnSpPr>
          <p:nvPr/>
        </p:nvCxnSpPr>
        <p:spPr>
          <a:xfrm>
            <a:off x="10524960" y="2001015"/>
            <a:ext cx="0" cy="561573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9">
            <a:extLst>
              <a:ext uri="{FF2B5EF4-FFF2-40B4-BE49-F238E27FC236}">
                <a16:creationId xmlns:a16="http://schemas.microsoft.com/office/drawing/2014/main" id="{2712FF17-1AD7-2679-D89C-2487205ACD68}"/>
              </a:ext>
            </a:extLst>
          </p:cNvPr>
          <p:cNvCxnSpPr>
            <a:cxnSpLocks/>
            <a:stCxn id="152" idx="2"/>
            <a:endCxn id="158" idx="0"/>
          </p:cNvCxnSpPr>
          <p:nvPr/>
        </p:nvCxnSpPr>
        <p:spPr>
          <a:xfrm>
            <a:off x="10524960" y="3042736"/>
            <a:ext cx="0" cy="556043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48EF423-D472-8B90-B295-7807494C9318}"/>
              </a:ext>
            </a:extLst>
          </p:cNvPr>
          <p:cNvSpPr/>
          <p:nvPr/>
        </p:nvSpPr>
        <p:spPr>
          <a:xfrm>
            <a:off x="9386108" y="4623027"/>
            <a:ext cx="2241713" cy="10986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84FB54E-5328-C20A-B510-0010EAC412DD}"/>
              </a:ext>
            </a:extLst>
          </p:cNvPr>
          <p:cNvSpPr/>
          <p:nvPr/>
        </p:nvSpPr>
        <p:spPr>
          <a:xfrm>
            <a:off x="9386532" y="4619988"/>
            <a:ext cx="2241290" cy="125992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D85239-06D7-2B8F-3BCA-CC3D7696D848}"/>
              </a:ext>
            </a:extLst>
          </p:cNvPr>
          <p:cNvSpPr/>
          <p:nvPr/>
        </p:nvSpPr>
        <p:spPr>
          <a:xfrm>
            <a:off x="9386108" y="5592649"/>
            <a:ext cx="2241713" cy="130582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5C8B61E-E7E1-A250-8B7F-980CE836B49D}"/>
              </a:ext>
            </a:extLst>
          </p:cNvPr>
          <p:cNvCxnSpPr>
            <a:cxnSpLocks/>
            <a:stCxn id="20" idx="1"/>
            <a:endCxn id="20" idx="3"/>
          </p:cNvCxnSpPr>
          <p:nvPr/>
        </p:nvCxnSpPr>
        <p:spPr>
          <a:xfrm>
            <a:off x="9386108" y="5172369"/>
            <a:ext cx="2241713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9">
            <a:extLst>
              <a:ext uri="{FF2B5EF4-FFF2-40B4-BE49-F238E27FC236}">
                <a16:creationId xmlns:a16="http://schemas.microsoft.com/office/drawing/2014/main" id="{DBA448E7-D017-9A77-26E1-1D2562A02CF5}"/>
              </a:ext>
            </a:extLst>
          </p:cNvPr>
          <p:cNvCxnSpPr>
            <a:cxnSpLocks/>
          </p:cNvCxnSpPr>
          <p:nvPr/>
        </p:nvCxnSpPr>
        <p:spPr>
          <a:xfrm>
            <a:off x="11671497" y="5151574"/>
            <a:ext cx="446772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>
            <a:extLst>
              <a:ext uri="{FF2B5EF4-FFF2-40B4-BE49-F238E27FC236}">
                <a16:creationId xmlns:a16="http://schemas.microsoft.com/office/drawing/2014/main" id="{9F589324-7879-6456-45B4-610B2240CD15}"/>
              </a:ext>
            </a:extLst>
          </p:cNvPr>
          <p:cNvCxnSpPr>
            <a:cxnSpLocks/>
          </p:cNvCxnSpPr>
          <p:nvPr/>
        </p:nvCxnSpPr>
        <p:spPr>
          <a:xfrm flipH="1">
            <a:off x="8867118" y="5165624"/>
            <a:ext cx="462071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1782E7-FFC7-E092-94C0-CFC97F619532}"/>
                  </a:ext>
                </a:extLst>
              </p:cNvPr>
              <p:cNvSpPr txBox="1"/>
              <p:nvPr/>
            </p:nvSpPr>
            <p:spPr>
              <a:xfrm>
                <a:off x="11671497" y="4685174"/>
                <a:ext cx="382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1782E7-FFC7-E092-94C0-CFC97F619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497" y="4685174"/>
                <a:ext cx="382924" cy="369332"/>
              </a:xfrm>
              <a:prstGeom prst="rect">
                <a:avLst/>
              </a:prstGeom>
              <a:blipFill>
                <a:blip r:embed="rId1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1B8DC429-894C-2D0D-206F-19DB9238471C}"/>
              </a:ext>
            </a:extLst>
          </p:cNvPr>
          <p:cNvSpPr/>
          <p:nvPr/>
        </p:nvSpPr>
        <p:spPr>
          <a:xfrm>
            <a:off x="9554682" y="5931170"/>
            <a:ext cx="1957370" cy="432520"/>
          </a:xfrm>
          <a:prstGeom prst="roundRect">
            <a:avLst>
              <a:gd name="adj" fmla="val 1311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Расчетная схема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4E8EEE2-442D-0A80-5CAC-3B8865E1497E}"/>
              </a:ext>
            </a:extLst>
          </p:cNvPr>
          <p:cNvSpPr/>
          <p:nvPr/>
        </p:nvSpPr>
        <p:spPr>
          <a:xfrm>
            <a:off x="291671" y="3373226"/>
            <a:ext cx="792480" cy="2691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12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1731</Words>
  <Application>Microsoft Office PowerPoint</Application>
  <PresentationFormat>Широкоэкранный</PresentationFormat>
  <Paragraphs>384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PT Sans</vt:lpstr>
      <vt:lpstr>Тема Office</vt:lpstr>
      <vt:lpstr>ОПРЕДЕЛЕНИЕ МАТЕМАТИЧЕСКОЙ МОДЕЛИ БИОРЕЗОРБИРУЕМОГО КОМПОЗИТА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БАКАЛАВРА ОПРЕДЕЛЕНИЕ МАТЕМАТИЧЕСКОЙ МОДЕЛИ БИОРЕЗОРБИРУЕМОГО КОМПОЗИТА По направлению подготовки 01.03.03 «Механика и математическое моделирование» Направленность 01.03.03_02 Биомеханика и медицинская инженерия</dc:title>
  <dc:creator>Шульга Михаил Евгеньевич</dc:creator>
  <cp:lastModifiedBy>Шульга Михаил Евгеньевич</cp:lastModifiedBy>
  <cp:revision>446</cp:revision>
  <dcterms:created xsi:type="dcterms:W3CDTF">2023-06-12T09:16:20Z</dcterms:created>
  <dcterms:modified xsi:type="dcterms:W3CDTF">2023-06-26T21:02:00Z</dcterms:modified>
</cp:coreProperties>
</file>