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9" r:id="rId4"/>
    <p:sldId id="265" r:id="rId5"/>
    <p:sldId id="266" r:id="rId6"/>
    <p:sldId id="267" r:id="rId7"/>
    <p:sldId id="268" r:id="rId8"/>
    <p:sldId id="270" r:id="rId9"/>
    <p:sldId id="273" r:id="rId10"/>
    <p:sldId id="274" r:id="rId11"/>
    <p:sldId id="276" r:id="rId12"/>
    <p:sldId id="275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3" autoAdjust="0"/>
    <p:restoredTop sz="94660"/>
  </p:normalViewPr>
  <p:slideViewPr>
    <p:cSldViewPr>
      <p:cViewPr varScale="1"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72698-D8A6-419B-8303-133A1B08715E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ACE05-AC80-4B1C-9C31-60A32B283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1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509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0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7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7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7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счет этого экспериментальное время опережает время расчетное, где нет учета действия момента инерции.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Импульс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преобретает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такую нестабильную и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непредстказуемую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форму из-за смешения с импульсом инерции, вызывается резонанс и </a:t>
            </a:r>
            <a:r>
              <a:rPr lang="ru-RU" sz="1200" baseline="0" dirty="0" err="1" smtClean="0">
                <a:latin typeface="Times New Roman" pitchFamily="18" charset="0"/>
                <a:cs typeface="Times New Roman" pitchFamily="18" charset="0"/>
              </a:rPr>
              <a:t>взаимо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затухание!?!?!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ACE05-AC80-4B1C-9C31-60A32B28362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0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8A7-B5F5-4255-801D-6FA4B89B02C9}" type="datetime1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2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D7A9-A8CA-4831-880A-6A2A5A029F6E}" type="datetime1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6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8CDE-46E2-4E78-97AE-538878C0288E}" type="datetime1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6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CC66-D0EC-49C6-9BC3-18E1B38E0E32}" type="datetime1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1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1B-9375-41F6-9CF6-FFF9E90C1B03}" type="datetime1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BF4A-A97C-4D1D-99F8-36E6BB28A701}" type="datetime1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1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C21E-B3BF-4833-A372-20CB8A0BCA96}" type="datetime1">
              <a:rPr lang="ru-RU" smtClean="0"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5E26-334D-4236-AA73-EA3DB5C946FD}" type="datetime1">
              <a:rPr lang="ru-RU" smtClean="0"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0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21C5-F14B-4AAA-858F-C8113EC790AE}" type="datetime1">
              <a:rPr lang="ru-RU" smtClean="0"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2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357-83EE-4C87-8926-58F586A0DD10}" type="datetime1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1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6B99-3ED2-43F2-B95A-758AC3D9B4C7}" type="datetime1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3905-FC6E-47F7-A016-502AF4CDADF3}" type="datetime1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E97C6-2661-4BD7-929D-85A5DA7CE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0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78688" cy="147002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Abaqus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/Explicit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Явный метод решения задач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 студент: Ершов Дмитрий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Научный руководитель: Шубин Сергей Николаевич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элемента 0.1м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8" y="1372399"/>
            <a:ext cx="8768951" cy="4176363"/>
          </a:xfrm>
        </p:spPr>
      </p:pic>
      <p:sp>
        <p:nvSpPr>
          <p:cNvPr id="5" name="TextBox 4"/>
          <p:cNvSpPr txBox="1"/>
          <p:nvPr/>
        </p:nvSpPr>
        <p:spPr>
          <a:xfrm>
            <a:off x="3311259" y="19888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11259" y="1401743"/>
            <a:ext cx="3276965" cy="103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89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импульса с течением времени в серединной точке</a:t>
            </a:r>
            <a:r>
              <a:rPr lang="en-US" dirty="0" smtClean="0"/>
              <a:t> </a:t>
            </a:r>
            <a:r>
              <a:rPr lang="ru-RU" dirty="0" err="1" smtClean="0"/>
              <a:t>рассм</a:t>
            </a:r>
            <a:r>
              <a:rPr lang="ru-RU" dirty="0" smtClean="0"/>
              <a:t>. сечения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10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9669" y="2132856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80987" y="5353471"/>
            <a:ext cx="832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Время, с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2666254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55030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 </m:t>
                                </m:r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экст.расч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экстр.эксп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0.102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2666254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7087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4545" r="-3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000" t="-4545" r="-2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000" t="-4545" r="-1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0000" t="-4545" r="-500" b="-6909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0.102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65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элемента 0.025м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8" y="1372399"/>
            <a:ext cx="8768951" cy="4176363"/>
          </a:xfrm>
        </p:spPr>
      </p:pic>
      <p:sp>
        <p:nvSpPr>
          <p:cNvPr id="5" name="TextBox 4"/>
          <p:cNvSpPr txBox="1"/>
          <p:nvPr/>
        </p:nvSpPr>
        <p:spPr>
          <a:xfrm>
            <a:off x="3311259" y="19888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11259" y="1401743"/>
            <a:ext cx="3276965" cy="103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89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импульса с течением времени в серединной точке</a:t>
            </a:r>
            <a:r>
              <a:rPr lang="en-US" dirty="0" smtClean="0"/>
              <a:t> </a:t>
            </a:r>
            <a:r>
              <a:rPr lang="ru-RU" dirty="0" err="1" smtClean="0"/>
              <a:t>рассм</a:t>
            </a:r>
            <a:r>
              <a:rPr lang="ru-RU" dirty="0" smtClean="0"/>
              <a:t>. сечения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11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9669" y="2132856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80987" y="5353471"/>
            <a:ext cx="832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Время, с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1087665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55030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 </m:t>
                                </m:r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экст.расч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экстр.эксп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0.089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1087665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7087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4545" r="-3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000" t="-4545" r="-2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000" t="-4545" r="-1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0000" t="-4545" r="-500" b="-6909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0.089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546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элемента 0.2м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7" y="1372399"/>
            <a:ext cx="8768953" cy="4176363"/>
          </a:xfrm>
        </p:spPr>
      </p:pic>
      <p:sp>
        <p:nvSpPr>
          <p:cNvPr id="5" name="TextBox 4"/>
          <p:cNvSpPr txBox="1"/>
          <p:nvPr/>
        </p:nvSpPr>
        <p:spPr>
          <a:xfrm>
            <a:off x="3311259" y="19888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11259" y="1401743"/>
            <a:ext cx="3276965" cy="103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89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импульса с течением времени в серединной точке</a:t>
            </a:r>
            <a:r>
              <a:rPr lang="en-US" dirty="0" smtClean="0"/>
              <a:t> </a:t>
            </a:r>
            <a:r>
              <a:rPr lang="ru-RU" dirty="0" err="1" smtClean="0"/>
              <a:t>рассм</a:t>
            </a:r>
            <a:r>
              <a:rPr lang="ru-RU" dirty="0" smtClean="0"/>
              <a:t>. сечения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12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9669" y="2132856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80987" y="5353471"/>
            <a:ext cx="832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Время, с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9880874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55030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 </m:t>
                                </m:r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экст.расч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экстр.эксп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9880874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7087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4545" r="-3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000" t="-4545" r="-2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000" t="-4545" r="-1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0000" t="-4545" r="-500" b="-6909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266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 графика на слайде 6 можно сделать вывод, что минимальное рекомендуемое  количество элементов на длину волны- 8, так как импульс начинает распространяться по функции, похожей на заданную.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рассмотрении отдельно выбранной точки балки были построены графики для разных размеров элементов, из которых можно сделать вывод, что функция, приближенная к рассматриваемой формируется только при размере элемента 0.025, т. е. 8 элементов на длину волны.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Постановка задачи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298412" cy="243809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30196" y="4077072"/>
                <a:ext cx="4947445" cy="42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  <a:cs typeface="Times New Roman" pitchFamily="18" charset="0"/>
                      </a:rPr>
                      <m:t>Длительность импульса </m:t>
                    </m:r>
                    <m:sSub>
                      <m:sSubPr>
                        <m:ctrlP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3.88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× 10</a:t>
                </a:r>
                <a:r>
                  <a:rPr lang="en-US" sz="2000" baseline="30000" dirty="0">
                    <a:latin typeface="Times New Roman" pitchFamily="18" charset="0"/>
                    <a:cs typeface="Times New Roman" pitchFamily="18" charset="0"/>
                  </a:rPr>
                  <a:t>–5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96" y="4077072"/>
                <a:ext cx="4947445" cy="423770"/>
              </a:xfrm>
              <a:prstGeom prst="rect">
                <a:avLst/>
              </a:prstGeom>
              <a:blipFill rotWithShape="1">
                <a:blip r:embed="rId3"/>
                <a:stretch>
                  <a:fillRect l="-246" t="-7246" b="-20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759" y="3861048"/>
            <a:ext cx="3304207" cy="2817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9872" y="1567813"/>
            <a:ext cx="401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 сбоку                             вид спереди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94723" y="227687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723" y="2276872"/>
                <a:ext cx="38587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59632" y="4797152"/>
                <a:ext cx="2046201" cy="16933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Па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=207×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Па</m:t>
                      </m:r>
                    </m:oMath>
                  </m:oMathPara>
                </a14:m>
                <a:endParaRPr lang="ru-RU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latin typeface="Times New Roman" pitchFamily="18" charset="0"/>
                          <a:cs typeface="Times New Roman" pitchFamily="18" charset="0"/>
                        </a:rPr>
                        <m:t>ν</m:t>
                      </m:r>
                      <m:r>
                        <a:rPr lang="ru-RU" b="0" i="1" smtClean="0"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>
                          <a:latin typeface="Times New Roman" pitchFamily="18" charset="0"/>
                          <a:cs typeface="Times New Roman" pitchFamily="18" charset="0"/>
                        </a:rPr>
                        <m:t>ρ</m:t>
                      </m:r>
                      <m:r>
                        <m:rPr>
                          <m:nor/>
                        </m:rPr>
                        <a:rPr lang="ru-RU" b="0" i="0" smtClean="0">
                          <a:latin typeface="Times New Roman" pitchFamily="18" charset="0"/>
                          <a:cs typeface="Times New Roman" pitchFamily="18" charset="0"/>
                        </a:rPr>
                        <m:t>=7800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>
                              <a:latin typeface="Times New Roman" pitchFamily="18" charset="0"/>
                              <a:cs typeface="Times New Roman" pitchFamily="18" charset="0"/>
                            </a:rPr>
                            <m:t>кг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97152"/>
                <a:ext cx="2046201" cy="16933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задачи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Abaqus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Explicit</a:t>
            </a:r>
          </a:p>
          <a:p>
            <a:pPr>
              <a:buFontTx/>
              <a:buChar char="-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примере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Cos-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импульса понять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особенности распространения импульса и пронаблюдать изменения, в зависимости от размера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элемента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Понять, как размер элемента разбиения влияет на устойчивость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метода, сколько элементов надо на длину волны, чтобы уменьшить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погрешность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6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Получено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График распределения напряжения вдоль длины стержня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67" y="2193907"/>
            <a:ext cx="4959133" cy="42846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20888"/>
            <a:ext cx="7380312" cy="383073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орма импульса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</a:rPr>
                      <m:t>ԏ</m:t>
                    </m:r>
                    <m:r>
                      <a:rPr lang="ru-RU" sz="2400" b="0" i="1" smtClean="0">
                        <a:latin typeface="Cambria Math"/>
                      </a:rPr>
                      <m:t>=1+</m:t>
                    </m:r>
                    <m:r>
                      <a:rPr lang="en-US" sz="2400" b="0" i="1" smtClean="0">
                        <a:latin typeface="Cambria Math"/>
                      </a:rPr>
                      <m:t>𝐶𝑜𝑠</m:t>
                    </m:r>
                    <m:r>
                      <a:rPr lang="en-US" sz="2400" b="0" i="1" smtClean="0">
                        <a:latin typeface="Cambria Math"/>
                      </a:rPr>
                      <m:t>(2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>
                            <a:latin typeface="Times New Roman" pitchFamily="18" charset="0"/>
                            <a:cs typeface="Times New Roman" pitchFamily="18" charset="0"/>
                          </a:rPr>
                          <m:t>π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m:rPr>
                        <m:nor/>
                      </m:rPr>
                      <a:rPr lang="el-GR" sz="240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z="2400">
                        <a:latin typeface="Times New Roman" pitchFamily="18" charset="0"/>
                        <a:cs typeface="Times New Roman" pitchFamily="18" charset="0"/>
                      </a:rPr>
                      <m:t>π</m:t>
                    </m:r>
                    <m:r>
                      <m:rPr>
                        <m:nor/>
                      </m:rPr>
                      <a:rPr lang="en-US" sz="2400" b="0" i="0" smtClean="0">
                        <a:latin typeface="Times New Roman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5343525" cy="400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12160" y="2787134"/>
                <a:ext cx="1861600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=3.88∙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с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787134"/>
                <a:ext cx="1861600" cy="3724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528" y="4057230"/>
                <a:ext cx="5261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ԏ</m:t>
                      </m:r>
                      <m:r>
                        <a:rPr lang="en-US" b="0" i="0" smtClean="0"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ru-RU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0" smtClean="0">
                          <a:latin typeface="Cambria Math"/>
                        </a:rPr>
                        <m:t>Па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57230"/>
                <a:ext cx="526105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66257" y="631282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t, c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82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5776"/>
            <a:ext cx="8229598" cy="3940191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5616" y="1052736"/>
                <a:ext cx="59617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Влияние количества элементов разбиения на сходимость,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графики построены для момента времени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1.11∗</m:t>
                    </m:r>
                    <m:sSup>
                      <m:sSup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  <m:r>
                      <a:rPr lang="ru-RU" b="0" i="1" smtClean="0">
                        <a:latin typeface="Cambria Math"/>
                        <a:ea typeface="Cambria Math"/>
                      </a:rPr>
                      <m:t>с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052736"/>
                <a:ext cx="596176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818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71600" y="5517232"/>
            <a:ext cx="704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импульса в зависимости от количества элементов разбиения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44432" y="5304251"/>
            <a:ext cx="1549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Длина стержня, м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39669" y="2132856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580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в точке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1694341"/>
            <a:ext cx="5462846" cy="2617613"/>
          </a:xfrm>
        </p:spPr>
      </p:pic>
      <p:sp>
        <p:nvSpPr>
          <p:cNvPr id="5" name="TextBox 4"/>
          <p:cNvSpPr txBox="1"/>
          <p:nvPr/>
        </p:nvSpPr>
        <p:spPr>
          <a:xfrm>
            <a:off x="4499992" y="1466200"/>
            <a:ext cx="450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Рассматриваем точку в различных сечениях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зависимости от выбора сетки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96" y="5162180"/>
            <a:ext cx="8460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в серединной точке проводится для оценки времени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задержки распространения импульса, а также для того, чтобы оценить форму и размер импульса в зависимости от размера элемента разбиения.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будем рассматривать  точки в теле для разных размеров элементов (5;10;20;40;100).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788024" y="2204864"/>
                <a:ext cx="4540534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Скорость распространения волны в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стержне примем: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(1−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ν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(1+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ν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)(1−2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ν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l-GR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ρ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=5.98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м/с</m:t>
                      </m:r>
                    </m:oMath>
                  </m:oMathPara>
                </a14:m>
                <a:endParaRPr lang="ru-RU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04864"/>
                <a:ext cx="4540534" cy="1464696"/>
              </a:xfrm>
              <a:prstGeom prst="rect">
                <a:avLst/>
              </a:prstGeom>
              <a:blipFill rotWithShape="1">
                <a:blip r:embed="rId3"/>
                <a:stretch>
                  <a:fillRect l="-1074" t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267677" y="3789039"/>
                <a:ext cx="7381497" cy="1339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Symbol"/>
                  <a:buChar char="Þ"/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Импульс должен дойти до рассматриваемого сечения через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вре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мя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расч</m:t>
                        </m:r>
                      </m:sub>
                    </m:sSub>
                    <m:r>
                      <a:rPr lang="ru-RU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максимальное значение напряжения должно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наблюдаться в момент времени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L</m:t>
                    </m:r>
                    <m:r>
                      <a:rPr lang="ru-RU">
                        <a:latin typeface="Cambria Math"/>
                        <a:ea typeface="Cambria Math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0" dirty="0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0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  <m:r>
                      <a:rPr lang="en-US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, где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−длина от</m:t>
                    </m:r>
                  </m:oMath>
                </a14:m>
                <a:endParaRPr lang="ru-RU" b="0" i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b="0" i="0" dirty="0" smtClean="0">
                        <a:latin typeface="Cambria Math"/>
                        <a:ea typeface="Cambria Math"/>
                      </a:rPr>
                      <m:t> начала 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балки, до сечения.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677" y="3789039"/>
                <a:ext cx="7381497" cy="1339341"/>
              </a:xfrm>
              <a:prstGeom prst="rect">
                <a:avLst/>
              </a:prstGeom>
              <a:blipFill rotWithShape="1">
                <a:blip r:embed="rId4"/>
                <a:stretch>
                  <a:fillRect l="-743" t="-2740" b="-6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элемента 0.2м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7" y="1372399"/>
            <a:ext cx="8768953" cy="4176363"/>
          </a:xfrm>
        </p:spPr>
      </p:pic>
      <p:sp>
        <p:nvSpPr>
          <p:cNvPr id="5" name="TextBox 4"/>
          <p:cNvSpPr txBox="1"/>
          <p:nvPr/>
        </p:nvSpPr>
        <p:spPr>
          <a:xfrm>
            <a:off x="3311259" y="19888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11259" y="1401743"/>
            <a:ext cx="3276965" cy="103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89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импульса с течением времени в серединной точке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сечения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8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9669" y="2132856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80987" y="5353471"/>
            <a:ext cx="832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Время, с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5896973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55030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 </m:t>
                                </m:r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экст.расч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экстр.эксп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0.112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5896973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7087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4545" r="-3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000" t="-4545" r="-2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000" t="-4545" r="-1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0000" t="-4545" r="-500" b="-6909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0.112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25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элемента 0.05м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8" y="1372399"/>
            <a:ext cx="8768951" cy="4176363"/>
          </a:xfrm>
        </p:spPr>
      </p:pic>
      <p:sp>
        <p:nvSpPr>
          <p:cNvPr id="5" name="TextBox 4"/>
          <p:cNvSpPr txBox="1"/>
          <p:nvPr/>
        </p:nvSpPr>
        <p:spPr>
          <a:xfrm>
            <a:off x="3311259" y="198884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11259" y="1401743"/>
            <a:ext cx="3276965" cy="103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124744"/>
            <a:ext cx="789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импульса с течением времени в серединной точке</a:t>
            </a:r>
            <a:r>
              <a:rPr lang="en-US" dirty="0" smtClean="0"/>
              <a:t> </a:t>
            </a:r>
            <a:r>
              <a:rPr lang="ru-RU" dirty="0" err="1" smtClean="0"/>
              <a:t>рассм</a:t>
            </a:r>
            <a:r>
              <a:rPr lang="ru-RU" dirty="0" smtClean="0"/>
              <a:t>. сечения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97C6-2661-4BD7-929D-85A5DA7CE7B6}" type="slidenum">
              <a:rPr lang="ru-RU" smtClean="0"/>
              <a:t>9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9669" y="2132856"/>
            <a:ext cx="400110" cy="21928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/>
              <a:t>Напряжение, Па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80987" y="5353471"/>
            <a:ext cx="832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Время, с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2527709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2231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 </m:t>
                                </m:r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экст.расч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ru-RU" b="1" i="1" smtClean="0">
                                        <a:latin typeface="Cambria Math"/>
                                      </a:rPr>
                                      <m:t>экстр.эксп</m:t>
                                    </m:r>
                                  </m:sub>
                                </m:sSub>
                                <m:r>
                                  <a:rPr lang="ru-RU" b="1" i="1" smtClean="0">
                                    <a:latin typeface="Cambria Math"/>
                                  </a:rPr>
                                  <m:t>, с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ru-RU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0.089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Таблица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2527709"/>
                  </p:ext>
                </p:extLst>
              </p:nvPr>
            </p:nvGraphicFramePr>
            <p:xfrm>
              <a:off x="1585046" y="5687009"/>
              <a:ext cx="6096000" cy="104171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7087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L,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ru-RU" baseline="0" dirty="0" smtClean="0"/>
                            <a:t>м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4545" r="-3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000" t="-4545" r="-2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000" t="-4545" r="-100500" b="-6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0000" t="-4545" r="-500" b="-6909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0.068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0.087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0.089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51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6689</TotalTime>
  <Words>844</Words>
  <Application>Microsoft Office PowerPoint</Application>
  <PresentationFormat>Экран (4:3)</PresentationFormat>
  <Paragraphs>158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Abaqus/Explicit  Явный метод решения задач</vt:lpstr>
      <vt:lpstr>Постановка задачи</vt:lpstr>
      <vt:lpstr>Цель задачи</vt:lpstr>
      <vt:lpstr>Получено</vt:lpstr>
      <vt:lpstr>Форма импульса</vt:lpstr>
      <vt:lpstr>Анализ</vt:lpstr>
      <vt:lpstr>Анализ в точке</vt:lpstr>
      <vt:lpstr>Размер элемента 0.2м</vt:lpstr>
      <vt:lpstr>Размер элемента 0.05м</vt:lpstr>
      <vt:lpstr>Размер элемента 0.1м</vt:lpstr>
      <vt:lpstr>Размер элемента 0.025м</vt:lpstr>
      <vt:lpstr>Размер элемента 0.2м</vt:lpstr>
      <vt:lpstr>Выводы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НИР</dc:title>
  <dc:creator>Dmitriy</dc:creator>
  <cp:lastModifiedBy>Dmitriy</cp:lastModifiedBy>
  <cp:revision>48</cp:revision>
  <dcterms:created xsi:type="dcterms:W3CDTF">2012-11-16T15:19:51Z</dcterms:created>
  <dcterms:modified xsi:type="dcterms:W3CDTF">2012-12-07T16:29:04Z</dcterms:modified>
</cp:coreProperties>
</file>