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6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39" autoAdjust="0"/>
  </p:normalViewPr>
  <p:slideViewPr>
    <p:cSldViewPr snapToGrid="0">
      <p:cViewPr varScale="1">
        <p:scale>
          <a:sx n="110" d="100"/>
          <a:sy n="110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316EB-37DB-4050-ABE3-A66CF7DB099E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B6187-0D8E-4CB3-A75C-A1BCE9232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10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B6187-0D8E-4CB3-A75C-A1BCE923285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62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B6187-0D8E-4CB3-A75C-A1BCE923285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3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98C9B34-EE18-458E-B162-E0D2EC3EFCE1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8725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CBD-C116-49F5-A6D3-0B1D9725BA85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1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5E65-1D7C-4721-9BE1-10C808ABC0F3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17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81E2-E111-48C4-AC92-2A24CBBB9348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75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599F9E-4547-4F89-901A-FEB1C93B7012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919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B08A-9A08-4018-B37A-EB57F2F0FFD7}" type="datetime1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1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6A29-DBD2-4EB0-8677-D32EAA955C18}" type="datetime1">
              <a:rPr lang="ru-RU" smtClean="0"/>
              <a:t>26.06.2023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1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B1B8-31A4-441D-BE05-5C31ADB364CA}" type="datetime1">
              <a:rPr lang="ru-RU" smtClean="0"/>
              <a:t>26.06.2023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96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39C6-406F-4747-88DE-A8354B2F70CC}" type="datetime1">
              <a:rPr lang="ru-RU" smtClean="0"/>
              <a:t>26.06.2023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1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641446-D8E4-474B-BB0A-16E070C5519A}" type="datetime1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56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9FD215-F950-4162-B2CE-B999622CCD70}" type="datetime1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367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011B87E-C6E7-4815-AF09-17380CBA07BA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577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B4106-2157-601E-1AC9-09CDE483A7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Моделирование тепловых процессов кондуктивного отвода тепла с использованием капиллярных тепловых трубок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F21798-FB7F-24BE-BD28-7DD00DD4D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2417" y="4020105"/>
            <a:ext cx="3443189" cy="108623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/>
              <a:t>:                                                                                                                                               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 algn="l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Руколайне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Анатольевич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82D51-00A3-7687-5D8F-DCC0BFDF531B}"/>
              </a:ext>
            </a:extLst>
          </p:cNvPr>
          <p:cNvSpPr txBox="1"/>
          <p:nvPr/>
        </p:nvSpPr>
        <p:spPr>
          <a:xfrm>
            <a:off x="1330609" y="4240059"/>
            <a:ext cx="3695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группы 5030103/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Симонов Алексей Константинович </a:t>
            </a:r>
          </a:p>
        </p:txBody>
      </p:sp>
    </p:spTree>
    <p:extLst>
      <p:ext uri="{BB962C8B-B14F-4D97-AF65-F5344CB8AC3E}">
        <p14:creationId xmlns:p14="http://schemas.microsoft.com/office/powerpoint/2010/main" val="1693580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4D0C1-51C2-81BE-49CA-E5AFC6B7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828" y="673350"/>
            <a:ext cx="9601200" cy="14859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1275601-6450-155F-143D-CE725463A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32" y="3124869"/>
            <a:ext cx="3647874" cy="25836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5499B7-178C-2DBE-D8E1-3033D8073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6454922" y="3124869"/>
            <a:ext cx="3612719" cy="2583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7FF7F2-E20D-98D2-3ED1-32E553FD81AB}"/>
              </a:ext>
            </a:extLst>
          </p:cNvPr>
          <p:cNvSpPr txBox="1"/>
          <p:nvPr/>
        </p:nvSpPr>
        <p:spPr>
          <a:xfrm>
            <a:off x="1566032" y="1663868"/>
            <a:ext cx="7271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Сборка происходила с помощью встроенных инструментов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Solidworks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ниже представлена собранная система охлаждения для БОК (слева) и для ПЛИС (справа).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3D095D9-DD33-2345-FEE9-3BC8496E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736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5D3B9-3D52-BD3E-29DB-19AA3D80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расчёт модели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4A466A-D864-7841-2A5D-6591A35E8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31435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целью определения степени нагрева основных модулей был проведен тепловой расчет устройства цифровой обработки сигнала с помощью пакета для численного моделирования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SolidWorks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Flow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Simulation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AED601-5345-D474-8011-98C805066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3246081"/>
            <a:ext cx="2427203" cy="21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2474C7-8F9B-CC2C-6FF1-0F0B31C2FE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209" y="3246080"/>
            <a:ext cx="2560415" cy="2149085"/>
          </a:xfrm>
          <a:prstGeom prst="rect">
            <a:avLst/>
          </a:prstGeom>
          <a:noFill/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F0352C1E-F3D2-3F2C-31ED-150246B05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453298"/>
              </p:ext>
            </p:extLst>
          </p:nvPr>
        </p:nvGraphicFramePr>
        <p:xfrm>
          <a:off x="6887390" y="2961458"/>
          <a:ext cx="4735808" cy="2551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1488">
                  <a:extLst>
                    <a:ext uri="{9D8B030D-6E8A-4147-A177-3AD203B41FA5}">
                      <a16:colId xmlns:a16="http://schemas.microsoft.com/office/drawing/2014/main" val="3239500793"/>
                    </a:ext>
                  </a:extLst>
                </a:gridCol>
                <a:gridCol w="2764320">
                  <a:extLst>
                    <a:ext uri="{9D8B030D-6E8A-4147-A177-3AD203B41FA5}">
                      <a16:colId xmlns:a16="http://schemas.microsoft.com/office/drawing/2014/main" val="1435974767"/>
                    </a:ext>
                  </a:extLst>
                </a:gridCol>
              </a:tblGrid>
              <a:tr h="642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Термодинамические параметры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Атмосферное давление: 101325.00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Pa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Температура: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.00 °C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96729"/>
                  </a:ext>
                </a:extLst>
              </a:tr>
              <a:tr h="126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Параметры скорости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Вектор скорости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Скорость в направлении X: 0 m/s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Скорость в направлении Y: 0 m/s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Скорость в направлении Z: 0 m/s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135953"/>
                  </a:ext>
                </a:extLst>
              </a:tr>
              <a:tr h="435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Параметры твердого тела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Начальная температура твердого тела: 25.00 °C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951758"/>
                  </a:ext>
                </a:extLst>
              </a:tr>
              <a:tr h="212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Окружающая среда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Воздух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500142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680B6CED-FCA3-6898-58CF-45B43CFF5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7696" y="3129233"/>
            <a:ext cx="9975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1CCC60-FBEA-9BC8-5099-781FB3B5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030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521A1-E9FC-8A63-08EC-44D00AD31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моделирования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D2F9AC-32A4-E121-2108-0FC5A5C1A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80783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Ниже представлены результаты теплового расчеты в виде полей температур.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Тепловая диаграмма показывает степень нагревания каждого модуля, в том числе спроектированной системы охлаждения.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Максимальна температура для ПЛИС 7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для БОК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84</a:t>
            </a:r>
            <a:r>
              <a:rPr lang="ru-RU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endParaRPr lang="ru-RU" sz="2000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10D8A8-6AA8-B83E-139A-2162B667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C90587-C8F5-43F8-E7C5-53D2081BD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151" y="3212693"/>
            <a:ext cx="1019143" cy="28088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8C41FA-F83E-3B79-D72C-DB65F75B3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960" y="3212693"/>
            <a:ext cx="4062424" cy="31951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315381-2B68-4E44-801A-F288F4935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270" y="3277310"/>
            <a:ext cx="3651272" cy="11835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01E154-146C-133D-9C12-F274487CD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783" y="4202954"/>
            <a:ext cx="676433" cy="1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B7B87-CA42-AEBF-EBAD-2DDDD676A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72650"/>
            <a:ext cx="9601200" cy="14859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Экспериментальное определение тепловых показателей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463D41-C7CF-F9E2-3C0E-22A637E51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42113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проведения эксперимента необходимо нагрузить устройство и зафиксировать показатели температуры на основных тепловыделяющих элементах. Тепловые данные внутри модулей находились с помощью встроенного ПО. Устройство было помещено в климатическую камеру. Далее был произведён запуск стресс-тестирования.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EDB2AB-2C8B-8532-AA72-7A9FCA3B8F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80125" y="2880880"/>
            <a:ext cx="2878103" cy="3837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0815F2-E129-6641-8297-D132EEE61E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079" y="3066673"/>
            <a:ext cx="2379020" cy="31717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FFF2C7-73C1-622D-BC3C-8D075524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2429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A22B7-5A33-84CD-14C0-64F7B84BA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эксперимента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B47226-1122-DD9A-C97C-803883BBD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028" y="1734855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рисунках в виде графиков приведены результаты измерения температуры основных узлов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устройства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(БОК, ПЛИС). Показания ПО фиксировались в таблицу в течение трёх часов каждые 20 минут. Графики строились по точкам, значения которой указаны в таблице.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Максимальна температура для ПЛИС 7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для БОК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endParaRPr lang="ru-RU" sz="2000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906054-88F4-077F-3409-9A233FED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13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49AD7E-AA40-7CDF-FF7E-46973C181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56" y="2916561"/>
            <a:ext cx="5502482" cy="29682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0D32533-A8F8-C96A-0010-9933E9C4A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052" y="2916561"/>
            <a:ext cx="5478605" cy="296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45692-5173-C534-76B8-4BF0582D6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1CE37F-238F-2BAF-BC7E-53B61EC6A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41534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основе проведенного моделирования и его сравнения с результатами физического эксперимента, можно сделать вывод о высокой точности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моделирования. Несмотря на небольшие различия, а именно в 2,8 градуса Цельсия для ПЛИС и 5,5 градусов Цельсия  для БОК, результаты моделирования совпадают со значениями, полученными в реальном эксперименте. Проведенный экспериментальный и численный расчет показывает, что максимальная температура не превышает допустимую норму, а спроектированные элементы системы охлаждения работают корректно.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565D72-CBEE-08E4-09F8-0F1DF91A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79661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450E2-70EC-821B-0A64-3EBB6B0C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775" y="677255"/>
            <a:ext cx="9601200" cy="14859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1B6F5-9A5C-EA5B-1E3A-A59C05E32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294" y="1757265"/>
            <a:ext cx="517849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Одной из главных проблем современной компьютерной техники является перегрев.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Он может быть вызван плохой циркуляцией воздуха внутри самого устройства, большим энергопотреблением различных модулей и особенностями прибора</a:t>
            </a:r>
            <a:r>
              <a:rPr lang="ru-RU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уществуют  методы борьбы с перегревом, например, вентиляторы, радиаторы и разные инженерные конструктивные решения.</a:t>
            </a:r>
            <a:endParaRPr lang="ru-RU" dirty="0"/>
          </a:p>
        </p:txBody>
      </p:sp>
      <p:pic>
        <p:nvPicPr>
          <p:cNvPr id="1026" name="Picture 2" descr="Перегрев процессора">
            <a:extLst>
              <a:ext uri="{FF2B5EF4-FFF2-40B4-BE49-F238E27FC236}">
                <a16:creationId xmlns:a16="http://schemas.microsoft.com/office/drawing/2014/main" id="{EB9BF373-D792-0D36-7094-425CFC1A9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26" y="1757265"/>
            <a:ext cx="4504162" cy="299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E2EC84-F5A8-AA9F-B266-6D392C6A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7478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6B7F2-59B2-E682-12E2-268BEE20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283" y="595451"/>
            <a:ext cx="10705323" cy="14859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 тепловых процессов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427E2B-94C8-5AB6-A9F7-8987CECC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3" y="1823357"/>
            <a:ext cx="4923453" cy="3581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Моделирование</a:t>
            </a:r>
            <a:r>
              <a:rPr lang="ru-RU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Создаётся математическая модель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Задаются материалы, НУ и ГУ. В результате получаем отчеты и графики.</a:t>
            </a:r>
            <a:endParaRPr lang="ru-RU" dirty="0">
              <a:solidFill>
                <a:srgbClr val="20212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arenR"/>
            </a:pPr>
            <a:endParaRPr lang="ru-RU" dirty="0">
              <a:solidFill>
                <a:srgbClr val="20212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arenR"/>
            </a:pPr>
            <a:endParaRPr lang="ru-RU" dirty="0">
              <a:solidFill>
                <a:srgbClr val="20212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Физический эксперимент</a:t>
            </a:r>
            <a:r>
              <a:rPr lang="ru-RU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Тестируется настоящий предмет в реальных условиях. Показания снимаются с помощью ПО и датчиков.</a:t>
            </a:r>
            <a:endParaRPr lang="ru-RU" dirty="0"/>
          </a:p>
        </p:txBody>
      </p:sp>
      <p:pic>
        <p:nvPicPr>
          <p:cNvPr id="2050" name="Picture 2" descr="Моделирование тепловых режимов радиоэлектронной аппаратуры">
            <a:extLst>
              <a:ext uri="{FF2B5EF4-FFF2-40B4-BE49-F238E27FC236}">
                <a16:creationId xmlns:a16="http://schemas.microsoft.com/office/drawing/2014/main" id="{72E2F92A-8C71-E50D-CE2B-5C6B1C3F4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93" y="1475014"/>
            <a:ext cx="3870554" cy="21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к выбрать климатическую камеру – виды испытательных климатических камер:  ктх, ктхв, кд, кт, кст, кп, тбк | Официальный сайт ERSTEVAK">
            <a:extLst>
              <a:ext uri="{FF2B5EF4-FFF2-40B4-BE49-F238E27FC236}">
                <a16:creationId xmlns:a16="http://schemas.microsoft.com/office/drawing/2014/main" id="{401D0127-E679-E561-0BE9-93B1A9947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998" y="3794213"/>
            <a:ext cx="2299077" cy="265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44EF18-D761-6B4C-0557-4427450A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6351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30344-8C06-D095-FD45-363EB8A2A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0162"/>
            <a:ext cx="9601200" cy="14859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237C2B-4B8B-A584-EB9E-206DF14EE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01182"/>
            <a:ext cx="9601200" cy="3581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работы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спроект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ировать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элементы охлаждающей системы для электронного радиоприбора. Провести моделирование работы устройства, измерить степень нагревания основных модулей.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справочные материалы и литературу по теме охлаждение электронных приборов. 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Спроектировать элементы охлаждающей системы, а так же доработать конструкции радиаторов, имеющихся в эксплуатации на данный момент. 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моделирование работы прибора, с целью снятия тепловые показателей. 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Сравнить результаты моделирования с физическим экспериментом</a:t>
            </a:r>
            <a:r>
              <a:rPr lang="ru-RU" sz="17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ru-RU" sz="17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94FB0A-5C65-FAF0-96A1-4891BB7E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4275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32270-C407-F854-F58E-7B3BB875D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элементов системы охлаждения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EA13F-FC27-FA54-9B7C-DBB155BAC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804" y="1912776"/>
            <a:ext cx="5278016" cy="364204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охлаждения радиоэлектронных компонентов используют разные типы радиаторов на основе алюминиевого сплава. Тепловые трубки из меди используют для эффектного переноса тепло к радиатору и распределения его по всему объему радиатора, это способствует хорошему рассеиванию теплоты в окружающее пространство.</a:t>
            </a:r>
          </a:p>
          <a:p>
            <a:endParaRPr lang="ru-RU" dirty="0"/>
          </a:p>
        </p:txBody>
      </p:sp>
      <p:pic>
        <p:nvPicPr>
          <p:cNvPr id="4098" name="Picture 2" descr="Пелтиера система охлаждения металлокерамические тепловые трубки - Китай Тепловые  трубки, трубопровода радиатора">
            <a:extLst>
              <a:ext uri="{FF2B5EF4-FFF2-40B4-BE49-F238E27FC236}">
                <a16:creationId xmlns:a16="http://schemas.microsoft.com/office/drawing/2014/main" id="{97F28771-AA49-E42A-2A1C-0E92CC58C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2028825"/>
            <a:ext cx="4425137" cy="32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D5D2FB-04E0-0F05-5FB2-A77FF386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2730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337F6-5520-AB6A-C9AF-3817C5D7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846" y="685800"/>
            <a:ext cx="9601200" cy="14859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исследуемого устройства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BEE490-C534-82BB-B98E-9571C3A82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90800"/>
            <a:ext cx="4898571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данной работе представлено универсальное устройство цифровой обработки сигнала. Будут рассматриваться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два основных тепловыделяющих модуля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ПЛИС,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базовый одноплатный компьютер (БОК) и элементы системы охлаждения.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20FD66-2CCA-4C1D-D72B-3124B9639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877" y="2248677"/>
            <a:ext cx="4567178" cy="2759159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2CD0C5-F845-A239-BD6A-BFC432B2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8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6DDF1-E34E-076A-5ACD-D1128E976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606" y="586866"/>
            <a:ext cx="12192000" cy="14859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элементов системы охлаждения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FC7F6-C1A3-3B66-3A9B-599E4FC0B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824" y="1719943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помощью программы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SolidWorks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были созданы трехмерные модели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элементов системы охлаждения,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впоследствии проведена сборка. В качестве элементов системы охлаждения были спроектированы тепловые трубки,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теплосъёмники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и болты крепления.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E3A38A-19C4-1BB1-36DB-A5B073B2B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647" y="3205843"/>
            <a:ext cx="2431415" cy="17094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787741-4D39-13BB-C96A-23B073753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793" y="3224809"/>
            <a:ext cx="2220813" cy="16714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96BA74-FBC7-BBBB-F6BF-88289B0E0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318" y="3224809"/>
            <a:ext cx="1383030" cy="1700530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FF3F27-E2E9-1F21-36E8-D3B66414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7245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03890-2EDF-9CB3-32D0-3C7BA986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Спроектированные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теплосъёмники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EF85AC-6B5A-5A93-CD92-8AB3AB4B70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14" y="2075269"/>
            <a:ext cx="2800350" cy="2197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510B9F-C314-D2DD-8E68-15F930CD5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432" y="1978838"/>
            <a:ext cx="2175535" cy="22602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927857-F17C-512B-1BFE-99D3E9061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913" y="4560586"/>
            <a:ext cx="3890010" cy="17113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F1F217A-71A1-E4CE-F8B5-97AAE2AE6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883" y="2075269"/>
            <a:ext cx="3045715" cy="206743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8ED52E-451E-C4A8-BDCF-77245F4661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9314" y="4686301"/>
            <a:ext cx="3569399" cy="158561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A8CA6E3-B7BE-4BE4-9F0A-669E10B2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4374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FC7A6-D737-27BF-5174-A0A6C111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Доработка радиаторов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75F7-5580-1A9F-0249-6736A6B19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69232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каждом радиаторе проектировался канал для трубки, куда она заводится.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A70C87-7651-9393-0CE0-AA3E28021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814" y="3157669"/>
            <a:ext cx="6305897" cy="202484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40738F-85C9-96CF-1A4D-72F85B72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97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Уголки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6224</TotalTime>
  <Words>670</Words>
  <Application>Microsoft Office PowerPoint</Application>
  <PresentationFormat>Широкоэкранный</PresentationFormat>
  <Paragraphs>68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Franklin Gothic Book</vt:lpstr>
      <vt:lpstr>Times New Roman</vt:lpstr>
      <vt:lpstr>Уголки</vt:lpstr>
      <vt:lpstr>Моделирование тепловых процессов кондуктивного отвода тепла с использованием капиллярных тепловых трубок </vt:lpstr>
      <vt:lpstr>Введение</vt:lpstr>
      <vt:lpstr>Методы исследования тепловых процессов</vt:lpstr>
      <vt:lpstr>Цель и задачи</vt:lpstr>
      <vt:lpstr>Обзор элементов системы охлаждения</vt:lpstr>
      <vt:lpstr>Описание исследуемого устройства</vt:lpstr>
      <vt:lpstr>Проектирование элементов системы охлаждения</vt:lpstr>
      <vt:lpstr>Спроектированные теплосъёмники</vt:lpstr>
      <vt:lpstr>Доработка радиаторов</vt:lpstr>
      <vt:lpstr>Сборка</vt:lpstr>
      <vt:lpstr>Тепловой расчёт модели</vt:lpstr>
      <vt:lpstr>Результаты моделирования</vt:lpstr>
      <vt:lpstr>Экспериментальное определение тепловых показателей</vt:lpstr>
      <vt:lpstr>Результаты эксперимента</vt:lpstr>
      <vt:lpstr>Вывод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тепловых процессов кондуктивного отвода тепла с использованием капиллярных тепловых трубок </dc:title>
  <dc:creator>Симонов Алексей Константинович</dc:creator>
  <cp:lastModifiedBy>Симонов Алексей Константинович</cp:lastModifiedBy>
  <cp:revision>57</cp:revision>
  <dcterms:created xsi:type="dcterms:W3CDTF">2023-05-23T08:59:17Z</dcterms:created>
  <dcterms:modified xsi:type="dcterms:W3CDTF">2023-06-26T12:17:55Z</dcterms:modified>
</cp:coreProperties>
</file>