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5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342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9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181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136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123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959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423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143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669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30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53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23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Autofit/>
          </a:bodyPr>
          <a:lstStyle/>
          <a:p>
            <a:r>
              <a:rPr lang="ru-RU" sz="6000" dirty="0" smtClean="0"/>
              <a:t>Обледенение летательных аппаратов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05572" y="6255121"/>
            <a:ext cx="3528392" cy="576064"/>
          </a:xfrm>
        </p:spPr>
        <p:txBody>
          <a:bodyPr>
            <a:normAutofit fontScale="85000" lnSpcReduction="10000"/>
          </a:bodyPr>
          <a:lstStyle/>
          <a:p>
            <a:r>
              <a:rPr lang="ru-RU" sz="2400" dirty="0" smtClean="0"/>
              <a:t>Докладчик: </a:t>
            </a:r>
            <a:r>
              <a:rPr lang="ru-RU" sz="2400" dirty="0" err="1" smtClean="0"/>
              <a:t>Посысаев</a:t>
            </a:r>
            <a:r>
              <a:rPr lang="ru-RU" sz="2400" dirty="0" smtClean="0"/>
              <a:t> Сергей</a:t>
            </a:r>
            <a:endParaRPr lang="ru-RU" sz="2400" dirty="0"/>
          </a:p>
        </p:txBody>
      </p:sp>
      <p:pic>
        <p:nvPicPr>
          <p:cNvPr id="1026" name="Picture 2" descr="C:\Users\Cooller22\Desktop\Презентайшен\airj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444" y="2348880"/>
            <a:ext cx="5832648" cy="3632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08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9" y="1196751"/>
            <a:ext cx="4586882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599" y="0"/>
            <a:ext cx="4884416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3928" y="3456384"/>
            <a:ext cx="4032448" cy="3325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2538" y="4900428"/>
            <a:ext cx="428382" cy="20586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98851" y="6484258"/>
            <a:ext cx="477206" cy="20586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190146" y="2852936"/>
            <a:ext cx="597877" cy="20586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211989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ru-RU" dirty="0" smtClean="0"/>
              <a:t>Нововведения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820472" cy="5877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Технология </a:t>
            </a:r>
            <a:r>
              <a:rPr lang="ru-RU" dirty="0" err="1"/>
              <a:t>Battelle</a:t>
            </a:r>
            <a:r>
              <a:rPr lang="ru-RU" dirty="0"/>
              <a:t> </a:t>
            </a:r>
            <a:r>
              <a:rPr lang="ru-RU" dirty="0" smtClean="0"/>
              <a:t>- специальная </a:t>
            </a:r>
            <a:r>
              <a:rPr lang="ru-RU" dirty="0"/>
              <a:t>краска :</a:t>
            </a:r>
            <a:endParaRPr lang="ru-RU" dirty="0" smtClean="0"/>
          </a:p>
          <a:p>
            <a:r>
              <a:rPr lang="ru-RU" dirty="0" smtClean="0"/>
              <a:t>нагревает </a:t>
            </a:r>
            <a:r>
              <a:rPr lang="ru-RU" dirty="0"/>
              <a:t>поверхность самолета </a:t>
            </a:r>
            <a:endParaRPr lang="ru-RU" dirty="0" smtClean="0"/>
          </a:p>
          <a:p>
            <a:r>
              <a:rPr lang="ru-RU" dirty="0" smtClean="0"/>
              <a:t>потребляет </a:t>
            </a:r>
            <a:r>
              <a:rPr lang="ru-RU" dirty="0"/>
              <a:t>мало энергии, </a:t>
            </a:r>
            <a:r>
              <a:rPr lang="ru-RU" dirty="0" smtClean="0"/>
              <a:t>удобно наносится на </a:t>
            </a:r>
            <a:r>
              <a:rPr lang="ru-RU" dirty="0"/>
              <a:t>изогнутые поверхности крыльев и фюзеляжа. </a:t>
            </a:r>
            <a:endParaRPr lang="ru-RU" dirty="0" smtClean="0"/>
          </a:p>
          <a:p>
            <a:r>
              <a:rPr lang="ru-RU" dirty="0" smtClean="0"/>
              <a:t>содержит </a:t>
            </a:r>
            <a:r>
              <a:rPr lang="ru-RU" dirty="0"/>
              <a:t>углеродные </a:t>
            </a:r>
            <a:r>
              <a:rPr lang="ru-RU" dirty="0" err="1" smtClean="0"/>
              <a:t>нанотрубки</a:t>
            </a:r>
            <a:r>
              <a:rPr lang="ru-RU" dirty="0" smtClean="0"/>
              <a:t> </a:t>
            </a:r>
          </a:p>
          <a:p>
            <a:r>
              <a:rPr lang="ru-RU" dirty="0" smtClean="0"/>
              <a:t>может </a:t>
            </a:r>
            <a:r>
              <a:rPr lang="ru-RU" dirty="0"/>
              <a:t>нагреваться, питаясь от бортового генератора самолета и таким образом предотвращать опасное </a:t>
            </a:r>
            <a:r>
              <a:rPr lang="ru-RU" dirty="0" smtClean="0"/>
              <a:t>обледенение</a:t>
            </a:r>
            <a:r>
              <a:rPr lang="en-US" dirty="0" smtClean="0"/>
              <a:t>. </a:t>
            </a:r>
            <a:endParaRPr lang="ru-RU" dirty="0" smtClean="0"/>
          </a:p>
          <a:p>
            <a:r>
              <a:rPr lang="ru-RU" dirty="0" smtClean="0"/>
              <a:t>Массовое производство</a:t>
            </a:r>
            <a:r>
              <a:rPr lang="en-US" dirty="0" smtClean="0"/>
              <a:t>, </a:t>
            </a:r>
            <a:r>
              <a:rPr lang="ru-RU" dirty="0" smtClean="0"/>
              <a:t>планируется через 2-3 года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08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5962674"/>
          </a:xfrm>
        </p:spPr>
        <p:txBody>
          <a:bodyPr>
            <a:normAutofit/>
          </a:bodyPr>
          <a:lstStyle/>
          <a:p>
            <a:r>
              <a:rPr lang="ru-RU" sz="9600" dirty="0" smtClean="0"/>
              <a:t>Спасибо за Внимание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329407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4591"/>
            <a:ext cx="4330824" cy="1210146"/>
          </a:xfrm>
        </p:spPr>
        <p:txBody>
          <a:bodyPr/>
          <a:lstStyle/>
          <a:p>
            <a:r>
              <a:rPr lang="ru-RU" dirty="0" smtClean="0"/>
              <a:t>ООО «ПЛАЗ»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4279" y="0"/>
            <a:ext cx="3400425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7438284" cy="5012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378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862810"/>
            <a:ext cx="8496944" cy="1995191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Рисунок иллюстрирует наиболее характерные формы льдообразований (ледяных наростов) на лобовых </a:t>
            </a:r>
            <a:r>
              <a:rPr lang="ru-RU" dirty="0" smtClean="0"/>
              <a:t>поверхностях крыльев: </a:t>
            </a:r>
            <a:r>
              <a:rPr lang="ru-RU" dirty="0"/>
              <a:t>а – клинообразная; б – </a:t>
            </a:r>
            <a:r>
              <a:rPr lang="ru-RU" dirty="0" err="1"/>
              <a:t>желобообразная</a:t>
            </a:r>
            <a:r>
              <a:rPr lang="ru-RU" dirty="0"/>
              <a:t> (корытообразная); в – рогообразная; г – промежуточная</a:t>
            </a:r>
            <a:r>
              <a:rPr lang="ru-RU" dirty="0" smtClean="0"/>
              <a:t>.</a:t>
            </a:r>
            <a:r>
              <a:rPr lang="ru-RU" dirty="0"/>
              <a:t>	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260647"/>
            <a:ext cx="4953000" cy="460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480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Способы борьбы с обледенением в большой авиации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ru-RU" sz="3600" dirty="0" smtClean="0"/>
              <a:t>Физико-Химический метод</a:t>
            </a:r>
            <a:endParaRPr lang="en-US" sz="3600" dirty="0" smtClean="0"/>
          </a:p>
          <a:p>
            <a:pPr>
              <a:buFont typeface="Courier New" pitchFamily="49" charset="0"/>
              <a:buChar char="o"/>
            </a:pPr>
            <a:r>
              <a:rPr lang="ru-RU" sz="3600" dirty="0" err="1" smtClean="0"/>
              <a:t>ПневматическаяПОС</a:t>
            </a:r>
            <a:r>
              <a:rPr lang="ru-RU" sz="3600" dirty="0" smtClean="0"/>
              <a:t> </a:t>
            </a:r>
            <a:endParaRPr lang="en-US" sz="3600" dirty="0" smtClean="0"/>
          </a:p>
          <a:p>
            <a:pPr>
              <a:buFont typeface="Courier New" pitchFamily="49" charset="0"/>
              <a:buChar char="o"/>
            </a:pPr>
            <a:r>
              <a:rPr lang="ru-RU" sz="3600" dirty="0"/>
              <a:t>Электроимпульсная ПОС </a:t>
            </a:r>
            <a:endParaRPr lang="en-US" sz="3600" dirty="0" smtClean="0"/>
          </a:p>
          <a:p>
            <a:pPr>
              <a:buFont typeface="Courier New" pitchFamily="49" charset="0"/>
              <a:buChar char="o"/>
            </a:pPr>
            <a:r>
              <a:rPr lang="ru-RU" sz="3600" dirty="0"/>
              <a:t>Тепловые ПОС </a:t>
            </a:r>
            <a:endParaRPr lang="en-US" sz="3600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026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" y="274638"/>
            <a:ext cx="8147248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Физико-Химический метод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106966"/>
            <a:ext cx="8291264" cy="1634402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 поверхность </a:t>
            </a:r>
            <a:r>
              <a:rPr lang="ru-RU" dirty="0" smtClean="0"/>
              <a:t>летательного аппарата  покрывается </a:t>
            </a:r>
            <a:r>
              <a:rPr lang="ru-RU" dirty="0"/>
              <a:t>тонким слоем </a:t>
            </a:r>
            <a:r>
              <a:rPr lang="ru-RU" dirty="0" smtClean="0"/>
              <a:t> </a:t>
            </a:r>
            <a:r>
              <a:rPr lang="ru-RU" dirty="0" err="1" smtClean="0"/>
              <a:t>противообледенительной</a:t>
            </a:r>
            <a:r>
              <a:rPr lang="ru-RU" dirty="0" smtClean="0"/>
              <a:t> жидкости(</a:t>
            </a:r>
            <a:r>
              <a:rPr lang="ru-RU" dirty="0"/>
              <a:t>раствор </a:t>
            </a:r>
            <a:r>
              <a:rPr lang="ru-RU" dirty="0" smtClean="0"/>
              <a:t>гликоля</a:t>
            </a:r>
            <a:r>
              <a:rPr lang="en-US" dirty="0" smtClean="0"/>
              <a:t>, </a:t>
            </a:r>
            <a:r>
              <a:rPr lang="ru-RU" dirty="0" err="1" smtClean="0"/>
              <a:t>моноэтиленгликоль</a:t>
            </a:r>
            <a:r>
              <a:rPr lang="ru-RU" dirty="0"/>
              <a:t>, </a:t>
            </a:r>
            <a:r>
              <a:rPr lang="ru-RU" dirty="0" err="1"/>
              <a:t>диэтиленгликоль</a:t>
            </a:r>
            <a:r>
              <a:rPr lang="ru-RU" dirty="0"/>
              <a:t> или </a:t>
            </a:r>
            <a:r>
              <a:rPr lang="ru-RU" dirty="0" err="1" smtClean="0"/>
              <a:t>пропиленгликоль</a:t>
            </a:r>
            <a:r>
              <a:rPr lang="ru-RU" dirty="0" smtClean="0"/>
              <a:t>), </a:t>
            </a:r>
            <a:r>
              <a:rPr lang="ru-RU" dirty="0"/>
              <a:t>обеспечивающего </a:t>
            </a:r>
            <a:r>
              <a:rPr lang="ru-RU" dirty="0" smtClean="0"/>
              <a:t>защиту</a:t>
            </a:r>
            <a:r>
              <a:rPr lang="ru-RU" dirty="0"/>
              <a:t>. Время защитного действия зависит от типа </a:t>
            </a:r>
            <a:r>
              <a:rPr lang="ru-RU" dirty="0" err="1" smtClean="0"/>
              <a:t>противообледенительной</a:t>
            </a:r>
            <a:r>
              <a:rPr lang="ru-RU" dirty="0" smtClean="0"/>
              <a:t> жидкости </a:t>
            </a:r>
            <a:r>
              <a:rPr lang="ru-RU" dirty="0"/>
              <a:t>и погодных условий и может составлять </a:t>
            </a:r>
            <a:r>
              <a:rPr lang="ru-RU" dirty="0" smtClean="0"/>
              <a:t>до </a:t>
            </a:r>
            <a:r>
              <a:rPr lang="ru-RU" dirty="0"/>
              <a:t>45 </a:t>
            </a:r>
            <a:r>
              <a:rPr lang="ru-RU" dirty="0" smtClean="0"/>
              <a:t>минут.</a:t>
            </a:r>
            <a:endParaRPr lang="ru-RU" dirty="0"/>
          </a:p>
        </p:txBody>
      </p:sp>
      <p:pic>
        <p:nvPicPr>
          <p:cNvPr id="3074" name="Picture 2" descr="C:\Users\Cooller22\Desktop\Презентайшен\800px-Aeroflot_Airbus_A330-200_de-icing_Pereslavtse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492" y="908719"/>
            <a:ext cx="6120680" cy="4077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913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0344" y="-99392"/>
            <a:ext cx="8229600" cy="1143000"/>
          </a:xfrm>
        </p:spPr>
        <p:txBody>
          <a:bodyPr/>
          <a:lstStyle/>
          <a:p>
            <a:r>
              <a:rPr lang="ru-RU" dirty="0" err="1" smtClean="0"/>
              <a:t>ПневматическаяПОС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4908" y="3429000"/>
            <a:ext cx="8820472" cy="3212976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На защищаемой поверхности закрепляется протектор </a:t>
            </a:r>
            <a:r>
              <a:rPr lang="ru-RU" dirty="0" smtClean="0"/>
              <a:t>из </a:t>
            </a:r>
            <a:r>
              <a:rPr lang="ru-RU" dirty="0" err="1"/>
              <a:t>эластомерного</a:t>
            </a:r>
            <a:r>
              <a:rPr lang="ru-RU" dirty="0"/>
              <a:t> материала с </a:t>
            </a:r>
            <a:r>
              <a:rPr lang="ru-RU" dirty="0" err="1"/>
              <a:t>пневмокамерами</a:t>
            </a:r>
            <a:r>
              <a:rPr lang="ru-RU" dirty="0"/>
              <a:t>, внутрь которых в определенном порядке подается под давлением воздух, отбираемый от компрессора реактивного двигателя или специального </a:t>
            </a:r>
            <a:r>
              <a:rPr lang="ru-RU" dirty="0" smtClean="0"/>
              <a:t>компрессора.</a:t>
            </a:r>
            <a:endParaRPr lang="ru-RU" dirty="0"/>
          </a:p>
          <a:p>
            <a:r>
              <a:rPr lang="ru-RU" dirty="0"/>
              <a:t>      При подаче воздуха камеры раздуваются, отрывают и раскалывают лед, который уносится набегающим потоком с защищаемой поверхности.</a:t>
            </a:r>
          </a:p>
          <a:p>
            <a:r>
              <a:rPr lang="ru-RU" dirty="0"/>
              <a:t>      Конструкция пневматической ПОС увеличивает профильное сопротивление крыла на 5–6% в нерабочем состоянии и на 80–100% в рабочем состоянии (при раздутых камерах).</a:t>
            </a:r>
          </a:p>
          <a:p>
            <a:r>
              <a:rPr lang="ru-RU" dirty="0"/>
              <a:t>      Пневматические ПОС имеют относительно небольшую массу и энергоемкость и поэтому широко применяются на малых </a:t>
            </a:r>
            <a:r>
              <a:rPr lang="ru-RU" dirty="0" err="1"/>
              <a:t>нескоростных</a:t>
            </a:r>
            <a:r>
              <a:rPr lang="ru-RU" dirty="0"/>
              <a:t> самолетах</a:t>
            </a:r>
          </a:p>
          <a:p>
            <a:endParaRPr lang="ru-RU" dirty="0"/>
          </a:p>
        </p:txBody>
      </p:sp>
      <p:pic>
        <p:nvPicPr>
          <p:cNvPr id="4" name="Рисунок 3" descr="Принцип действия пневматической ПОС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12" y="908720"/>
            <a:ext cx="7776864" cy="23042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629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dirty="0"/>
              <a:t>Электроимпульсная ПОС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820099"/>
            <a:ext cx="8784976" cy="3037901"/>
          </a:xfrm>
        </p:spPr>
        <p:txBody>
          <a:bodyPr>
            <a:normAutofit/>
          </a:bodyPr>
          <a:lstStyle/>
          <a:p>
            <a:r>
              <a:rPr lang="ru-RU" sz="1400" dirty="0"/>
              <a:t>При подаче импульса тока высокого напряжения U в индукторе возникает кольцевой ток и возбуждается электромагнитное поле, в обшивке </a:t>
            </a:r>
            <a:r>
              <a:rPr lang="ru-RU" sz="1400" dirty="0" smtClean="0"/>
              <a:t> </a:t>
            </a:r>
            <a:r>
              <a:rPr lang="ru-RU" sz="1400" dirty="0"/>
              <a:t>возбуждаются кольцевые токи и возникает свое электромагнитное поле. Взаимодействие этих полей будет отталкивать от закрепленного на "жестком" каркасе 4 индуктора 3 "гибкую" обшивку 5, упруго деформируя ее (деформированное состояние обшивки – 6) и разрушая таким образом лед.</a:t>
            </a:r>
          </a:p>
          <a:p>
            <a:r>
              <a:rPr lang="ru-RU" sz="1400" dirty="0"/>
              <a:t>      Из физики процесса удаления льда с помощью ЭИПОС ясно, что с возрастанием жесткости конструкции требуется увеличение мощности импульса.</a:t>
            </a:r>
          </a:p>
          <a:p>
            <a:r>
              <a:rPr lang="ru-RU" sz="1400" dirty="0"/>
              <a:t>      Практика показала эффективность впервые установленной на самолете Ил-86 в качестве штатной системы ЭИПОС: серии из трех последовательных импульсов продолжительностью около с и периодом их следования 1–2 с достаточно для эффективного удаления льда.</a:t>
            </a:r>
          </a:p>
          <a:p>
            <a:r>
              <a:rPr lang="ru-RU" sz="1400" dirty="0"/>
              <a:t>      </a:t>
            </a:r>
            <a:r>
              <a:rPr lang="ru-RU" sz="1400" dirty="0" smtClean="0"/>
              <a:t>ЭИПОС </a:t>
            </a:r>
            <a:r>
              <a:rPr lang="ru-RU" sz="1400" dirty="0"/>
              <a:t>имеет значительно меньшую установочную массу и потребные </a:t>
            </a:r>
            <a:r>
              <a:rPr lang="ru-RU" sz="1400" dirty="0" err="1"/>
              <a:t>энергозатраты</a:t>
            </a:r>
            <a:r>
              <a:rPr lang="ru-RU" sz="1400" dirty="0"/>
              <a:t>, чем наиболее распространенные на современных самолетах тепловые </a:t>
            </a:r>
            <a:r>
              <a:rPr lang="ru-RU" sz="1400" dirty="0" err="1"/>
              <a:t>противообледенительные</a:t>
            </a:r>
            <a:r>
              <a:rPr lang="ru-RU" sz="1400" dirty="0"/>
              <a:t> системы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908049"/>
            <a:ext cx="4953000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665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8964" y="1245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Тепловые ПОС 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616382"/>
            <a:ext cx="8820472" cy="2276872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горячий воздух для обогрева носков крыла и киля отбирается от компрессоров </a:t>
            </a:r>
            <a:r>
              <a:rPr lang="ru-RU" dirty="0" smtClean="0"/>
              <a:t>двигателей. </a:t>
            </a:r>
            <a:r>
              <a:rPr lang="ru-RU" dirty="0"/>
              <a:t>Заслонки и клапаны регулятора воздуха в трубопроводах позволяют поддерживать температуру отбираемого воздуха в диапазоне 180–200С (для конструкций из алюминиевых сплавов).</a:t>
            </a:r>
          </a:p>
          <a:p>
            <a:r>
              <a:rPr lang="ru-RU" dirty="0"/>
              <a:t>Отбор воздуха от компрессора двигателя ухудшает его тяговые характеристики, поэтому для ПОС </a:t>
            </a:r>
            <a:r>
              <a:rPr lang="ru-RU" dirty="0" smtClean="0"/>
              <a:t>может </a:t>
            </a:r>
            <a:r>
              <a:rPr lang="ru-RU" dirty="0"/>
              <a:t>быть отобрано не более </a:t>
            </a:r>
            <a:r>
              <a:rPr lang="ru-RU" dirty="0" smtClean="0"/>
              <a:t>12% от </a:t>
            </a:r>
            <a:r>
              <a:rPr lang="ru-RU" dirty="0"/>
              <a:t>общего расхода воздуха через двигатель, что приводит к потере мощности (тяги) на </a:t>
            </a:r>
            <a:r>
              <a:rPr lang="ru-RU" dirty="0" smtClean="0"/>
              <a:t>10–15%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Укрупненная компоновачная схема тепловой ПОС двухдвигательного самолет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408" y="770712"/>
            <a:ext cx="6408712" cy="366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678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80920" cy="1619672"/>
          </a:xfrm>
        </p:spPr>
        <p:txBody>
          <a:bodyPr>
            <a:normAutofit/>
          </a:bodyPr>
          <a:lstStyle/>
          <a:p>
            <a:r>
              <a:rPr lang="ru-RU" dirty="0" smtClean="0"/>
              <a:t>Процесс обледенения можно разбить на два этапа: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en-US" dirty="0" smtClean="0"/>
              <a:t>. </a:t>
            </a:r>
            <a:r>
              <a:rPr lang="ru-RU" dirty="0" smtClean="0"/>
              <a:t>Образование «поверхности смачивания» попадание капель на обтекаемую поверхность</a:t>
            </a:r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en-US" dirty="0" smtClean="0"/>
              <a:t>. </a:t>
            </a:r>
            <a:r>
              <a:rPr lang="ru-RU" dirty="0" smtClean="0"/>
              <a:t>Движение и отвердевание жидкости на самой поверхности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21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453</Words>
  <Application>Microsoft Office PowerPoint</Application>
  <PresentationFormat>Экран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Обледенение летательных аппаратов</vt:lpstr>
      <vt:lpstr>ООО «ПЛАЗ»</vt:lpstr>
      <vt:lpstr>Презентация PowerPoint</vt:lpstr>
      <vt:lpstr>Способы борьбы с обледенением в большой авиации</vt:lpstr>
      <vt:lpstr>Физико-Химический метод </vt:lpstr>
      <vt:lpstr>ПневматическаяПОС</vt:lpstr>
      <vt:lpstr>Электроимпульсная ПОС</vt:lpstr>
      <vt:lpstr>Тепловые ПОС  </vt:lpstr>
      <vt:lpstr>Процесс обледенения можно разбить на два этапа:</vt:lpstr>
      <vt:lpstr>Презентация PowerPoint</vt:lpstr>
      <vt:lpstr>Нововведения 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Обледенение летательных аппаратов</dc:title>
  <dc:creator>Cooller22</dc:creator>
  <cp:lastModifiedBy>Посысаев Сергей</cp:lastModifiedBy>
  <cp:revision>13</cp:revision>
  <dcterms:created xsi:type="dcterms:W3CDTF">2012-10-25T19:21:38Z</dcterms:created>
  <dcterms:modified xsi:type="dcterms:W3CDTF">2012-10-25T22:30:55Z</dcterms:modified>
</cp:coreProperties>
</file>