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1602700" cy="324040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978" y="4182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FE8F5-D100-43E0-B024-E6FDD2694613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801688"/>
            <a:ext cx="267335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8E437-27EC-420B-A6B3-37B82192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8E437-27EC-420B-A6B3-37B8219223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1944216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080000" y="17398440"/>
            <a:ext cx="1944216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1041920" y="1739844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080000" y="1739844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1920" y="18097200"/>
            <a:ext cx="9487440" cy="7566480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000" y="18097200"/>
            <a:ext cx="9487440" cy="7566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080000" y="7582320"/>
            <a:ext cx="19442160" cy="18794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1944216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080000" y="1292760"/>
            <a:ext cx="19442160" cy="2508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080000" y="1739844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1041920" y="1739844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1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1041920" y="7582320"/>
            <a:ext cx="948744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080000" y="17398440"/>
            <a:ext cx="19441800" cy="8964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80000" y="1292760"/>
            <a:ext cx="19442160" cy="5410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080000" y="7582320"/>
            <a:ext cx="19442160" cy="1879416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792238" y="1224361"/>
            <a:ext cx="19585800" cy="2016000"/>
          </a:xfrm>
          <a:prstGeom prst="rect">
            <a:avLst/>
          </a:prstGeom>
          <a:noFill/>
        </p:spPr>
        <p:txBody>
          <a:bodyPr lIns="308520" tIns="154440" rIns="308520" bIns="154440" anchor="ctr"/>
          <a:lstStyle/>
          <a:p>
            <a:pPr algn="ctr">
              <a:lnSpc>
                <a:spcPct val="100000"/>
              </a:lnSpc>
            </a:pPr>
            <a:r>
              <a:rPr lang="ru-RU" sz="4800" b="1" dirty="0" smtClean="0"/>
              <a:t>Моделирование колебаний резонаторов на основе углеродных </a:t>
            </a:r>
            <a:r>
              <a:rPr lang="ru-RU" sz="4800" b="1" dirty="0" err="1" smtClean="0"/>
              <a:t>вискеров</a:t>
            </a:r>
            <a:endParaRPr sz="4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232398" y="-1"/>
            <a:ext cx="1692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Санкт-Петербургский Политехнический Университет Петра Великого </a:t>
            </a:r>
          </a:p>
          <a:p>
            <a:pPr algn="ctr"/>
            <a:r>
              <a:rPr lang="ru-RU" sz="4000" dirty="0" smtClean="0"/>
              <a:t>Кафедра Теоретической Механики </a:t>
            </a:r>
            <a:endParaRPr lang="ru-RU" sz="4000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/>
          <a:srcRect l="31183" t="8657" r="30077" b="6688"/>
          <a:stretch>
            <a:fillRect/>
          </a:stretch>
        </p:blipFill>
        <p:spPr bwMode="auto">
          <a:xfrm>
            <a:off x="0" y="0"/>
            <a:ext cx="2160390" cy="265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/>
          <a:srcRect l="3040" t="12422" r="55453" b="14735"/>
          <a:stretch>
            <a:fillRect/>
          </a:stretch>
        </p:blipFill>
        <p:spPr bwMode="auto">
          <a:xfrm>
            <a:off x="18938254" y="0"/>
            <a:ext cx="2664446" cy="262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0" y="4176689"/>
            <a:ext cx="216027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26"/>
          <p:cNvSpPr>
            <a:spLocks noChangeArrowheads="1"/>
          </p:cNvSpPr>
          <p:nvPr/>
        </p:nvSpPr>
        <p:spPr bwMode="auto">
          <a:xfrm>
            <a:off x="1872358" y="7273033"/>
            <a:ext cx="181626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/>
              <a:t>Камертон</a:t>
            </a:r>
            <a:endParaRPr lang="en-US" altLang="ru-RU" sz="2800" dirty="0"/>
          </a:p>
          <a:p>
            <a:pPr algn="ctr"/>
            <a:endParaRPr lang="en-US" altLang="ru-RU" dirty="0"/>
          </a:p>
        </p:txBody>
      </p:sp>
      <p:grpSp>
        <p:nvGrpSpPr>
          <p:cNvPr id="63" name="Группа 5"/>
          <p:cNvGrpSpPr>
            <a:grpSpLocks/>
          </p:cNvGrpSpPr>
          <p:nvPr/>
        </p:nvGrpSpPr>
        <p:grpSpPr bwMode="auto">
          <a:xfrm>
            <a:off x="4608662" y="4536729"/>
            <a:ext cx="3889081" cy="3192222"/>
            <a:chOff x="6187363" y="1722302"/>
            <a:chExt cx="3139654" cy="4098614"/>
          </a:xfrm>
        </p:grpSpPr>
        <p:pic>
          <p:nvPicPr>
            <p:cNvPr id="64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87363" y="1722302"/>
              <a:ext cx="3139654" cy="366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Прямоугольник 27"/>
            <p:cNvSpPr>
              <a:spLocks noChangeArrowheads="1"/>
            </p:cNvSpPr>
            <p:nvPr/>
          </p:nvSpPr>
          <p:spPr bwMode="auto">
            <a:xfrm>
              <a:off x="6964295" y="5307235"/>
              <a:ext cx="1963016" cy="513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800" dirty="0" smtClean="0"/>
                <a:t>Одиночный вискер</a:t>
              </a:r>
              <a:endParaRPr lang="en-US" altLang="ru-RU" sz="2800" dirty="0"/>
            </a:p>
            <a:p>
              <a:pPr algn="ctr"/>
              <a:endParaRPr lang="en-US" altLang="ru-RU" dirty="0"/>
            </a:p>
          </p:txBody>
        </p:sp>
      </p:grpSp>
      <p:grpSp>
        <p:nvGrpSpPr>
          <p:cNvPr id="67" name="Группа 1"/>
          <p:cNvGrpSpPr>
            <a:grpSpLocks/>
          </p:cNvGrpSpPr>
          <p:nvPr/>
        </p:nvGrpSpPr>
        <p:grpSpPr bwMode="auto">
          <a:xfrm>
            <a:off x="504206" y="4536729"/>
            <a:ext cx="4140675" cy="2880319"/>
            <a:chOff x="8908169" y="1808053"/>
            <a:chExt cx="2800350" cy="2533650"/>
          </a:xfrm>
        </p:grpSpPr>
        <p:pic>
          <p:nvPicPr>
            <p:cNvPr id="68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08169" y="1808053"/>
              <a:ext cx="280035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9" name="Прямая соединительная линия 68"/>
            <p:cNvCxnSpPr/>
            <p:nvPr/>
          </p:nvCxnSpPr>
          <p:spPr>
            <a:xfrm>
              <a:off x="9179632" y="4014514"/>
              <a:ext cx="574675" cy="0"/>
            </a:xfrm>
            <a:prstGeom prst="line">
              <a:avLst/>
            </a:prstGeom>
            <a:ln w="12700" cap="rnd">
              <a:solidFill>
                <a:schemeClr val="bg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7"/>
            <p:cNvSpPr txBox="1">
              <a:spLocks noChangeArrowheads="1"/>
            </p:cNvSpPr>
            <p:nvPr/>
          </p:nvSpPr>
          <p:spPr bwMode="auto">
            <a:xfrm>
              <a:off x="9164719" y="3756141"/>
              <a:ext cx="53732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900">
                  <a:solidFill>
                    <a:schemeClr val="bg1"/>
                  </a:solidFill>
                </a:rPr>
                <a:t>200 nm</a:t>
              </a:r>
              <a:endParaRPr lang="ru-RU" altLang="ru-RU" sz="900">
                <a:solidFill>
                  <a:schemeClr val="bg1"/>
                </a:solidFill>
              </a:endParaRPr>
            </a:p>
          </p:txBody>
        </p:sp>
      </p:grpSp>
      <p:pic>
        <p:nvPicPr>
          <p:cNvPr id="71" name="Рисунок 41"/>
          <p:cNvPicPr>
            <a:picLocks noChangeAspect="1" noChangeArrowheads="1"/>
          </p:cNvPicPr>
          <p:nvPr/>
        </p:nvPicPr>
        <p:blipFill>
          <a:blip r:embed="rId7" cstate="print"/>
          <a:srcRect t="4570" r="1042" b="6310"/>
          <a:stretch>
            <a:fillRect/>
          </a:stretch>
        </p:blipFill>
        <p:spPr bwMode="auto">
          <a:xfrm>
            <a:off x="576214" y="7849097"/>
            <a:ext cx="7848872" cy="322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Прямоугольник 26"/>
          <p:cNvSpPr>
            <a:spLocks noChangeArrowheads="1"/>
          </p:cNvSpPr>
          <p:nvPr/>
        </p:nvSpPr>
        <p:spPr bwMode="auto">
          <a:xfrm>
            <a:off x="1296294" y="10945441"/>
            <a:ext cx="216905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/>
              <a:t>Скальпель</a:t>
            </a:r>
            <a:endParaRPr lang="en-US" altLang="ru-RU" sz="2800" dirty="0"/>
          </a:p>
          <a:p>
            <a:pPr algn="ctr"/>
            <a:endParaRPr lang="en-US" altLang="ru-RU" dirty="0"/>
          </a:p>
        </p:txBody>
      </p:sp>
      <p:sp>
        <p:nvSpPr>
          <p:cNvPr id="75" name="Прямоугольник 26"/>
          <p:cNvSpPr>
            <a:spLocks noChangeArrowheads="1"/>
          </p:cNvSpPr>
          <p:nvPr/>
        </p:nvSpPr>
        <p:spPr bwMode="auto">
          <a:xfrm>
            <a:off x="5544767" y="10945441"/>
            <a:ext cx="21406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/>
              <a:t>Вилка</a:t>
            </a:r>
            <a:endParaRPr lang="en-US" altLang="ru-RU" sz="2800" dirty="0"/>
          </a:p>
          <a:p>
            <a:pPr algn="ctr"/>
            <a:endParaRPr lang="en-US" altLang="ru-RU" dirty="0"/>
          </a:p>
        </p:txBody>
      </p:sp>
      <p:pic>
        <p:nvPicPr>
          <p:cNvPr id="76" name="Рисунок 75"/>
          <p:cNvPicPr/>
          <p:nvPr/>
        </p:nvPicPr>
        <p:blipFill>
          <a:blip r:embed="rId8" cstate="print"/>
          <a:srcRect l="23052" t="37079" r="56569" b="19101"/>
          <a:stretch>
            <a:fillRect/>
          </a:stretch>
        </p:blipFill>
        <p:spPr bwMode="auto">
          <a:xfrm>
            <a:off x="936254" y="13825761"/>
            <a:ext cx="2537866" cy="33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432198" y="17210137"/>
            <a:ext cx="4968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Z.L.Wang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P.Poncharal</a:t>
            </a:r>
            <a:r>
              <a:rPr lang="en-US" sz="1400" i="1" dirty="0" smtClean="0"/>
              <a:t>, W.A. de </a:t>
            </a:r>
            <a:r>
              <a:rPr lang="en-US" sz="1400" i="1" dirty="0" err="1" smtClean="0"/>
              <a:t>Heer</a:t>
            </a:r>
            <a:r>
              <a:rPr lang="en-US" sz="1400" i="1" dirty="0" smtClean="0"/>
              <a:t>. Measuring physical and mechanical properties of individual carbon </a:t>
            </a:r>
            <a:r>
              <a:rPr lang="en-US" sz="1400" i="1" dirty="0" err="1" smtClean="0"/>
              <a:t>nanotubes</a:t>
            </a:r>
            <a:r>
              <a:rPr lang="en-US" sz="1400" i="1" dirty="0" smtClean="0"/>
              <a:t> by in situ TEM. J. Phys. Chem. Solids, 2000, 61(7), pp.1025- 1030</a:t>
            </a:r>
            <a:endParaRPr lang="ru-RU" sz="1400" dirty="0"/>
          </a:p>
        </p:txBody>
      </p:sp>
      <p:pic>
        <p:nvPicPr>
          <p:cNvPr id="79" name="Рисунок 78"/>
          <p:cNvPicPr/>
          <p:nvPr/>
        </p:nvPicPr>
        <p:blipFill>
          <a:blip r:embed="rId9" cstate="print"/>
          <a:srcRect l="14591" t="23932" r="51256" b="47578"/>
          <a:stretch>
            <a:fillRect/>
          </a:stretch>
        </p:blipFill>
        <p:spPr bwMode="auto">
          <a:xfrm>
            <a:off x="4032598" y="13969777"/>
            <a:ext cx="4417086" cy="25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8742" y="15769977"/>
            <a:ext cx="3423774" cy="336765"/>
          </a:xfrm>
          <a:prstGeom prst="rect">
            <a:avLst/>
          </a:prstGeom>
          <a:noFill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0750" y="16202025"/>
            <a:ext cx="3260739" cy="347298"/>
          </a:xfrm>
          <a:prstGeom prst="rect">
            <a:avLst/>
          </a:prstGeom>
          <a:noFill/>
        </p:spPr>
      </p:pic>
      <p:pic>
        <p:nvPicPr>
          <p:cNvPr id="84" name="Picture 2" descr="C:\Users\Valentina\Desktop\Student\diplrab\rtt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8290257"/>
            <a:ext cx="6624736" cy="4959695"/>
          </a:xfrm>
          <a:prstGeom prst="rect">
            <a:avLst/>
          </a:prstGeom>
          <a:noFill/>
        </p:spPr>
      </p:pic>
      <p:sp>
        <p:nvSpPr>
          <p:cNvPr id="85" name="Содержимое 2"/>
          <p:cNvSpPr txBox="1">
            <a:spLocks/>
          </p:cNvSpPr>
          <p:nvPr/>
        </p:nvSpPr>
        <p:spPr>
          <a:xfrm>
            <a:off x="360190" y="12313593"/>
            <a:ext cx="10369152" cy="7560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</a:rPr>
              <a:t>На конец вискера падает точечная масса, необходимо найти связь величины этой массы с первой собственной частотой колебаний вискера.  Для  этого с одной стороны применяются  аналитическое решение, а с другой численное.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Содержимое 2"/>
          <p:cNvSpPr txBox="1">
            <a:spLocks/>
          </p:cNvSpPr>
          <p:nvPr/>
        </p:nvSpPr>
        <p:spPr>
          <a:xfrm>
            <a:off x="360190" y="18074233"/>
            <a:ext cx="9721080" cy="72008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Сравнение теоретических результатов с результатами моделирования: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" name="Picture 1"/>
          <p:cNvPicPr>
            <a:picLocks noChangeAspect="1" noChangeArrowheads="1"/>
          </p:cNvPicPr>
          <p:nvPr/>
        </p:nvPicPr>
        <p:blipFill>
          <a:blip r:embed="rId13" cstate="print"/>
          <a:srcRect l="28498" t="45891" r="23353" b="32453"/>
          <a:stretch>
            <a:fillRect/>
          </a:stretch>
        </p:blipFill>
        <p:spPr bwMode="auto">
          <a:xfrm>
            <a:off x="0" y="24842985"/>
            <a:ext cx="74037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Прямоугольник 90"/>
          <p:cNvSpPr/>
          <p:nvPr/>
        </p:nvSpPr>
        <p:spPr>
          <a:xfrm>
            <a:off x="9001150" y="4896769"/>
            <a:ext cx="1080135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Нановискеры</a:t>
            </a:r>
            <a:r>
              <a:rPr lang="ru-RU" sz="2000" dirty="0" smtClean="0"/>
              <a:t> -  структуры, </a:t>
            </a:r>
            <a:r>
              <a:rPr lang="ru-RU" sz="2000" dirty="0" smtClean="0"/>
              <a:t> </a:t>
            </a:r>
            <a:r>
              <a:rPr lang="ru-RU" sz="2000" dirty="0" smtClean="0"/>
              <a:t>полученные из аморфного углерода, длина которых не превышает сотни микрометров. Могут быть разных форм и размеров и применятся как </a:t>
            </a:r>
            <a:r>
              <a:rPr lang="ru-RU" sz="2000" dirty="0" err="1" smtClean="0"/>
              <a:t>наноинструменты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400" dirty="0" smtClean="0"/>
              <a:t>Целью </a:t>
            </a:r>
            <a:r>
              <a:rPr lang="ru-RU" sz="2400" dirty="0" smtClean="0"/>
              <a:t>данной работы является исследование динамики </a:t>
            </a:r>
            <a:r>
              <a:rPr lang="ru-RU" sz="2400" dirty="0" err="1" smtClean="0"/>
              <a:t>нановискеров</a:t>
            </a:r>
            <a:r>
              <a:rPr lang="ru-RU" sz="2400" dirty="0" smtClean="0"/>
              <a:t> с целью их оптимального применения в </a:t>
            </a:r>
            <a:r>
              <a:rPr lang="ru-RU" sz="2400" dirty="0" err="1" smtClean="0"/>
              <a:t>наноэлектромеханических</a:t>
            </a:r>
            <a:r>
              <a:rPr lang="ru-RU" sz="2400" dirty="0" smtClean="0"/>
              <a:t> системах, путем нахождения деформаций и напряжений различных </a:t>
            </a:r>
            <a:r>
              <a:rPr lang="ru-RU" sz="2400" dirty="0" err="1" smtClean="0"/>
              <a:t>наноструктур</a:t>
            </a:r>
            <a:r>
              <a:rPr lang="ru-RU" sz="2400" dirty="0" smtClean="0"/>
              <a:t>, для улучшение качеств дальнейших экспериментов, а так же подбор идеальных параметров конструкций </a:t>
            </a:r>
            <a:r>
              <a:rPr lang="ru-RU" sz="2400" dirty="0" smtClean="0"/>
              <a:t>и </a:t>
            </a:r>
            <a:r>
              <a:rPr lang="ru-RU" sz="2400" dirty="0" err="1" smtClean="0"/>
              <a:t>материалов.Это</a:t>
            </a:r>
            <a:r>
              <a:rPr lang="ru-RU" sz="2400" dirty="0" smtClean="0"/>
              <a:t> поможет значительно сократить количество неудачных экспериментов, а так же выявить новые свойства </a:t>
            </a:r>
            <a:r>
              <a:rPr lang="ru-RU" sz="2400" dirty="0" err="1" smtClean="0"/>
              <a:t>наноструктур</a:t>
            </a:r>
            <a:r>
              <a:rPr lang="ru-RU" sz="2400" dirty="0" smtClean="0"/>
              <a:t>, которые не были выявлены в ходе эксперимента. Так же с помощью данных моделирований становится более понятна природа и  виды колебаний и деформаций, вызванных ими.</a:t>
            </a:r>
            <a:endParaRPr lang="ru-RU" sz="2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9001150" y="9505281"/>
            <a:ext cx="108013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Во всех последующих расчетах в качестве параметров материала </a:t>
            </a:r>
            <a:r>
              <a:rPr lang="ru-RU" sz="2400" dirty="0" err="1" smtClean="0"/>
              <a:t>вискеров</a:t>
            </a:r>
            <a:r>
              <a:rPr lang="ru-RU" sz="2400" dirty="0" smtClean="0"/>
              <a:t> взяты параметры аморфного углерода: $E=2\cdot 10^{10}$Па - модуль Юнга, $\rho=2200$ кг/м$^3$ - плотность. При этом известно, что аморфный углерод - изотропный материал, а это значит, что его физические и механические свойства не зависят от направления. </a:t>
            </a:r>
            <a:endParaRPr lang="ru-RU" sz="2400" dirty="0"/>
          </a:p>
        </p:txBody>
      </p:sp>
      <p:sp>
        <p:nvSpPr>
          <p:cNvPr id="93" name="CustomShape 1"/>
          <p:cNvSpPr/>
          <p:nvPr/>
        </p:nvSpPr>
        <p:spPr>
          <a:xfrm>
            <a:off x="2880470" y="11809537"/>
            <a:ext cx="6151819" cy="553076"/>
          </a:xfrm>
          <a:prstGeom prst="rect">
            <a:avLst/>
          </a:prstGeom>
          <a:noFill/>
        </p:spPr>
        <p:txBody>
          <a:bodyPr lIns="308520" tIns="154440" rIns="308520" bIns="154440" anchor="ctr"/>
          <a:lstStyle/>
          <a:p>
            <a:pPr algn="ctr">
              <a:lnSpc>
                <a:spcPct val="100000"/>
              </a:lnSpc>
            </a:pPr>
            <a:r>
              <a:rPr lang="ru-RU" sz="3600" b="1" dirty="0" err="1" smtClean="0"/>
              <a:t>Нановесы</a:t>
            </a:r>
            <a:endParaRPr sz="3600" b="1" dirty="0"/>
          </a:p>
        </p:txBody>
      </p:sp>
      <p:pic>
        <p:nvPicPr>
          <p:cNvPr id="95" name="Picture 3" descr="C:\Users\Valentina\Desktop\Student\diplrab\1я.jpg"/>
          <p:cNvPicPr>
            <a:picLocks noChangeAspect="1" noChangeArrowheads="1"/>
          </p:cNvPicPr>
          <p:nvPr/>
        </p:nvPicPr>
        <p:blipFill>
          <a:blip r:embed="rId14" cstate="print"/>
          <a:srcRect l="3861"/>
          <a:stretch>
            <a:fillRect/>
          </a:stretch>
        </p:blipFill>
        <p:spPr bwMode="auto">
          <a:xfrm>
            <a:off x="288182" y="26938876"/>
            <a:ext cx="6120830" cy="4766453"/>
          </a:xfrm>
          <a:prstGeom prst="rect">
            <a:avLst/>
          </a:prstGeom>
          <a:noFill/>
        </p:spPr>
      </p:pic>
      <p:pic>
        <p:nvPicPr>
          <p:cNvPr id="96" name="Picture 4" descr="C:\Users\Valentina\Desktop\Student\diplrab\2я.jpg"/>
          <p:cNvPicPr>
            <a:picLocks noChangeAspect="1" noChangeArrowheads="1"/>
          </p:cNvPicPr>
          <p:nvPr/>
        </p:nvPicPr>
        <p:blipFill>
          <a:blip r:embed="rId15" cstate="print"/>
          <a:srcRect l="4268"/>
          <a:stretch>
            <a:fillRect/>
          </a:stretch>
        </p:blipFill>
        <p:spPr bwMode="auto">
          <a:xfrm>
            <a:off x="6264846" y="27037452"/>
            <a:ext cx="5976664" cy="4673977"/>
          </a:xfrm>
          <a:prstGeom prst="rect">
            <a:avLst/>
          </a:prstGeom>
          <a:noFill/>
        </p:spPr>
      </p:pic>
      <p:pic>
        <p:nvPicPr>
          <p:cNvPr id="3" name="Picture 2" descr="C:\Users\Valentina\Desktop\Student\TeX_Template\diplom\stresstunin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38055" y="21026561"/>
            <a:ext cx="4464646" cy="5097032"/>
          </a:xfrm>
          <a:prstGeom prst="rect">
            <a:avLst/>
          </a:prstGeom>
          <a:noFill/>
        </p:spPr>
      </p:pic>
      <p:pic>
        <p:nvPicPr>
          <p:cNvPr id="1034" name="Picture 10" descr="C:\Users\Valentina\Desktop\Student\TeX_Template\diplom\2tuning.png"/>
          <p:cNvPicPr>
            <a:picLocks noChangeAspect="1" noChangeArrowheads="1"/>
          </p:cNvPicPr>
          <p:nvPr/>
        </p:nvPicPr>
        <p:blipFill>
          <a:blip r:embed="rId17" cstate="print"/>
          <a:srcRect r="28390"/>
          <a:stretch>
            <a:fillRect/>
          </a:stretch>
        </p:blipFill>
        <p:spPr bwMode="auto">
          <a:xfrm>
            <a:off x="16201950" y="13465721"/>
            <a:ext cx="4957334" cy="3036267"/>
          </a:xfrm>
          <a:prstGeom prst="rect">
            <a:avLst/>
          </a:prstGeom>
          <a:noFill/>
        </p:spPr>
      </p:pic>
      <p:pic>
        <p:nvPicPr>
          <p:cNvPr id="1040" name="Picture 16" descr="C:\Users\Valentina\Desktop\Student\TeX_Template\diplom\4tuning.png"/>
          <p:cNvPicPr>
            <a:picLocks noChangeAspect="1" noChangeArrowheads="1"/>
          </p:cNvPicPr>
          <p:nvPr/>
        </p:nvPicPr>
        <p:blipFill>
          <a:blip r:embed="rId18" cstate="print"/>
          <a:srcRect r="29681"/>
          <a:stretch>
            <a:fillRect/>
          </a:stretch>
        </p:blipFill>
        <p:spPr bwMode="auto">
          <a:xfrm>
            <a:off x="16201950" y="17210137"/>
            <a:ext cx="4917900" cy="3096547"/>
          </a:xfrm>
          <a:prstGeom prst="rect">
            <a:avLst/>
          </a:prstGeom>
          <a:noFill/>
        </p:spPr>
      </p:pic>
      <p:sp>
        <p:nvSpPr>
          <p:cNvPr id="97" name="TextBox 96"/>
          <p:cNvSpPr txBox="1"/>
          <p:nvPr/>
        </p:nvSpPr>
        <p:spPr>
          <a:xfrm>
            <a:off x="2880470" y="3024561"/>
            <a:ext cx="1584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В.В.Ванюшкина</a:t>
            </a:r>
          </a:p>
          <a:p>
            <a:r>
              <a:rPr lang="ru-RU" sz="2800" dirty="0" smtClean="0"/>
              <a:t>Научный руководитель: к. ф.-м. н., доц. каф. «Теоретическая механика»  И.Е. </a:t>
            </a:r>
            <a:r>
              <a:rPr lang="ru-RU" sz="2800" dirty="0" err="1" smtClean="0"/>
              <a:t>Беринский</a:t>
            </a:r>
            <a:endParaRPr lang="ru-RU" sz="2800" dirty="0"/>
          </a:p>
        </p:txBody>
      </p:sp>
      <p:pic>
        <p:nvPicPr>
          <p:cNvPr id="1044" name="Picture 20" descr="C:\Users\Valentina\Desktop\Student\TeX_Template\diplom\1tuning.png"/>
          <p:cNvPicPr>
            <a:picLocks noChangeAspect="1" noChangeArrowheads="1"/>
          </p:cNvPicPr>
          <p:nvPr/>
        </p:nvPicPr>
        <p:blipFill>
          <a:blip r:embed="rId19" cstate="print"/>
          <a:srcRect r="21980"/>
          <a:stretch>
            <a:fillRect/>
          </a:stretch>
        </p:blipFill>
        <p:spPr bwMode="auto">
          <a:xfrm>
            <a:off x="10729342" y="13465721"/>
            <a:ext cx="5477739" cy="3360812"/>
          </a:xfrm>
          <a:prstGeom prst="rect">
            <a:avLst/>
          </a:prstGeom>
          <a:noFill/>
        </p:spPr>
      </p:pic>
      <p:pic>
        <p:nvPicPr>
          <p:cNvPr id="1045" name="Picture 21" descr="C:\Users\Valentina\Desktop\Student\TeX_Template\diplom\3tuning.png"/>
          <p:cNvPicPr>
            <a:picLocks noChangeAspect="1" noChangeArrowheads="1"/>
          </p:cNvPicPr>
          <p:nvPr/>
        </p:nvPicPr>
        <p:blipFill>
          <a:blip r:embed="rId20" cstate="print"/>
          <a:srcRect r="22012"/>
          <a:stretch>
            <a:fillRect/>
          </a:stretch>
        </p:blipFill>
        <p:spPr bwMode="auto">
          <a:xfrm>
            <a:off x="10657334" y="16778089"/>
            <a:ext cx="5688632" cy="3464444"/>
          </a:xfrm>
          <a:prstGeom prst="rect">
            <a:avLst/>
          </a:prstGeom>
          <a:noFill/>
        </p:spPr>
      </p:pic>
      <p:pic>
        <p:nvPicPr>
          <p:cNvPr id="1046" name="Picture 22" descr="C:\Users\Valentina\Desktop\Student\TeX_Template\diplom\phototuning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961590" y="26931217"/>
            <a:ext cx="7309313" cy="3384376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10225286" y="20882545"/>
            <a:ext cx="68407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Камертон-инструмент, используемый для фиксации эталонных колебаний. </a:t>
            </a:r>
            <a:r>
              <a:rPr lang="ru-RU" sz="2400" dirty="0" err="1" smtClean="0"/>
              <a:t>Нанокамертон</a:t>
            </a:r>
            <a:r>
              <a:rPr lang="ru-RU" sz="2400" dirty="0" smtClean="0"/>
              <a:t> получил свое название из-за похожей с музыкальным камертоном формы. Он может быть использован для продолжительного сохранения колебаний на </a:t>
            </a:r>
            <a:r>
              <a:rPr lang="ru-RU" sz="2400" dirty="0" err="1" smtClean="0"/>
              <a:t>наноуровне</a:t>
            </a:r>
            <a:r>
              <a:rPr lang="ru-RU" sz="2400" dirty="0" smtClean="0"/>
              <a:t>, так как такая форма обладает свойством именно продолжительного сохранения вибраций. </a:t>
            </a:r>
            <a:endParaRPr lang="ru-RU" sz="2400" dirty="0" smtClean="0"/>
          </a:p>
          <a:p>
            <a:r>
              <a:rPr lang="ru-RU" sz="2400" dirty="0" smtClean="0"/>
              <a:t>Видим</a:t>
            </a:r>
            <a:r>
              <a:rPr lang="ru-RU" sz="2400" dirty="0" smtClean="0"/>
              <a:t>, что получили противофазные колебания ножек камертона в плоскости фигуры, как одну из собственных частот. Именно это свойство камертона и позволяет ему стабильно сохранять частоту колебаний. При такой форме колебаний общее количество движения камертона равно нулю.</a:t>
            </a:r>
            <a:endParaRPr lang="ru-RU" sz="2400" dirty="0"/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0870" y="19514393"/>
            <a:ext cx="2952328" cy="1272709"/>
          </a:xfrm>
          <a:prstGeom prst="rect">
            <a:avLst/>
          </a:prstGeom>
          <a:noFill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878" y="20810537"/>
            <a:ext cx="2883200" cy="936104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1017374" y="11953553"/>
            <a:ext cx="971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Конечноэлементный</a:t>
            </a:r>
            <a:r>
              <a:rPr lang="ru-RU" sz="3600" b="1" dirty="0" smtClean="0"/>
              <a:t> расчет сложных конструкций на примере камертона.</a:t>
            </a:r>
            <a:endParaRPr lang="ru-RU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4833798" y="30459609"/>
            <a:ext cx="415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Реальные колебания </a:t>
            </a:r>
            <a:r>
              <a:rPr lang="ru-RU" dirty="0" err="1" smtClean="0"/>
              <a:t>нанокамертона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7066047" y="26211137"/>
            <a:ext cx="41764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Напряжения при вынужденных колебаниях </a:t>
            </a:r>
            <a:r>
              <a:rPr lang="ru-RU" dirty="0" err="1" smtClean="0"/>
              <a:t>нанокамертона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3537654" y="20450497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Первые четыре собственные формы </a:t>
            </a:r>
            <a:r>
              <a:rPr lang="ru-RU" dirty="0" err="1" smtClean="0"/>
              <a:t>нанокамертона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31539729"/>
            <a:ext cx="633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Зависимость первой собственной частоты от расстояния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6336854" y="31539729"/>
            <a:ext cx="630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Зависимость второй собственной частоты от расстояния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23258809"/>
            <a:ext cx="10009262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Задача о падении массы на разные точки вискера: взвешиваемый объект </a:t>
            </a:r>
            <a:r>
              <a:rPr lang="ru-RU" sz="2400" dirty="0" err="1" smtClean="0"/>
              <a:t>прекрепляется</a:t>
            </a:r>
            <a:r>
              <a:rPr lang="ru-RU" sz="2400" dirty="0" smtClean="0"/>
              <a:t> не к концу вискера, а к произвольной точке. Найдем первые две собственные частоты такой системы(задача решена моделированием.</a:t>
            </a:r>
            <a:endParaRPr lang="ru-RU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584326" y="26499169"/>
            <a:ext cx="250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Модель для расчетов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444</Words>
  <Application>Microsoft Office PowerPoint</Application>
  <PresentationFormat>Произвольный</PresentationFormat>
  <Paragraphs>28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 Vanushkina</dc:creator>
  <cp:lastModifiedBy>Valentina</cp:lastModifiedBy>
  <cp:revision>22</cp:revision>
  <dcterms:modified xsi:type="dcterms:W3CDTF">2015-06-17T16:41:35Z</dcterms:modified>
</cp:coreProperties>
</file>