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5" r:id="rId3"/>
    <p:sldId id="292" r:id="rId4"/>
    <p:sldId id="297" r:id="rId5"/>
    <p:sldId id="264" r:id="rId6"/>
    <p:sldId id="298" r:id="rId7"/>
    <p:sldId id="296" r:id="rId8"/>
    <p:sldId id="299" r:id="rId9"/>
    <p:sldId id="300" r:id="rId10"/>
    <p:sldId id="301" r:id="rId11"/>
    <p:sldId id="293" r:id="rId12"/>
    <p:sldId id="304" r:id="rId13"/>
    <p:sldId id="303" r:id="rId14"/>
    <p:sldId id="3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3398" autoAdjust="0"/>
  </p:normalViewPr>
  <p:slideViewPr>
    <p:cSldViewPr snapToGrid="0">
      <p:cViewPr>
        <p:scale>
          <a:sx n="75" d="100"/>
          <a:sy n="75" d="100"/>
        </p:scale>
        <p:origin x="-811" y="2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4F22-B273-4A90-823F-C750E169663D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D3115-0A57-4E62-93DB-28C8B8227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6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9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5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экспериментах поставлены две задачи: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провести обучение и достигнуть задачи стыковки БЭЛ с портом из разных участков локации при различных параметрах движения группы роботов и сравнить с существующими методами, направленными на решение задачи децентрализованного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многоагентного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планирования – Primal2, PICO, SCRIMP</a:t>
            </a:r>
          </a:p>
          <a:p>
            <a:pPr indent="449580" algn="just">
              <a:lnSpc>
                <a:spcPct val="150000"/>
              </a:lnSpc>
            </a:pP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 эксперимента по сравнению показывает, что достигается больше целей в единицу времени, значение способности к генерализации выше, чем у сравниваемых моделей </a:t>
            </a:r>
          </a:p>
          <a:p>
            <a:pPr indent="449580"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Основываясь на полученных результатах эксперимента по построению маршрута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БЭЛ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работе в группе, разработанный ансамбль лучше, чем существующие модели работает на карте, не участвующей на этапе обучения.</a:t>
            </a: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 в работе проведён эксперимент на оценку достижимости интеллектуальной системы управления выполнения задач. В процессе эксперимента отключались программные компоненты разработанной архитектуры включая состав моделей ансамбля: отключая метод распределения АНА по карте – не учитывалась модификация стоимостей перехода в A* (прим.: состав кратчайшего пути) – качество падает; обучаемая стратегия,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БЭЛ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ходила просто по A* путям – качество падает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все проведённых экспериментов получено подтверждение работоспособности гибридного метода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формирваония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ансамбля, основанного на применении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бустинга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нейронной сетью, который в отдельной части достиг лучших показателей в эффективности решения задачи существующих моделей по соотношению «цена‑качество».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оценки производительности, точности и адаптивности разработанной системы стыковки робототехнических комплексов (РТК) был проведен ряд тестов в виртуальном окружении. Помимо РТК, в сцене присутствует ряд статических и динамических объектов. Основная цель тестирования заключалась в проверке, насколько эффективно система выполняет стыковку в различных условиях, а также в выявлении потенциальных улучшений перед применением в реальных условиях.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7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робототехнические системы используются во множестве сфер, начиная от производства и медицины и заканчивая логистикой и картографическими исследованиями.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робототехники и кибернетики, а также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растущий уровень сложности задач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приводят к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интеграции в технологические процессы различных типов робототехнических комплексов для выполнения сложных задач, а также в обеспечении их взаимодействия между собой для гарантирования непрерывности и безопасности процесса.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ключевых задач в условиях развития автономности робототехнических комплексов является обеспечение согласованной работы разнородных РТК, в том числе разработка эффективных алгоритмов стыковки. В данном контексте использование моделей машинного обучения представляет собой перспективный подход для создания адаптивных систем стыковки, способных адаптироваться к различным условиям окружающей среды и сценариям.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7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Целью настоящего исследования является повышение автономности функционирования робототехнических комплексов.</a:t>
            </a:r>
            <a:endParaRPr lang="ru-RU" dirty="0"/>
          </a:p>
          <a:p>
            <a:r>
              <a:rPr lang="ru-RU" dirty="0"/>
              <a:t>Рассматривать данную проблему </a:t>
            </a:r>
            <a:r>
              <a:rPr lang="ru-RU" baseline="0" dirty="0"/>
              <a:t>я буду на примере частной задачи стыковки </a:t>
            </a:r>
            <a:r>
              <a:rPr lang="ru-RU" baseline="0" dirty="0" err="1"/>
              <a:t>безэкипажной</a:t>
            </a:r>
            <a:r>
              <a:rPr lang="ru-RU" baseline="0" dirty="0"/>
              <a:t> лодки и роботизированного пирса, входящей в комплекс работ по разработке интеллектуальной системы управления РТК.</a:t>
            </a:r>
          </a:p>
          <a:p>
            <a:r>
              <a:rPr lang="ru-RU" baseline="0" dirty="0"/>
              <a:t>Для достижения поставленной цели и решения глобальной задачи стыковки необходимо решить ряд подзадач: Определение объекта (РП), определения стыковочного узла, выход на курс СУ, удержание курса с корректировкой маршрута и непосредственно сама стыковка. </a:t>
            </a:r>
            <a:br>
              <a:rPr lang="ru-RU" baseline="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6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Подобные безэкипажные лодки могут выполнять гидрографические и батиметрические работы, собирая данные о глубинах водных бассейнов, рельефе и состоянии дна по заданным маршрутам, как показано на рисунке.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Безэкипажные лодки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быть оснащены различными исследовательскими инструментами для осуществления батиметрических, сейсмических и геофизических исследований и отбора проб, таким образом получая возможность сбора и анализа информации о наличии того или иного ресурса для дальнейшего выявления, например, потенциальных месторождений углеводородов.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Специализированный динамический роботизированный пирс, включающий в свою систему станцию автоматической дозаправки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безэкипажной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лодки, представляет собой интегрированное сооружение, оборудованное для швартовки БЭЛ после выполнения данного ей задания, а также автономного обслуживания и управления ей в порту или на морской базе. Такое сооружение может выполнять функции швартовки, дозаправки, а также обмена данными в автономном режиме, без участия человека.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0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данных РТК предполагается на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территории Восточно-Сибирского моря, в частности прилегающая территория к городу </a:t>
            </a:r>
            <a:r>
              <a:rPr lang="ru-RU" sz="1200" dirty="0" err="1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Певек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, являющимся важной транзитной точкой на Северном морском пути. </a:t>
            </a:r>
            <a:endParaRPr lang="ru-RU" sz="1200" dirty="0" smtClean="0">
              <a:solidFill>
                <a:schemeClr val="tx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indent="360000" algn="l">
              <a:lnSpc>
                <a:spcPct val="110000"/>
              </a:lnSpc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360000" algn="l"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льдов Восточно-Сибирского моря – это хорошо развитый припай. За припаем располагаются, однолетние и двухлетние дрейфующие льды, их толщина доходит до 2–3м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Певек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осуществляется более четверти объёма всех поставок морским путём 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Чукотку,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инфраструктура в этом районе ограничена. Это затрудняет проведение операций стыковки и требует дополнительных мер предосторожности при планировании маршрутов и маневров для использования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безэкипажных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лодок и иных робототехнических средств и комплексов.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2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Прежде</a:t>
            </a:r>
            <a:r>
              <a:rPr lang="ru-RU" sz="1000" baseline="0" dirty="0" smtClean="0"/>
              <a:t> </a:t>
            </a:r>
            <a:r>
              <a:rPr lang="ru-RU" sz="1000" baseline="0" dirty="0"/>
              <a:t>чем перейти к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архитектуры интеллектуальной системы управления и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выбору алгоритмов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 было определить аппаратные компоненты системы исходя из условий локализации выполняемых операций и технических особенностей корпуса разрабатываемой </a:t>
            </a:r>
            <a:r>
              <a:rPr lang="ru-RU" sz="10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безэкипажной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лодки. </a:t>
            </a:r>
            <a:b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курсовой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обзорной камер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для решения задач машинного зрения, таких как распознавание и классификация объектов, а также определения и выхода на курс стыковочного узла технически, предлагается использовать видеокамеру высокого разрешения «Контур HD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вариофокальным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мегапиксельным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объективом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поворотную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PTZ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камеру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тличительными особенностями которых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являются значение параметра диапазона рабочих температур от минус 45 ºС до плюс 50 ºС,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переход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ночным и дневным режимами в автоматическом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режиме,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для круглосуточного мониторинга в условиях Северного морского пути.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дополнением в предлагаемом решении является применение лазерных дальномеров LDM302A,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закрепленных на БЭЛ для измерения расстояния до того или иного объекта, в том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числе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светоотражающей поверхности на роботизированном пирсе в процессе стыковки. Этот датчик расстояния имеет длину волны 905нм, способен измерять расстояния от 0,3 до 3000м и работает при температурах от -40°C до +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отметить, что при выборе алгоритмов необходимо учитывать баланс между точностью, скоростью обучения и предсказания, а также требуемыми вычислительными мощностями, которые могут быть ограничены ввиду необходимости малого энергопотребления, теплоотвода, размера и веса вычислительных компонентов и модулей системы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6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эффективного решения задачи классификации объектов на водной поверхности, в особенности при наличии несбалансированного набора данных, ввиду недетерминированности окружающей среды, предлагается использовать ансамблевый алгоритм усиления Брауна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BrownBoost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представляет из себя адаптивную версию метода усиления алгоритмов большинством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BrownBoost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использует невыпуклую функцию потерь. Такая оптимизация позволяет избежать переобучения на зашумленных наборах данных. Он работает в пределе, когда каждая итерация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бустинга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вносит бесконечно малый вклад в общий результат, моделируя этот предел с помощью дифференциальных уравнений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5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оценки относительного положения и ориентации в 3D между роботизированным пирсом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безэкипажной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лодкой во время стыковки, включая определение фазы и оценку положения используется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RPnP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идея итеративного метода RP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заключается в том, чтобы оценить положение и ориентацию камеры, используя информацию о положении нескольких известных точек в пространстве. В нашем случае этими известными точками выступят световые маркеры в количестве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8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Функция ценности определяется как квадратная сумма полиномов в уравнении (7). В работе [16] было показано, что функция ценности имеет не более четырех минимумов.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Находятся минимумы функции ценности путем вычисления корней ее первой производной, которая является полиномом седьмой степени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Матрица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поворота R и матрица переноса T вычисляются из каждого локального минимума, и результат с наименьшим остатком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репроекции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выбирается в качестве окончательного решения. Матрица поворота R преобразовывается в углы Эйлера (рысканье,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тангаж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крен). Матрица переноса T обозначает координаты точки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i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кадре камеры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оценка позиции при стыковке относится к восстановлению 3D относительного положения и ориентации между стыковочными узлами и БЭЛ по 2D изображениям получаемых от ВКВР. Основной принцип алгоритма оценки позиции заключается в том, что 2D-координаты ориентиров являются проекцией реальных ориентиров на визуальную плоскость, поэтому реальная 3D-позиция может быть восстановлена по 2D-изображению.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3115-0A57-4E62-93DB-28C8B8227B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1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D9BA-42C0-4E2D-A4CA-D4984F200F8E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979-95FD-4ED9-B260-74E428F603EE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FC2E-623A-44BD-80E8-16B29BB2B780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04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9D35-05E8-4BEB-8B78-7ACDB7144051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4D8B-5ECB-4C67-ACDB-D347ECFEC9A7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18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FFB-3C55-4B6B-9CAF-5FC0E3277D52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6939-4D99-4FBE-A5FB-8D7A6AB9B915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6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7F90-8697-4295-925E-62AFFDD57436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C890-639F-4E1D-BA2F-4A81CA066F8F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F5C6-661D-4D0C-9D7D-8A575E156C51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6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C58C-17C0-4EE7-879C-6A22E629A577}" type="datetime1">
              <a:rPr lang="ru-RU" smtClean="0"/>
              <a:t>16.06.2024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5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2CBE-FEE8-44BF-8C11-4898F89EFF72}" type="datetime1">
              <a:rPr lang="ru-RU" smtClean="0"/>
              <a:t>16.06.2024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8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81A4-4DBF-4F8D-B929-722AEE2335D7}" type="datetime1">
              <a:rPr lang="ru-RU" smtClean="0"/>
              <a:t>16.06.2024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5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881-EB82-487D-8822-A455300BAC8A}" type="datetime1">
              <a:rPr lang="ru-RU" smtClean="0"/>
              <a:t>16.06.2024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7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DF6B-5428-4DCE-BEBD-75059D061F97}" type="datetime1">
              <a:rPr lang="ru-RU" smtClean="0"/>
              <a:t>16.06.2024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9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C7C8-E7CB-469F-AF2A-708ED8288B8B}" type="datetime1">
              <a:rPr lang="ru-RU" smtClean="0"/>
              <a:t>16.06.2024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7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6EC4-A049-43B5-B728-2F24A59481E5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825614-9A4D-4DF5-A71F-5B27443E9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D6BC9EB-F181-48AB-BCA2-3D1DB20D2D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1ACC10-E634-3521-9492-5B2AC1BE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025" y="1793610"/>
            <a:ext cx="6353002" cy="1702091"/>
          </a:xfrm>
        </p:spPr>
        <p:txBody>
          <a:bodyPr anchor="ctr">
            <a:noAutofit/>
          </a:bodyPr>
          <a:lstStyle/>
          <a:p>
            <a:r>
              <a:rPr lang="ru-RU" sz="2400" dirty="0"/>
              <a:t>Разработка алгоритма адаптивной системы стыковки робототехнических комплексов различных типов с использованием методов машинного обучения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EDDFE9-0432-9F44-F76C-50AC6A957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27902" y="3806963"/>
            <a:ext cx="6928039" cy="1105068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Подготовил: студент группы 50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0103/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204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01 Поздняков В. 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Руководитель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: профессор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ВШТМиМФ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д.ф.-м.н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Иванов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В.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D33AAA80-39DC-4020-9BFF-0718F35C7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9C5D90B-7EE3-4D26-AB7D-A5A3A6E11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1177F295-741F-4EFF-B0CA-BE69295AD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06BB1F-D815-37D5-8D33-BFFA6431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61" y="3721944"/>
            <a:ext cx="2784137" cy="86379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7314A6A-024B-1D34-F960-A0DF0748C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8" y="2260393"/>
            <a:ext cx="3108657" cy="826015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971D76F-3A70-FD5E-EB69-52F369BE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1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98243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текст, снимок экрана, графический дизайн, дизайн&#10;&#10;Автоматически созданное описа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47" y="148740"/>
            <a:ext cx="2338115" cy="63495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6594" y="1342986"/>
            <a:ext cx="716942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автоматическая подстройка параметров систем управления – измеряет и оценивает воздействующие состояния внешней среды с учетом внутренних систем БЭЛ с последующим внесением корректировок, позволяющих повысить эффективность работы систем управления;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сближение – обеспечивает режим движения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безэкипажной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лодки, сокращающий расстояние до объекта стыковки с помощью бортовой навигационной системы, системы машинного зрения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движительно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–рулевого комплекса находящихся во взаимосвязи;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ближний поиск объекта – осуществляет выход на курс стыковочного узла, а также производит установление и восстановление потерянного контакта на малых углах обзора с помощью бортовой системы машинного зрения, реагируя на индикаторы, представляющие из себя светодиодные осветители;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дальний поиск объекта – осуществляет поиск и классификацию объекта стыковки с наиболее широкими углами обзора с помощью системы машинного зрения;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отстыковка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/стыковка – представляет цикл определения положения БЭЛ по отношению к роботизированному пирсу и маневрирования. 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348" y="344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7B34A"/>
                </a:solidFill>
                <a:latin typeface="PT Sans Bold"/>
                <a:ea typeface="+mj-ea"/>
                <a:cs typeface="+mj-cs"/>
              </a:rPr>
              <a:t>Алгоритм стыковки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7334" y="562062"/>
            <a:ext cx="8596668" cy="688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Результаты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7184" y="615221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Результаты эксперимента по отключению функциональных блоков разработанной архитектуры интеллектуальной системы управления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0946" y="361560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Ход и результаты проводимого эксперимента на сравнение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9900" r="23485" b="23165"/>
          <a:stretch/>
        </p:blipFill>
        <p:spPr>
          <a:xfrm>
            <a:off x="2056348" y="3923381"/>
            <a:ext cx="4457672" cy="22288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50684"/>
            <a:ext cx="6709774" cy="23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129BB5-4618-6707-470B-EBEADE9E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3E7AC17-E9F9-77D5-851A-095554C8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 descr="Изображение выглядит как на открытом воздухе, вода, лодка, трансп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45B7351-AFAC-354B-F124-17DD30487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280213"/>
            <a:ext cx="6841066" cy="3848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AD9271-11EE-EA8F-F021-9C6D6FD645D1}"/>
              </a:ext>
            </a:extLst>
          </p:cNvPr>
          <p:cNvSpPr txBox="1"/>
          <p:nvPr/>
        </p:nvSpPr>
        <p:spPr>
          <a:xfrm>
            <a:off x="677333" y="1270000"/>
            <a:ext cx="87827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отладки предлагаемой системы стыковки создаётся 3D реконструкция рабочей среды – виртуальное окружение, являющееся программным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компонен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-том системы проектирования робототехнических комплексов – СПРК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333" y="612894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Стыковка БЭЛ и РП в виртуальном окружении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75845-7592-D470-F400-1E6B5426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C034CC-C9B2-9C7F-4517-BF16B132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455"/>
            <a:ext cx="8596668" cy="5021032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Предложенный подход, с использованием обучаемых моделей, позволяет создать гибкую и эффективную систему, способную адаптироваться к различным условиям и типам робототехнических комплексов.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Разработанный алгоритм демонстрирует потенциал для снижения времени и затрат на процесс стыковки различными типами робототехнических комплексов, а применение обучаемых моделей позволяет системе быстро адаптироваться к изменяющимся условиям и повышает ее производительность.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kern="16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Виртуальное окружение, в свою очередь, оказалось полезным инструментом для отработки и улучшения алгоритма, позволив выявить и устранить потенциальные проблемы до реального применения. Дальнейшие исследования могут быть направлены на оптимизацию алгоритма и его адаптацию к новым типам РТК и условиям эксплуатации.</a:t>
            </a:r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C2A8D71-B2A5-9500-A2CE-A3FCC338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176BEB-4FBE-F010-82D2-D5756B2E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768600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96ED322-D724-1F73-6A46-B7D1641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14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B972D-69C8-1A3F-0AF7-22052D58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BB5CC0-2832-7FDD-5E23-0B545A30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341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Растущий уровень сложности задач, ускорение производственных процессов, экономический вызывает рост интеграции в технологические процессы различных типов робототехнических комплексов.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Существующие технологии, демонстрируя актуальность повышающих автономность роботизированных систем, открывают вместе с тем и недостаточность проработки направления исследований комплексно рассматривающее вопросы группового применения роботов в децентрализованных, нечётких условиях.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беспечение согласованной работы разнородных РТК, в том числе разработка эффективных алгоритмов стыковки – важная задача в условиях развития автономности робототехнических комплексов.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D01F049-BCF4-E6AD-567E-93ABAA3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666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6400"/>
            <a:ext cx="8596668" cy="5173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Целью настоящего исследования является повышение автономности функционирования робототехнических комплексов при помощи разработки и применения алгоритма адаптивной стыковки.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Для достижения поставленной в работе цели необходимо решить ряд подзадач: </a:t>
            </a:r>
          </a:p>
          <a:p>
            <a:pPr marL="0" indent="0">
              <a:buNone/>
            </a:pPr>
            <a:r>
              <a:rPr lang="ru-RU" sz="2200" dirty="0"/>
              <a:t>1.	Определение объекта – роботизированного пирса и выход на начало сценария стыковки</a:t>
            </a:r>
          </a:p>
          <a:p>
            <a:pPr marL="0" indent="0">
              <a:buNone/>
            </a:pPr>
            <a:r>
              <a:rPr lang="ru-RU" sz="2200" dirty="0"/>
              <a:t>2.	Определение стыковочного узла на РП и выход на курс</a:t>
            </a:r>
          </a:p>
          <a:p>
            <a:pPr marL="0" indent="0">
              <a:buNone/>
            </a:pPr>
            <a:r>
              <a:rPr lang="ru-RU" sz="2200" dirty="0"/>
              <a:t>3.	Движение с удержанием курса и стыковка с РП </a:t>
            </a:r>
          </a:p>
          <a:p>
            <a:pPr marL="0" indent="0">
              <a:buNone/>
            </a:pPr>
            <a:r>
              <a:rPr lang="ru-RU" sz="2200" dirty="0"/>
              <a:t>4.	Определение момента окончания движения на этапе завершение стыковки.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85129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302AA0-C836-2F7B-75A8-14C1C63F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69" y="609600"/>
            <a:ext cx="9049701" cy="1320800"/>
          </a:xfrm>
        </p:spPr>
        <p:txBody>
          <a:bodyPr>
            <a:normAutofit/>
          </a:bodyPr>
          <a:lstStyle/>
          <a:p>
            <a:r>
              <a:rPr lang="ru-RU" dirty="0"/>
              <a:t>Объекты исследования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5" name="Объект 5" descr="Изображение выглядит как транспорт, на открытом воздухе, плавсредство, кораб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511CE82D-1A55-9013-A56E-6B27F646A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69" y="1298102"/>
            <a:ext cx="5508756" cy="22023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на открытом воздухе, небо, вода, кораб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ECD8E651-7C3D-8C2A-D933-49BF403ED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62" y="1298102"/>
            <a:ext cx="3915173" cy="22023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ебо, на открытом воздухе, вода, тума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A6A5EED-81A6-D72B-0295-D2BD9A86F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60" y="3889382"/>
            <a:ext cx="3899867" cy="21937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E1DF36-FEC2-5E2D-E395-C77E301CC1E3}"/>
              </a:ext>
            </a:extLst>
          </p:cNvPr>
          <p:cNvSpPr txBox="1"/>
          <p:nvPr/>
        </p:nvSpPr>
        <p:spPr>
          <a:xfrm>
            <a:off x="842596" y="3862887"/>
            <a:ext cx="55466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Рассматриваемая в работе безэкипажная лодка представляет собой автономное надводное судно, выполняющее движение за счет двигателя внутреннего сгорания 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водомета.</a:t>
            </a:r>
          </a:p>
          <a:p>
            <a:pPr algn="r"/>
            <a:r>
              <a:rPr lang="ru-RU" sz="1600" dirty="0"/>
              <a:t>Специализированный динамический роботизированный пирс, включающий в свою систему станцию автоматической дозаправки для </a:t>
            </a:r>
            <a:r>
              <a:rPr lang="ru-RU" sz="1600" dirty="0" err="1"/>
              <a:t>безэкипажной</a:t>
            </a:r>
            <a:r>
              <a:rPr lang="ru-RU" sz="1600" dirty="0"/>
              <a:t> лодки, представляет собой интегрированное сооружение, оборудованное для швартовки БЭЛ после выполнения данного ей задания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8C8AA01-E89C-565B-4992-303AF9AE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8516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2595" y="3500421"/>
            <a:ext cx="5546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Безэкипажная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лодка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6262" y="6083160"/>
            <a:ext cx="391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Прохождение маршрута батиметрического исследования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96262" y="3489134"/>
            <a:ext cx="3915173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Роботизированный пирс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=""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D48043-B7C5-5A97-5C58-0A7CC04C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18" y="609600"/>
            <a:ext cx="9064452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a typeface="Times New Roman" pitchFamily="18" charset="0"/>
              </a:rPr>
              <a:t>Исследуемая</a:t>
            </a:r>
            <a:r>
              <a:rPr lang="ru-RU" b="1" dirty="0">
                <a:solidFill>
                  <a:schemeClr val="tx1"/>
                </a:solidFill>
                <a:ea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ea typeface="Times New Roman" pitchFamily="18" charset="0"/>
              </a:rPr>
              <a:t>территория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" name="Номер слайда 42">
            <a:extLst>
              <a:ext uri="{FF2B5EF4-FFF2-40B4-BE49-F238E27FC236}">
                <a16:creationId xmlns="" xmlns:a16="http://schemas.microsoft.com/office/drawing/2014/main" id="{745AA528-5C19-0171-2A31-B51ABF6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89724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2597" y="1270000"/>
            <a:ext cx="1030322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70"/>
              </a:spcAft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В данной работе будет рассмотрена территория Восточно-Сибирского моря, в частности прилегающая территория к городу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Певек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, являющимся важной транзитной точкой на Северном морском пути. 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219DE94-45D9-9DB6-B5B7-597C44D01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0" y="2359958"/>
            <a:ext cx="5127510" cy="264221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арта, атлас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94A09D8-3EB3-F939-8C48-6623EB34B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" t="244" r="562" b="1290"/>
          <a:stretch/>
        </p:blipFill>
        <p:spPr bwMode="auto">
          <a:xfrm>
            <a:off x="7500395" y="2354157"/>
            <a:ext cx="3645429" cy="264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B76F3F-2CA1-1BC1-EFE7-789A4544D617}"/>
              </a:ext>
            </a:extLst>
          </p:cNvPr>
          <p:cNvSpPr txBox="1"/>
          <p:nvPr/>
        </p:nvSpPr>
        <p:spPr>
          <a:xfrm>
            <a:off x="842596" y="5435600"/>
            <a:ext cx="105053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Климат Восточно-Сибирского моря характеризуется как полярный морской, со значительным влиянием континента. Восточно-Сибирское море – самое ледовитое море на Северном морском пути.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702" y="4996375"/>
            <a:ext cx="1903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Северный морской путь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24005" y="5002176"/>
            <a:ext cx="2234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Чаунская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губа и город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Певек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3EF21B-5718-3E91-6513-C6C886A1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925A735-CDA0-1983-E775-B9F1976B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AC7E772-34C8-92C9-ECF7-060A18907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2" y="1607222"/>
            <a:ext cx="2861935" cy="19169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E5760E-D802-F9C5-2A16-C09C2E7F9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796" r="798" b="994"/>
          <a:stretch/>
        </p:blipFill>
        <p:spPr bwMode="auto">
          <a:xfrm>
            <a:off x="3974566" y="1607222"/>
            <a:ext cx="2002204" cy="1990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Изображение выглядит как контроль, дизайн&#10;&#10;Автоматически созданное описание со средним доверительным уровнем">
            <a:extLst>
              <a:ext uri="{FF2B5EF4-FFF2-40B4-BE49-F238E27FC236}">
                <a16:creationId xmlns="" xmlns:a16="http://schemas.microsoft.com/office/drawing/2014/main" id="{FD53AC0E-32B7-A5CA-596C-FBB7DE372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444" y="1196413"/>
            <a:ext cx="1650009" cy="2468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0F9554-4172-B720-9C56-042C9C2B6E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3004" r="7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8" r="18145"/>
          <a:stretch/>
        </p:blipFill>
        <p:spPr bwMode="auto">
          <a:xfrm>
            <a:off x="677334" y="3970820"/>
            <a:ext cx="2344630" cy="2133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4807" y="3524215"/>
            <a:ext cx="2118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Видеокамера высокого разрешения «Контур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HD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5285" y="3524215"/>
            <a:ext cx="222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Вариофокальный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мегапиксельный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объектив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66173" y="3600106"/>
            <a:ext cx="1930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Поворотная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PTZ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камера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9347" y="6041362"/>
            <a:ext cx="1820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Лазерный дальномер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LDM302A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0206" y="4120431"/>
            <a:ext cx="2446564" cy="17863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04" y="4179186"/>
            <a:ext cx="2282545" cy="18621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48887" y="6041361"/>
            <a:ext cx="1820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Вычислительный модуль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AIO-3399ProC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26697" y="6041360"/>
            <a:ext cx="1820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Видеосервер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</a:rPr>
              <a:t>Jetson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</a:rPr>
              <a:t>Nano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36A2DC-BA3F-BAA4-331A-A393DBEB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и классификация роботизированного пирса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543E116-E834-8133-2DDA-1A0C5562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2" y="4229749"/>
            <a:ext cx="3080834" cy="2150429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Рисунок 12" descr="Изображение выглядит как круг, лин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92B659C3-E6CD-F9B6-C0EC-F245720B19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101" y="1848338"/>
            <a:ext cx="4125752" cy="1925099"/>
          </a:xfrm>
          <a:prstGeom prst="rect">
            <a:avLst/>
          </a:prstGeom>
          <a:ln w="19050"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D82C4FB-F0E5-5105-756C-49B56FD73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6" y="4229749"/>
            <a:ext cx="4218937" cy="2150429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DA400E8-48EF-E23A-B59C-9FBA6F082D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/>
          <a:stretch/>
        </p:blipFill>
        <p:spPr bwMode="auto">
          <a:xfrm>
            <a:off x="6280362" y="1791769"/>
            <a:ext cx="2455343" cy="1958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27395" y="3693854"/>
            <a:ext cx="2408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Схема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бустинг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алгоритмов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9185" y="3773437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Общий вид деревьев решений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9691" y="6380178"/>
            <a:ext cx="3609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Сравнения усиления большинством и </a:t>
            </a:r>
            <a:r>
              <a:rPr lang="en-GB" sz="1200" dirty="0" err="1" smtClean="0">
                <a:solidFill>
                  <a:schemeClr val="accent2">
                    <a:lumMod val="50000"/>
                  </a:schemeClr>
                </a:solidFill>
              </a:rPr>
              <a:t>AdaBoost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2430" y="6409316"/>
            <a:ext cx="3231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Сравнение различных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бустинг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алгоритмов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20CAB0-2859-9184-D251-D2663490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Определение, удержание и выход на курс стыковочного узла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8034120-6C7F-D9A6-3A8F-4DA0DA4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064AB20-4459-0E80-B417-C29C3C245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60" t="4560" r="1756" b="2997"/>
          <a:stretch/>
        </p:blipFill>
        <p:spPr bwMode="auto">
          <a:xfrm>
            <a:off x="948267" y="3715477"/>
            <a:ext cx="5288573" cy="270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E16623D-3122-6521-6C0A-AE72338AE6C8}"/>
                  </a:ext>
                </a:extLst>
              </p:cNvPr>
              <p:cNvSpPr txBox="1"/>
              <p:nvPr/>
            </p:nvSpPr>
            <p:spPr>
              <a:xfrm>
                <a:off x="677334" y="1930400"/>
                <a:ext cx="9685866" cy="1872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n опорных точек разбиваются на (n-2) трехточечных подмножеств. В соответствии с законом косинусов, каждая пара точек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,</a:t>
                </a:r>
                <a:r>
                  <a:rPr lang="ru-RU" sz="18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) в подмножестве дает, как показано на рисунке, ограничение: </a:t>
                </a:r>
              </a:p>
              <a:p>
                <a:pPr marL="450215" indent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𝑐𝑜𝑠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  <m:r>
                            <a:rPr lang="ru-RU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=0</m:t>
                          </m:r>
                        </m:e>
                      </m:eqArr>
                    </m:oMath>
                  </m:oMathPara>
                </a14:m>
                <a:endParaRPr lang="ru-RU" sz="1800" dirty="0">
                  <a:solidFill>
                    <a:schemeClr val="accent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6623D-3122-6521-6C0A-AE72338AE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930400"/>
                <a:ext cx="9685866" cy="1872500"/>
              </a:xfrm>
              <a:prstGeom prst="rect">
                <a:avLst/>
              </a:prstGeom>
              <a:blipFill>
                <a:blip r:embed="rId5"/>
                <a:stretch>
                  <a:fillRect l="-503" r="-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D0DA2E7-F11C-CB56-AE4C-AA3709FB0E45}"/>
                  </a:ext>
                </a:extLst>
              </p:cNvPr>
              <p:cNvSpPr txBox="1"/>
              <p:nvPr/>
            </p:nvSpPr>
            <p:spPr>
              <a:xfrm>
                <a:off x="6096000" y="3996187"/>
                <a:ext cx="6101860" cy="2045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</a:pPr>
                <a:r>
                  <a:rPr lang="ru-RU" sz="1800" dirty="0" smtClean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где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ⅆ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ⅆ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ⅆ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𝑖𝑗</m:t>
                        </m:r>
                      </m:sub>
                    </m:sSub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endParaRPr lang="ru-RU" sz="1800" dirty="0">
                  <a:solidFill>
                    <a:schemeClr val="accent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𝑖𝑗</m:t>
                        </m:r>
                      </m:sub>
                    </m:sSub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−угол обзора;</m:t>
                    </m:r>
                  </m:oMath>
                </a14:m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 </a:t>
                </a:r>
              </a:p>
              <a:p>
                <a:pPr indent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и </m:t>
                        </m:r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−трехмерные опорные точки;    </m:t>
                    </m:r>
                  </m:oMath>
                </a14:m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 </m:t>
                    </m:r>
                    <m:sSub>
                      <m:sSubPr>
                        <m:ctrlPr>
                          <a:rPr lang="ru-RU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проекции опорных точек на плоскость 	изображения соответственно</a:t>
                </a:r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0DA2E7-F11C-CB56-AE4C-AA3709FB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96187"/>
                <a:ext cx="6101860" cy="2045175"/>
              </a:xfrm>
              <a:prstGeom prst="rect">
                <a:avLst/>
              </a:prstGeom>
              <a:blipFill rotWithShape="1">
                <a:blip r:embed="rId6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FEAF8C-2DCB-F402-3BF7-C10363C9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Определение, удержание и выход на курс стыковочного узла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F9C0F9A1-FB67-2FF7-F8A5-08D8B77D0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304" y="1785451"/>
                <a:ext cx="8942698" cy="3880773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Получаем следующую полиномиальную систему для каждого подмножества: </a:t>
                </a:r>
              </a:p>
              <a:p>
                <a:pPr indent="0" algn="just">
                  <a:lnSpc>
                    <a:spcPct val="150000"/>
                  </a:lnSpc>
                  <a:buNone/>
                </a:pPr>
                <a:endParaRPr lang="ru-RU" sz="1800" dirty="0">
                  <a:solidFill>
                    <a:schemeClr val="accent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:endParaRPr lang="ru-RU" sz="1800" dirty="0" smtClean="0">
                  <a:solidFill>
                    <a:schemeClr val="accent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:r>
                  <a:rPr lang="ru-RU" sz="1800" dirty="0" smtClean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Уравнение </a:t>
                </a:r>
                <a:r>
                  <a:rPr lang="ru-RU" sz="18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</a:rPr>
                  <a:t>затем преобразуется в полином четвертой степени: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 ∀</m:t>
                        </m:r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ru-RU" sz="1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=1,2,…,</m:t>
                        </m:r>
                        <m:d>
                          <m:dPr>
                            <m:ctrlP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  <m:r>
                              <a:rPr lang="ru-RU" sz="1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e>
                        </m:d>
                      </m:e>
                    </m:eqArr>
                  </m:oMath>
                </a14:m>
                <a:endParaRPr lang="ru-RU" sz="1800" dirty="0" smtClean="0">
                  <a:solidFill>
                    <a:schemeClr val="accent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  <a:ea typeface="Calibri" panose="020F0502020204030204" pitchFamily="34" charset="0"/>
                  </a:rPr>
                  <a:t>Находятся минимумы функции ценности путем вычисления корней ее первой </a:t>
                </a: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  <a:ea typeface="Calibri" panose="020F0502020204030204" pitchFamily="34" charset="0"/>
                  </a:rPr>
                  <a:t>производной:</a:t>
                </a:r>
                <a:endParaRPr lang="ru-RU" dirty="0">
                  <a:solidFill>
                    <a:schemeClr val="accent2">
                      <a:lumMod val="50000"/>
                    </a:schemeClr>
                  </a:solidFill>
                  <a:ea typeface="Calibri" panose="020F0502020204030204" pitchFamily="34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:endParaRPr lang="ru-RU" sz="1800" dirty="0" smtClean="0">
                  <a:solidFill>
                    <a:schemeClr val="accent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C0F9A1-FB67-2FF7-F8A5-08D8B77D0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304" y="1785451"/>
                <a:ext cx="8942698" cy="3880773"/>
              </a:xfrm>
              <a:blipFill rotWithShape="1">
                <a:blip r:embed="rId3"/>
                <a:stretch>
                  <a:fillRect r="-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FC7F20A-A79F-04FA-5223-0C3EF47E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60338"/>
            <a:ext cx="683339" cy="365125"/>
          </a:xfrm>
        </p:spPr>
        <p:txBody>
          <a:bodyPr/>
          <a:lstStyle/>
          <a:p>
            <a:fld id="{2A825614-9A4D-4DF5-A71F-5B27443E9C3B}" type="slidenum">
              <a:rPr lang="ru-RU" sz="1600" smtClean="0">
                <a:solidFill>
                  <a:schemeClr val="bg1"/>
                </a:solidFill>
              </a:rPr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426621" y="5219448"/>
                <a:ext cx="1918025" cy="659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grow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21" y="5219448"/>
                <a:ext cx="1918025" cy="6590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595359" y="5219448"/>
                <a:ext cx="4810228" cy="659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grow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59" y="5219448"/>
                <a:ext cx="4810228" cy="6590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639339" y="5878539"/>
            <a:ext cx="1492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Функция ценности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440" y="6211125"/>
            <a:ext cx="932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Матрица поворота R и матрица переноса T вычисляются из каждого локального минимума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907026" y="2422533"/>
                <a:ext cx="1918410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eqArr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ru-RU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=0,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=0,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=0.</m:t>
                                  </m:r>
                                </m:e>
                              </m:eqArr>
                            </m:e>
                          </m:d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026" y="2422533"/>
                <a:ext cx="1918410" cy="9766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4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17">
      <a:dk1>
        <a:srgbClr val="37B34A"/>
      </a:dk1>
      <a:lt1>
        <a:sysClr val="window" lastClr="FFFFFF"/>
      </a:lt1>
      <a:dk2>
        <a:srgbClr val="0564A5"/>
      </a:dk2>
      <a:lt2>
        <a:srgbClr val="EBEBEB"/>
      </a:lt2>
      <a:accent1>
        <a:srgbClr val="37B34A"/>
      </a:accent1>
      <a:accent2>
        <a:srgbClr val="298637"/>
      </a:accent2>
      <a:accent3>
        <a:srgbClr val="D4F2D9"/>
      </a:accent3>
      <a:accent4>
        <a:srgbClr val="38ABF9"/>
      </a:accent4>
      <a:accent5>
        <a:srgbClr val="7BC7FA"/>
      </a:accent5>
      <a:accent6>
        <a:srgbClr val="BCE3FD"/>
      </a:accent6>
      <a:hlink>
        <a:srgbClr val="FFFFFF"/>
      </a:hlink>
      <a:folHlink>
        <a:srgbClr val="37B34A"/>
      </a:folHlink>
    </a:clrScheme>
    <a:fontScheme name="Другая 1">
      <a:majorFont>
        <a:latin typeface="PT Sans Bold"/>
        <a:ea typeface=""/>
        <a:cs typeface=""/>
      </a:majorFont>
      <a:minorFont>
        <a:latin typeface="PT Sans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1509</Words>
  <Application>Microsoft Office PowerPoint</Application>
  <PresentationFormat>Произвольный</PresentationFormat>
  <Paragraphs>133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Разработка алгоритма адаптивной системы стыковки робототехнических комплексов различных типов с использованием методов машинного обучения</vt:lpstr>
      <vt:lpstr>Актуальность</vt:lpstr>
      <vt:lpstr>Цели и задачи</vt:lpstr>
      <vt:lpstr>Объекты исследования</vt:lpstr>
      <vt:lpstr>Исследуемая территория</vt:lpstr>
      <vt:lpstr>Оборудование</vt:lpstr>
      <vt:lpstr>Определение и классификация роботизированного пирса</vt:lpstr>
      <vt:lpstr>Определение, удержание и выход на курс стыковочного узла</vt:lpstr>
      <vt:lpstr>Определение, удержание и выход на курс стыковочного узла</vt:lpstr>
      <vt:lpstr>Презентация PowerPoint</vt:lpstr>
      <vt:lpstr>Презентация PowerPoint</vt:lpstr>
      <vt:lpstr>Испытания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параметров сейсмоизоляции при помощи генетического кода</dc:title>
  <dc:creator>Поздняков Владимир Андреевич</dc:creator>
  <cp:lastModifiedBy>chalykh_1989g@mail.ru</cp:lastModifiedBy>
  <cp:revision>110</cp:revision>
  <dcterms:created xsi:type="dcterms:W3CDTF">2022-06-27T21:59:28Z</dcterms:created>
  <dcterms:modified xsi:type="dcterms:W3CDTF">2024-06-17T05:27:06Z</dcterms:modified>
</cp:coreProperties>
</file>