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98" r:id="rId4"/>
    <p:sldId id="293" r:id="rId5"/>
    <p:sldId id="292" r:id="rId6"/>
    <p:sldId id="267" r:id="rId7"/>
    <p:sldId id="294" r:id="rId8"/>
    <p:sldId id="289" r:id="rId9"/>
    <p:sldId id="297" r:id="rId10"/>
    <p:sldId id="290" r:id="rId11"/>
    <p:sldId id="260" r:id="rId12"/>
    <p:sldId id="270" r:id="rId13"/>
    <p:sldId id="279" r:id="rId14"/>
    <p:sldId id="281" r:id="rId15"/>
    <p:sldId id="282" r:id="rId16"/>
    <p:sldId id="283" r:id="rId17"/>
    <p:sldId id="285" r:id="rId18"/>
    <p:sldId id="286" r:id="rId19"/>
    <p:sldId id="28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1B2DD-113D-415B-9C10-8E06C1FA3D67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DAFE0-12ED-440E-BCDF-16298C7F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9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DAFE0-12ED-440E-BCDF-16298C7F9A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8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DAFE0-12ED-440E-BCDF-16298C7F9AE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1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DAFE0-12ED-440E-BCDF-16298C7F9AE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2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FE8DB-83FD-4F31-B0D0-1E15DB43A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F15BDF-927F-4E31-B6B9-6686E917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570933-7EA5-418B-87E8-41C49F16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C81E6-537A-4459-801B-655DAC1E2D97}" type="datetime1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FE4174-592E-493E-9038-C682C34E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9E98BA-E251-4585-AFA6-8395CD66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9860" y="6492875"/>
            <a:ext cx="2743200" cy="365125"/>
          </a:xfrm>
        </p:spPr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27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598B4-C276-4F89-8D09-DC883BA3A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F0FC7B-E2CD-4667-BA1F-DDF566D83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B7E9B1-A805-4124-8271-7549D758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745B05-76D2-4B08-9967-2D9AC2083762}" type="datetime1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3E3197-FE76-4E16-B4CD-3F8B180C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47F402-CE6D-49DB-B3C6-474CFD5E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1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0C97A0-F9B5-4B4C-B919-79F0C58C8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E80EAE-DBCC-44B9-8C6B-A34D7B576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9D25BB-0B1A-44EA-8DFB-844520D8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838AB3-2CE1-44F0-B239-CDDA32FA5234}" type="datetime1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AC919F-2A48-4B32-8D01-A7882800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4D022-6EB1-4746-993F-160B025A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0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A0CBC-DD20-4A05-ABB0-E934A935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9031B7-F2FA-4FB4-AE3D-7735BF95A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5B3631-CE26-4AB7-B2A6-58C9A687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EA49AD-900F-46DB-9C71-7CFFFBB4FAFC}" type="datetime1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FEDA2-4290-48B1-B4AB-A6438E096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6E90AB-6717-4361-AB6C-C7178AFA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F2D3C-2098-42F8-9F40-9D10DC9F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EB44E4-00FA-471D-908E-9B85B0150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BF447F-5EDF-4BE0-876A-5366A290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691A8-D731-42F6-8FDA-D0E67D12BCF3}" type="datetime1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3BB1B8-DCF5-4E6C-B0F4-54AA4AB4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B0C660-4D6F-412E-87D0-1052D316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3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1F1FF-5FB6-43DA-96E9-5118B868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B2E8D-7569-4B36-8C93-8CD54F6A8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BBB983-CBC8-4999-A0E7-DCCA6A4E3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2C4866-47DC-45A1-BFEB-831D531E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4290C3-2A63-43B5-89DF-00BE049E716D}" type="datetime1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DBDC0C-7332-43EF-81BA-99E0FD90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45F165-BED7-4B98-972A-8BCF904E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6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17E0F-37E3-456F-8659-370C378C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5DBB02-1A45-45C5-B159-9D804E44A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E5FDBE-905E-4856-8187-3E49E65E1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932BD3B-FA46-4AF8-B7DE-498F7BDB0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A75494-FBB3-40C3-98A3-88C7D3428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355D39-A8DA-4729-9232-2A0A0E50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CFF6B6-1BCA-4AC9-BA1A-4BA33F55A114}" type="datetime1">
              <a:rPr lang="ru-RU" smtClean="0"/>
              <a:t>26.06.2021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9C62103-B188-4E06-B89A-3B9898B7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D71A54-FED9-4B56-9DF3-B69F94B3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2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2CCEE-4DEC-4DAD-9F06-A249C7AA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DDC471-0774-4DDE-A5A7-D9998C7C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81ABE2-998C-4B34-8828-5E6C774A4838}" type="datetime1">
              <a:rPr lang="ru-RU" smtClean="0"/>
              <a:t>26.06.2021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6DF57C-490D-404A-ACAB-582039D5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79CFB1-73B5-49D5-98FC-A7E7D02F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0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7E633D-8A39-42DA-B1E2-EEA9D97E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0C35F-B325-4D8C-BAEB-632A0EEF8089}" type="datetime1">
              <a:rPr lang="ru-RU" smtClean="0"/>
              <a:t>26.06.2021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4D61A5-34B6-4EBF-8B5C-FC0C5229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0BF590-460B-4749-BB25-99A57B7C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88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53856-57C9-4257-972C-A5D22C10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E6D81-F5BC-4573-BD13-3B9ED728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809687-9D1C-4D21-A1A7-C48514007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36B015-F8BB-4143-A973-E16C38FB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18290F-2BBA-41CD-B0BC-4370F1FE51BA}" type="datetime1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43DA52-6B3C-49C3-A495-446ACE9A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EF9741-3968-44DE-9F7F-97FF2D91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4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EE760-1165-4522-B5DC-5EB45CE7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348389-3ABC-47E6-A185-45C3D4BDE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2D4F08-3C5A-4722-8643-773649D62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4260A2-D9BC-4AEE-B074-5D1480EA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EFA66F-7E2A-457C-BEF5-CB294FECD7AF}" type="datetime1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DD9DDF-693D-44B4-972E-2F615E1A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2A5DCB-7B50-43DF-A08A-06308908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264235-1FDB-42FE-8EA4-C4749379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5719" y="64778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7559-2A2F-4AE7-8FEF-BB89887CDB8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49346FC-3B75-41FF-B99B-80D6AD03F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477857"/>
            <a:ext cx="8441725" cy="365125"/>
          </a:xfrm>
          <a:prstGeom prst="rect">
            <a:avLst/>
          </a:prstGeom>
        </p:spPr>
        <p:txBody>
          <a:bodyPr/>
          <a:lstStyle>
            <a:lvl1pPr>
              <a:defRPr lang="ru-RU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/>
              <a:t>А.А. Мосягина.     Проблема shear-locking при моделировании изгиба балки Тимошенко методом конечных элементов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69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emds.com/FEM_Guidelines/Prevent_Shear_Locking#:~:text=Shear%20locking%20is%20an%20error,a%20shear%20stress%20is%20introduced.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ciencedirect.com/book/9780128168998/nonlinear-finite-element-analysis-of-composite-and-reinforced-concrete-beams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7155ADBE-3E8D-47A4-84A5-42B6CD987AB2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96484-BE95-4244-B1E8-919C3CEED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472" y="2400300"/>
            <a:ext cx="10682658" cy="1943100"/>
          </a:xfrm>
        </p:spPr>
        <p:txBody>
          <a:bodyPr>
            <a:noAutofit/>
          </a:bodyPr>
          <a:lstStyle/>
          <a:p>
            <a:r>
              <a:rPr lang="ru-RU" sz="4400" dirty="0"/>
              <a:t>Проблема shear-locking при моделировании изгиба балки Тимошенко методом конечных элементов.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6EABE3-3C4E-4AF9-9D4C-3518E3B23E55}"/>
              </a:ext>
            </a:extLst>
          </p:cNvPr>
          <p:cNvSpPr txBox="1"/>
          <p:nvPr/>
        </p:nvSpPr>
        <p:spPr>
          <a:xfrm>
            <a:off x="6850671" y="4643046"/>
            <a:ext cx="47324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Выполнил:</a:t>
            </a:r>
          </a:p>
          <a:p>
            <a:r>
              <a:rPr lang="ru-RU" dirty="0"/>
              <a:t>студент гр. 3630103/70101           А.А. Мосягина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ru-RU" dirty="0">
                <a:solidFill>
                  <a:schemeClr val="tx1"/>
                </a:solidFill>
              </a:rPr>
              <a:t>Научный руководитель: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доцент ВШ ТМ, к. ф.-м. н.               Е.Ю. Витохин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B0C08A-98F1-427E-820C-B735AE85DA46}"/>
              </a:ext>
            </a:extLst>
          </p:cNvPr>
          <p:cNvSpPr txBox="1"/>
          <p:nvPr/>
        </p:nvSpPr>
        <p:spPr>
          <a:xfrm>
            <a:off x="2060087" y="237392"/>
            <a:ext cx="80718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0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политехнический университет Петра Великого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Высшая школа теоретической механики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6DF9E-1047-41FE-BBFE-74AAF692DBB3}"/>
              </a:ext>
            </a:extLst>
          </p:cNvPr>
          <p:cNvSpPr txBox="1"/>
          <p:nvPr/>
        </p:nvSpPr>
        <p:spPr>
          <a:xfrm>
            <a:off x="2278306" y="1407143"/>
            <a:ext cx="7635385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бакалавра</a:t>
            </a:r>
            <a:endParaRPr lang="ru-RU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CC74EA75-5CE4-41EF-A07C-0DD7EA9F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5" name="Нижний колонтитул 13">
            <a:extLst>
              <a:ext uri="{FF2B5EF4-FFF2-40B4-BE49-F238E27FC236}">
                <a16:creationId xmlns:a16="http://schemas.microsoft.com/office/drawing/2014/main" id="{32B9846F-7CD5-4098-BDE8-1C36033F9993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25" name="Номер слайда 24">
            <a:extLst>
              <a:ext uri="{FF2B5EF4-FFF2-40B4-BE49-F238E27FC236}">
                <a16:creationId xmlns:a16="http://schemas.microsoft.com/office/drawing/2014/main" id="{2BE6DA58-60A8-4CAD-9184-0D927EFF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0388" y="6477855"/>
            <a:ext cx="2743200" cy="365125"/>
          </a:xfrm>
        </p:spPr>
        <p:txBody>
          <a:bodyPr/>
          <a:lstStyle/>
          <a:p>
            <a:fld id="{A1517559-2A2F-4AE7-8FEF-BB89887CDB87}" type="slidenum">
              <a:rPr lang="ru-RU" smtClean="0"/>
              <a:t>1</a:t>
            </a:fld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246437-4425-4BD1-863C-D82B6C34B7CD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85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A7F705B-AB38-4350-B0EE-C1400179B944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3B8BCE90-3D16-4AA2-8093-BB9B747D39C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866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Конечно-элементная модель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341B88-B4FE-47E8-9B81-979EB09E300D}"/>
              </a:ext>
            </a:extLst>
          </p:cNvPr>
          <p:cNvSpPr txBox="1"/>
          <p:nvPr/>
        </p:nvSpPr>
        <p:spPr>
          <a:xfrm>
            <a:off x="838200" y="1529268"/>
            <a:ext cx="412945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балки Тимошенко должна совпадать с моделью балки Бернулли-Эйлера для тонких балок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малых прогибах и поворотах.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при решении задачи результаты для конечно-элементной модели балки Тимошенко и балки Бернулли-Эйлера существенно отличаются при использовании грубой сетки и элементов первого порядка.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проблема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shear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locking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сдвига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17B48-2AC3-4E82-8A9D-C8B952FA5263}"/>
              </a:ext>
            </a:extLst>
          </p:cNvPr>
          <p:cNvSpPr txBox="1"/>
          <p:nvPr/>
        </p:nvSpPr>
        <p:spPr>
          <a:xfrm>
            <a:off x="5801457" y="5427921"/>
            <a:ext cx="555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/>
              <a:t>На графике рассматривается результаты для тонкой балка с квадратным сечением 0.3</a:t>
            </a:r>
            <a:r>
              <a:rPr lang="en-US" sz="1400" i="1" dirty="0"/>
              <a:t> </a:t>
            </a:r>
            <a:r>
              <a:rPr lang="ru-RU" sz="1400" i="1" dirty="0"/>
              <a:t>м х 0.3 м и длиной 10 м</a:t>
            </a:r>
          </a:p>
        </p:txBody>
      </p:sp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2B39EA33-3408-442C-B97E-E8601FB6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5" name="Нижний колонтитул 13">
            <a:extLst>
              <a:ext uri="{FF2B5EF4-FFF2-40B4-BE49-F238E27FC236}">
                <a16:creationId xmlns:a16="http://schemas.microsoft.com/office/drawing/2014/main" id="{8E399B1F-0BC9-404F-8CDC-9284041D1D61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7029E9B5-AA93-43F6-A235-770A19F9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10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3BA666-BF40-46E8-8F7F-2E7682CC22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r="1447" b="53062"/>
          <a:stretch/>
        </p:blipFill>
        <p:spPr>
          <a:xfrm>
            <a:off x="5267780" y="1289975"/>
            <a:ext cx="6655777" cy="39997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279D12-812F-42D5-BC30-908785EBECD1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7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CED7C81C-1843-4FF2-A8E9-863C757D79F7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CD4AC-B6C4-4BD9-BB75-1D13831F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Методы предотвращения </a:t>
            </a:r>
            <a:r>
              <a:rPr lang="en-US" sz="4400" dirty="0"/>
              <a:t>shear-locking</a:t>
            </a:r>
            <a:br>
              <a:rPr lang="ru-RU" sz="4400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A537DC-8842-4A58-8BC3-9672B0B5D3B6}"/>
              </a:ext>
            </a:extLst>
          </p:cNvPr>
          <p:cNvSpPr txBox="1"/>
          <p:nvPr/>
        </p:nvSpPr>
        <p:spPr>
          <a:xfrm>
            <a:off x="838200" y="1523634"/>
            <a:ext cx="10348546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u="none" strike="noStrike" baseline="0" dirty="0">
                <a:latin typeface="TimesNewRoman"/>
              </a:rPr>
              <a:t>Для решения этой проблемы были разработаны различные подходы, но однозначного решения пока не найдено. Проблема частично решается некоторыми подходами, такими как:</a:t>
            </a:r>
            <a:endParaRPr lang="en-US" sz="1800" b="0" i="0" u="none" strike="noStrike" baseline="0" dirty="0">
              <a:latin typeface="TimesNewRoman"/>
            </a:endParaRPr>
          </a:p>
          <a:p>
            <a:pPr algn="l"/>
            <a:endParaRPr lang="ru-RU" sz="1800" b="0" i="0" u="none" strike="noStrike" baseline="0" dirty="0">
              <a:latin typeface="TimesNewRoman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imesNewRoman"/>
              </a:rPr>
              <a:t>the Reduced Integration Element</a:t>
            </a:r>
            <a:r>
              <a:rPr lang="ru-RU" sz="2400" b="0" i="0" u="none" strike="noStrike" baseline="0" dirty="0">
                <a:latin typeface="TimesNewRoman"/>
              </a:rPr>
              <a:t> </a:t>
            </a:r>
            <a:r>
              <a:rPr lang="en-US" sz="2400" b="0" i="0" u="none" strike="noStrike" baseline="0" dirty="0">
                <a:latin typeface="TimesNewRoman"/>
              </a:rPr>
              <a:t>(RIE),</a:t>
            </a:r>
            <a:endParaRPr lang="ru-RU" sz="2400" b="0" i="0" u="none" strike="noStrike" baseline="0" dirty="0">
              <a:latin typeface="TimesNewRoman"/>
            </a:endParaRPr>
          </a:p>
          <a:p>
            <a:pPr algn="l"/>
            <a:endParaRPr lang="en-US" sz="2400" b="0" i="0" u="none" strike="noStrike" baseline="0" dirty="0">
              <a:latin typeface="TimesNewRoman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imesNewRoman"/>
              </a:rPr>
              <a:t>the Consistent Interpolation</a:t>
            </a:r>
            <a:r>
              <a:rPr lang="ru-RU" sz="2400" b="0" i="0" u="none" strike="noStrike" baseline="0" dirty="0">
                <a:latin typeface="TimesNewRoman"/>
              </a:rPr>
              <a:t> </a:t>
            </a:r>
            <a:r>
              <a:rPr lang="en-US" sz="2400" b="0" i="0" u="none" strike="noStrike" baseline="0" dirty="0">
                <a:latin typeface="TimesNewRoman"/>
              </a:rPr>
              <a:t>Element (CIE),</a:t>
            </a:r>
            <a:endParaRPr lang="ru-RU" sz="2400" b="0" i="0" u="none" strike="noStrike" baseline="0" dirty="0">
              <a:latin typeface="TimesNewRoman"/>
            </a:endParaRPr>
          </a:p>
          <a:p>
            <a:pPr algn="l"/>
            <a:endParaRPr lang="en-US" sz="2400" b="0" i="0" u="none" strike="noStrike" baseline="0" dirty="0">
              <a:latin typeface="TimesNewRoman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imesNewRoman"/>
              </a:rPr>
              <a:t>the Interdependent Interpolation</a:t>
            </a:r>
            <a:r>
              <a:rPr lang="ru-RU" sz="2400" b="0" i="0" u="none" strike="noStrike" baseline="0" dirty="0">
                <a:latin typeface="TimesNewRoman"/>
              </a:rPr>
              <a:t> </a:t>
            </a:r>
            <a:r>
              <a:rPr lang="en-US" sz="2400" b="0" i="0" u="none" strike="noStrike" baseline="0" dirty="0">
                <a:latin typeface="TimesNewRoman"/>
              </a:rPr>
              <a:t>Element (IIE)</a:t>
            </a:r>
            <a:r>
              <a:rPr lang="ru-RU" sz="2400" b="0" i="0" u="none" strike="noStrike" baseline="0" dirty="0">
                <a:latin typeface="TimesNewRoman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850965-3D9F-4304-AD82-5F63B90CFDB6}"/>
                  </a:ext>
                </a:extLst>
              </p:cNvPr>
              <p:cNvSpPr txBox="1"/>
              <p:nvPr/>
            </p:nvSpPr>
            <p:spPr>
              <a:xfrm>
                <a:off x="8063279" y="3025043"/>
                <a:ext cx="2701436" cy="957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𝑥𝑧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𝑑𝑤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850965-3D9F-4304-AD82-5F63B90CF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279" y="3025043"/>
                <a:ext cx="2701436" cy="9573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B3E75FAE-A78D-4597-A8CD-E121D6CBD240}"/>
              </a:ext>
            </a:extLst>
          </p:cNvPr>
          <p:cNvCxnSpPr>
            <a:cxnSpLocks/>
          </p:cNvCxnSpPr>
          <p:nvPr/>
        </p:nvCxnSpPr>
        <p:spPr>
          <a:xfrm flipV="1">
            <a:off x="9337431" y="3982422"/>
            <a:ext cx="164489" cy="545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7D8C47A-D3F6-4EB3-B308-285F109FCF61}"/>
                  </a:ext>
                </a:extLst>
              </p:cNvPr>
              <p:cNvSpPr txBox="1"/>
              <p:nvPr/>
            </p:nvSpPr>
            <p:spPr>
              <a:xfrm>
                <a:off x="7498739" y="4527900"/>
                <a:ext cx="4006362" cy="923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интерполяции прогиб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должен быть на порядок выше, чем поворот сечения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7D8C47A-D3F6-4EB3-B308-285F109FC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739" y="4527900"/>
                <a:ext cx="4006362" cy="923192"/>
              </a:xfrm>
              <a:prstGeom prst="rect">
                <a:avLst/>
              </a:prstGeom>
              <a:blipFill>
                <a:blip r:embed="rId4"/>
                <a:stretch>
                  <a:fillRect l="-1218" t="-3974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6254297-1FF4-4963-A7FE-EEA33B7F5642}"/>
              </a:ext>
            </a:extLst>
          </p:cNvPr>
          <p:cNvSpPr txBox="1"/>
          <p:nvPr/>
        </p:nvSpPr>
        <p:spPr>
          <a:xfrm>
            <a:off x="838200" y="4535570"/>
            <a:ext cx="62132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 данной работе рассматриваются методы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IIE.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связано с тем, что при рассмотрении сосредоточенной силы модификации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идентичны. </a:t>
            </a:r>
          </a:p>
        </p:txBody>
      </p:sp>
      <p:sp>
        <p:nvSpPr>
          <p:cNvPr id="16" name="Нижний колонтитул 13">
            <a:extLst>
              <a:ext uri="{FF2B5EF4-FFF2-40B4-BE49-F238E27FC236}">
                <a16:creationId xmlns:a16="http://schemas.microsoft.com/office/drawing/2014/main" id="{D1DB63D5-9FEC-4726-867C-4B6F7C5E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7" name="Нижний колонтитул 13">
            <a:extLst>
              <a:ext uri="{FF2B5EF4-FFF2-40B4-BE49-F238E27FC236}">
                <a16:creationId xmlns:a16="http://schemas.microsoft.com/office/drawing/2014/main" id="{E0ABD337-C9C4-417D-A502-D25150B6C58F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2F99035A-476E-4F72-A3BB-F34DBB61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11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BE9EA9-4BB2-4756-B0ED-3CFFC1A88918}"/>
              </a:ext>
            </a:extLst>
          </p:cNvPr>
          <p:cNvSpPr txBox="1"/>
          <p:nvPr/>
        </p:nvSpPr>
        <p:spPr>
          <a:xfrm>
            <a:off x="838200" y="5522313"/>
            <a:ext cx="62132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latin typeface="TimesNewRoman"/>
              </a:rPr>
              <a:t>J.N. Reddy, On the dynamic behaviour of the Timoshenko beam finite elements (1999).</a:t>
            </a:r>
            <a:endParaRPr lang="ru-RU" i="1" dirty="0">
              <a:latin typeface="TimesNewRoma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907AC1-DCE9-4F08-87C5-A7BC01654369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7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C4F69B6-D907-408D-A8CB-815210973630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FC0BBF5-8616-4B59-9DED-B80CBDDEC58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Методы предотвращения </a:t>
            </a:r>
            <a:r>
              <a:rPr lang="en-US" dirty="0"/>
              <a:t>shear-locking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BA026D-5454-490E-994B-F53A4CCADE30}"/>
                  </a:ext>
                </a:extLst>
              </p:cNvPr>
              <p:cNvSpPr txBox="1"/>
              <p:nvPr/>
            </p:nvSpPr>
            <p:spPr>
              <a:xfrm>
                <a:off x="838200" y="1448871"/>
                <a:ext cx="6960577" cy="36933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1" i="0" u="none" strike="noStrike" baseline="0" dirty="0">
                    <a:latin typeface="TimesNewRoman"/>
                  </a:rPr>
                  <a:t>Reduced Integration Element</a:t>
                </a:r>
                <a:r>
                  <a:rPr lang="ru-RU" sz="1800" b="1" i="0" u="none" strike="noStrike" baseline="0" dirty="0">
                    <a:latin typeface="TimesNewRoman"/>
                  </a:rPr>
                  <a:t> </a:t>
                </a:r>
                <a:r>
                  <a:rPr lang="en-US" sz="1800" b="1" i="0" u="none" strike="noStrike" baseline="0" dirty="0">
                    <a:latin typeface="TimesNewRoman"/>
                  </a:rPr>
                  <a:t>(RIE) </a:t>
                </a:r>
                <a:r>
                  <a:rPr lang="ru-RU" sz="1800" b="0" i="0" u="none" strike="noStrike" baseline="0" dirty="0">
                    <a:latin typeface="TimesNewRoman"/>
                  </a:rPr>
                  <a:t>– использование для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 и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ru-RU" sz="1800" b="0" i="0" u="none" strike="noStrike" baseline="0" dirty="0">
                    <a:latin typeface="TimesNewRoman"/>
                  </a:rPr>
                  <a:t> аппроксимирующих</a:t>
                </a:r>
                <a:r>
                  <a:rPr lang="ru-RU" sz="1800" b="0" i="0" u="none" strike="noStrike" dirty="0">
                    <a:latin typeface="TimesNewRoman"/>
                  </a:rPr>
                  <a:t> функций 1-ого порядка при расчете нагрузок, в остальном ходе задачи считать, что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ru-RU" sz="1800" b="0" i="0" u="none" strike="noStrike" baseline="0" dirty="0">
                    <a:latin typeface="TimesNewRoman"/>
                  </a:rPr>
                  <a:t> аппроксимируется</a:t>
                </a:r>
                <a:r>
                  <a:rPr lang="ru-RU" sz="1800" b="0" i="0" u="none" strike="noStrike" dirty="0">
                    <a:latin typeface="TimesNewRoman"/>
                  </a:rPr>
                  <a:t> константой (0-ым порядком)</a:t>
                </a:r>
                <a:endParaRPr lang="ru-RU" sz="1800" b="0" i="0" u="none" strike="noStrike" baseline="0" dirty="0">
                  <a:latin typeface="TimesNewRoman"/>
                </a:endParaRPr>
              </a:p>
              <a:p>
                <a:endParaRPr lang="en-US" sz="1800" b="0" i="0" u="none" strike="noStrike" baseline="0" dirty="0">
                  <a:latin typeface="TimesNew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1" i="0" u="none" strike="noStrike" baseline="0" dirty="0">
                    <a:latin typeface="TimesNewRoman"/>
                  </a:rPr>
                  <a:t>Consistent Interpolation</a:t>
                </a:r>
                <a:r>
                  <a:rPr lang="ru-RU" sz="1800" b="1" i="0" u="none" strike="noStrike" baseline="0" dirty="0">
                    <a:latin typeface="TimesNewRoman"/>
                  </a:rPr>
                  <a:t> </a:t>
                </a:r>
                <a:r>
                  <a:rPr lang="en-US" sz="1800" b="1" i="0" u="none" strike="noStrike" baseline="0" dirty="0">
                    <a:latin typeface="TimesNewRoman"/>
                  </a:rPr>
                  <a:t>Element (CIE)</a:t>
                </a:r>
                <a:r>
                  <a:rPr lang="ru-RU" sz="1800" b="1" i="0" u="none" strike="noStrike" baseline="0" dirty="0">
                    <a:latin typeface="TimesNewRoman"/>
                  </a:rPr>
                  <a:t> </a:t>
                </a:r>
                <a:r>
                  <a:rPr lang="ru-RU" sz="1800" b="0" i="0" u="none" strike="noStrike" baseline="0" dirty="0">
                    <a:latin typeface="TimesNewRoman"/>
                  </a:rPr>
                  <a:t>– использование для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>
                    <a:latin typeface="TimesNewRoman"/>
                  </a:rPr>
                  <a:t>аппроксимирующих функций 2-ого </a:t>
                </a:r>
                <a:r>
                  <a:rPr lang="ru-RU" sz="1800" b="0" i="0" u="none" strike="noStrike" dirty="0">
                    <a:latin typeface="TimesNewRoman"/>
                  </a:rPr>
                  <a:t>порядка и для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ru-RU" dirty="0">
                    <a:latin typeface="TimesNewRoman"/>
                  </a:rPr>
                  <a:t> аппроксимирующих функций </a:t>
                </a:r>
                <a:r>
                  <a:rPr lang="ru-RU" sz="1800" b="0" i="0" u="none" strike="noStrike" baseline="0" dirty="0">
                    <a:latin typeface="TimesNewRoman"/>
                  </a:rPr>
                  <a:t>1-го</a:t>
                </a:r>
                <a:r>
                  <a:rPr lang="ru-RU" sz="1800" b="0" i="0" u="none" strike="noStrike" dirty="0">
                    <a:latin typeface="TimesNewRoman"/>
                  </a:rPr>
                  <a:t> порядка.</a:t>
                </a:r>
                <a:endParaRPr lang="ru-RU" sz="1800" b="0" i="0" u="none" strike="noStrike" baseline="0" dirty="0">
                  <a:latin typeface="TimesNewRoman"/>
                </a:endParaRPr>
              </a:p>
              <a:p>
                <a:endParaRPr lang="en-US" sz="1800" b="0" i="0" u="none" strike="noStrike" baseline="0" dirty="0">
                  <a:latin typeface="TimesNew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1" i="0" u="none" strike="noStrike" baseline="0" dirty="0">
                    <a:latin typeface="TimesNewRoman"/>
                  </a:rPr>
                  <a:t>Interdependent Interpolation</a:t>
                </a:r>
                <a:r>
                  <a:rPr lang="ru-RU" sz="1800" b="1" i="0" u="none" strike="noStrike" baseline="0" dirty="0">
                    <a:latin typeface="TimesNewRoman"/>
                  </a:rPr>
                  <a:t> </a:t>
                </a:r>
                <a:r>
                  <a:rPr lang="en-US" sz="1800" b="1" i="0" u="none" strike="noStrike" baseline="0" dirty="0">
                    <a:latin typeface="TimesNewRoman"/>
                  </a:rPr>
                  <a:t>Element (IIE)</a:t>
                </a:r>
                <a:r>
                  <a:rPr lang="ru-RU" sz="1800" b="1" i="0" u="none" strike="noStrike" baseline="0" dirty="0">
                    <a:latin typeface="TimesNewRoman"/>
                  </a:rPr>
                  <a:t> </a:t>
                </a:r>
                <a:r>
                  <a:rPr lang="ru-RU" sz="1800" b="0" i="0" u="none" strike="noStrike" baseline="0" dirty="0">
                    <a:latin typeface="TimesNewRoman"/>
                  </a:rPr>
                  <a:t>– использование для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>
                    <a:latin typeface="TimesNewRoman"/>
                  </a:rPr>
                  <a:t>аппроксимирующих функций 3-ого </a:t>
                </a:r>
                <a:r>
                  <a:rPr lang="ru-RU" sz="1800" b="0" i="0" u="none" strike="noStrike" dirty="0">
                    <a:latin typeface="TimesNewRoman"/>
                  </a:rPr>
                  <a:t>порядка и для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ru-RU" sz="1800" b="0" i="0" u="none" strike="noStrike" baseline="0" dirty="0">
                    <a:latin typeface="TimesNewRoman"/>
                  </a:rPr>
                  <a:t> </a:t>
                </a:r>
                <a:r>
                  <a:rPr lang="ru-RU" dirty="0">
                    <a:latin typeface="TimesNewRoman"/>
                  </a:rPr>
                  <a:t>аппроксимирующих функций </a:t>
                </a:r>
                <a:r>
                  <a:rPr lang="ru-RU" sz="1800" b="0" i="0" u="none" strike="noStrike" baseline="0" dirty="0">
                    <a:latin typeface="TimesNewRoman"/>
                  </a:rPr>
                  <a:t>2-го</a:t>
                </a:r>
                <a:r>
                  <a:rPr lang="ru-RU" sz="1800" b="0" i="0" u="none" strike="noStrike" dirty="0">
                    <a:latin typeface="TimesNewRoman"/>
                  </a:rPr>
                  <a:t> порядка.</a:t>
                </a:r>
                <a:endParaRPr lang="ru-RU" sz="1800" b="0" i="0" u="none" strike="noStrike" baseline="0" dirty="0">
                  <a:latin typeface="TimesNewRoman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endParaRPr lang="ru-RU" sz="1800" b="0" i="0" u="none" strike="noStrike" baseline="0" dirty="0">
                  <a:latin typeface="TimesNewRoman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BA026D-5454-490E-994B-F53A4CCAD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48871"/>
                <a:ext cx="6960577" cy="3693319"/>
              </a:xfrm>
              <a:prstGeom prst="rect">
                <a:avLst/>
              </a:prstGeom>
              <a:blipFill>
                <a:blip r:embed="rId2"/>
                <a:stretch>
                  <a:fillRect l="-613" t="-990" r="-12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F88B7B9-3C77-422D-9604-3B46DEFD0278}"/>
              </a:ext>
            </a:extLst>
          </p:cNvPr>
          <p:cNvSpPr txBox="1"/>
          <p:nvPr/>
        </p:nvSpPr>
        <p:spPr>
          <a:xfrm>
            <a:off x="971543" y="5095199"/>
            <a:ext cx="5407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NewRoman"/>
              </a:rPr>
              <a:t>При этом в каждом из методов составляется матрица жесткости 4х4 для одного элемента, независимо от выбранного порядка функций. 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AE17EE61-057E-4D9D-8E23-C16B4FA86477}"/>
              </a:ext>
            </a:extLst>
          </p:cNvPr>
          <p:cNvGrpSpPr/>
          <p:nvPr/>
        </p:nvGrpSpPr>
        <p:grpSpPr>
          <a:xfrm>
            <a:off x="8102106" y="2599674"/>
            <a:ext cx="3508131" cy="114300"/>
            <a:chOff x="8119696" y="1965081"/>
            <a:chExt cx="3508131" cy="114300"/>
          </a:xfrm>
        </p:grpSpPr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97C9FEB5-6B48-41F9-B0AF-6BC376B8A436}"/>
                </a:ext>
              </a:extLst>
            </p:cNvPr>
            <p:cNvCxnSpPr/>
            <p:nvPr/>
          </p:nvCxnSpPr>
          <p:spPr>
            <a:xfrm>
              <a:off x="8176846" y="2022231"/>
              <a:ext cx="339383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19FEF69A-F6D4-4D16-8BF9-4E8B773297EB}"/>
                </a:ext>
              </a:extLst>
            </p:cNvPr>
            <p:cNvSpPr/>
            <p:nvPr/>
          </p:nvSpPr>
          <p:spPr>
            <a:xfrm>
              <a:off x="8119696" y="196508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07BFB016-E681-45E4-9989-69DCE324A296}"/>
                </a:ext>
              </a:extLst>
            </p:cNvPr>
            <p:cNvSpPr/>
            <p:nvPr/>
          </p:nvSpPr>
          <p:spPr>
            <a:xfrm>
              <a:off x="11513527" y="196508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34863F43-27C9-46D2-ADF9-07D841AD27AE}"/>
                </a:ext>
              </a:extLst>
            </p:cNvPr>
            <p:cNvSpPr/>
            <p:nvPr/>
          </p:nvSpPr>
          <p:spPr>
            <a:xfrm>
              <a:off x="9816611" y="196508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D5D1BC4-4DEF-408B-BC89-BB518754F2E2}"/>
              </a:ext>
            </a:extLst>
          </p:cNvPr>
          <p:cNvSpPr txBox="1"/>
          <p:nvPr/>
        </p:nvSpPr>
        <p:spPr>
          <a:xfrm>
            <a:off x="8402277" y="1448871"/>
            <a:ext cx="290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Для элемента 2-го порядка: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4C8D89C7-FF19-4865-8C32-883E8AC73A16}"/>
              </a:ext>
            </a:extLst>
          </p:cNvPr>
          <p:cNvGrpSpPr/>
          <p:nvPr/>
        </p:nvGrpSpPr>
        <p:grpSpPr>
          <a:xfrm>
            <a:off x="8102105" y="5264619"/>
            <a:ext cx="3508131" cy="114300"/>
            <a:chOff x="8119696" y="1965081"/>
            <a:chExt cx="3508131" cy="114300"/>
          </a:xfrm>
        </p:grpSpPr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918150E4-779A-46D6-93D9-D2C4036EFDB8}"/>
                </a:ext>
              </a:extLst>
            </p:cNvPr>
            <p:cNvCxnSpPr/>
            <p:nvPr/>
          </p:nvCxnSpPr>
          <p:spPr>
            <a:xfrm>
              <a:off x="8176846" y="2022231"/>
              <a:ext cx="339383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C5C6CBDF-2664-467F-A30F-6CF46B7DFAB3}"/>
                </a:ext>
              </a:extLst>
            </p:cNvPr>
            <p:cNvSpPr/>
            <p:nvPr/>
          </p:nvSpPr>
          <p:spPr>
            <a:xfrm>
              <a:off x="8119696" y="196508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2AEF60CD-F38E-4F84-8EB5-C51089FDDB8F}"/>
                </a:ext>
              </a:extLst>
            </p:cNvPr>
            <p:cNvSpPr/>
            <p:nvPr/>
          </p:nvSpPr>
          <p:spPr>
            <a:xfrm>
              <a:off x="11513527" y="196508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id="{65B605CC-0331-40AD-83F9-06154D8C88F1}"/>
                </a:ext>
              </a:extLst>
            </p:cNvPr>
            <p:cNvSpPr/>
            <p:nvPr/>
          </p:nvSpPr>
          <p:spPr>
            <a:xfrm>
              <a:off x="9816611" y="196508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C66187F6-D2FC-4220-A9E2-9123DB153DC5}"/>
              </a:ext>
            </a:extLst>
          </p:cNvPr>
          <p:cNvSpPr/>
          <p:nvPr/>
        </p:nvSpPr>
        <p:spPr>
          <a:xfrm>
            <a:off x="9609987" y="3589264"/>
            <a:ext cx="492365" cy="70921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B0699D1-CFFB-4246-9F9D-F6293DBE973B}"/>
              </a:ext>
            </a:extLst>
          </p:cNvPr>
          <p:cNvCxnSpPr/>
          <p:nvPr/>
        </p:nvCxnSpPr>
        <p:spPr>
          <a:xfrm>
            <a:off x="9649547" y="5086673"/>
            <a:ext cx="413244" cy="470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DB6B3A8-D3C9-4118-A042-070835E9EC52}"/>
              </a:ext>
            </a:extLst>
          </p:cNvPr>
          <p:cNvCxnSpPr>
            <a:cxnSpLocks/>
          </p:cNvCxnSpPr>
          <p:nvPr/>
        </p:nvCxnSpPr>
        <p:spPr>
          <a:xfrm flipV="1">
            <a:off x="9702289" y="5086673"/>
            <a:ext cx="347307" cy="470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Нижний колонтитул 13">
            <a:extLst>
              <a:ext uri="{FF2B5EF4-FFF2-40B4-BE49-F238E27FC236}">
                <a16:creationId xmlns:a16="http://schemas.microsoft.com/office/drawing/2014/main" id="{4029D832-E238-42F5-A934-BB43CCC8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28" name="Нижний колонтитул 13">
            <a:extLst>
              <a:ext uri="{FF2B5EF4-FFF2-40B4-BE49-F238E27FC236}">
                <a16:creationId xmlns:a16="http://schemas.microsoft.com/office/drawing/2014/main" id="{5F4B6B37-F818-4098-9B49-231A09BA98E8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32" name="Номер слайда 31">
            <a:extLst>
              <a:ext uri="{FF2B5EF4-FFF2-40B4-BE49-F238E27FC236}">
                <a16:creationId xmlns:a16="http://schemas.microsoft.com/office/drawing/2014/main" id="{041B2107-34B5-4CA1-943A-20836AC1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12</a:t>
            </a:fld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E285EB-805C-478F-867E-2EE535ABE4B2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25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B1A36A-67FA-4F5B-BE27-C7F791AB09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2"/>
          <a:stretch/>
        </p:blipFill>
        <p:spPr>
          <a:xfrm>
            <a:off x="0" y="423000"/>
            <a:ext cx="5662458" cy="5940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3AD2F0E-7ACE-44DB-AD5B-9620F7177CBF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Рисунок 6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6C5CF7A7-0BD7-4FB2-A587-625AB58E9C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"/>
          <a:stretch/>
        </p:blipFill>
        <p:spPr>
          <a:xfrm>
            <a:off x="5828504" y="2699094"/>
            <a:ext cx="6154490" cy="962742"/>
          </a:xfrm>
          <a:prstGeom prst="rect">
            <a:avLst/>
          </a:prstGeom>
        </p:spPr>
      </p:pic>
      <p:sp>
        <p:nvSpPr>
          <p:cNvPr id="13" name="Нижний колонтитул 13">
            <a:extLst>
              <a:ext uri="{FF2B5EF4-FFF2-40B4-BE49-F238E27FC236}">
                <a16:creationId xmlns:a16="http://schemas.microsoft.com/office/drawing/2014/main" id="{576905D5-02B4-4DAC-A1F7-1C5A2763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EB11FC15-C106-4ECB-BE12-65F33C810733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1003F01F-A9A7-4879-9964-5598139A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8D00CA8-4051-4F8C-900C-1132FCDD4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14613"/>
              </p:ext>
            </p:extLst>
          </p:nvPr>
        </p:nvGraphicFramePr>
        <p:xfrm>
          <a:off x="5820806" y="459000"/>
          <a:ext cx="6235700" cy="202076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324728049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768528068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46707275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94242009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1348892058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540691994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L = 10, b x H = 0.3 x 0.3, P = 1e3 (Тонкое сечение)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41502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Cетка: кол-во элементов N = 4, прогиб, мм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84966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Тимошенко без модификаций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CIE (RIE)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IIE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Abaqus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 (аналитика)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48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605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-0.0457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-1.0610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-1.0149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-1.0631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-1.0631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3120010"/>
                  </a:ext>
                </a:extLst>
              </a:tr>
              <a:tr h="30626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-0.0665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-1.4511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589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-0.0457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-1.0149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9684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429454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6E4D27C-F68E-49E5-BDF9-3389C9C3FAA4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93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066ACF6F-E46B-4417-AEFC-0526D173283C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0330881-C732-490F-826A-390A41AAD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161" y="5488079"/>
            <a:ext cx="6400195" cy="1006871"/>
          </a:xfrm>
          <a:prstGeom prst="rect">
            <a:avLst/>
          </a:prstGeom>
        </p:spPr>
      </p:pic>
      <p:sp>
        <p:nvSpPr>
          <p:cNvPr id="13" name="Нижний колонтитул 13">
            <a:extLst>
              <a:ext uri="{FF2B5EF4-FFF2-40B4-BE49-F238E27FC236}">
                <a16:creationId xmlns:a16="http://schemas.microsoft.com/office/drawing/2014/main" id="{2576938F-4FB4-4BC6-8AFB-23B6CFCF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28D2FB33-5680-49C8-9CA2-7D9C90FAF766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910B474E-D3B6-463A-A0F1-8DC0CF2A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5C925F5-811D-47F9-9BEA-AF1F0DDEE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27401"/>
              </p:ext>
            </p:extLst>
          </p:nvPr>
        </p:nvGraphicFramePr>
        <p:xfrm>
          <a:off x="5700161" y="411984"/>
          <a:ext cx="6235198" cy="503169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81006">
                  <a:extLst>
                    <a:ext uri="{9D8B030D-6E8A-4147-A177-3AD203B41FA5}">
                      <a16:colId xmlns:a16="http://schemas.microsoft.com/office/drawing/2014/main" val="3289507953"/>
                    </a:ext>
                  </a:extLst>
                </a:gridCol>
                <a:gridCol w="1117510">
                  <a:extLst>
                    <a:ext uri="{9D8B030D-6E8A-4147-A177-3AD203B41FA5}">
                      <a16:colId xmlns:a16="http://schemas.microsoft.com/office/drawing/2014/main" val="1963079241"/>
                    </a:ext>
                  </a:extLst>
                </a:gridCol>
                <a:gridCol w="1117510">
                  <a:extLst>
                    <a:ext uri="{9D8B030D-6E8A-4147-A177-3AD203B41FA5}">
                      <a16:colId xmlns:a16="http://schemas.microsoft.com/office/drawing/2014/main" val="1414294773"/>
                    </a:ext>
                  </a:extLst>
                </a:gridCol>
                <a:gridCol w="939724">
                  <a:extLst>
                    <a:ext uri="{9D8B030D-6E8A-4147-A177-3AD203B41FA5}">
                      <a16:colId xmlns:a16="http://schemas.microsoft.com/office/drawing/2014/main" val="1547751754"/>
                    </a:ext>
                  </a:extLst>
                </a:gridCol>
                <a:gridCol w="939724">
                  <a:extLst>
                    <a:ext uri="{9D8B030D-6E8A-4147-A177-3AD203B41FA5}">
                      <a16:colId xmlns:a16="http://schemas.microsoft.com/office/drawing/2014/main" val="3906729699"/>
                    </a:ext>
                  </a:extLst>
                </a:gridCol>
                <a:gridCol w="939724">
                  <a:extLst>
                    <a:ext uri="{9D8B030D-6E8A-4147-A177-3AD203B41FA5}">
                      <a16:colId xmlns:a16="http://schemas.microsoft.com/office/drawing/2014/main" val="1278099560"/>
                    </a:ext>
                  </a:extLst>
                </a:gridCol>
              </a:tblGrid>
              <a:tr h="1908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L = 10, b x H = 0.3 x 0.3, P = 1e3 (Тонкое сечение)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089688"/>
                  </a:ext>
                </a:extLst>
              </a:tr>
              <a:tr h="1908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err="1">
                          <a:effectLst/>
                        </a:rPr>
                        <a:t>Cетка</a:t>
                      </a:r>
                      <a:r>
                        <a:rPr lang="ru-RU" sz="1100" u="none" strike="noStrike" dirty="0">
                          <a:effectLst/>
                        </a:rPr>
                        <a:t>: кол-во элементов N = 20, прогиб, мм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842391"/>
                  </a:ext>
                </a:extLst>
              </a:tr>
              <a:tr h="502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Тимошенко без модификаций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CIE (RIE)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IIE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Abaqus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 (аналитика)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88937186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14640657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-0.1223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94854872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-0.2421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-0.4569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-0.4577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-0.4576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38556736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-0.3570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-0.6736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-0.6738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-0.6749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-0.6749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6539944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-0.4646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410320128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-0.5624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-1.0612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91869939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-0.6479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-1.2222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-1.2225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-1.2248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-1.2248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95445162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-0.7188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-1.3557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-1.3560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-1.3587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-1.3587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409134397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-0.7725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-1.4572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-1.4603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-1.4602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30727611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-0.8066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-1.5208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-1.5213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-1.5247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-1.5247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568030958"/>
                  </a:ext>
                </a:extLst>
              </a:tr>
              <a:tr h="32280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-0.8187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92270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-0.8066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-1.5208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-1.5213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-1.5247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-1.5247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96059239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-0.7725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-1.4572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-1.4603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-1.4602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03803220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-0.7188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-1.3557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-1.3560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-1.3587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-1.3587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80488753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-0.6479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-1.2222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-1.2225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-1.2248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-1.2248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2044255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-0.5624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-1.0631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-1.0631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75663184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-0.4646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-0.8767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-0.8782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11089948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-0.3570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-0.6736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-0.6738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-0.6749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-0.6749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32830137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-0.2421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-0.4569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-0.4577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-0.4576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96895856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-0.1223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-0.2311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-0.2311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1226383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947281640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6000D0A-D0E6-4BCE-A50E-381664A129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" t="185" r="-589" b="-185"/>
          <a:stretch/>
        </p:blipFill>
        <p:spPr>
          <a:xfrm>
            <a:off x="0" y="423000"/>
            <a:ext cx="5662458" cy="594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07460E-F89E-4330-A559-48C5CA3EE05A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34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4069768-E2E0-4161-8536-5798B159F705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70FE1-10F2-41F4-AC61-00A45DFEA588}"/>
              </a:ext>
            </a:extLst>
          </p:cNvPr>
          <p:cNvSpPr txBox="1"/>
          <p:nvPr/>
        </p:nvSpPr>
        <p:spPr>
          <a:xfrm>
            <a:off x="6096000" y="3037283"/>
            <a:ext cx="58864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0" u="none" strike="noStrike" baseline="0" dirty="0">
                <a:latin typeface="TimesNewRoman"/>
              </a:rPr>
              <a:t>Только при большом количестве элементов, мы получаем решение для балки Тимошенко (без модификаций) достаточно близкое к решению для Бернулли-Эйлера.</a:t>
            </a:r>
          </a:p>
          <a:p>
            <a:pPr algn="just"/>
            <a:endParaRPr lang="ru-RU" dirty="0">
              <a:latin typeface="TimesNewRoman"/>
            </a:endParaRPr>
          </a:p>
          <a:p>
            <a:pPr algn="just"/>
            <a:r>
              <a:rPr lang="ru-RU" sz="1800" b="0" u="none" strike="noStrike" baseline="0" dirty="0">
                <a:latin typeface="TimesNewRoman"/>
              </a:rPr>
              <a:t>При этом использование модификаций позволяет прийти к нужному результату уже</a:t>
            </a:r>
            <a:r>
              <a:rPr lang="en-US" sz="1800" b="0" u="none" strike="noStrike" baseline="0" dirty="0">
                <a:latin typeface="TimesNewRoman"/>
              </a:rPr>
              <a:t> </a:t>
            </a:r>
            <a:r>
              <a:rPr lang="ru-RU" sz="1800" b="0" u="none" strike="noStrike" baseline="0" dirty="0">
                <a:latin typeface="TimesNewRoman"/>
              </a:rPr>
              <a:t>на 4 элементах.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9AC41-0D96-4384-BFAE-99CF9F2E5AD4}"/>
              </a:ext>
            </a:extLst>
          </p:cNvPr>
          <p:cNvSpPr txBox="1"/>
          <p:nvPr/>
        </p:nvSpPr>
        <p:spPr>
          <a:xfrm>
            <a:off x="6096000" y="2478765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NewRoman"/>
              </a:rPr>
              <a:t>Следовательно, для тонкого сечения:</a:t>
            </a:r>
            <a:endParaRPr lang="ru-RU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CEF4A4D-F075-41DB-97EE-5DEEF9A059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7"/>
          <a:stretch/>
        </p:blipFill>
        <p:spPr>
          <a:xfrm>
            <a:off x="6096000" y="630621"/>
            <a:ext cx="5812712" cy="899638"/>
          </a:xfrm>
          <a:prstGeom prst="rect">
            <a:avLst/>
          </a:prstGeom>
        </p:spPr>
      </p:pic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BAEA0043-9F5A-420C-901E-6C61E802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5" name="Нижний колонтитул 13">
            <a:extLst>
              <a:ext uri="{FF2B5EF4-FFF2-40B4-BE49-F238E27FC236}">
                <a16:creationId xmlns:a16="http://schemas.microsoft.com/office/drawing/2014/main" id="{94E096BB-978E-4747-9172-93ADA893AA14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B227DE3E-3995-4C6E-AE54-CC396966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15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1D8AE6B-7FC2-430D-8620-2CB522CB32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-606" r="27" b="606"/>
          <a:stretch/>
        </p:blipFill>
        <p:spPr>
          <a:xfrm>
            <a:off x="209550" y="386424"/>
            <a:ext cx="5662458" cy="594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E3E0D3-B73F-42A9-9F3C-36499968F2A6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26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1CE0027-84A0-4D4D-B897-8E8A160828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7"/>
          <a:stretch/>
        </p:blipFill>
        <p:spPr>
          <a:xfrm>
            <a:off x="254795" y="141857"/>
            <a:ext cx="6066874" cy="6336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B787068-FFB2-42E5-BAAF-A4838298E05D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42D674A-E669-4583-BC74-24D07B733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042" y="2800209"/>
            <a:ext cx="5426058" cy="628369"/>
          </a:xfrm>
          <a:prstGeom prst="rect">
            <a:avLst/>
          </a:prstGeom>
        </p:spPr>
      </p:pic>
      <p:sp>
        <p:nvSpPr>
          <p:cNvPr id="13" name="Нижний колонтитул 13">
            <a:extLst>
              <a:ext uri="{FF2B5EF4-FFF2-40B4-BE49-F238E27FC236}">
                <a16:creationId xmlns:a16="http://schemas.microsoft.com/office/drawing/2014/main" id="{B17B075E-D160-4309-94E6-928F8549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E5E6662E-0CC4-4DFB-B9A5-CFF43E8DA07F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77F8EC82-9919-4801-9D63-28DC5D31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AFA9137-A371-4EBF-AE11-0DED368C1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90810"/>
              </p:ext>
            </p:extLst>
          </p:nvPr>
        </p:nvGraphicFramePr>
        <p:xfrm>
          <a:off x="6553200" y="502863"/>
          <a:ext cx="5422900" cy="200416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16946">
                  <a:extLst>
                    <a:ext uri="{9D8B030D-6E8A-4147-A177-3AD203B41FA5}">
                      <a16:colId xmlns:a16="http://schemas.microsoft.com/office/drawing/2014/main" val="1008012176"/>
                    </a:ext>
                  </a:extLst>
                </a:gridCol>
                <a:gridCol w="1256564">
                  <a:extLst>
                    <a:ext uri="{9D8B030D-6E8A-4147-A177-3AD203B41FA5}">
                      <a16:colId xmlns:a16="http://schemas.microsoft.com/office/drawing/2014/main" val="468763130"/>
                    </a:ext>
                  </a:extLst>
                </a:gridCol>
                <a:gridCol w="1056656">
                  <a:extLst>
                    <a:ext uri="{9D8B030D-6E8A-4147-A177-3AD203B41FA5}">
                      <a16:colId xmlns:a16="http://schemas.microsoft.com/office/drawing/2014/main" val="1133839986"/>
                    </a:ext>
                  </a:extLst>
                </a:gridCol>
                <a:gridCol w="1015406">
                  <a:extLst>
                    <a:ext uri="{9D8B030D-6E8A-4147-A177-3AD203B41FA5}">
                      <a16:colId xmlns:a16="http://schemas.microsoft.com/office/drawing/2014/main" val="3465310624"/>
                    </a:ext>
                  </a:extLst>
                </a:gridCol>
                <a:gridCol w="977328">
                  <a:extLst>
                    <a:ext uri="{9D8B030D-6E8A-4147-A177-3AD203B41FA5}">
                      <a16:colId xmlns:a16="http://schemas.microsoft.com/office/drawing/2014/main" val="3346297318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L = 10, b x H = 3 x 3, P = 1e3 (Толстое сечение)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01313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err="1">
                          <a:effectLst/>
                        </a:rPr>
                        <a:t>Cетка</a:t>
                      </a:r>
                      <a:r>
                        <a:rPr lang="ru-RU" sz="1100" u="none" strike="noStrike" dirty="0">
                          <a:effectLst/>
                        </a:rPr>
                        <a:t>: кол-во элементов N = 4, прогиб, нм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493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Тимошенко без модификаций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CIE (RIE)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IIE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Abaqus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7278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07764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-12.294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4503440"/>
                  </a:ext>
                </a:extLst>
              </a:tr>
              <a:tr h="28966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-16.167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-18.801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-19.765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-19.681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86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-10.450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-12.294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1286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200430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6421321-C227-4970-B11A-D218D2B1151D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62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EDE327C-0581-46D6-94E8-29D5A01AF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" t="246" r="-60" b="-246"/>
          <a:stretch/>
        </p:blipFill>
        <p:spPr>
          <a:xfrm>
            <a:off x="170621" y="110288"/>
            <a:ext cx="6221387" cy="6336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685F829-E97A-4737-834E-73FEE367ADBA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3" name="Рисунок 1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22F87AD-8595-493D-A614-69E59FE19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63" y="3896783"/>
            <a:ext cx="5400001" cy="621087"/>
          </a:xfrm>
          <a:prstGeom prst="rect">
            <a:avLst/>
          </a:prstGeom>
        </p:spPr>
      </p:pic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E096DCEB-E550-412D-B976-450103B7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5" name="Нижний колонтитул 13">
            <a:extLst>
              <a:ext uri="{FF2B5EF4-FFF2-40B4-BE49-F238E27FC236}">
                <a16:creationId xmlns:a16="http://schemas.microsoft.com/office/drawing/2014/main" id="{4329CF09-3FB3-4506-88BA-5485371D7AA1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84565266-AEB1-4C6F-A3BC-A96583D0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91DE412-5C14-42E1-BBD5-C53CAEE1A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95575"/>
              </p:ext>
            </p:extLst>
          </p:nvPr>
        </p:nvGraphicFramePr>
        <p:xfrm>
          <a:off x="6581163" y="468085"/>
          <a:ext cx="5421601" cy="315794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16678">
                  <a:extLst>
                    <a:ext uri="{9D8B030D-6E8A-4147-A177-3AD203B41FA5}">
                      <a16:colId xmlns:a16="http://schemas.microsoft.com/office/drawing/2014/main" val="1929221942"/>
                    </a:ext>
                  </a:extLst>
                </a:gridCol>
                <a:gridCol w="1256263">
                  <a:extLst>
                    <a:ext uri="{9D8B030D-6E8A-4147-A177-3AD203B41FA5}">
                      <a16:colId xmlns:a16="http://schemas.microsoft.com/office/drawing/2014/main" val="32034491"/>
                    </a:ext>
                  </a:extLst>
                </a:gridCol>
                <a:gridCol w="1056403">
                  <a:extLst>
                    <a:ext uri="{9D8B030D-6E8A-4147-A177-3AD203B41FA5}">
                      <a16:colId xmlns:a16="http://schemas.microsoft.com/office/drawing/2014/main" val="325317741"/>
                    </a:ext>
                  </a:extLst>
                </a:gridCol>
                <a:gridCol w="1015163">
                  <a:extLst>
                    <a:ext uri="{9D8B030D-6E8A-4147-A177-3AD203B41FA5}">
                      <a16:colId xmlns:a16="http://schemas.microsoft.com/office/drawing/2014/main" val="4259042520"/>
                    </a:ext>
                  </a:extLst>
                </a:gridCol>
                <a:gridCol w="977094">
                  <a:extLst>
                    <a:ext uri="{9D8B030D-6E8A-4147-A177-3AD203B41FA5}">
                      <a16:colId xmlns:a16="http://schemas.microsoft.com/office/drawing/2014/main" val="1027897524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L = 10, b x H = 3 x 3, P = 1e3 (Толстое сечение)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134071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err="1">
                          <a:effectLst/>
                        </a:rPr>
                        <a:t>Cетка</a:t>
                      </a:r>
                      <a:r>
                        <a:rPr lang="ru-RU" sz="1100" u="none" strike="noStrike" dirty="0">
                          <a:effectLst/>
                        </a:rPr>
                        <a:t>: кол-во элементов N = 10, прогиб, нм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47192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Тимошенко без модификаций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CIE (RIE)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IIE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Abaqus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9982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4918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-5.248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-4.568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44883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-10.138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-8.765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841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-14.313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-14.730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-14.822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-14.771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597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-17.414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-17.911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-18.035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-17.967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6476426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-19.086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-15.432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-19.611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-19.765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-19.681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71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-17.414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-17.911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-18.035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-17.967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9305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-14.313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-14.730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-14.822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-14.771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643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-10.138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-8.765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490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-5.248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-4.568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90464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710483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23546FD-76D5-4808-8546-D5BF38B18F7B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40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504B209-23AF-48AE-BB10-A6688D7D5C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t="581" b="581"/>
          <a:stretch/>
        </p:blipFill>
        <p:spPr>
          <a:xfrm>
            <a:off x="105508" y="141857"/>
            <a:ext cx="6296242" cy="6336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AE7F51-9832-49C0-8402-2259322AB156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5626D6D-CCDB-48D5-8FAE-1401AABBE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581" y="5614478"/>
            <a:ext cx="5433034" cy="663188"/>
          </a:xfrm>
          <a:prstGeom prst="rect">
            <a:avLst/>
          </a:prstGeom>
        </p:spPr>
      </p:pic>
      <p:sp>
        <p:nvSpPr>
          <p:cNvPr id="13" name="Нижний колонтитул 13">
            <a:extLst>
              <a:ext uri="{FF2B5EF4-FFF2-40B4-BE49-F238E27FC236}">
                <a16:creationId xmlns:a16="http://schemas.microsoft.com/office/drawing/2014/main" id="{9337186D-4B82-41F8-9890-19C5288F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BB842406-69E8-41BF-87C8-DA4DA57565B5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9469B16F-07EC-459E-A063-2FD93362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AB194FA-B231-48CD-9647-ED243A98B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16848"/>
              </p:ext>
            </p:extLst>
          </p:nvPr>
        </p:nvGraphicFramePr>
        <p:xfrm>
          <a:off x="6559581" y="383268"/>
          <a:ext cx="5421600" cy="502020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16679">
                  <a:extLst>
                    <a:ext uri="{9D8B030D-6E8A-4147-A177-3AD203B41FA5}">
                      <a16:colId xmlns:a16="http://schemas.microsoft.com/office/drawing/2014/main" val="1062824209"/>
                    </a:ext>
                  </a:extLst>
                </a:gridCol>
                <a:gridCol w="1256263">
                  <a:extLst>
                    <a:ext uri="{9D8B030D-6E8A-4147-A177-3AD203B41FA5}">
                      <a16:colId xmlns:a16="http://schemas.microsoft.com/office/drawing/2014/main" val="1389194390"/>
                    </a:ext>
                  </a:extLst>
                </a:gridCol>
                <a:gridCol w="1056402">
                  <a:extLst>
                    <a:ext uri="{9D8B030D-6E8A-4147-A177-3AD203B41FA5}">
                      <a16:colId xmlns:a16="http://schemas.microsoft.com/office/drawing/2014/main" val="582818758"/>
                    </a:ext>
                  </a:extLst>
                </a:gridCol>
                <a:gridCol w="1015162">
                  <a:extLst>
                    <a:ext uri="{9D8B030D-6E8A-4147-A177-3AD203B41FA5}">
                      <a16:colId xmlns:a16="http://schemas.microsoft.com/office/drawing/2014/main" val="3266056586"/>
                    </a:ext>
                  </a:extLst>
                </a:gridCol>
                <a:gridCol w="977094">
                  <a:extLst>
                    <a:ext uri="{9D8B030D-6E8A-4147-A177-3AD203B41FA5}">
                      <a16:colId xmlns:a16="http://schemas.microsoft.com/office/drawing/2014/main" val="1003244323"/>
                    </a:ext>
                  </a:extLst>
                </a:gridCol>
              </a:tblGrid>
              <a:tr h="190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L = 10, b x H = 3 x 3, P = 1e3 (Толстое сечение)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702185"/>
                  </a:ext>
                </a:extLst>
              </a:tr>
              <a:tr h="190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Сетка: кол-во элементов N = 20, прогиб, нм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46099"/>
                  </a:ext>
                </a:extLst>
              </a:tr>
              <a:tr h="502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Тимошенко без модификаций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Бернулли-Эйлер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CIE (RIE)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Модификация  </a:t>
                      </a:r>
                      <a:r>
                        <a:rPr lang="en-US" sz="1100" u="none" strike="noStrike">
                          <a:effectLst/>
                        </a:rPr>
                        <a:t>IIE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Abaqus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51558448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30830241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-2.716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-2.737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-2.740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-2.732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16769990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-5.387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-4.568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73481767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-7.965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-6.736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-8.025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-8.036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-8.011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83996351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-8.765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-10.483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59693942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-12.663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-10.610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-12.757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69051712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-14.691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-14.799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-14.822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-14.771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402108199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-16.444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-13.557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-16.563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-16.590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-16.531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89706503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-17.875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-14.568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-18.004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-18.035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-17.967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61980693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-18.940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-15.208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-19.074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-19.032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532505137"/>
                  </a:ext>
                </a:extLst>
              </a:tr>
              <a:tr h="32053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-19.591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-15.432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-19.727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-19.765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-19.681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3241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-18.940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-15.208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-19.074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-19.108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-19.032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60314795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-17.875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-14.568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-18.004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-18.035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-17.967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43995028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-16.444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-13.557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-16.563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-16.590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-16.531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198015993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-14.691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-12.222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-14.799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-14.822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-14.771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15809071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-12.663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-10.610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-12.757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-12.776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-12.734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65008956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-8.765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-10.483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-10.465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43221850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-7.965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-6.736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-8.025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-8.036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-8.011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04975438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-5.387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-4.568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-5.427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-5.435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-5.418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345635662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-2.716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-2.737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-2.740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-2.732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214919984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0.000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val="56932174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A1AD46B-9C4A-466D-9D89-49F51DCD93C5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41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EDC4CCC8-3A41-4B91-8B58-410F7B6BD1E9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F231039-365D-4EBC-A9B4-C3C3D29E387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Выполненные задачи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852718-1717-424E-B72D-4B79728BEAA4}"/>
                  </a:ext>
                </a:extLst>
              </p:cNvPr>
              <p:cNvSpPr txBox="1"/>
              <p:nvPr/>
            </p:nvSpPr>
            <p:spPr>
              <a:xfrm>
                <a:off x="838200" y="1163698"/>
                <a:ext cx="10900719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Получены</a:t>
                </a:r>
                <a:r>
                  <a:rPr lang="en-US" sz="1600" dirty="0">
                    <a:latin typeface="TimesNewRoman"/>
                  </a:rPr>
                  <a:t> </a:t>
                </a:r>
                <a:r>
                  <a:rPr lang="ru-RU" sz="1600" dirty="0">
                    <a:latin typeface="TimesNewRoman"/>
                  </a:rPr>
                  <a:t>численные решения для балки Тимошенко (с модификациями и без) и балки Бернулли-Эйлера в случаях: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Тонкого сечения балки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Толстого сечения балки</a:t>
                </a:r>
                <a:br>
                  <a:rPr lang="ru-RU" sz="1600" dirty="0">
                    <a:latin typeface="TimesNewRoman"/>
                  </a:rPr>
                </a:br>
                <a:endParaRPr lang="ru-RU" sz="1600" dirty="0">
                  <a:latin typeface="TimesNewRoman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Рассмотрены модификации конечно-элементной модели балки Тимошенко: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600" i="0" u="none" strike="noStrike" baseline="0" dirty="0">
                    <a:latin typeface="TimesNewRoman"/>
                  </a:rPr>
                  <a:t>Consistent Interpolation</a:t>
                </a:r>
                <a:r>
                  <a:rPr lang="ru-RU" sz="1600" i="0" u="none" strike="noStrike" baseline="0" dirty="0">
                    <a:latin typeface="TimesNewRoman"/>
                  </a:rPr>
                  <a:t> </a:t>
                </a:r>
                <a:r>
                  <a:rPr lang="en-US" sz="1600" i="0" u="none" strike="noStrike" baseline="0" dirty="0">
                    <a:latin typeface="TimesNewRoman"/>
                  </a:rPr>
                  <a:t>Element (CIE)</a:t>
                </a:r>
                <a:r>
                  <a:rPr lang="ru-RU" sz="1600" i="0" u="none" strike="noStrike" baseline="0" dirty="0">
                    <a:latin typeface="TimesNewRoman"/>
                  </a:rPr>
                  <a:t> </a:t>
                </a:r>
                <a:r>
                  <a:rPr lang="en-US" sz="1600" i="0" u="none" strike="noStrike" baseline="0" dirty="0">
                    <a:latin typeface="TimesNewRoman"/>
                  </a:rPr>
                  <a:t>/ Reduced Integration Element</a:t>
                </a:r>
                <a:r>
                  <a:rPr lang="ru-RU" sz="1600" i="0" u="none" strike="noStrike" baseline="0" dirty="0">
                    <a:latin typeface="TimesNewRoman"/>
                  </a:rPr>
                  <a:t> </a:t>
                </a:r>
                <a:r>
                  <a:rPr lang="en-US" sz="1600" i="0" u="none" strike="noStrike" baseline="0" dirty="0">
                    <a:latin typeface="TimesNewRoman"/>
                  </a:rPr>
                  <a:t>(RIE) </a:t>
                </a:r>
                <a:endParaRPr lang="en-US" sz="1600" dirty="0">
                  <a:latin typeface="TimesNewRoman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600" i="0" u="none" strike="noStrike" baseline="0" dirty="0">
                    <a:latin typeface="TimesNewRoman"/>
                  </a:rPr>
                  <a:t>Interdependent Interpolation</a:t>
                </a:r>
                <a:r>
                  <a:rPr lang="ru-RU" sz="1600" i="0" u="none" strike="noStrike" baseline="0" dirty="0">
                    <a:latin typeface="TimesNewRoman"/>
                  </a:rPr>
                  <a:t> </a:t>
                </a:r>
                <a:r>
                  <a:rPr lang="en-US" sz="1600" i="0" u="none" strike="noStrike" baseline="0" dirty="0">
                    <a:latin typeface="TimesNewRoman"/>
                  </a:rPr>
                  <a:t>Element (IIE)</a:t>
                </a:r>
                <a:br>
                  <a:rPr lang="ru-RU" sz="1600" i="0" u="none" strike="noStrike" baseline="0" dirty="0">
                    <a:latin typeface="TimesNewRoman"/>
                  </a:rPr>
                </a:br>
                <a:endParaRPr lang="ru-RU" sz="1600" i="0" u="none" strike="noStrike" baseline="0" dirty="0">
                  <a:latin typeface="TimesNewRoman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В случае </a:t>
                </a:r>
                <a:r>
                  <a:rPr lang="ru-RU" sz="1600" b="1" dirty="0">
                    <a:latin typeface="TimesNewRoman"/>
                  </a:rPr>
                  <a:t>тонкого сечения </a:t>
                </a:r>
                <a:r>
                  <a:rPr lang="ru-RU" sz="1600" dirty="0">
                    <a:latin typeface="TimesNewRoman"/>
                  </a:rPr>
                  <a:t>получено совпадение решения для балки Тимошенко с численным и аналитическим решением для балки Бернулли-Эйлера (при нагрузке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 1000 Н,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 10 м,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=0.3 м×0.3 м</m:t>
                    </m:r>
                  </m:oMath>
                </a14:m>
                <a:r>
                  <a:rPr lang="ru-RU" sz="1600" dirty="0">
                    <a:latin typeface="TimesNewRoman"/>
                  </a:rPr>
                  <a:t>):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</a:t>
                </a:r>
                <a:r>
                  <a:rPr lang="en-US" sz="1600" dirty="0">
                    <a:latin typeface="TimesNewRoman"/>
                  </a:rPr>
                  <a:t>0.01 </a:t>
                </a:r>
                <a:r>
                  <a:rPr lang="ru-RU" sz="1600" dirty="0">
                    <a:latin typeface="TimesNewRoman"/>
                  </a:rPr>
                  <a:t>мм для балки Тимошенко без модификаций 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sz="1600" b="0" dirty="0">
                    <a:latin typeface="TimesNewRoman"/>
                  </a:rPr>
                  <a:t>;</a:t>
                </a:r>
                <a:endParaRPr lang="ru-RU" sz="1600" b="0" dirty="0">
                  <a:latin typeface="TimesNewRoman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</a:t>
                </a:r>
                <a:r>
                  <a:rPr lang="en-US" sz="1600" dirty="0">
                    <a:latin typeface="TimesNewRoman"/>
                  </a:rPr>
                  <a:t>0.01 </a:t>
                </a:r>
                <a:r>
                  <a:rPr lang="ru-RU" sz="1600" dirty="0">
                    <a:latin typeface="TimesNewRoman"/>
                  </a:rPr>
                  <a:t>мм для балки Тимошенко с модификацией </a:t>
                </a:r>
                <a:r>
                  <a:rPr lang="en-US" sz="1600" dirty="0">
                    <a:latin typeface="TimesNewRoman"/>
                  </a:rPr>
                  <a:t>CIE</a:t>
                </a:r>
                <a:r>
                  <a:rPr lang="ru-RU" sz="1600" dirty="0">
                    <a:latin typeface="TimesNewRoman"/>
                  </a:rPr>
                  <a:t> 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latin typeface="TimesNewRoman"/>
                  </a:rPr>
                  <a:t>;</a:t>
                </a:r>
                <a:endParaRPr lang="ru-RU" sz="1600" dirty="0">
                  <a:latin typeface="TimesNewRoman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</a:t>
                </a:r>
                <a:r>
                  <a:rPr lang="en-US" sz="1600" dirty="0">
                    <a:latin typeface="TimesNewRoman"/>
                  </a:rPr>
                  <a:t>0.0</a:t>
                </a:r>
                <a:r>
                  <a:rPr lang="ru-RU" sz="1600" dirty="0">
                    <a:latin typeface="TimesNewRoman"/>
                  </a:rPr>
                  <a:t>0</a:t>
                </a:r>
                <a:r>
                  <a:rPr lang="en-US" sz="1600" dirty="0">
                    <a:latin typeface="TimesNewRoman"/>
                  </a:rPr>
                  <a:t>1 </a:t>
                </a:r>
                <a:r>
                  <a:rPr lang="ru-RU" sz="1600" dirty="0">
                    <a:latin typeface="TimesNewRoman"/>
                  </a:rPr>
                  <a:t>мм для балки Тимошенко с модификацией </a:t>
                </a:r>
                <a:r>
                  <a:rPr lang="en-US" sz="1600" dirty="0">
                    <a:latin typeface="TimesNewRoman"/>
                  </a:rPr>
                  <a:t>IIE</a:t>
                </a:r>
                <a:r>
                  <a:rPr lang="ru-RU" sz="1600" dirty="0">
                    <a:latin typeface="TimesNewRoman"/>
                  </a:rPr>
                  <a:t> 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latin typeface="TimesNewRoman"/>
                  </a:rPr>
                  <a:t>;</a:t>
                </a:r>
                <a:endParaRPr lang="ru-RU" sz="1600" dirty="0">
                  <a:latin typeface="TimesNewRoman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</a:t>
                </a:r>
                <a:r>
                  <a:rPr lang="en-US" sz="1600" dirty="0">
                    <a:latin typeface="TimesNewRoman"/>
                  </a:rPr>
                  <a:t>0.0</a:t>
                </a:r>
                <a:r>
                  <a:rPr lang="ru-RU" sz="1600" dirty="0">
                    <a:latin typeface="TimesNewRoman"/>
                  </a:rPr>
                  <a:t>0</a:t>
                </a:r>
                <a:r>
                  <a:rPr lang="en-US" sz="1600" dirty="0">
                    <a:latin typeface="TimesNewRoman"/>
                  </a:rPr>
                  <a:t>1 </a:t>
                </a:r>
                <a:r>
                  <a:rPr lang="ru-RU" sz="1600" dirty="0">
                    <a:latin typeface="TimesNewRoman"/>
                  </a:rPr>
                  <a:t>мм для расчетов балки Тимошенко в </a:t>
                </a:r>
                <a:r>
                  <a:rPr lang="en-US" sz="1600" dirty="0">
                    <a:latin typeface="TimesNewRoman"/>
                  </a:rPr>
                  <a:t>ABAQUS </a:t>
                </a:r>
                <a:r>
                  <a:rPr lang="ru-RU" sz="1600" dirty="0">
                    <a:latin typeface="TimesNewRoman"/>
                  </a:rPr>
                  <a:t>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latin typeface="TimesNewRoman"/>
                  </a:rPr>
                  <a:t>;</a:t>
                </a:r>
                <a:br>
                  <a:rPr lang="ru-RU" sz="1600" dirty="0">
                    <a:latin typeface="TimesNewRoman"/>
                  </a:rPr>
                </a:br>
                <a:endParaRPr lang="ru-RU" sz="1600" dirty="0">
                  <a:latin typeface="TimesNewRoman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В случае </a:t>
                </a:r>
                <a:r>
                  <a:rPr lang="ru-RU" sz="1600" b="1" dirty="0">
                    <a:latin typeface="TimesNewRoman"/>
                  </a:rPr>
                  <a:t>толстого сечения </a:t>
                </a:r>
                <a:r>
                  <a:rPr lang="ru-RU" sz="1600" dirty="0">
                    <a:latin typeface="TimesNewRoman"/>
                  </a:rPr>
                  <a:t>получено совпадение решения для балки Тимошенко с результатами расчетов в программном пакете </a:t>
                </a:r>
                <a:r>
                  <a:rPr lang="en-US" sz="1600" dirty="0">
                    <a:latin typeface="TimesNewRoman"/>
                  </a:rPr>
                  <a:t>ABAQUS</a:t>
                </a:r>
                <a:r>
                  <a:rPr lang="ru-RU" sz="1600" dirty="0">
                    <a:latin typeface="TimesNewRoman"/>
                  </a:rPr>
                  <a:t> (при нагрузке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 1000 Н,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 10 м,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=3 м×3 м</m:t>
                    </m:r>
                  </m:oMath>
                </a14:m>
                <a:r>
                  <a:rPr lang="ru-RU" sz="1600" dirty="0">
                    <a:latin typeface="TimesNewRoman"/>
                  </a:rPr>
                  <a:t>):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3 нм для балки Тимошенко без модификаций 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600" b="0" dirty="0">
                    <a:latin typeface="TimesNewRoman"/>
                  </a:rPr>
                  <a:t>;</a:t>
                </a:r>
                <a:endParaRPr lang="ru-RU" sz="1600" b="0" dirty="0">
                  <a:latin typeface="TimesNewRoman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</a:t>
                </a:r>
                <a:r>
                  <a:rPr lang="en-US" sz="1600" dirty="0">
                    <a:latin typeface="TimesNewRoman"/>
                  </a:rPr>
                  <a:t>0.1</a:t>
                </a:r>
                <a:r>
                  <a:rPr lang="ru-RU" sz="1600" dirty="0">
                    <a:latin typeface="TimesNewRoman"/>
                  </a:rPr>
                  <a:t> нм для балки Тимошенко с модификацией </a:t>
                </a:r>
                <a:r>
                  <a:rPr lang="en-US" sz="1600" dirty="0">
                    <a:latin typeface="TimesNewRoman"/>
                  </a:rPr>
                  <a:t>CIE</a:t>
                </a:r>
                <a:r>
                  <a:rPr lang="ru-RU" sz="1600" dirty="0">
                    <a:latin typeface="TimesNewRoman"/>
                  </a:rPr>
                  <a:t> 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latin typeface="TimesNewRoman"/>
                  </a:rPr>
                  <a:t>;</a:t>
                </a:r>
                <a:endParaRPr lang="ru-RU" sz="1600" dirty="0">
                  <a:latin typeface="TimesNewRoman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NewRoman"/>
                  </a:rPr>
                  <a:t>С точностью до </a:t>
                </a:r>
                <a:r>
                  <a:rPr lang="en-US" sz="1600" dirty="0">
                    <a:latin typeface="TimesNewRoman"/>
                  </a:rPr>
                  <a:t>0.01 </a:t>
                </a:r>
                <a:r>
                  <a:rPr lang="ru-RU" sz="1600" dirty="0">
                    <a:latin typeface="TimesNewRoman"/>
                  </a:rPr>
                  <a:t>нм для балки Тимошенко с модификацией </a:t>
                </a:r>
                <a:r>
                  <a:rPr lang="en-US" sz="1600" dirty="0">
                    <a:latin typeface="TimesNewRoman"/>
                  </a:rPr>
                  <a:t>IIE</a:t>
                </a:r>
                <a:r>
                  <a:rPr lang="ru-RU" sz="1600" dirty="0">
                    <a:latin typeface="TimesNewRoman"/>
                  </a:rPr>
                  <a:t> при кол-ве элементов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latin typeface="TimesNewRoman"/>
                  </a:rPr>
                  <a:t>;</a:t>
                </a:r>
                <a:endParaRPr lang="ru-RU" sz="1600" i="0" u="none" strike="noStrike" baseline="0" dirty="0">
                  <a:latin typeface="TimesNewRoman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852718-1717-424E-B72D-4B79728BE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63698"/>
                <a:ext cx="10900719" cy="5016758"/>
              </a:xfrm>
              <a:prstGeom prst="rect">
                <a:avLst/>
              </a:prstGeom>
              <a:blipFill>
                <a:blip r:embed="rId2"/>
                <a:stretch>
                  <a:fillRect l="-224" t="-365" b="-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Нижний колонтитул 13">
            <a:extLst>
              <a:ext uri="{FF2B5EF4-FFF2-40B4-BE49-F238E27FC236}">
                <a16:creationId xmlns:a16="http://schemas.microsoft.com/office/drawing/2014/main" id="{5F5564C8-623C-45B5-9343-3EF91CDF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3" name="Нижний колонтитул 13">
            <a:extLst>
              <a:ext uri="{FF2B5EF4-FFF2-40B4-BE49-F238E27FC236}">
                <a16:creationId xmlns:a16="http://schemas.microsoft.com/office/drawing/2014/main" id="{1A67D61B-85AF-44C7-98BF-A96F08461EBA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id="{E696D779-FC03-45BC-B533-67A84ED4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9091" y="6477857"/>
            <a:ext cx="529828" cy="365125"/>
          </a:xfrm>
        </p:spPr>
        <p:txBody>
          <a:bodyPr/>
          <a:lstStyle/>
          <a:p>
            <a:fld id="{A1517559-2A2F-4AE7-8FEF-BB89887CDB87}" type="slidenum">
              <a:rPr lang="ru-RU" smtClean="0"/>
              <a:t>19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7C490-2713-4F63-8D53-B55AAB558856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8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70617F7-6FAE-4A32-A865-35F9B0ED9884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947D5-9DE7-4597-BA66-B410FBC5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</a:t>
            </a:r>
            <a:r>
              <a:rPr lang="en-US" dirty="0"/>
              <a:t>shear-locking</a:t>
            </a:r>
            <a:br>
              <a:rPr lang="en-US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6DBFB-B24D-4E22-9998-09F18DA6F37A}"/>
              </a:ext>
            </a:extLst>
          </p:cNvPr>
          <p:cNvSpPr txBox="1"/>
          <p:nvPr/>
        </p:nvSpPr>
        <p:spPr>
          <a:xfrm>
            <a:off x="838200" y="1366897"/>
            <a:ext cx="478155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сдвига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(shear-locking)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ошибка, которая возникает при анализе методом конечных элементов из-за линейного характера элементов.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Линейные элементы не точно моделируют кривизну фактического материала при изгибе, и возникает напряжение сдвига. Дополнительное напряжение сдвига в элементе (которое не возникает в реальной балке) заставляет элемент достигать равновесия с меньшими смещениями, т. е. заставляет элемент казаться более жестким, чем он есть на самом деле, и дает смещения изгиба меньше, чем они должны быть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7356E-8EE5-4532-B876-2608B7B1BF22}"/>
              </a:ext>
            </a:extLst>
          </p:cNvPr>
          <p:cNvSpPr txBox="1"/>
          <p:nvPr/>
        </p:nvSpPr>
        <p:spPr>
          <a:xfrm>
            <a:off x="838200" y="5848619"/>
            <a:ext cx="4971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</a:t>
            </a:r>
            <a:r>
              <a:rPr lang="en-US" dirty="0">
                <a:solidFill>
                  <a:srgbClr val="660099"/>
                </a:solidFill>
                <a:latin typeface="arial" panose="020B0604020202020204" pitchFamily="34" charset="0"/>
                <a:hlinkClick r:id="rId2"/>
              </a:rPr>
              <a:t>What is shear locking | FEM Data Streamliner</a:t>
            </a:r>
          </a:p>
          <a:p>
            <a:endParaRPr lang="ru-RU" dirty="0"/>
          </a:p>
        </p:txBody>
      </p:sp>
      <p:pic>
        <p:nvPicPr>
          <p:cNvPr id="1026" name="Picture 2" descr="Shear1">
            <a:extLst>
              <a:ext uri="{FF2B5EF4-FFF2-40B4-BE49-F238E27FC236}">
                <a16:creationId xmlns:a16="http://schemas.microsoft.com/office/drawing/2014/main" id="{83EB12E4-9FC6-4F23-9CBD-B7B65E9AB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35712"/>
            <a:ext cx="5734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ear2">
            <a:extLst>
              <a:ext uri="{FF2B5EF4-FFF2-40B4-BE49-F238E27FC236}">
                <a16:creationId xmlns:a16="http://schemas.microsoft.com/office/drawing/2014/main" id="{9B8063F0-121B-4EE2-AB10-268F3CCC18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" t="1694" r="6066" b="9245"/>
          <a:stretch/>
        </p:blipFill>
        <p:spPr bwMode="auto">
          <a:xfrm>
            <a:off x="5985086" y="3089975"/>
            <a:ext cx="6021265" cy="92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DA17BB-87AA-4872-B5E5-F9CCE0B31280}"/>
              </a:ext>
            </a:extLst>
          </p:cNvPr>
          <p:cNvSpPr txBox="1"/>
          <p:nvPr/>
        </p:nvSpPr>
        <p:spPr>
          <a:xfrm>
            <a:off x="6297463" y="2340120"/>
            <a:ext cx="560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Рис.1 Деформация материала под действием изгибающего момента 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D4CC92-F706-4FD0-B3E6-C7BC75FA8F53}"/>
              </a:ext>
            </a:extLst>
          </p:cNvPr>
          <p:cNvSpPr txBox="1"/>
          <p:nvPr/>
        </p:nvSpPr>
        <p:spPr>
          <a:xfrm>
            <a:off x="7070392" y="4090100"/>
            <a:ext cx="4125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Рис.2 Деформация линейного элемента при изгибе</a:t>
            </a:r>
          </a:p>
        </p:txBody>
      </p:sp>
      <p:sp>
        <p:nvSpPr>
          <p:cNvPr id="17" name="Нижний колонтитул 13">
            <a:extLst>
              <a:ext uri="{FF2B5EF4-FFF2-40B4-BE49-F238E27FC236}">
                <a16:creationId xmlns:a16="http://schemas.microsoft.com/office/drawing/2014/main" id="{B46E1194-19D1-4048-BC30-42C16C41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8" name="Нижний колонтитул 13">
            <a:extLst>
              <a:ext uri="{FF2B5EF4-FFF2-40B4-BE49-F238E27FC236}">
                <a16:creationId xmlns:a16="http://schemas.microsoft.com/office/drawing/2014/main" id="{F6278F41-3279-49C8-BC54-D99485D20895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20" name="Номер слайда 19">
            <a:extLst>
              <a:ext uri="{FF2B5EF4-FFF2-40B4-BE49-F238E27FC236}">
                <a16:creationId xmlns:a16="http://schemas.microsoft.com/office/drawing/2014/main" id="{87CBB83E-52A7-4BA5-B9E3-859D78A4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2</a:t>
            </a:fld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FF2591-5252-4E0B-9517-7455936EAF50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4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70617F7-6FAE-4A32-A865-35F9B0ED9884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947D5-9DE7-4597-BA66-B410FBC5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</a:t>
            </a:r>
            <a:r>
              <a:rPr lang="en-US" dirty="0"/>
              <a:t>shear-locking</a:t>
            </a:r>
            <a:br>
              <a:rPr lang="en-US" dirty="0"/>
            </a:br>
            <a:endParaRPr lang="ru-RU" dirty="0"/>
          </a:p>
        </p:txBody>
      </p:sp>
      <p:sp>
        <p:nvSpPr>
          <p:cNvPr id="17" name="Нижний колонтитул 13">
            <a:extLst>
              <a:ext uri="{FF2B5EF4-FFF2-40B4-BE49-F238E27FC236}">
                <a16:creationId xmlns:a16="http://schemas.microsoft.com/office/drawing/2014/main" id="{B46E1194-19D1-4048-BC30-42C16C41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8" name="Нижний колонтитул 13">
            <a:extLst>
              <a:ext uri="{FF2B5EF4-FFF2-40B4-BE49-F238E27FC236}">
                <a16:creationId xmlns:a16="http://schemas.microsoft.com/office/drawing/2014/main" id="{F6278F41-3279-49C8-BC54-D99485D20895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20" name="Номер слайда 19">
            <a:extLst>
              <a:ext uri="{FF2B5EF4-FFF2-40B4-BE49-F238E27FC236}">
                <a16:creationId xmlns:a16="http://schemas.microsoft.com/office/drawing/2014/main" id="{87CBB83E-52A7-4BA5-B9E3-859D78A4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3</a:t>
            </a:fld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30DD1-DE06-411E-B4D1-51FEA2C74B74}"/>
              </a:ext>
            </a:extLst>
          </p:cNvPr>
          <p:cNvSpPr txBox="1"/>
          <p:nvPr/>
        </p:nvSpPr>
        <p:spPr>
          <a:xfrm>
            <a:off x="838201" y="1218106"/>
            <a:ext cx="4754525" cy="427809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сдвига 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shear-locking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печально известное явление при анализе балок и пластин методом конечных элементов, когда элементы, используемые для анализа толстых балок или толстых пластин, используются для анализа тонких балок или тонких пластин.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характеризуется как неспособность элемента обеспечивать нулевую деформацию сдвига по мере того, как он становится все тоньше или тоньше, что приводит к значительному занижению деформации.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формулировки могут возникать два типа ограничений, классифицируемые как истинные и ложные, и ложные ограничения ответственны за явление «блокировки сдвига»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AF4827-4D64-450E-8D5A-8992CEB5608A}"/>
              </a:ext>
            </a:extLst>
          </p:cNvPr>
          <p:cNvSpPr txBox="1"/>
          <p:nvPr/>
        </p:nvSpPr>
        <p:spPr>
          <a:xfrm>
            <a:off x="838201" y="5593552"/>
            <a:ext cx="48821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1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Xiaoshan</a:t>
            </a:r>
            <a:r>
              <a:rPr lang="en-US" sz="1400" b="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Lin, ... </a:t>
            </a:r>
            <a:r>
              <a:rPr lang="en-US" sz="1400" b="0" i="1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Prabin</a:t>
            </a:r>
            <a:r>
              <a:rPr lang="en-US" sz="1400" b="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Pathak, in </a:t>
            </a:r>
            <a:r>
              <a:rPr lang="en-US" sz="1400" b="0" i="1" u="none" strike="noStrike" dirty="0">
                <a:solidFill>
                  <a:srgbClr val="0C7DB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Nonlinear Finite Element Analysis of Composite and Reinforced Concrete Beams</a:t>
            </a:r>
            <a:r>
              <a:rPr lang="en-US" sz="1400" b="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F22EF703-779A-412C-8CEA-E7C1DB5F0983}"/>
              </a:ext>
            </a:extLst>
          </p:cNvPr>
          <p:cNvGrpSpPr/>
          <p:nvPr/>
        </p:nvGrpSpPr>
        <p:grpSpPr>
          <a:xfrm>
            <a:off x="6665101" y="2062584"/>
            <a:ext cx="4661235" cy="1070811"/>
            <a:chOff x="7081386" y="1600200"/>
            <a:chExt cx="4661235" cy="1070811"/>
          </a:xfrm>
        </p:grpSpPr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B2C9FFF1-86A5-4AF2-A5C1-9878B21304AA}"/>
                </a:ext>
              </a:extLst>
            </p:cNvPr>
            <p:cNvCxnSpPr/>
            <p:nvPr/>
          </p:nvCxnSpPr>
          <p:spPr>
            <a:xfrm flipH="1">
              <a:off x="7081386" y="1600200"/>
              <a:ext cx="3698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BB2B8D88-C885-438B-A72D-884E2ABA6330}"/>
                </a:ext>
              </a:extLst>
            </p:cNvPr>
            <p:cNvCxnSpPr/>
            <p:nvPr/>
          </p:nvCxnSpPr>
          <p:spPr>
            <a:xfrm flipH="1">
              <a:off x="7081386" y="2342765"/>
              <a:ext cx="3698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5710B2FA-7C3B-4379-8306-33383DE3456F}"/>
                </a:ext>
              </a:extLst>
            </p:cNvPr>
            <p:cNvGrpSpPr/>
            <p:nvPr/>
          </p:nvGrpSpPr>
          <p:grpSpPr>
            <a:xfrm>
              <a:off x="7222958" y="1600200"/>
              <a:ext cx="4519663" cy="1070811"/>
              <a:chOff x="7222958" y="1600200"/>
              <a:chExt cx="4519663" cy="1070811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E03DD2AC-2E12-451A-8A11-0C8A3658E99F}"/>
                  </a:ext>
                </a:extLst>
              </p:cNvPr>
              <p:cNvSpPr/>
              <p:nvPr/>
            </p:nvSpPr>
            <p:spPr>
              <a:xfrm>
                <a:off x="7403123" y="1600200"/>
                <a:ext cx="4335796" cy="738554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2" name="Прямая соединительная линия 31">
                <a:extLst>
                  <a:ext uri="{FF2B5EF4-FFF2-40B4-BE49-F238E27FC236}">
                    <a16:creationId xmlns:a16="http://schemas.microsoft.com/office/drawing/2014/main" id="{10A4BA6D-2852-47F3-8E2D-B18BE56FB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3123" y="2338754"/>
                <a:ext cx="0" cy="3322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200A828B-7E09-4453-9A7D-BB9C5CCB33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42621" y="2295255"/>
                <a:ext cx="0" cy="3322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>
                <a:extLst>
                  <a:ext uri="{FF2B5EF4-FFF2-40B4-BE49-F238E27FC236}">
                    <a16:creationId xmlns:a16="http://schemas.microsoft.com/office/drawing/2014/main" id="{F7C1C146-2BDD-4638-A115-BACC4BDDE5D1}"/>
                  </a:ext>
                </a:extLst>
              </p:cNvPr>
              <p:cNvCxnSpPr/>
              <p:nvPr/>
            </p:nvCxnSpPr>
            <p:spPr>
              <a:xfrm>
                <a:off x="7222958" y="1600200"/>
                <a:ext cx="0" cy="738554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 стрелкой 39">
                <a:extLst>
                  <a:ext uri="{FF2B5EF4-FFF2-40B4-BE49-F238E27FC236}">
                    <a16:creationId xmlns:a16="http://schemas.microsoft.com/office/drawing/2014/main" id="{0A9C1E2F-C33C-4AB0-A46F-637C30C18F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3123" y="2537608"/>
                <a:ext cx="4335796" cy="4012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2C7B67CD-99E2-45A9-A529-A21030EB10C7}"/>
              </a:ext>
            </a:extLst>
          </p:cNvPr>
          <p:cNvSpPr txBox="1"/>
          <p:nvPr/>
        </p:nvSpPr>
        <p:spPr>
          <a:xfrm>
            <a:off x="8710714" y="1419756"/>
            <a:ext cx="773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93CFF90-DDCD-4570-9F8B-19584E87ACC2}"/>
                  </a:ext>
                </a:extLst>
              </p:cNvPr>
              <p:cNvSpPr txBox="1"/>
              <p:nvPr/>
            </p:nvSpPr>
            <p:spPr>
              <a:xfrm>
                <a:off x="8914405" y="3076857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93CFF90-DDCD-4570-9F8B-19584E87A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4405" y="3076857"/>
                <a:ext cx="3657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C096060-5514-4192-A905-75834CADF3A9}"/>
                  </a:ext>
                </a:extLst>
              </p:cNvPr>
              <p:cNvSpPr txBox="1"/>
              <p:nvPr/>
            </p:nvSpPr>
            <p:spPr>
              <a:xfrm>
                <a:off x="6350850" y="2251162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C096060-5514-4192-A905-75834CADF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850" y="2251162"/>
                <a:ext cx="3676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6BE5C43-F795-46CD-BE1A-5D4696C3825D}"/>
                  </a:ext>
                </a:extLst>
              </p:cNvPr>
              <p:cNvSpPr txBox="1"/>
              <p:nvPr/>
            </p:nvSpPr>
            <p:spPr>
              <a:xfrm>
                <a:off x="6806673" y="3550997"/>
                <a:ext cx="4515961" cy="2417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ru-RU" sz="1400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ru-RU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длина балки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ru-RU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высота поперечного сечения</a:t>
                </a: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балки</a:t>
                </a:r>
                <a:endPara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&gt;20 </m:t>
                    </m:r>
                    <m:r>
                      <a:rPr 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балка считается «тонкой»</a:t>
                </a:r>
              </a:p>
              <a:p>
                <a:pPr algn="ctr"/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&lt;20 −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балка считается «толстой»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6BE5C43-F795-46CD-BE1A-5D4696C38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673" y="3550997"/>
                <a:ext cx="4515961" cy="2417841"/>
              </a:xfrm>
              <a:prstGeom prst="rect">
                <a:avLst/>
              </a:prstGeom>
              <a:blipFill>
                <a:blip r:embed="rId5"/>
                <a:stretch>
                  <a:fillRect t="-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33F979E9-9F26-4CF3-8816-9293C1A001ED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5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EF29A037-D761-43DE-914D-585939250DA0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F07E2164-AFDE-4FCB-B87F-A7AFA0C9FA0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Цели и 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09AA50-2D98-470E-A78E-B4899A85DD5E}"/>
              </a:ext>
            </a:extLst>
          </p:cNvPr>
          <p:cNvSpPr txBox="1"/>
          <p:nvPr/>
        </p:nvSpPr>
        <p:spPr>
          <a:xfrm>
            <a:off x="838200" y="1071801"/>
            <a:ext cx="11040208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исследование модификаций конечно-элементной модели балки Тимошенко для решения проблемы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shear-locking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тонкой и толстой балки.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влияние проблемы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shear-locking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конечно-элементном моделировании балки Тимошенко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возможные подходы к решению проблемы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shear-locking;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численные решения для балки Тимошенко (с модификациями и без) и балки Бернулли-Эйлера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в случае тонкого сечения результаты балки Тимошенко с результатами балки Бернулли-Эйлера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полученные результаты с расчетами из программного пакета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Abaqus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случаев тонкого и толстого сечения балки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ижний колонтитул 13">
            <a:extLst>
              <a:ext uri="{FF2B5EF4-FFF2-40B4-BE49-F238E27FC236}">
                <a16:creationId xmlns:a16="http://schemas.microsoft.com/office/drawing/2014/main" id="{8C405B3B-969D-4C64-9C24-6A844AF4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1" name="Нижний колонтитул 13">
            <a:extLst>
              <a:ext uri="{FF2B5EF4-FFF2-40B4-BE49-F238E27FC236}">
                <a16:creationId xmlns:a16="http://schemas.microsoft.com/office/drawing/2014/main" id="{D4E71C31-C651-4959-BFF1-A721A1AC9C2B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id="{9442BD9B-77ED-47BB-AC19-385D354C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4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B90A8C-63C8-46D9-8B9C-BBF278AA202F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1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7B9F0A62-01E7-44C5-A55D-380FB2995A3F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30F5D-E757-4888-934B-541CE05962B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Литература</a:t>
            </a:r>
            <a:br>
              <a:rPr lang="en-US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4DD8DD-B2B2-4625-8FF6-14932DCCF024}"/>
              </a:ext>
            </a:extLst>
          </p:cNvPr>
          <p:cNvSpPr txBox="1"/>
          <p:nvPr/>
        </p:nvSpPr>
        <p:spPr>
          <a:xfrm>
            <a:off x="838199" y="3476030"/>
            <a:ext cx="959826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NewRoman"/>
              </a:rPr>
              <a:t>Проблема </a:t>
            </a:r>
            <a:r>
              <a:rPr lang="en-US" sz="2000" dirty="0">
                <a:latin typeface="TimesNewRoman"/>
              </a:rPr>
              <a:t>shear-locking</a:t>
            </a:r>
            <a:r>
              <a:rPr lang="ru-RU" sz="2000" dirty="0">
                <a:latin typeface="TimesNewRoman"/>
              </a:rPr>
              <a:t> и ее возможные обходы</a:t>
            </a:r>
            <a:r>
              <a:rPr lang="en-US" sz="2000" dirty="0">
                <a:latin typeface="TimesNewRoman"/>
              </a:rPr>
              <a:t> </a:t>
            </a:r>
            <a:r>
              <a:rPr lang="ru-RU" sz="2000" dirty="0">
                <a:latin typeface="TimesNewRoman"/>
              </a:rPr>
              <a:t>подробно рассматриваются в: </a:t>
            </a:r>
            <a:endParaRPr lang="en-US" sz="2000" dirty="0">
              <a:latin typeface="TimesNewRoman"/>
            </a:endParaRPr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NewRoman"/>
              </a:rPr>
              <a:t>J.N. Reddy, On the dynamic behaviour of the Timoshenko beam finite elements (1999);</a:t>
            </a:r>
            <a:endParaRPr lang="ru-RU" i="1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NewRoman"/>
              </a:rPr>
              <a:t>J.N. Reddy, On locking-free shear deformable beam finite elements (1997);</a:t>
            </a:r>
            <a:endParaRPr lang="ru-RU" i="1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NewRoman"/>
              </a:rPr>
              <a:t>I. Senjanović, N. Vladimir, D.S. Cho</a:t>
            </a:r>
            <a:r>
              <a:rPr lang="ru-RU" i="1" dirty="0">
                <a:latin typeface="TimesNewRoman"/>
              </a:rPr>
              <a:t>, </a:t>
            </a:r>
            <a:r>
              <a:rPr lang="en-US" i="1" dirty="0">
                <a:latin typeface="TimesNewRoman"/>
              </a:rPr>
              <a:t>A shear locking-free beam finite element based on</a:t>
            </a:r>
            <a:r>
              <a:rPr lang="ru-RU" i="1" dirty="0">
                <a:latin typeface="TimesNewRoman"/>
              </a:rPr>
              <a:t> </a:t>
            </a:r>
            <a:r>
              <a:rPr lang="en-US" i="1" dirty="0">
                <a:latin typeface="TimesNewRoman"/>
              </a:rPr>
              <a:t>the modified Timoshenko beam theory (2013)</a:t>
            </a:r>
            <a:r>
              <a:rPr lang="ru-RU" i="1" dirty="0">
                <a:latin typeface="TimesNewRoman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i="1" dirty="0">
              <a:latin typeface="TimesNewRoman"/>
            </a:endParaRPr>
          </a:p>
          <a:p>
            <a:endParaRPr lang="en-US" sz="2000" i="1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latin typeface="TimesNew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8B4EF1-B9F7-4EFA-8A91-0281878F9C99}"/>
              </a:ext>
            </a:extLst>
          </p:cNvPr>
          <p:cNvSpPr txBox="1"/>
          <p:nvPr/>
        </p:nvSpPr>
        <p:spPr>
          <a:xfrm>
            <a:off x="838199" y="5444541"/>
            <a:ext cx="993237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NewRoman"/>
              </a:rPr>
              <a:t>В данных статьях описываются возможные модификации для конечно-элементной модели, а так же другие более неочевидные подходы к решению проблемы.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C8381E-86DD-43BF-B652-F7B3EA0692E0}"/>
              </a:ext>
            </a:extLst>
          </p:cNvPr>
          <p:cNvSpPr txBox="1"/>
          <p:nvPr/>
        </p:nvSpPr>
        <p:spPr>
          <a:xfrm>
            <a:off x="838199" y="1135202"/>
            <a:ext cx="10741269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NewRoman"/>
              </a:rPr>
              <a:t>Список использованной литературы по теории балки Тимошенко и балки Бернулли-Эйлера:</a:t>
            </a:r>
            <a:endParaRPr lang="en-US" sz="2000" dirty="0">
              <a:latin typeface="TimesNewRoman"/>
            </a:endParaRPr>
          </a:p>
          <a:p>
            <a:endParaRPr lang="ru-RU" sz="2000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NewRoman"/>
              </a:rPr>
              <a:t>Introduction to Finite Element Methods (ASEN 5007) - Fall 2005, Department of Aerospace Engineering Sciences, University of Colorado at Boulder: Chapter 9. The TL Timoshenko Plane Beam Element;</a:t>
            </a:r>
            <a:endParaRPr lang="ru-RU" i="1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NewRoman"/>
              </a:rPr>
              <a:t>J.N. Reddy, An Introduction to the Finite Element Method, Third Edition (2006);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NewRoman"/>
              </a:rPr>
              <a:t>Eugenio Oñate, Structural Analysis with the Finite Element Method. Linear Statics. Volume 1. Basis and Solids. First edition (2009);</a:t>
            </a:r>
            <a:endParaRPr lang="ru-RU" i="1" dirty="0">
              <a:latin typeface="TimesNewRoman"/>
            </a:endParaRPr>
          </a:p>
        </p:txBody>
      </p:sp>
      <p:sp>
        <p:nvSpPr>
          <p:cNvPr id="20" name="Нижний колонтитул 13">
            <a:extLst>
              <a:ext uri="{FF2B5EF4-FFF2-40B4-BE49-F238E27FC236}">
                <a16:creationId xmlns:a16="http://schemas.microsoft.com/office/drawing/2014/main" id="{EC5FE1AC-550A-475B-B856-A3AC2C30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21" name="Нижний колонтитул 13">
            <a:extLst>
              <a:ext uri="{FF2B5EF4-FFF2-40B4-BE49-F238E27FC236}">
                <a16:creationId xmlns:a16="http://schemas.microsoft.com/office/drawing/2014/main" id="{2443C8FF-7D2C-4CF3-BFA7-FF6EDDB1DF25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25" name="Номер слайда 24">
            <a:extLst>
              <a:ext uri="{FF2B5EF4-FFF2-40B4-BE49-F238E27FC236}">
                <a16:creationId xmlns:a16="http://schemas.microsoft.com/office/drawing/2014/main" id="{472F7817-85CD-45DB-92C1-6888EA1A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5</a:t>
            </a:fld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CA7DED-F979-4A49-9FA5-7371F9DBC8BA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8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CF2287A1-6CA0-4375-9866-5BB87E50CE28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13E5FD-7613-4EB6-AF31-15FEABD2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задачи </a:t>
            </a:r>
            <a:br>
              <a:rPr lang="ru-RU" dirty="0"/>
            </a:b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A9091B-E0FD-44AE-9EE8-AA6501707068}"/>
              </a:ext>
            </a:extLst>
          </p:cNvPr>
          <p:cNvSpPr txBox="1"/>
          <p:nvPr/>
        </p:nvSpPr>
        <p:spPr>
          <a:xfrm>
            <a:off x="681928" y="1367522"/>
            <a:ext cx="5027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Шарнирно-опертая балка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балки прикладывается усилие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упругости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модуль сдвига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постоянные величины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поперечного сечения балки постоянно, имеет форму прямоугольника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Стационарная задача</a:t>
            </a:r>
          </a:p>
        </p:txBody>
      </p:sp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7F52FFB1-BFBA-4A25-9129-D9CC60F6B4D0}"/>
              </a:ext>
            </a:extLst>
          </p:cNvPr>
          <p:cNvGrpSpPr/>
          <p:nvPr/>
        </p:nvGrpSpPr>
        <p:grpSpPr>
          <a:xfrm>
            <a:off x="7115154" y="784659"/>
            <a:ext cx="4602816" cy="2846641"/>
            <a:chOff x="6801041" y="1399273"/>
            <a:chExt cx="4602816" cy="2846641"/>
          </a:xfrm>
        </p:grpSpPr>
        <p:sp>
          <p:nvSpPr>
            <p:cNvPr id="91" name="Полилиния: фигура 90">
              <a:extLst>
                <a:ext uri="{FF2B5EF4-FFF2-40B4-BE49-F238E27FC236}">
                  <a16:creationId xmlns:a16="http://schemas.microsoft.com/office/drawing/2014/main" id="{19428E35-AD7D-4392-BA56-8D46DE449C9D}"/>
                </a:ext>
              </a:extLst>
            </p:cNvPr>
            <p:cNvSpPr/>
            <p:nvPr/>
          </p:nvSpPr>
          <p:spPr>
            <a:xfrm>
              <a:off x="7015993" y="3820669"/>
              <a:ext cx="4062046" cy="238975"/>
            </a:xfrm>
            <a:custGeom>
              <a:avLst/>
              <a:gdLst>
                <a:gd name="connsiteX0" fmla="*/ 0 w 4657725"/>
                <a:gd name="connsiteY0" fmla="*/ 0 h 629451"/>
                <a:gd name="connsiteX1" fmla="*/ 2276475 w 4657725"/>
                <a:gd name="connsiteY1" fmla="*/ 628650 h 629451"/>
                <a:gd name="connsiteX2" fmla="*/ 4657725 w 4657725"/>
                <a:gd name="connsiteY2" fmla="*/ 104775 h 62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7725" h="629451">
                  <a:moveTo>
                    <a:pt x="0" y="0"/>
                  </a:moveTo>
                  <a:cubicBezTo>
                    <a:pt x="750094" y="305594"/>
                    <a:pt x="1500188" y="611188"/>
                    <a:pt x="2276475" y="628650"/>
                  </a:cubicBezTo>
                  <a:cubicBezTo>
                    <a:pt x="3052762" y="646112"/>
                    <a:pt x="3855243" y="375443"/>
                    <a:pt x="4657725" y="104775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9DD8141F-7ADA-425B-BE01-EA525AECFEA7}"/>
                </a:ext>
              </a:extLst>
            </p:cNvPr>
            <p:cNvCxnSpPr/>
            <p:nvPr/>
          </p:nvCxnSpPr>
          <p:spPr>
            <a:xfrm>
              <a:off x="7033846" y="2013853"/>
              <a:ext cx="40620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Равнобедренный треугольник 11">
              <a:extLst>
                <a:ext uri="{FF2B5EF4-FFF2-40B4-BE49-F238E27FC236}">
                  <a16:creationId xmlns:a16="http://schemas.microsoft.com/office/drawing/2014/main" id="{ABBE4B46-84D5-4053-A5A0-3E0675B6A976}"/>
                </a:ext>
              </a:extLst>
            </p:cNvPr>
            <p:cNvSpPr/>
            <p:nvPr/>
          </p:nvSpPr>
          <p:spPr>
            <a:xfrm>
              <a:off x="10970853" y="2026653"/>
              <a:ext cx="250077" cy="242397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CC206010-FF52-450A-9DF0-D4C146EB7E24}"/>
                </a:ext>
              </a:extLst>
            </p:cNvPr>
            <p:cNvSpPr/>
            <p:nvPr/>
          </p:nvSpPr>
          <p:spPr>
            <a:xfrm>
              <a:off x="11052137" y="1971598"/>
              <a:ext cx="87509" cy="875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id="{C2CA6748-06CA-4ADD-B37D-2977B76286F1}"/>
                </a:ext>
              </a:extLst>
            </p:cNvPr>
            <p:cNvGrpSpPr/>
            <p:nvPr/>
          </p:nvGrpSpPr>
          <p:grpSpPr>
            <a:xfrm>
              <a:off x="6936821" y="2034771"/>
              <a:ext cx="194049" cy="246702"/>
              <a:chOff x="6936821" y="2052070"/>
              <a:chExt cx="194049" cy="246702"/>
            </a:xfrm>
          </p:grpSpPr>
          <p:sp>
            <p:nvSpPr>
              <p:cNvPr id="11" name="Равнобедренный треугольник 10">
                <a:extLst>
                  <a:ext uri="{FF2B5EF4-FFF2-40B4-BE49-F238E27FC236}">
                    <a16:creationId xmlns:a16="http://schemas.microsoft.com/office/drawing/2014/main" id="{1717372C-79F4-44BC-A70F-C00E0F17184B}"/>
                  </a:ext>
                </a:extLst>
              </p:cNvPr>
              <p:cNvSpPr/>
              <p:nvPr/>
            </p:nvSpPr>
            <p:spPr>
              <a:xfrm>
                <a:off x="6936821" y="2052070"/>
                <a:ext cx="194049" cy="181084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>
                <a:extLst>
                  <a:ext uri="{FF2B5EF4-FFF2-40B4-BE49-F238E27FC236}">
                    <a16:creationId xmlns:a16="http://schemas.microsoft.com/office/drawing/2014/main" id="{A717D32C-6B33-42B1-835E-DF08E30DE007}"/>
                  </a:ext>
                </a:extLst>
              </p:cNvPr>
              <p:cNvSpPr/>
              <p:nvPr/>
            </p:nvSpPr>
            <p:spPr>
              <a:xfrm>
                <a:off x="6936821" y="2233154"/>
                <a:ext cx="65618" cy="6561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>
                <a:extLst>
                  <a:ext uri="{FF2B5EF4-FFF2-40B4-BE49-F238E27FC236}">
                    <a16:creationId xmlns:a16="http://schemas.microsoft.com/office/drawing/2014/main" id="{D6DF78E6-C670-4674-B4EE-5306409539E9}"/>
                  </a:ext>
                </a:extLst>
              </p:cNvPr>
              <p:cNvSpPr/>
              <p:nvPr/>
            </p:nvSpPr>
            <p:spPr>
              <a:xfrm>
                <a:off x="7065252" y="2233154"/>
                <a:ext cx="65618" cy="6561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136259EF-BA93-4A26-A09A-D0D922ACE9EA}"/>
                </a:ext>
              </a:extLst>
            </p:cNvPr>
            <p:cNvSpPr/>
            <p:nvPr/>
          </p:nvSpPr>
          <p:spPr>
            <a:xfrm>
              <a:off x="6990091" y="1970098"/>
              <a:ext cx="87509" cy="875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817EBFDF-2644-494C-B3FF-3FC269B248A1}"/>
                </a:ext>
              </a:extLst>
            </p:cNvPr>
            <p:cNvGrpSpPr/>
            <p:nvPr/>
          </p:nvGrpSpPr>
          <p:grpSpPr>
            <a:xfrm>
              <a:off x="6801041" y="2293696"/>
              <a:ext cx="528422" cy="128482"/>
              <a:chOff x="6708663" y="2513451"/>
              <a:chExt cx="528422" cy="128482"/>
            </a:xfrm>
          </p:grpSpPr>
          <p:cxnSp>
            <p:nvCxnSpPr>
              <p:cNvPr id="30" name="Прямая соединительная линия 29">
                <a:extLst>
                  <a:ext uri="{FF2B5EF4-FFF2-40B4-BE49-F238E27FC236}">
                    <a16:creationId xmlns:a16="http://schemas.microsoft.com/office/drawing/2014/main" id="{0FC36F91-5AE9-458F-87D9-70EB21314B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8663" y="2513451"/>
                <a:ext cx="52842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>
                <a:extLst>
                  <a:ext uri="{FF2B5EF4-FFF2-40B4-BE49-F238E27FC236}">
                    <a16:creationId xmlns:a16="http://schemas.microsoft.com/office/drawing/2014/main" id="{902F40BE-0808-4A44-BD3C-7B606F52965D}"/>
                  </a:ext>
                </a:extLst>
              </p:cNvPr>
              <p:cNvCxnSpPr/>
              <p:nvPr/>
            </p:nvCxnSpPr>
            <p:spPr>
              <a:xfrm flipH="1">
                <a:off x="6708663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>
                <a:extLst>
                  <a:ext uri="{FF2B5EF4-FFF2-40B4-BE49-F238E27FC236}">
                    <a16:creationId xmlns:a16="http://schemas.microsoft.com/office/drawing/2014/main" id="{5BB1BB02-C80B-4CF4-88F2-4B91E7EB8559}"/>
                  </a:ext>
                </a:extLst>
              </p:cNvPr>
              <p:cNvCxnSpPr/>
              <p:nvPr/>
            </p:nvCxnSpPr>
            <p:spPr>
              <a:xfrm flipH="1">
                <a:off x="6826541" y="2517868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>
                <a:extLst>
                  <a:ext uri="{FF2B5EF4-FFF2-40B4-BE49-F238E27FC236}">
                    <a16:creationId xmlns:a16="http://schemas.microsoft.com/office/drawing/2014/main" id="{1CF33EB8-F924-46D1-9404-3A3745CFA205}"/>
                  </a:ext>
                </a:extLst>
              </p:cNvPr>
              <p:cNvCxnSpPr/>
              <p:nvPr/>
            </p:nvCxnSpPr>
            <p:spPr>
              <a:xfrm flipH="1">
                <a:off x="6950377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FCE44CD2-CDBF-4738-AF1C-BF82BC18E5A3}"/>
                  </a:ext>
                </a:extLst>
              </p:cNvPr>
              <p:cNvCxnSpPr/>
              <p:nvPr/>
            </p:nvCxnSpPr>
            <p:spPr>
              <a:xfrm flipH="1">
                <a:off x="7068458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FCFB676A-2A8E-4F2C-AD3A-3AA49267E782}"/>
                </a:ext>
              </a:extLst>
            </p:cNvPr>
            <p:cNvGrpSpPr/>
            <p:nvPr/>
          </p:nvGrpSpPr>
          <p:grpSpPr>
            <a:xfrm>
              <a:off x="10875435" y="2272778"/>
              <a:ext cx="528422" cy="128482"/>
              <a:chOff x="6708663" y="2513451"/>
              <a:chExt cx="528422" cy="128482"/>
            </a:xfrm>
          </p:grpSpPr>
          <p:cxnSp>
            <p:nvCxnSpPr>
              <p:cNvPr id="40" name="Прямая соединительная линия 39">
                <a:extLst>
                  <a:ext uri="{FF2B5EF4-FFF2-40B4-BE49-F238E27FC236}">
                    <a16:creationId xmlns:a16="http://schemas.microsoft.com/office/drawing/2014/main" id="{1F396C66-9AB5-4E3D-8243-1B81ECC81A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8663" y="2513451"/>
                <a:ext cx="52842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>
                <a:extLst>
                  <a:ext uri="{FF2B5EF4-FFF2-40B4-BE49-F238E27FC236}">
                    <a16:creationId xmlns:a16="http://schemas.microsoft.com/office/drawing/2014/main" id="{43B02830-A317-466E-8EFA-438089124E8D}"/>
                  </a:ext>
                </a:extLst>
              </p:cNvPr>
              <p:cNvCxnSpPr/>
              <p:nvPr/>
            </p:nvCxnSpPr>
            <p:spPr>
              <a:xfrm flipH="1">
                <a:off x="6708663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>
                <a:extLst>
                  <a:ext uri="{FF2B5EF4-FFF2-40B4-BE49-F238E27FC236}">
                    <a16:creationId xmlns:a16="http://schemas.microsoft.com/office/drawing/2014/main" id="{E829D12F-EC9B-49B7-8B35-38506BAA071A}"/>
                  </a:ext>
                </a:extLst>
              </p:cNvPr>
              <p:cNvCxnSpPr/>
              <p:nvPr/>
            </p:nvCxnSpPr>
            <p:spPr>
              <a:xfrm flipH="1">
                <a:off x="6826541" y="2517868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:a16="http://schemas.microsoft.com/office/drawing/2014/main" id="{82364D00-EA75-44D4-9D30-ABBBF3335536}"/>
                  </a:ext>
                </a:extLst>
              </p:cNvPr>
              <p:cNvCxnSpPr/>
              <p:nvPr/>
            </p:nvCxnSpPr>
            <p:spPr>
              <a:xfrm flipH="1">
                <a:off x="6950377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>
                <a:extLst>
                  <a:ext uri="{FF2B5EF4-FFF2-40B4-BE49-F238E27FC236}">
                    <a16:creationId xmlns:a16="http://schemas.microsoft.com/office/drawing/2014/main" id="{48057EC9-F924-4752-805E-ADF689BBD6DA}"/>
                  </a:ext>
                </a:extLst>
              </p:cNvPr>
              <p:cNvCxnSpPr/>
              <p:nvPr/>
            </p:nvCxnSpPr>
            <p:spPr>
              <a:xfrm flipH="1">
                <a:off x="7068458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9C23EA63-140C-4A82-B0D7-43F18CBA849F}"/>
                </a:ext>
              </a:extLst>
            </p:cNvPr>
            <p:cNvCxnSpPr>
              <a:cxnSpLocks/>
            </p:cNvCxnSpPr>
            <p:nvPr/>
          </p:nvCxnSpPr>
          <p:spPr>
            <a:xfrm>
              <a:off x="9064869" y="1530127"/>
              <a:ext cx="0" cy="4837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E37124-B26E-4926-B288-3DDB13CEF13B}"/>
                </a:ext>
              </a:extLst>
            </p:cNvPr>
            <p:cNvSpPr txBox="1"/>
            <p:nvPr/>
          </p:nvSpPr>
          <p:spPr>
            <a:xfrm>
              <a:off x="9107240" y="139927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endParaRPr lang="ru-RU" dirty="0"/>
            </a:p>
          </p:txBody>
        </p: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E1E9E963-8511-4904-B68B-A38CAAF37E8D}"/>
                </a:ext>
              </a:extLst>
            </p:cNvPr>
            <p:cNvCxnSpPr/>
            <p:nvPr/>
          </p:nvCxnSpPr>
          <p:spPr>
            <a:xfrm>
              <a:off x="7033846" y="3837589"/>
              <a:ext cx="4062046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6" name="Равнобедренный треугольник 65">
              <a:extLst>
                <a:ext uri="{FF2B5EF4-FFF2-40B4-BE49-F238E27FC236}">
                  <a16:creationId xmlns:a16="http://schemas.microsoft.com/office/drawing/2014/main" id="{CF5E04AE-0344-49ED-9384-C7692E8B751B}"/>
                </a:ext>
              </a:extLst>
            </p:cNvPr>
            <p:cNvSpPr/>
            <p:nvPr/>
          </p:nvSpPr>
          <p:spPr>
            <a:xfrm>
              <a:off x="10970853" y="3850389"/>
              <a:ext cx="250077" cy="242397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id="{6445F101-A7C0-44C1-B41D-17A759485D28}"/>
                </a:ext>
              </a:extLst>
            </p:cNvPr>
            <p:cNvSpPr/>
            <p:nvPr/>
          </p:nvSpPr>
          <p:spPr>
            <a:xfrm>
              <a:off x="11052137" y="3795334"/>
              <a:ext cx="87509" cy="875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>
              <a:extLst>
                <a:ext uri="{FF2B5EF4-FFF2-40B4-BE49-F238E27FC236}">
                  <a16:creationId xmlns:a16="http://schemas.microsoft.com/office/drawing/2014/main" id="{6699E9E4-C618-4477-A74E-EDDC2C7F0664}"/>
                </a:ext>
              </a:extLst>
            </p:cNvPr>
            <p:cNvGrpSpPr/>
            <p:nvPr/>
          </p:nvGrpSpPr>
          <p:grpSpPr>
            <a:xfrm>
              <a:off x="6936821" y="3858507"/>
              <a:ext cx="194049" cy="246702"/>
              <a:chOff x="6936821" y="2052070"/>
              <a:chExt cx="194049" cy="246702"/>
            </a:xfrm>
          </p:grpSpPr>
          <p:sp>
            <p:nvSpPr>
              <p:cNvPr id="69" name="Равнобедренный треугольник 68">
                <a:extLst>
                  <a:ext uri="{FF2B5EF4-FFF2-40B4-BE49-F238E27FC236}">
                    <a16:creationId xmlns:a16="http://schemas.microsoft.com/office/drawing/2014/main" id="{B7D7A236-901B-4AC1-93BD-C2B640D171A2}"/>
                  </a:ext>
                </a:extLst>
              </p:cNvPr>
              <p:cNvSpPr/>
              <p:nvPr/>
            </p:nvSpPr>
            <p:spPr>
              <a:xfrm>
                <a:off x="6936821" y="2052070"/>
                <a:ext cx="194049" cy="181084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Овал 69">
                <a:extLst>
                  <a:ext uri="{FF2B5EF4-FFF2-40B4-BE49-F238E27FC236}">
                    <a16:creationId xmlns:a16="http://schemas.microsoft.com/office/drawing/2014/main" id="{5BB12683-94A2-46F2-8090-E560DB455CC1}"/>
                  </a:ext>
                </a:extLst>
              </p:cNvPr>
              <p:cNvSpPr/>
              <p:nvPr/>
            </p:nvSpPr>
            <p:spPr>
              <a:xfrm>
                <a:off x="6936821" y="2233154"/>
                <a:ext cx="65618" cy="6561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>
                <a:extLst>
                  <a:ext uri="{FF2B5EF4-FFF2-40B4-BE49-F238E27FC236}">
                    <a16:creationId xmlns:a16="http://schemas.microsoft.com/office/drawing/2014/main" id="{EA8B7F02-F845-4F50-AAE1-BFAE37D6270B}"/>
                  </a:ext>
                </a:extLst>
              </p:cNvPr>
              <p:cNvSpPr/>
              <p:nvPr/>
            </p:nvSpPr>
            <p:spPr>
              <a:xfrm>
                <a:off x="7065252" y="2233154"/>
                <a:ext cx="65618" cy="6561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id="{7ACAFE24-8483-42B5-B4EF-C6D919DF41AF}"/>
                </a:ext>
              </a:extLst>
            </p:cNvPr>
            <p:cNvSpPr/>
            <p:nvPr/>
          </p:nvSpPr>
          <p:spPr>
            <a:xfrm>
              <a:off x="6990091" y="3793834"/>
              <a:ext cx="87509" cy="875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3" name="Группа 72">
              <a:extLst>
                <a:ext uri="{FF2B5EF4-FFF2-40B4-BE49-F238E27FC236}">
                  <a16:creationId xmlns:a16="http://schemas.microsoft.com/office/drawing/2014/main" id="{3B994FE7-D181-4862-BBDA-3CE8344FD3B6}"/>
                </a:ext>
              </a:extLst>
            </p:cNvPr>
            <p:cNvGrpSpPr/>
            <p:nvPr/>
          </p:nvGrpSpPr>
          <p:grpSpPr>
            <a:xfrm>
              <a:off x="6801041" y="4117432"/>
              <a:ext cx="528422" cy="128482"/>
              <a:chOff x="6708663" y="2513451"/>
              <a:chExt cx="528422" cy="128482"/>
            </a:xfrm>
          </p:grpSpPr>
          <p:cxnSp>
            <p:nvCxnSpPr>
              <p:cNvPr id="74" name="Прямая соединительная линия 73">
                <a:extLst>
                  <a:ext uri="{FF2B5EF4-FFF2-40B4-BE49-F238E27FC236}">
                    <a16:creationId xmlns:a16="http://schemas.microsoft.com/office/drawing/2014/main" id="{80AC258A-4C88-4F97-ABF4-55A1FA52C9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8663" y="2513451"/>
                <a:ext cx="52842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>
                <a:extLst>
                  <a:ext uri="{FF2B5EF4-FFF2-40B4-BE49-F238E27FC236}">
                    <a16:creationId xmlns:a16="http://schemas.microsoft.com/office/drawing/2014/main" id="{F25F96D1-0834-445D-A8C3-768A6F2FD9C8}"/>
                  </a:ext>
                </a:extLst>
              </p:cNvPr>
              <p:cNvCxnSpPr/>
              <p:nvPr/>
            </p:nvCxnSpPr>
            <p:spPr>
              <a:xfrm flipH="1">
                <a:off x="6708663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>
                <a:extLst>
                  <a:ext uri="{FF2B5EF4-FFF2-40B4-BE49-F238E27FC236}">
                    <a16:creationId xmlns:a16="http://schemas.microsoft.com/office/drawing/2014/main" id="{532B3B37-EE6F-45B0-84B8-C879AFBEAB38}"/>
                  </a:ext>
                </a:extLst>
              </p:cNvPr>
              <p:cNvCxnSpPr/>
              <p:nvPr/>
            </p:nvCxnSpPr>
            <p:spPr>
              <a:xfrm flipH="1">
                <a:off x="6826541" y="2517868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>
                <a:extLst>
                  <a:ext uri="{FF2B5EF4-FFF2-40B4-BE49-F238E27FC236}">
                    <a16:creationId xmlns:a16="http://schemas.microsoft.com/office/drawing/2014/main" id="{3DEAEE7C-7DC2-43ED-85EB-56E2DFB289EC}"/>
                  </a:ext>
                </a:extLst>
              </p:cNvPr>
              <p:cNvCxnSpPr/>
              <p:nvPr/>
            </p:nvCxnSpPr>
            <p:spPr>
              <a:xfrm flipH="1">
                <a:off x="6950377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>
                <a:extLst>
                  <a:ext uri="{FF2B5EF4-FFF2-40B4-BE49-F238E27FC236}">
                    <a16:creationId xmlns:a16="http://schemas.microsoft.com/office/drawing/2014/main" id="{6A7EFB26-E8A5-4686-B7B6-2853665EC97C}"/>
                  </a:ext>
                </a:extLst>
              </p:cNvPr>
              <p:cNvCxnSpPr/>
              <p:nvPr/>
            </p:nvCxnSpPr>
            <p:spPr>
              <a:xfrm flipH="1">
                <a:off x="7068458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Группа 78">
              <a:extLst>
                <a:ext uri="{FF2B5EF4-FFF2-40B4-BE49-F238E27FC236}">
                  <a16:creationId xmlns:a16="http://schemas.microsoft.com/office/drawing/2014/main" id="{A2B5EA35-BCCB-4E49-A28B-E91337E8DC0B}"/>
                </a:ext>
              </a:extLst>
            </p:cNvPr>
            <p:cNvGrpSpPr/>
            <p:nvPr/>
          </p:nvGrpSpPr>
          <p:grpSpPr>
            <a:xfrm>
              <a:off x="10875435" y="4096514"/>
              <a:ext cx="528422" cy="128482"/>
              <a:chOff x="6708663" y="2513451"/>
              <a:chExt cx="528422" cy="128482"/>
            </a:xfrm>
          </p:grpSpPr>
          <p:cxnSp>
            <p:nvCxnSpPr>
              <p:cNvPr id="80" name="Прямая соединительная линия 79">
                <a:extLst>
                  <a:ext uri="{FF2B5EF4-FFF2-40B4-BE49-F238E27FC236}">
                    <a16:creationId xmlns:a16="http://schemas.microsoft.com/office/drawing/2014/main" id="{8BF546D1-C53A-4BB8-8CDC-4EEA39974F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8663" y="2513451"/>
                <a:ext cx="52842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>
                <a:extLst>
                  <a:ext uri="{FF2B5EF4-FFF2-40B4-BE49-F238E27FC236}">
                    <a16:creationId xmlns:a16="http://schemas.microsoft.com/office/drawing/2014/main" id="{DF3147DE-0C49-4F70-996C-2735A31865CA}"/>
                  </a:ext>
                </a:extLst>
              </p:cNvPr>
              <p:cNvCxnSpPr/>
              <p:nvPr/>
            </p:nvCxnSpPr>
            <p:spPr>
              <a:xfrm flipH="1">
                <a:off x="6708663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>
                <a:extLst>
                  <a:ext uri="{FF2B5EF4-FFF2-40B4-BE49-F238E27FC236}">
                    <a16:creationId xmlns:a16="http://schemas.microsoft.com/office/drawing/2014/main" id="{C3CA439E-E5F4-4629-A664-A8FFD31783FE}"/>
                  </a:ext>
                </a:extLst>
              </p:cNvPr>
              <p:cNvCxnSpPr/>
              <p:nvPr/>
            </p:nvCxnSpPr>
            <p:spPr>
              <a:xfrm flipH="1">
                <a:off x="6826541" y="2517868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>
                <a:extLst>
                  <a:ext uri="{FF2B5EF4-FFF2-40B4-BE49-F238E27FC236}">
                    <a16:creationId xmlns:a16="http://schemas.microsoft.com/office/drawing/2014/main" id="{4D6C10CE-A4CA-4A1D-B721-FD70F8EFF5F3}"/>
                  </a:ext>
                </a:extLst>
              </p:cNvPr>
              <p:cNvCxnSpPr/>
              <p:nvPr/>
            </p:nvCxnSpPr>
            <p:spPr>
              <a:xfrm flipH="1">
                <a:off x="6950377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>
                <a:extLst>
                  <a:ext uri="{FF2B5EF4-FFF2-40B4-BE49-F238E27FC236}">
                    <a16:creationId xmlns:a16="http://schemas.microsoft.com/office/drawing/2014/main" id="{2CD774A9-1410-4AB5-926B-E177C121DDF8}"/>
                  </a:ext>
                </a:extLst>
              </p:cNvPr>
              <p:cNvCxnSpPr/>
              <p:nvPr/>
            </p:nvCxnSpPr>
            <p:spPr>
              <a:xfrm flipH="1">
                <a:off x="7068458" y="2513451"/>
                <a:ext cx="110280" cy="124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Прямая со стрелкой 91">
              <a:extLst>
                <a:ext uri="{FF2B5EF4-FFF2-40B4-BE49-F238E27FC236}">
                  <a16:creationId xmlns:a16="http://schemas.microsoft.com/office/drawing/2014/main" id="{9329749F-248F-4A37-9A62-7FEA2F3DB394}"/>
                </a:ext>
              </a:extLst>
            </p:cNvPr>
            <p:cNvCxnSpPr>
              <a:cxnSpLocks/>
            </p:cNvCxnSpPr>
            <p:nvPr/>
          </p:nvCxnSpPr>
          <p:spPr>
            <a:xfrm>
              <a:off x="9064869" y="3575642"/>
              <a:ext cx="0" cy="4837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8524577-AF7F-4BAA-8FF9-E0E99DD030B4}"/>
                </a:ext>
              </a:extLst>
            </p:cNvPr>
            <p:cNvSpPr txBox="1"/>
            <p:nvPr/>
          </p:nvSpPr>
          <p:spPr>
            <a:xfrm>
              <a:off x="9107240" y="344478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endParaRPr lang="ru-R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072BD7A2-BB29-45BA-A27E-3F7525F24CFC}"/>
                  </a:ext>
                </a:extLst>
              </p:cNvPr>
              <p:cNvSpPr txBox="1"/>
              <p:nvPr/>
            </p:nvSpPr>
            <p:spPr>
              <a:xfrm>
                <a:off x="838200" y="4474815"/>
                <a:ext cx="4992359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Теория балки Тимошенко имеет дело с прогибом балки </a:t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углом поворота поперечного сечения </a:t>
                </a:r>
                <a14:m>
                  <m:oMath xmlns:m="http://schemas.openxmlformats.org/officeDocument/2006/math"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072BD7A2-BB29-45BA-A27E-3F7525F24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74815"/>
                <a:ext cx="4992359" cy="1015663"/>
              </a:xfrm>
              <a:prstGeom prst="rect">
                <a:avLst/>
              </a:prstGeom>
              <a:blipFill>
                <a:blip r:embed="rId2"/>
                <a:stretch>
                  <a:fillRect l="-1345" t="-2994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>
            <a:extLst>
              <a:ext uri="{FF2B5EF4-FFF2-40B4-BE49-F238E27FC236}">
                <a16:creationId xmlns:a16="http://schemas.microsoft.com/office/drawing/2014/main" id="{E621A12A-9851-4989-9231-4AFB02CE8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654" y="4017641"/>
            <a:ext cx="20955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Нижний колонтитул 13">
            <a:extLst>
              <a:ext uri="{FF2B5EF4-FFF2-40B4-BE49-F238E27FC236}">
                <a16:creationId xmlns:a16="http://schemas.microsoft.com/office/drawing/2014/main" id="{C23825C6-9F4A-4B81-A6B3-0023F15D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61" name="Нижний колонтитул 13">
            <a:extLst>
              <a:ext uri="{FF2B5EF4-FFF2-40B4-BE49-F238E27FC236}">
                <a16:creationId xmlns:a16="http://schemas.microsoft.com/office/drawing/2014/main" id="{76B21937-F155-4854-869A-B61CAE0000BC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20" name="Номер слайда 19">
            <a:extLst>
              <a:ext uri="{FF2B5EF4-FFF2-40B4-BE49-F238E27FC236}">
                <a16:creationId xmlns:a16="http://schemas.microsoft.com/office/drawing/2014/main" id="{0843E51B-E52F-49FC-B895-F0318194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6</a:t>
            </a:fld>
            <a:endParaRPr lang="ru-RU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22232F-E90E-49E4-88F3-29670A9AF678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4A6504B1-CAEF-40AD-B091-784DF35614F2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13E5FD-7613-4EB6-AF31-15FEABD2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задачи </a:t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3D341FF-F669-46BD-B2D8-B1E0CB24A9CE}"/>
                  </a:ext>
                </a:extLst>
              </p:cNvPr>
              <p:cNvSpPr txBox="1"/>
              <p:nvPr/>
            </p:nvSpPr>
            <p:spPr>
              <a:xfrm>
                <a:off x="6862396" y="4049896"/>
                <a:ext cx="5257800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𝐸𝐼</m:t>
                    </m:r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жесткость на изгиб, </a:t>
                </a:r>
              </a:p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ru-RU" sz="2000" dirty="0" err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𝑘𝐺𝐴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жесткость на сдвиг, </a:t>
                </a:r>
              </a:p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площадь поперечного сечения, </a:t>
                </a:r>
              </a:p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момент инерции, </a:t>
                </a:r>
              </a:p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коэффициент сдвига, </a:t>
                </a:r>
              </a:p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модуль Юнга </a:t>
                </a:r>
              </a:p>
              <a:p>
                <a14:m>
                  <m:oMath xmlns:m="http://schemas.openxmlformats.org/officeDocument/2006/math">
                    <m:r>
                      <a:rPr lang="ru-RU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модуль сдвига</a:t>
                </a:r>
                <a:r>
                  <a:rPr lang="ru-RU" sz="2400" dirty="0"/>
                  <a:t>.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3D341FF-F669-46BD-B2D8-B1E0CB24A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2396" y="4049896"/>
                <a:ext cx="5257800" cy="2308324"/>
              </a:xfrm>
              <a:prstGeom prst="rect">
                <a:avLst/>
              </a:prstGeom>
              <a:blipFill>
                <a:blip r:embed="rId2"/>
                <a:stretch>
                  <a:fillRect t="-1319" b="-5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A362DD-8999-44BD-997B-B877DB6A45B6}"/>
                  </a:ext>
                </a:extLst>
              </p:cNvPr>
              <p:cNvSpPr txBox="1"/>
              <p:nvPr/>
            </p:nvSpPr>
            <p:spPr>
              <a:xfrm>
                <a:off x="594946" y="3451913"/>
                <a:ext cx="6195646" cy="2557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Перемещения: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Деформации и напряжения:</a:t>
                </a:r>
                <a:endParaRPr lang="en-US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ru-RU" b="0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𝑥𝑧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𝑥𝑧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A362DD-8999-44BD-997B-B877DB6A4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46" y="3451913"/>
                <a:ext cx="6195646" cy="2557239"/>
              </a:xfrm>
              <a:prstGeom prst="rect">
                <a:avLst/>
              </a:prstGeom>
              <a:blipFill>
                <a:blip r:embed="rId3"/>
                <a:stretch>
                  <a:fillRect l="-886" t="-1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A7B6EB6-4EBA-4937-9E99-E941FE361ED5}"/>
                  </a:ext>
                </a:extLst>
              </p:cNvPr>
              <p:cNvSpPr txBox="1"/>
              <p:nvPr/>
            </p:nvSpPr>
            <p:spPr>
              <a:xfrm>
                <a:off x="594946" y="1309560"/>
                <a:ext cx="5501054" cy="2090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Система уравнений для балки Тимошенко: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𝐸𝐼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𝐺𝐴𝑘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𝑑𝑤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𝐺𝐴𝑘</m:t>
                          </m:r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𝑑𝑤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A7B6EB6-4EBA-4937-9E99-E941FE361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46" y="1309560"/>
                <a:ext cx="5501054" cy="2090957"/>
              </a:xfrm>
              <a:prstGeom prst="rect">
                <a:avLst/>
              </a:prstGeom>
              <a:blipFill>
                <a:blip r:embed="rId4"/>
                <a:stretch>
                  <a:fillRect l="-1220" t="-17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id="{6CD38FD0-1499-461B-BD1C-3F478D90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5" name="Нижний колонтитул 13">
            <a:extLst>
              <a:ext uri="{FF2B5EF4-FFF2-40B4-BE49-F238E27FC236}">
                <a16:creationId xmlns:a16="http://schemas.microsoft.com/office/drawing/2014/main" id="{42564122-2CC9-4A2C-9F38-C49AA4D2B831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37F946D9-D63D-4EE5-86FF-59259147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7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F60B8C-E833-41D5-9B6F-867651621945}"/>
                  </a:ext>
                </a:extLst>
              </p:cNvPr>
              <p:cNvSpPr txBox="1"/>
              <p:nvPr/>
            </p:nvSpPr>
            <p:spPr>
              <a:xfrm>
                <a:off x="6620608" y="1291632"/>
                <a:ext cx="5501054" cy="1399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для балки Бернулли-Эйлера: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𝐸𝐼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F60B8C-E833-41D5-9B6F-867651621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608" y="1291632"/>
                <a:ext cx="5501054" cy="1399422"/>
              </a:xfrm>
              <a:prstGeom prst="rect">
                <a:avLst/>
              </a:prstGeom>
              <a:blipFill>
                <a:blip r:embed="rId5"/>
                <a:stretch>
                  <a:fillRect l="-1109" t="-2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A75D5B-B09E-49C6-ABF6-E04E4CA12A6A}"/>
                  </a:ext>
                </a:extLst>
              </p:cNvPr>
              <p:cNvSpPr txBox="1"/>
              <p:nvPr/>
            </p:nvSpPr>
            <p:spPr>
              <a:xfrm>
                <a:off x="5817578" y="2903807"/>
                <a:ext cx="6374422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𝑑𝑤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A75D5B-B09E-49C6-ABF6-E04E4CA12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578" y="2903807"/>
                <a:ext cx="6374422" cy="6767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D207496-FD5A-4319-9834-4A67A56E0DF1}"/>
              </a:ext>
            </a:extLst>
          </p:cNvPr>
          <p:cNvCxnSpPr>
            <a:cxnSpLocks/>
          </p:cNvCxnSpPr>
          <p:nvPr/>
        </p:nvCxnSpPr>
        <p:spPr>
          <a:xfrm>
            <a:off x="6427178" y="1119981"/>
            <a:ext cx="0" cy="52382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D9E4B55-F0E1-4396-8CBD-56224971729B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6F437C9-070A-43CC-8E93-896C849E10CB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51EA91-9BDD-4EC3-B2CF-9E3D626A140D}"/>
                  </a:ext>
                </a:extLst>
              </p:cNvPr>
              <p:cNvSpPr txBox="1"/>
              <p:nvPr/>
            </p:nvSpPr>
            <p:spPr>
              <a:xfrm>
                <a:off x="838200" y="1261736"/>
                <a:ext cx="6582750" cy="4770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arenR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Балка разбивается на конечные элементы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Искомые величины – прогибы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повороты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находящиеся в узлах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Внутри элементов искомые величины аппроксимируются с помощью функций формы:</a:t>
                </a:r>
                <a:b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d>
                  </m:oMath>
                </a14:m>
                <a:br>
                  <a:rPr lang="ru-RU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балки Тимошенко используется линейная аппроксимация, потому что выбираем линейные функции формы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балки Бернулли-Эйлера используется кубическая аппроксимация, потому что выбираем кубические (для прогиба) и квадратичные (для поворотов) функции формы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МКЭ для статического изгиба балки сводится к решению системы:</a:t>
                </a:r>
                <a:b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51EA91-9BDD-4EC3-B2CF-9E3D626A1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61736"/>
                <a:ext cx="6582750" cy="4770537"/>
              </a:xfrm>
              <a:prstGeom prst="rect">
                <a:avLst/>
              </a:prstGeom>
              <a:blipFill>
                <a:blip r:embed="rId2"/>
                <a:stretch>
                  <a:fillRect l="-371" t="-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C83E92CE-554C-4243-ABE0-01A2784624E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866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Конечно-элементная модель</a:t>
            </a:r>
          </a:p>
        </p:txBody>
      </p:sp>
      <p:sp>
        <p:nvSpPr>
          <p:cNvPr id="16" name="Нижний колонтитул 13">
            <a:extLst>
              <a:ext uri="{FF2B5EF4-FFF2-40B4-BE49-F238E27FC236}">
                <a16:creationId xmlns:a16="http://schemas.microsoft.com/office/drawing/2014/main" id="{0B851614-114D-46C7-AE3D-DE33C200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7" name="Нижний колонтитул 13">
            <a:extLst>
              <a:ext uri="{FF2B5EF4-FFF2-40B4-BE49-F238E27FC236}">
                <a16:creationId xmlns:a16="http://schemas.microsoft.com/office/drawing/2014/main" id="{647D271B-4DE6-48EE-B3E0-B0EF63681E0A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69588D71-11C2-48DD-A271-41CD5CEC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8</a:t>
            </a:fld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1BC5B79-5E10-482F-8C9E-292044AC9810}"/>
              </a:ext>
            </a:extLst>
          </p:cNvPr>
          <p:cNvGrpSpPr/>
          <p:nvPr/>
        </p:nvGrpSpPr>
        <p:grpSpPr>
          <a:xfrm>
            <a:off x="7897413" y="1151792"/>
            <a:ext cx="3456387" cy="2061615"/>
            <a:chOff x="7752704" y="1162603"/>
            <a:chExt cx="3456387" cy="2061615"/>
          </a:xfrm>
        </p:grpSpPr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71561C4F-F42C-49BC-BACA-A9EFEF67D5BB}"/>
                </a:ext>
              </a:extLst>
            </p:cNvPr>
            <p:cNvCxnSpPr/>
            <p:nvPr/>
          </p:nvCxnSpPr>
          <p:spPr>
            <a:xfrm flipV="1">
              <a:off x="8358511" y="1301104"/>
              <a:ext cx="0" cy="1582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3DDC8CE5-863B-4B99-B935-7288E193A2BD}"/>
                </a:ext>
              </a:extLst>
            </p:cNvPr>
            <p:cNvCxnSpPr/>
            <p:nvPr/>
          </p:nvCxnSpPr>
          <p:spPr>
            <a:xfrm>
              <a:off x="8358511" y="2883719"/>
              <a:ext cx="257614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B403BD-A52B-46CA-AEEF-B175C1146563}"/>
                </a:ext>
              </a:extLst>
            </p:cNvPr>
            <p:cNvSpPr txBox="1"/>
            <p:nvPr/>
          </p:nvSpPr>
          <p:spPr>
            <a:xfrm>
              <a:off x="10934657" y="272983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E8B87CC5-F099-4F18-A6C9-1FB130B96E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25790" y="2826569"/>
              <a:ext cx="0" cy="114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B09AF2E-F89B-4A57-9BC8-3ECD89DFF80A}"/>
                    </a:ext>
                  </a:extLst>
                </p:cNvPr>
                <p:cNvSpPr txBox="1"/>
                <p:nvPr/>
              </p:nvSpPr>
              <p:spPr>
                <a:xfrm>
                  <a:off x="7752704" y="1162603"/>
                  <a:ext cx="60580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B09AF2E-F89B-4A57-9BC8-3ECD89DFF8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2704" y="1162603"/>
                  <a:ext cx="605807" cy="276999"/>
                </a:xfrm>
                <a:prstGeom prst="rect">
                  <a:avLst/>
                </a:prstGeom>
                <a:blipFill>
                  <a:blip r:embed="rId3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FA08FBEF-E33D-4D3B-993E-FB15891425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00750" y="1620069"/>
              <a:ext cx="11552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8A30985A-9484-4F9D-AFEA-588190D59A85}"/>
                </a:ext>
              </a:extLst>
            </p:cNvPr>
            <p:cNvSpPr/>
            <p:nvPr/>
          </p:nvSpPr>
          <p:spPr>
            <a:xfrm>
              <a:off x="8358511" y="1620069"/>
              <a:ext cx="1968500" cy="1270000"/>
            </a:xfrm>
            <a:custGeom>
              <a:avLst/>
              <a:gdLst>
                <a:gd name="connsiteX0" fmla="*/ 0 w 1968500"/>
                <a:gd name="connsiteY0" fmla="*/ 0 h 1270000"/>
                <a:gd name="connsiteX1" fmla="*/ 831850 w 1968500"/>
                <a:gd name="connsiteY1" fmla="*/ 279400 h 1270000"/>
                <a:gd name="connsiteX2" fmla="*/ 1593850 w 1968500"/>
                <a:gd name="connsiteY2" fmla="*/ 1054100 h 1270000"/>
                <a:gd name="connsiteX3" fmla="*/ 1968500 w 1968500"/>
                <a:gd name="connsiteY3" fmla="*/ 1270000 h 1270000"/>
                <a:gd name="connsiteX0" fmla="*/ 0 w 1968500"/>
                <a:gd name="connsiteY0" fmla="*/ 0 h 1270000"/>
                <a:gd name="connsiteX1" fmla="*/ 793750 w 1968500"/>
                <a:gd name="connsiteY1" fmla="*/ 323850 h 1270000"/>
                <a:gd name="connsiteX2" fmla="*/ 1593850 w 1968500"/>
                <a:gd name="connsiteY2" fmla="*/ 1054100 h 1270000"/>
                <a:gd name="connsiteX3" fmla="*/ 1968500 w 1968500"/>
                <a:gd name="connsiteY3" fmla="*/ 1270000 h 1270000"/>
                <a:gd name="connsiteX0" fmla="*/ 0 w 1968500"/>
                <a:gd name="connsiteY0" fmla="*/ 0 h 1270000"/>
                <a:gd name="connsiteX1" fmla="*/ 793750 w 1968500"/>
                <a:gd name="connsiteY1" fmla="*/ 323850 h 1270000"/>
                <a:gd name="connsiteX2" fmla="*/ 1543050 w 1968500"/>
                <a:gd name="connsiteY2" fmla="*/ 1054100 h 1270000"/>
                <a:gd name="connsiteX3" fmla="*/ 1968500 w 1968500"/>
                <a:gd name="connsiteY3" fmla="*/ 1270000 h 1270000"/>
                <a:gd name="connsiteX0" fmla="*/ 0 w 1968500"/>
                <a:gd name="connsiteY0" fmla="*/ 0 h 1270000"/>
                <a:gd name="connsiteX1" fmla="*/ 793750 w 1968500"/>
                <a:gd name="connsiteY1" fmla="*/ 323850 h 1270000"/>
                <a:gd name="connsiteX2" fmla="*/ 1543050 w 1968500"/>
                <a:gd name="connsiteY2" fmla="*/ 1054100 h 1270000"/>
                <a:gd name="connsiteX3" fmla="*/ 1968500 w 1968500"/>
                <a:gd name="connsiteY3" fmla="*/ 1270000 h 1270000"/>
                <a:gd name="connsiteX0" fmla="*/ 0 w 1968500"/>
                <a:gd name="connsiteY0" fmla="*/ 0 h 1270000"/>
                <a:gd name="connsiteX1" fmla="*/ 793750 w 1968500"/>
                <a:gd name="connsiteY1" fmla="*/ 323850 h 1270000"/>
                <a:gd name="connsiteX2" fmla="*/ 1543050 w 1968500"/>
                <a:gd name="connsiteY2" fmla="*/ 1054100 h 1270000"/>
                <a:gd name="connsiteX3" fmla="*/ 1968500 w 1968500"/>
                <a:gd name="connsiteY3" fmla="*/ 127000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8500" h="1270000">
                  <a:moveTo>
                    <a:pt x="0" y="0"/>
                  </a:moveTo>
                  <a:cubicBezTo>
                    <a:pt x="283104" y="51858"/>
                    <a:pt x="536575" y="148167"/>
                    <a:pt x="793750" y="323850"/>
                  </a:cubicBezTo>
                  <a:cubicBezTo>
                    <a:pt x="1050925" y="499533"/>
                    <a:pt x="1353608" y="889000"/>
                    <a:pt x="1543050" y="1054100"/>
                  </a:cubicBezTo>
                  <a:cubicBezTo>
                    <a:pt x="1751542" y="1231900"/>
                    <a:pt x="1875896" y="1244600"/>
                    <a:pt x="1968500" y="1270000"/>
                  </a:cubicBezTo>
                </a:path>
              </a:pathLst>
            </a:cu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9B3340D-E9C6-4940-A9B2-126D12326EC5}"/>
                    </a:ext>
                  </a:extLst>
                </p:cNvPr>
                <p:cNvSpPr txBox="1"/>
                <p:nvPr/>
              </p:nvSpPr>
              <p:spPr>
                <a:xfrm>
                  <a:off x="8055607" y="1496752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9B3340D-E9C6-4940-A9B2-126D12326E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5607" y="1496752"/>
                  <a:ext cx="308097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A5B2750-0B9B-4DA4-9CF3-1C1B32813C25}"/>
                    </a:ext>
                  </a:extLst>
                </p:cNvPr>
                <p:cNvSpPr txBox="1"/>
                <p:nvPr/>
              </p:nvSpPr>
              <p:spPr>
                <a:xfrm>
                  <a:off x="8081552" y="2752772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A5B2750-0B9B-4DA4-9CF3-1C1B32813C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1552" y="2752772"/>
                  <a:ext cx="308097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8FDAE16C-7ADA-4B36-B75F-73CBBB0ADEF1}"/>
                    </a:ext>
                  </a:extLst>
                </p:cNvPr>
                <p:cNvSpPr txBox="1"/>
                <p:nvPr/>
              </p:nvSpPr>
              <p:spPr>
                <a:xfrm>
                  <a:off x="10136379" y="2947219"/>
                  <a:ext cx="3788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8FDAE16C-7ADA-4B36-B75F-73CBBB0ADE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6379" y="2947219"/>
                  <a:ext cx="378822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76D609D-C8E5-47C9-BC2F-3561E4E09068}"/>
              </a:ext>
            </a:extLst>
          </p:cNvPr>
          <p:cNvGrpSpPr/>
          <p:nvPr/>
        </p:nvGrpSpPr>
        <p:grpSpPr>
          <a:xfrm>
            <a:off x="7766771" y="3899862"/>
            <a:ext cx="3456387" cy="2061615"/>
            <a:chOff x="8278345" y="3731339"/>
            <a:chExt cx="3456387" cy="2061615"/>
          </a:xfrm>
        </p:grpSpPr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5C18ED20-0793-49B4-8E9A-54719FED9157}"/>
                </a:ext>
              </a:extLst>
            </p:cNvPr>
            <p:cNvCxnSpPr/>
            <p:nvPr/>
          </p:nvCxnSpPr>
          <p:spPr>
            <a:xfrm flipV="1">
              <a:off x="8884152" y="3869840"/>
              <a:ext cx="0" cy="1582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17E8C9FB-5906-40A7-A3D6-ED9D4155F08B}"/>
                </a:ext>
              </a:extLst>
            </p:cNvPr>
            <p:cNvCxnSpPr/>
            <p:nvPr/>
          </p:nvCxnSpPr>
          <p:spPr>
            <a:xfrm>
              <a:off x="8884152" y="5452455"/>
              <a:ext cx="257614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F6C0532-401E-498D-B72E-D9AE6F1B23D0}"/>
                </a:ext>
              </a:extLst>
            </p:cNvPr>
            <p:cNvSpPr txBox="1"/>
            <p:nvPr/>
          </p:nvSpPr>
          <p:spPr>
            <a:xfrm>
              <a:off x="11460298" y="5298566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C23770E7-47EF-43B2-895E-C78A9C6BB5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51431" y="5395305"/>
              <a:ext cx="0" cy="114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9F2B83F-E33D-4E97-8110-DF766E452CDC}"/>
                    </a:ext>
                  </a:extLst>
                </p:cNvPr>
                <p:cNvSpPr txBox="1"/>
                <p:nvPr/>
              </p:nvSpPr>
              <p:spPr>
                <a:xfrm>
                  <a:off x="8278345" y="3731339"/>
                  <a:ext cx="60580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9F2B83F-E33D-4E97-8110-DF766E452C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8345" y="3731339"/>
                  <a:ext cx="605807" cy="276999"/>
                </a:xfrm>
                <a:prstGeom prst="rect">
                  <a:avLst/>
                </a:prstGeom>
                <a:blipFill>
                  <a:blip r:embed="rId3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3B60E253-38F7-4CE0-BCB6-C8EC4E724F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6391" y="4188805"/>
              <a:ext cx="11552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8B6F8E9E-506A-4447-911D-63118929AA4D}"/>
                    </a:ext>
                  </a:extLst>
                </p:cNvPr>
                <p:cNvSpPr txBox="1"/>
                <p:nvPr/>
              </p:nvSpPr>
              <p:spPr>
                <a:xfrm>
                  <a:off x="8581248" y="4065488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8B6F8E9E-506A-4447-911D-63118929AA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1248" y="4065488"/>
                  <a:ext cx="308097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0095766-3EFD-456F-B69C-FCAB098A1929}"/>
                    </a:ext>
                  </a:extLst>
                </p:cNvPr>
                <p:cNvSpPr txBox="1"/>
                <p:nvPr/>
              </p:nvSpPr>
              <p:spPr>
                <a:xfrm>
                  <a:off x="8607193" y="5321508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0095766-3EFD-456F-B69C-FCAB098A19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7193" y="5321508"/>
                  <a:ext cx="308097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F904623-628A-490E-B736-D03F67BEC398}"/>
                    </a:ext>
                  </a:extLst>
                </p:cNvPr>
                <p:cNvSpPr txBox="1"/>
                <p:nvPr/>
              </p:nvSpPr>
              <p:spPr>
                <a:xfrm>
                  <a:off x="10662020" y="5515955"/>
                  <a:ext cx="3788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</m:oMath>
                    </m:oMathPara>
                  </a14:m>
                  <a:endPara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F904623-628A-490E-B736-D03F67BEC3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2020" y="5515955"/>
                  <a:ext cx="378822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920C5ADB-E00B-4AE5-B53F-01D805E005F5}"/>
                </a:ext>
              </a:extLst>
            </p:cNvPr>
            <p:cNvCxnSpPr>
              <a:cxnSpLocks/>
              <a:stCxn id="36" idx="3"/>
            </p:cNvCxnSpPr>
            <p:nvPr/>
          </p:nvCxnSpPr>
          <p:spPr>
            <a:xfrm>
              <a:off x="8889345" y="4203988"/>
              <a:ext cx="1962086" cy="124846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DA64568-64C9-4308-83F0-1D23984194A9}"/>
              </a:ext>
            </a:extLst>
          </p:cNvPr>
          <p:cNvSpPr txBox="1"/>
          <p:nvPr/>
        </p:nvSpPr>
        <p:spPr>
          <a:xfrm>
            <a:off x="7997991" y="3298538"/>
            <a:ext cx="3557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Рис.1 Пример функции формы для аппроксимации элемента балки Бернулли-Эйлера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DF07F5-5311-4DAF-98AF-096D22BDEF62}"/>
              </a:ext>
            </a:extLst>
          </p:cNvPr>
          <p:cNvSpPr txBox="1"/>
          <p:nvPr/>
        </p:nvSpPr>
        <p:spPr>
          <a:xfrm>
            <a:off x="8000602" y="5944944"/>
            <a:ext cx="3557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Рис.2 Пример функции формы для аппроксимации элемента балки Тимошенко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08FC9C-EE27-44A5-9814-029AD4D289C0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6F437C9-070A-43CC-8E93-896C849E10CB}"/>
              </a:ext>
            </a:extLst>
          </p:cNvPr>
          <p:cNvSpPr txBox="1"/>
          <p:nvPr/>
        </p:nvSpPr>
        <p:spPr>
          <a:xfrm>
            <a:off x="0" y="6488668"/>
            <a:ext cx="12344400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2B30AB91-DDF6-4715-9659-05760E84B1AF}"/>
              </a:ext>
            </a:extLst>
          </p:cNvPr>
          <p:cNvGrpSpPr/>
          <p:nvPr/>
        </p:nvGrpSpPr>
        <p:grpSpPr>
          <a:xfrm>
            <a:off x="8111506" y="1012150"/>
            <a:ext cx="3627413" cy="4833450"/>
            <a:chOff x="7912127" y="595718"/>
            <a:chExt cx="3993607" cy="5316781"/>
          </a:xfrm>
        </p:grpSpPr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E9721170-4890-4521-8DA0-73ECD4F6F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12127" y="4226574"/>
              <a:ext cx="2714625" cy="1685925"/>
            </a:xfrm>
            <a:prstGeom prst="rect">
              <a:avLst/>
            </a:prstGeom>
          </p:spPr>
        </p:pic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F70A047B-FCF2-4D71-BADB-CDA9473461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35713"/>
            <a:stretch/>
          </p:blipFill>
          <p:spPr>
            <a:xfrm>
              <a:off x="7982465" y="595718"/>
              <a:ext cx="3923269" cy="376726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51EA91-9BDD-4EC3-B2CF-9E3D626A140D}"/>
                  </a:ext>
                </a:extLst>
              </p:cNvPr>
              <p:cNvSpPr txBox="1"/>
              <p:nvPr/>
            </p:nvSpPr>
            <p:spPr>
              <a:xfrm>
                <a:off x="838199" y="1219994"/>
                <a:ext cx="7426235" cy="2128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одного элемента балки Тимошенко:</a:t>
                </a:r>
              </a:p>
              <a:p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Φ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Φ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/>
              </a:p>
              <a:p>
                <a:endParaRPr lang="en-US" sz="1600" dirty="0"/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1600" dirty="0"/>
                  <a:t>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𝐸𝐼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𝐺𝐴𝑘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=1−6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=1+3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51EA91-9BDD-4EC3-B2CF-9E3D626A1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219994"/>
                <a:ext cx="7426235" cy="2128724"/>
              </a:xfrm>
              <a:prstGeom prst="rect">
                <a:avLst/>
              </a:prstGeom>
              <a:blipFill>
                <a:blip r:embed="rId4"/>
                <a:stretch>
                  <a:fillRect l="-410" t="-860" b="-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C83E92CE-554C-4243-ABE0-01A2784624E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866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Конечно-элементная модель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43719-F41A-47AE-892A-E82009023DDB}"/>
              </a:ext>
            </a:extLst>
          </p:cNvPr>
          <p:cNvSpPr txBox="1"/>
          <p:nvPr/>
        </p:nvSpPr>
        <p:spPr>
          <a:xfrm>
            <a:off x="838198" y="3275111"/>
            <a:ext cx="74262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TimesNewRoman"/>
              </a:rPr>
              <a:t>J.N. Reddy, On the dynamic behaviour of the Timoshenko beam finite elements (1999).</a:t>
            </a:r>
            <a:endParaRPr lang="ru-RU" sz="1400" i="1" dirty="0">
              <a:latin typeface="TimesNewRoman"/>
            </a:endParaRPr>
          </a:p>
        </p:txBody>
      </p:sp>
      <p:sp>
        <p:nvSpPr>
          <p:cNvPr id="16" name="Нижний колонтитул 13">
            <a:extLst>
              <a:ext uri="{FF2B5EF4-FFF2-40B4-BE49-F238E27FC236}">
                <a16:creationId xmlns:a16="http://schemas.microsoft.com/office/drawing/2014/main" id="{0B851614-114D-46C7-AE3D-DE33C200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4950"/>
            <a:ext cx="9416562" cy="365125"/>
          </a:xfrm>
        </p:spPr>
        <p:txBody>
          <a:bodyPr/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Мосягина.     Проблема shear-locking при моделировании изгиба балки Тимошенко методом конечных элементов </a:t>
            </a:r>
          </a:p>
        </p:txBody>
      </p:sp>
      <p:sp>
        <p:nvSpPr>
          <p:cNvPr id="17" name="Нижний колонтитул 13">
            <a:extLst>
              <a:ext uri="{FF2B5EF4-FFF2-40B4-BE49-F238E27FC236}">
                <a16:creationId xmlns:a16="http://schemas.microsoft.com/office/drawing/2014/main" id="{647D271B-4DE6-48EE-B3E0-B0EF63681E0A}"/>
              </a:ext>
            </a:extLst>
          </p:cNvPr>
          <p:cNvSpPr txBox="1">
            <a:spLocks/>
          </p:cNvSpPr>
          <p:nvPr/>
        </p:nvSpPr>
        <p:spPr>
          <a:xfrm>
            <a:off x="9913691" y="64949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2021г.</a:t>
            </a: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69588D71-11C2-48DD-A271-41CD5CEC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7559-2A2F-4AE7-8FEF-BB89887CDB87}" type="slidenum">
              <a:rPr lang="ru-RU" smtClean="0"/>
              <a:t>9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FD62F6-6BF7-4883-93D3-87A80F948DA1}"/>
                  </a:ext>
                </a:extLst>
              </p:cNvPr>
              <p:cNvSpPr txBox="1"/>
              <p:nvPr/>
            </p:nvSpPr>
            <p:spPr>
              <a:xfrm>
                <a:off x="838199" y="3671600"/>
                <a:ext cx="7426234" cy="1530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одного элемента балки Бернулли-Эйлера:</a:t>
                </a:r>
              </a:p>
              <a:p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6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𝐸𝐼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Φ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Φ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FD62F6-6BF7-4883-93D3-87A80F948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671600"/>
                <a:ext cx="7426234" cy="1530932"/>
              </a:xfrm>
              <a:prstGeom prst="rect">
                <a:avLst/>
              </a:prstGeom>
              <a:blipFill>
                <a:blip r:embed="rId5"/>
                <a:stretch>
                  <a:fillRect l="-246" t="-1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090A48-2BFD-4C39-A96C-DD12A7CCDEF6}"/>
                  </a:ext>
                </a:extLst>
              </p:cNvPr>
              <p:cNvSpPr txBox="1"/>
              <p:nvPr/>
            </p:nvSpPr>
            <p:spPr>
              <a:xfrm>
                <a:off x="838198" y="5427889"/>
                <a:ext cx="7162258" cy="835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значения прогибов и поворотов в соответствующих узлах элемента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6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ru-RU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столбец нагрузок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ru-RU" sz="16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ru-RU" sz="16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ru-RU" sz="16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sup>
                    </m:sSup>
                    <m:r>
                      <a:rPr lang="en-US" sz="1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столбец учитывающий граничные условия.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090A48-2BFD-4C39-A96C-DD12A7CCD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8" y="5427889"/>
                <a:ext cx="7162258" cy="835422"/>
              </a:xfrm>
              <a:prstGeom prst="rect">
                <a:avLst/>
              </a:prstGeom>
              <a:blipFill>
                <a:blip r:embed="rId6"/>
                <a:stretch>
                  <a:fillRect t="-2190" b="-8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9C3B57E-F8AA-4A90-BA4F-58DFAF919B6C}"/>
              </a:ext>
            </a:extLst>
          </p:cNvPr>
          <p:cNvSpPr txBox="1"/>
          <p:nvPr/>
        </p:nvSpPr>
        <p:spPr>
          <a:xfrm>
            <a:off x="11597362" y="6521919"/>
            <a:ext cx="59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\ 19</a:t>
            </a: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24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2842</Words>
  <Application>Microsoft Office PowerPoint</Application>
  <PresentationFormat>Широкоэкранный</PresentationFormat>
  <Paragraphs>631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Cambria Math</vt:lpstr>
      <vt:lpstr>Courier New</vt:lpstr>
      <vt:lpstr>Times New Roman</vt:lpstr>
      <vt:lpstr>TimesNewRoman</vt:lpstr>
      <vt:lpstr>Тема Office</vt:lpstr>
      <vt:lpstr>Проблема shear-locking при моделировании изгиба балки Тимошенко методом конечных элементов.</vt:lpstr>
      <vt:lpstr>Проблема shear-locking </vt:lpstr>
      <vt:lpstr>Проблема shear-locking </vt:lpstr>
      <vt:lpstr>Презентация PowerPoint</vt:lpstr>
      <vt:lpstr>Презентация PowerPoint</vt:lpstr>
      <vt:lpstr>Постановка задачи  </vt:lpstr>
      <vt:lpstr>Постановка задачи  </vt:lpstr>
      <vt:lpstr>Презентация PowerPoint</vt:lpstr>
      <vt:lpstr>Презентация PowerPoint</vt:lpstr>
      <vt:lpstr>Презентация PowerPoint</vt:lpstr>
      <vt:lpstr>Методы предотвращения shear-locking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shear-locking при моделировании изгиба балки Тимошенко методом конечных элементов.</dc:title>
  <dc:creator>Мосягина Анастасия Алексеевна</dc:creator>
  <cp:lastModifiedBy>Мосягина Анастасия Алексеевна</cp:lastModifiedBy>
  <cp:revision>121</cp:revision>
  <dcterms:created xsi:type="dcterms:W3CDTF">2020-12-16T18:31:13Z</dcterms:created>
  <dcterms:modified xsi:type="dcterms:W3CDTF">2021-06-26T15:58:04Z</dcterms:modified>
</cp:coreProperties>
</file>