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6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9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1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4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2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3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2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9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4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C7B036-C4F4-4D6D-BF53-0F1A0BADA449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62D2BA-8352-4328-BA6A-9292DBC1CC5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3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Нелинейные колебательные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Выполнил</a:t>
            </a:r>
            <a:r>
              <a:rPr lang="en-US" dirty="0" smtClean="0"/>
              <a:t>: </a:t>
            </a:r>
            <a:r>
              <a:rPr lang="ru-RU" dirty="0" smtClean="0"/>
              <a:t>Лобанов Илья, группа 23604/1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9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" y="313509"/>
            <a:ext cx="390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ƛ=0.1, µ=0</a:t>
            </a:r>
            <a:r>
              <a:rPr lang="en-US" dirty="0"/>
              <a:t> , </a:t>
            </a:r>
            <a:r>
              <a:rPr lang="ru-RU" dirty="0"/>
              <a:t>вблизи особой точки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9" y="682841"/>
            <a:ext cx="11011987" cy="5186149"/>
          </a:xfrm>
        </p:spPr>
      </p:pic>
    </p:spTree>
    <p:extLst>
      <p:ext uri="{BB962C8B-B14F-4D97-AF65-F5344CB8AC3E}">
        <p14:creationId xmlns:p14="http://schemas.microsoft.com/office/powerpoint/2010/main" val="416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" y="313509"/>
            <a:ext cx="458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ƛ=0, µ=0</a:t>
            </a:r>
            <a:r>
              <a:rPr lang="en-US" dirty="0"/>
              <a:t> , </a:t>
            </a:r>
            <a:r>
              <a:rPr lang="ru-RU" dirty="0"/>
              <a:t>вблизи особой точки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682841"/>
            <a:ext cx="11220993" cy="5613456"/>
          </a:xfrm>
        </p:spPr>
      </p:pic>
    </p:spTree>
    <p:extLst>
      <p:ext uri="{BB962C8B-B14F-4D97-AF65-F5344CB8AC3E}">
        <p14:creationId xmlns:p14="http://schemas.microsoft.com/office/powerpoint/2010/main" val="11738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" y="313509"/>
            <a:ext cx="65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ƛ=0, µ=0,</a:t>
            </a:r>
            <a:r>
              <a:rPr lang="ru-RU" dirty="0" smtClean="0"/>
              <a:t> начальное положение удалено особой точки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682841"/>
            <a:ext cx="10620103" cy="5600393"/>
          </a:xfrm>
        </p:spPr>
      </p:pic>
    </p:spTree>
    <p:extLst>
      <p:ext uri="{BB962C8B-B14F-4D97-AF65-F5344CB8AC3E}">
        <p14:creationId xmlns:p14="http://schemas.microsoft.com/office/powerpoint/2010/main" val="4387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" y="313509"/>
            <a:ext cx="65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ƛ=0, µ=-0.1,</a:t>
            </a:r>
            <a:r>
              <a:rPr lang="ru-RU" dirty="0" smtClean="0"/>
              <a:t> начальное положение удалено особой точки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9" y="1214847"/>
            <a:ext cx="11456125" cy="4654142"/>
          </a:xfrm>
        </p:spPr>
      </p:pic>
    </p:spTree>
    <p:extLst>
      <p:ext uri="{BB962C8B-B14F-4D97-AF65-F5344CB8AC3E}">
        <p14:creationId xmlns:p14="http://schemas.microsoft.com/office/powerpoint/2010/main" val="19718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8640" y="313509"/>
            <a:ext cx="65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ƛ=0, µ=0.1,</a:t>
            </a:r>
            <a:r>
              <a:rPr lang="ru-RU" dirty="0" smtClean="0"/>
              <a:t> начальное положение удалено особой точки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9" y="682841"/>
            <a:ext cx="11220993" cy="5535079"/>
          </a:xfrm>
        </p:spPr>
      </p:pic>
    </p:spTree>
    <p:extLst>
      <p:ext uri="{BB962C8B-B14F-4D97-AF65-F5344CB8AC3E}">
        <p14:creationId xmlns:p14="http://schemas.microsoft.com/office/powerpoint/2010/main" val="31941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уравнения одна особая точка (0,0). Поведение вблизи неё определяется знаком </a:t>
            </a:r>
            <a:r>
              <a:rPr lang="en-US" b="1" dirty="0" smtClean="0"/>
              <a:t>ƛ</a:t>
            </a:r>
            <a:r>
              <a:rPr lang="ru-RU" b="1" dirty="0"/>
              <a:t>.</a:t>
            </a:r>
            <a:endParaRPr lang="ru-RU" dirty="0" smtClean="0"/>
          </a:p>
          <a:p>
            <a:r>
              <a:rPr lang="ru-RU" dirty="0" smtClean="0"/>
              <a:t>В случае начального положения, удалённого от особой точки, при </a:t>
            </a:r>
            <a:r>
              <a:rPr lang="en-US" b="1" dirty="0" smtClean="0"/>
              <a:t>ƛ</a:t>
            </a:r>
            <a:r>
              <a:rPr lang="en-US" dirty="0" smtClean="0"/>
              <a:t>=0</a:t>
            </a:r>
            <a:r>
              <a:rPr lang="ru-RU" dirty="0" smtClean="0"/>
              <a:t> и различных малых  </a:t>
            </a:r>
            <a:r>
              <a:rPr lang="en-US" b="1" dirty="0" smtClean="0"/>
              <a:t>µ</a:t>
            </a:r>
            <a:r>
              <a:rPr lang="ru-RU" dirty="0" smtClean="0"/>
              <a:t> движение системы с течением времени стремится к гармоническим колебаниям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2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8044"/>
            <a:ext cx="10058400" cy="745068"/>
          </a:xfrm>
        </p:spPr>
        <p:txBody>
          <a:bodyPr>
            <a:normAutofit/>
          </a:bodyPr>
          <a:lstStyle/>
          <a:p>
            <a:r>
              <a:rPr lang="ru-RU" dirty="0" smtClean="0"/>
              <a:t>Целы работы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ано нелинейное дифференциальное уравнение 2-ого порядка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r>
              <a:rPr lang="en-US" dirty="0" smtClean="0"/>
              <a:t>x’’ - (</a:t>
            </a:r>
            <a:r>
              <a:rPr lang="ru-RU" dirty="0" smtClean="0"/>
              <a:t>ƛ+µ</a:t>
            </a:r>
            <a:r>
              <a:rPr lang="en-US" dirty="0" smtClean="0"/>
              <a:t>x²-x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dirty="0" err="1" smtClean="0"/>
              <a:t>x’+x</a:t>
            </a:r>
            <a:r>
              <a:rPr lang="en-US" dirty="0" smtClean="0"/>
              <a:t> = 0</a:t>
            </a:r>
            <a:endParaRPr lang="ru-RU" dirty="0" smtClean="0"/>
          </a:p>
          <a:p>
            <a:r>
              <a:rPr lang="ru-RU" dirty="0" smtClean="0"/>
              <a:t>Задача</a:t>
            </a:r>
            <a:r>
              <a:rPr lang="en-US" dirty="0" smtClean="0"/>
              <a:t>: </a:t>
            </a:r>
            <a:endParaRPr lang="ru-RU" dirty="0" smtClean="0"/>
          </a:p>
          <a:p>
            <a:r>
              <a:rPr lang="ru-RU" dirty="0" smtClean="0"/>
              <a:t>Исследовать поведение решения при различных малых значениях ƛ и 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7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1)Преобразование данного уравнения к системе из 2-х ОДУ 1-го порядка в фазовом пространстве</a:t>
            </a:r>
          </a:p>
          <a:p>
            <a:r>
              <a:rPr lang="ru-RU" dirty="0" smtClean="0"/>
              <a:t>2)Отыскание особых точек системы</a:t>
            </a:r>
          </a:p>
          <a:p>
            <a:r>
              <a:rPr lang="ru-RU" dirty="0" smtClean="0"/>
              <a:t>3)Линеаризация системы в окрестности особых точек</a:t>
            </a:r>
          </a:p>
          <a:p>
            <a:r>
              <a:rPr lang="ru-RU" dirty="0" smtClean="0"/>
              <a:t>4)</a:t>
            </a:r>
            <a:r>
              <a:rPr lang="ru-RU" dirty="0"/>
              <a:t> </a:t>
            </a:r>
            <a:r>
              <a:rPr lang="ru-RU" dirty="0" smtClean="0"/>
              <a:t>Определение </a:t>
            </a:r>
            <a:r>
              <a:rPr lang="ru-RU" dirty="0"/>
              <a:t>типа </a:t>
            </a:r>
            <a:r>
              <a:rPr lang="ru-RU" dirty="0" smtClean="0"/>
              <a:t>особых точек и поведения решения вблизи этих точек</a:t>
            </a:r>
          </a:p>
          <a:p>
            <a:r>
              <a:rPr lang="ru-RU" dirty="0" smtClean="0"/>
              <a:t>5)Численное решение данного уравнения с </a:t>
            </a:r>
            <a:r>
              <a:rPr lang="ru-RU" dirty="0" err="1" smtClean="0"/>
              <a:t>помощья</a:t>
            </a:r>
            <a:r>
              <a:rPr lang="ru-RU" dirty="0" smtClean="0"/>
              <a:t> метода Рунге-Кутта 4-го порядка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2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84216" y="1858797"/>
                <a:ext cx="10058400" cy="4023360"/>
              </a:xfrm>
            </p:spPr>
            <p:txBody>
              <a:bodyPr/>
              <a:lstStyle/>
              <a:p>
                <a:r>
                  <a:rPr lang="ru-RU" dirty="0" smtClean="0"/>
                  <a:t>Уравнение</a:t>
                </a:r>
              </a:p>
              <a:p>
                <a:r>
                  <a:rPr lang="en-US" dirty="0" smtClean="0"/>
                  <a:t>x</a:t>
                </a:r>
                <a:r>
                  <a:rPr lang="en-US" dirty="0"/>
                  <a:t>’’ - (</a:t>
                </a:r>
                <a:r>
                  <a:rPr lang="ru-RU" dirty="0"/>
                  <a:t>ƛ+µ</a:t>
                </a:r>
                <a:r>
                  <a:rPr lang="en-US" dirty="0"/>
                  <a:t>x²-x</a:t>
                </a:r>
                <a:r>
                  <a:rPr lang="en-US" baseline="30000" dirty="0"/>
                  <a:t>4</a:t>
                </a:r>
                <a:r>
                  <a:rPr lang="en-US" dirty="0"/>
                  <a:t>)</a:t>
                </a:r>
                <a:r>
                  <a:rPr lang="en-US" dirty="0" err="1"/>
                  <a:t>x’+x</a:t>
                </a:r>
                <a:r>
                  <a:rPr lang="en-US" dirty="0"/>
                  <a:t> = </a:t>
                </a:r>
                <a:r>
                  <a:rPr lang="en-US" dirty="0" smtClean="0"/>
                  <a:t>0</a:t>
                </a:r>
                <a:endParaRPr lang="ru-RU" dirty="0" smtClean="0"/>
              </a:p>
              <a:p>
                <a:r>
                  <a:rPr lang="ru-RU" dirty="0" smtClean="0"/>
                  <a:t>Преобразуем в систему </a:t>
                </a:r>
                <a:endParaRPr lang="ru-RU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ru-RU" dirty="0"/>
                                  <m:t>ƛ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sSup>
                                  <m:sSup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4216" y="1858797"/>
                <a:ext cx="10058400" cy="4023360"/>
              </a:xfrm>
              <a:blipFill>
                <a:blip r:embed="rId2"/>
                <a:stretch>
                  <a:fillRect l="-667" t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0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точки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ru-RU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ru-RU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-</a:t>
                </a:r>
                <a:r>
                  <a:rPr lang="ru-RU" dirty="0" smtClean="0"/>
                  <a:t> особая точка</a:t>
                </a:r>
              </a:p>
              <a:p>
                <a:r>
                  <a:rPr lang="en-US" dirty="0" smtClean="0"/>
                  <a:t>x=0 – </a:t>
                </a:r>
                <a:r>
                  <a:rPr lang="ru-RU" dirty="0" smtClean="0"/>
                  <a:t>положение равновесия</a:t>
                </a:r>
                <a:endParaRPr lang="en-US" dirty="0" smtClean="0"/>
              </a:p>
              <a:p>
                <a:r>
                  <a:rPr lang="en-US" dirty="0" smtClean="0"/>
                  <a:t>x(t)=0 – </a:t>
                </a:r>
                <a:r>
                  <a:rPr lang="ru-RU" dirty="0" smtClean="0"/>
                  <a:t>стационарное решение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Линеаризация в окрестности (0</a:t>
            </a:r>
            <a:r>
              <a:rPr lang="en-US" dirty="0" smtClean="0"/>
              <a:t>,0)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(0,0)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(0,0)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(0,0)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(0,0)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ƛ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1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46" y="286604"/>
            <a:ext cx="9940834" cy="660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Линеаризованное </a:t>
                </a:r>
                <a:r>
                  <a:rPr lang="ru-RU" dirty="0"/>
                  <a:t>уравнение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x’’-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/>
                      <m:t>ƛ</m:t>
                    </m:r>
                  </m:oMath>
                </a14:m>
                <a:r>
                  <a:rPr lang="en-US" dirty="0" err="1"/>
                  <a:t>x’+x</a:t>
                </a:r>
                <a:r>
                  <a:rPr lang="en-US" dirty="0"/>
                  <a:t>=0</a:t>
                </a:r>
              </a:p>
              <a:p>
                <a:r>
                  <a:rPr lang="ru-RU" dirty="0"/>
                  <a:t>Характеристическое уравнение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 smtClean="0"/>
                      <m:t>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 smtClean="0"/>
                  <a:t>1=0</a:t>
                </a:r>
                <a:endParaRPr lang="ru-RU" dirty="0" smtClean="0"/>
              </a:p>
              <a:p>
                <a:r>
                  <a:rPr lang="en-US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dirty="0"/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-4 &lt; 0, </a:t>
                </a:r>
                <a:r>
                  <a:rPr lang="ru-RU" dirty="0" smtClean="0"/>
                  <a:t>т.к.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/>
                      <m:t>ƛ</m:t>
                    </m:r>
                  </m:oMath>
                </a14:m>
                <a:r>
                  <a:rPr lang="ru-RU" dirty="0" smtClean="0"/>
                  <a:t> мало.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/>
                          <m:t>ƛ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ru-RU" dirty="0"/>
                                  <m:t>ƛ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ru-RU" dirty="0" smtClean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267097"/>
                <a:ext cx="10058400" cy="4601997"/>
              </a:xfrm>
            </p:spPr>
            <p:txBody>
              <a:bodyPr/>
              <a:lstStyle/>
              <a:p>
                <a:endParaRPr lang="en-US" dirty="0" smtClean="0"/>
              </a:p>
              <a:p>
                <a:r>
                  <a:rPr lang="ru-RU" dirty="0" smtClean="0"/>
                  <a:t>Общее решение линеаризованного уравнения</a:t>
                </a:r>
                <a:r>
                  <a:rPr lang="en-US" dirty="0" smtClean="0"/>
                  <a:t>:</a:t>
                </a:r>
                <a:endParaRPr lang="ru-RU" dirty="0" smtClean="0"/>
              </a:p>
              <a:p>
                <a:r>
                  <a:rPr lang="en-US" dirty="0"/>
                  <a:t>x</a:t>
                </a:r>
                <a:r>
                  <a:rPr lang="en-US" dirty="0" smtClean="0"/>
                  <a:t>(t)=A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ru-RU" dirty="0"/>
                              <m:t>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ru-RU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ru-RU" dirty="0"/>
                                          <m:t>ƛ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ru-RU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ra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, </a:t>
                </a:r>
                <a:r>
                  <a:rPr lang="ru-RU" dirty="0" smtClean="0"/>
                  <a:t>где </a:t>
                </a:r>
                <a:r>
                  <a:rPr lang="en-US" dirty="0" smtClean="0"/>
                  <a:t>A </a:t>
                </a:r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константы, зависящие от начальных условий</a:t>
                </a:r>
                <a:endParaRPr lang="en-US" dirty="0" smtClean="0"/>
              </a:p>
              <a:p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/>
                      <m:t>ƛ</m:t>
                    </m:r>
                  </m:oMath>
                </a14:m>
                <a:r>
                  <a:rPr lang="en-US" dirty="0" smtClean="0"/>
                  <a:t> &lt; 0: (0,0) – </a:t>
                </a:r>
                <a:r>
                  <a:rPr lang="ru-RU" dirty="0" smtClean="0"/>
                  <a:t>устойчивый фокус</a:t>
                </a:r>
                <a:r>
                  <a:rPr lang="en-US" dirty="0" smtClean="0"/>
                  <a:t>,</a:t>
                </a:r>
                <a:r>
                  <a:rPr lang="ru-RU" dirty="0" smtClean="0"/>
                  <a:t> </a:t>
                </a:r>
                <a:r>
                  <a:rPr lang="en-US" dirty="0" smtClean="0"/>
                  <a:t>x=0 - </a:t>
                </a:r>
                <a:r>
                  <a:rPr lang="ru-RU" dirty="0" smtClean="0"/>
                  <a:t>асимптотически устойчивое решение </a:t>
                </a:r>
              </a:p>
              <a:p>
                <a:r>
                  <a:rPr lang="ru-RU" dirty="0"/>
                  <a:t>При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/>
                      <m:t>ƛ</m:t>
                    </m:r>
                  </m:oMath>
                </a14:m>
                <a:r>
                  <a:rPr lang="en-US" dirty="0"/>
                  <a:t> &gt;</a:t>
                </a:r>
                <a:r>
                  <a:rPr lang="en-US" dirty="0" smtClean="0"/>
                  <a:t> </a:t>
                </a:r>
                <a:r>
                  <a:rPr lang="en-US" dirty="0"/>
                  <a:t>0: (0,0) – </a:t>
                </a:r>
                <a:r>
                  <a:rPr lang="ru-RU" dirty="0" smtClean="0"/>
                  <a:t>неустойчивый фокус</a:t>
                </a:r>
                <a:r>
                  <a:rPr lang="en-US" dirty="0"/>
                  <a:t>,</a:t>
                </a:r>
                <a:r>
                  <a:rPr lang="ru-RU" dirty="0"/>
                  <a:t> </a:t>
                </a:r>
                <a:r>
                  <a:rPr lang="en-US" dirty="0"/>
                  <a:t>x=0 </a:t>
                </a:r>
                <a:r>
                  <a:rPr lang="en-US" dirty="0" smtClean="0"/>
                  <a:t>- </a:t>
                </a:r>
                <a:r>
                  <a:rPr lang="ru-RU" dirty="0" smtClean="0"/>
                  <a:t>неустойчивое решение</a:t>
                </a:r>
              </a:p>
              <a:p>
                <a:r>
                  <a:rPr lang="ru-RU" dirty="0"/>
                  <a:t>При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/>
                      <m:t>ƛ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 smtClean="0"/>
                  <a:t>= </a:t>
                </a:r>
                <a:r>
                  <a:rPr lang="en-US" dirty="0" smtClean="0"/>
                  <a:t>0</a:t>
                </a:r>
                <a:r>
                  <a:rPr lang="en-US" dirty="0"/>
                  <a:t>: (0,0) – </a:t>
                </a:r>
                <a:r>
                  <a:rPr lang="en-US" dirty="0" smtClean="0"/>
                  <a:t>“</a:t>
                </a:r>
                <a:r>
                  <a:rPr lang="ru-RU" dirty="0" smtClean="0"/>
                  <a:t>центр</a:t>
                </a:r>
                <a:r>
                  <a:rPr lang="en-US" dirty="0" smtClean="0"/>
                  <a:t>”</a:t>
                </a:r>
                <a:r>
                  <a:rPr lang="ru-RU" dirty="0" smtClean="0"/>
                  <a:t>, </a:t>
                </a:r>
                <a:r>
                  <a:rPr lang="ru-RU" dirty="0"/>
                  <a:t>устойчивое решение </a:t>
                </a: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267097"/>
                <a:ext cx="10058400" cy="4601997"/>
              </a:xfrm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682841"/>
            <a:ext cx="11251475" cy="5578034"/>
          </a:xfrm>
        </p:spPr>
      </p:pic>
      <p:sp>
        <p:nvSpPr>
          <p:cNvPr id="7" name="TextBox 6"/>
          <p:cNvSpPr txBox="1"/>
          <p:nvPr/>
        </p:nvSpPr>
        <p:spPr>
          <a:xfrm>
            <a:off x="600891" y="313509"/>
            <a:ext cx="628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ƛ=-0.1, µ=0 , </a:t>
            </a:r>
            <a:r>
              <a:rPr lang="ru-RU" dirty="0" smtClean="0"/>
              <a:t>вблизи особой точки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5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856</TotalTime>
  <Words>225</Words>
  <Application>Microsoft Office PowerPoint</Application>
  <PresentationFormat>Широкоэкранный</PresentationFormat>
  <Paragraphs>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Cambria Math</vt:lpstr>
      <vt:lpstr>Ретро</vt:lpstr>
      <vt:lpstr>Нелинейные колебательные системы</vt:lpstr>
      <vt:lpstr>Целы работы:</vt:lpstr>
      <vt:lpstr>Алгоритм исследования</vt:lpstr>
      <vt:lpstr>Презентация PowerPoint</vt:lpstr>
      <vt:lpstr>Особые точки</vt:lpstr>
      <vt:lpstr>Линеаризация в окрестности (0,0)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Нелинейные колебательные системы</dc:title>
  <dc:creator>Илья Лобанов</dc:creator>
  <cp:lastModifiedBy>Илья Лобанов</cp:lastModifiedBy>
  <cp:revision>16</cp:revision>
  <dcterms:created xsi:type="dcterms:W3CDTF">2017-05-22T22:18:27Z</dcterms:created>
  <dcterms:modified xsi:type="dcterms:W3CDTF">2017-05-24T16:03:53Z</dcterms:modified>
</cp:coreProperties>
</file>