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73" r:id="rId2"/>
    <p:sldId id="274" r:id="rId3"/>
    <p:sldId id="267" r:id="rId4"/>
    <p:sldId id="269" r:id="rId5"/>
    <p:sldId id="268" r:id="rId6"/>
    <p:sldId id="275" r:id="rId7"/>
    <p:sldId id="266" r:id="rId8"/>
    <p:sldId id="276" r:id="rId9"/>
    <p:sldId id="278" r:id="rId10"/>
    <p:sldId id="281" r:id="rId11"/>
    <p:sldId id="282" r:id="rId12"/>
    <p:sldId id="277" r:id="rId13"/>
    <p:sldId id="279" r:id="rId14"/>
    <p:sldId id="280" r:id="rId15"/>
    <p:sldId id="2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16B2-5F19-4112-BD17-8BF5C539D6DD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371F5-DD15-4263-98AC-508B94719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371F5-DD15-4263-98AC-508B9471988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371F5-DD15-4263-98AC-508B9471988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00C413-B34E-44ED-986C-308DF8A5EC72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8EF87-2918-41A4-913F-3FB7CDB07E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5813" y="1857375"/>
            <a:ext cx="7772400" cy="172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dirty="0" smtClean="0"/>
              <a:t>Исследование трещинообразования в </a:t>
            </a:r>
            <a:r>
              <a:rPr lang="ru-RU" sz="4400" b="1" dirty="0" smtClean="0"/>
              <a:t>тонкой </a:t>
            </a:r>
            <a:r>
              <a:rPr lang="ru-RU" sz="4400" b="1" dirty="0" smtClean="0"/>
              <a:t>пластине методом молекулярной динамики</a:t>
            </a:r>
            <a:endParaRPr kumimoji="0" lang="ru-RU" sz="4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19238" y="5143491"/>
            <a:ext cx="68612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О.О. Ковалев (3 курс, каф. ТМ) </a:t>
            </a:r>
            <a:r>
              <a:rPr lang="en-US" sz="2800" dirty="0" smtClean="0">
                <a:latin typeface="+mj-lt"/>
                <a:ea typeface="Calibri" pitchFamily="34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+mj-lt"/>
                <a:ea typeface="Calibri" pitchFamily="34" charset="0"/>
                <a:cs typeface="Times New Roman" pitchFamily="18" charset="0"/>
              </a:rPr>
            </a:br>
            <a:r>
              <a:rPr lang="ru-RU" sz="2800" dirty="0" smtClean="0">
                <a:latin typeface="+mj-lt"/>
                <a:ea typeface="Calibri" pitchFamily="34" charset="0"/>
                <a:cs typeface="Times New Roman" pitchFamily="18" charset="0"/>
              </a:rPr>
              <a:t>В.А</a:t>
            </a:r>
            <a:r>
              <a:rPr lang="ru-RU" sz="2800" dirty="0">
                <a:latin typeface="+mj-lt"/>
                <a:ea typeface="Calibri" pitchFamily="34" charset="0"/>
                <a:cs typeface="Times New Roman" pitchFamily="18" charset="0"/>
              </a:rPr>
              <a:t>. Кузькин </a:t>
            </a:r>
            <a:r>
              <a:rPr lang="ru-RU" sz="2800" dirty="0" smtClean="0">
                <a:latin typeface="+mj-lt"/>
                <a:ea typeface="Calibri" pitchFamily="34" charset="0"/>
                <a:cs typeface="Times New Roman" pitchFamily="18" charset="0"/>
              </a:rPr>
              <a:t>(асс, </a:t>
            </a:r>
            <a:r>
              <a:rPr lang="ru-RU" sz="2800" dirty="0">
                <a:latin typeface="+mj-lt"/>
                <a:ea typeface="Calibri" pitchFamily="34" charset="0"/>
                <a:cs typeface="Times New Roman" pitchFamily="18" charset="0"/>
              </a:rPr>
              <a:t>каф. </a:t>
            </a:r>
            <a:r>
              <a:rPr lang="ru-RU" sz="2800" dirty="0" smtClean="0">
                <a:latin typeface="+mj-lt"/>
                <a:ea typeface="Calibri" pitchFamily="34" charset="0"/>
                <a:cs typeface="Times New Roman" pitchFamily="18" charset="0"/>
              </a:rPr>
              <a:t>ТМ, </a:t>
            </a:r>
            <a:r>
              <a:rPr lang="ru-RU" sz="2800" dirty="0" smtClean="0"/>
              <a:t>к. ф.-м. н</a:t>
            </a:r>
            <a:r>
              <a:rPr lang="ru-RU" sz="2800" dirty="0" smtClean="0"/>
              <a:t>.</a:t>
            </a:r>
            <a:r>
              <a:rPr lang="ru-RU" sz="2800" dirty="0" smtClean="0">
                <a:latin typeface="+mj-lt"/>
                <a:ea typeface="Calibri" pitchFamily="34" charset="0"/>
                <a:cs typeface="Times New Roman" pitchFamily="18" charset="0"/>
              </a:rPr>
              <a:t>)</a:t>
            </a:r>
            <a:endParaRPr lang="ru-RU" sz="28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1143000"/>
          </a:xfrm>
        </p:spPr>
        <p:txBody>
          <a:bodyPr/>
          <a:lstStyle/>
          <a:p>
            <a:r>
              <a:rPr lang="ru-RU" dirty="0" smtClean="0"/>
              <a:t>Напряжения на краях </a:t>
            </a:r>
            <a:r>
              <a:rPr lang="ru-RU" dirty="0" smtClean="0"/>
              <a:t>трещины</a:t>
            </a:r>
            <a:r>
              <a:rPr lang="en-US" dirty="0" smtClean="0"/>
              <a:t> </a:t>
            </a:r>
            <a:r>
              <a:rPr lang="ru-RU" dirty="0" smtClean="0"/>
              <a:t>вдоль </a:t>
            </a:r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 descr="трещина_Y_400х4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9150449" cy="4632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1143000"/>
          </a:xfrm>
        </p:spPr>
        <p:txBody>
          <a:bodyPr/>
          <a:lstStyle/>
          <a:p>
            <a:r>
              <a:rPr lang="ru-RU" dirty="0" smtClean="0"/>
              <a:t>Напряжения на краях </a:t>
            </a:r>
            <a:r>
              <a:rPr lang="ru-RU" dirty="0" smtClean="0"/>
              <a:t>трещины</a:t>
            </a:r>
            <a:r>
              <a:rPr lang="en-US" dirty="0" smtClean="0"/>
              <a:t> </a:t>
            </a:r>
            <a:r>
              <a:rPr lang="ru-RU" dirty="0" smtClean="0"/>
              <a:t>вдоль 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трещина_Х_400х4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72816"/>
            <a:ext cx="9144000" cy="4620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1143000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err="1" smtClean="0"/>
              <a:t>Кирша</a:t>
            </a:r>
            <a:endParaRPr lang="ru-RU" dirty="0"/>
          </a:p>
        </p:txBody>
      </p:sp>
      <p:pic>
        <p:nvPicPr>
          <p:cNvPr id="3" name="Рисунок 2" descr="Задача Кирша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1340768"/>
            <a:ext cx="7920880" cy="3147973"/>
          </a:xfrm>
          <a:prstGeom prst="rect">
            <a:avLst/>
          </a:prstGeom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869160"/>
            <a:ext cx="4619625" cy="381000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517232"/>
            <a:ext cx="7488832" cy="354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r>
              <a:rPr lang="ru-RU" dirty="0" smtClean="0"/>
              <a:t>Поле напряжений вдоль оси </a:t>
            </a:r>
            <a:r>
              <a:rPr lang="en-US" dirty="0" smtClean="0"/>
              <a:t>X</a:t>
            </a:r>
            <a:endParaRPr lang="ru-RU" dirty="0"/>
          </a:p>
        </p:txBody>
      </p:sp>
      <p:pic>
        <p:nvPicPr>
          <p:cNvPr id="3" name="Рисунок 2" descr="crack_500x500_Y_края свободны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9144000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Поле напряжений вдоль оси </a:t>
            </a:r>
            <a:r>
              <a:rPr lang="en-US" dirty="0" smtClean="0"/>
              <a:t>Y</a:t>
            </a:r>
            <a:endParaRPr lang="ru-RU" dirty="0"/>
          </a:p>
        </p:txBody>
      </p:sp>
      <p:pic>
        <p:nvPicPr>
          <p:cNvPr id="3" name="Рисунок 2" descr="crack_500x500_Х_края свободны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9144000" cy="4792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23574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dirty="0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Рассматриваемые 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Создание трещины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Исследование раскрытия трещины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Исследование </a:t>
            </a:r>
            <a:r>
              <a:rPr lang="ru-RU" sz="3200" dirty="0" smtClean="0"/>
              <a:t>перераспределения </a:t>
            </a:r>
            <a:br>
              <a:rPr lang="ru-RU" sz="3200" dirty="0" smtClean="0"/>
            </a:br>
            <a:r>
              <a:rPr lang="ru-RU" sz="3200" dirty="0" smtClean="0"/>
              <a:t>напряжений вблизи трещины</a:t>
            </a:r>
            <a:endParaRPr lang="ru-RU" sz="3200" dirty="0"/>
          </a:p>
          <a:p>
            <a:r>
              <a:rPr lang="ru-RU" sz="3200" dirty="0" smtClean="0"/>
              <a:t>Задача </a:t>
            </a:r>
            <a:r>
              <a:rPr lang="ru-RU" sz="3200" dirty="0" err="1" smtClean="0"/>
              <a:t>Кирша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Создание трещины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1628800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Задаются перемещения двух слоев частиц, как показано на рисунке.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Задается большая деформация, в результате которой образуется растущая трещина.</a:t>
            </a:r>
          </a:p>
        </p:txBody>
      </p:sp>
      <p:pic>
        <p:nvPicPr>
          <p:cNvPr id="6" name="Рисунок 5" descr="t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268760"/>
            <a:ext cx="4752528" cy="5341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трещины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1628800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Производится малое сжатие в направлении, противоположном деформации</a:t>
            </a:r>
            <a:endParaRPr lang="ru-RU" sz="2400" dirty="0"/>
          </a:p>
        </p:txBody>
      </p:sp>
      <p:pic>
        <p:nvPicPr>
          <p:cNvPr id="5" name="Рисунок 4" descr="t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5112568" cy="5204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Раскрытая трещина</a:t>
            </a:r>
            <a:endParaRPr lang="ru-RU" dirty="0"/>
          </a:p>
        </p:txBody>
      </p:sp>
      <p:pic>
        <p:nvPicPr>
          <p:cNvPr id="4" name="Рисунок 3" descr="t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276872"/>
            <a:ext cx="8035569" cy="2746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7467600" cy="1143000"/>
          </a:xfrm>
        </p:spPr>
        <p:txBody>
          <a:bodyPr/>
          <a:lstStyle/>
          <a:p>
            <a:r>
              <a:rPr lang="ru-RU" dirty="0" smtClean="0"/>
              <a:t>Раскрытие трещины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628800"/>
            <a:ext cx="2867025" cy="7334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2420888"/>
            <a:ext cx="81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где </a:t>
            </a:r>
            <a:r>
              <a:rPr lang="ru-RU" i="1" dirty="0" smtClean="0"/>
              <a:t>а</a:t>
            </a:r>
            <a:r>
              <a:rPr lang="ru-RU" dirty="0" smtClean="0"/>
              <a:t>  – размер трещины,       – поправка </a:t>
            </a:r>
            <a:r>
              <a:rPr lang="ru-RU" dirty="0" smtClean="0"/>
              <a:t>на зону пластичности</a:t>
            </a:r>
            <a:r>
              <a:rPr lang="ru-RU" dirty="0" smtClean="0"/>
              <a:t>; </a:t>
            </a:r>
            <a:r>
              <a:rPr lang="en-US" i="1" dirty="0" smtClean="0"/>
              <a:t>x</a:t>
            </a:r>
            <a:r>
              <a:rPr lang="en-US" dirty="0" smtClean="0"/>
              <a:t> – </a:t>
            </a:r>
            <a:r>
              <a:rPr lang="ru-RU" dirty="0" smtClean="0"/>
              <a:t>координата точки, лежащей на краю трещины</a:t>
            </a:r>
            <a:r>
              <a:rPr lang="en-US" dirty="0" smtClean="0"/>
              <a:t>; </a:t>
            </a:r>
            <a:r>
              <a:rPr lang="ru-RU" i="1" dirty="0" smtClean="0"/>
              <a:t>Е</a:t>
            </a:r>
            <a:r>
              <a:rPr lang="ru-RU" dirty="0" smtClean="0"/>
              <a:t> – модуль Юнга. </a:t>
            </a: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420888"/>
            <a:ext cx="209550" cy="3714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98072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Ширина </a:t>
            </a:r>
            <a:r>
              <a:rPr lang="ru-RU" dirty="0" smtClean="0"/>
              <a:t>раскрытия трещины </a:t>
            </a:r>
            <a:r>
              <a:rPr lang="en-US" i="1" dirty="0" smtClean="0"/>
              <a:t>H</a:t>
            </a:r>
            <a:r>
              <a:rPr lang="en-US" dirty="0" smtClean="0"/>
              <a:t> </a:t>
            </a:r>
            <a:r>
              <a:rPr lang="ru-RU" dirty="0" smtClean="0"/>
              <a:t>вдали от вершины связана с расстоянием до ее центра следующей формулой </a:t>
            </a:r>
            <a:endParaRPr lang="ru-RU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789040"/>
            <a:ext cx="3238500" cy="7334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306896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Выражение для раскрытия трещины вблизи ее вершины определяется формулой</a:t>
            </a:r>
            <a:endParaRPr lang="ru-RU" dirty="0"/>
          </a:p>
        </p:txBody>
      </p:sp>
      <p:pic>
        <p:nvPicPr>
          <p:cNvPr id="15" name="Рисунок 14" descr="Схема трещины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5536" y="4509120"/>
            <a:ext cx="7344816" cy="198884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95536" y="6488668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Рис</a:t>
            </a:r>
            <a:r>
              <a:rPr lang="ru-RU" dirty="0" err="1" smtClean="0"/>
              <a:t>.:</a:t>
            </a:r>
            <a:r>
              <a:rPr lang="ru-RU" dirty="0" err="1" smtClean="0"/>
              <a:t>Относительное</a:t>
            </a:r>
            <a:r>
              <a:rPr lang="ru-RU" dirty="0" smtClean="0"/>
              <a:t> смещение краев трещины.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467600" cy="1143000"/>
          </a:xfrm>
        </p:spPr>
        <p:txBody>
          <a:bodyPr/>
          <a:lstStyle/>
          <a:p>
            <a:r>
              <a:rPr lang="ru-RU" dirty="0" smtClean="0"/>
              <a:t>Раскрытие трещины</a:t>
            </a:r>
            <a:endParaRPr lang="ru-RU" dirty="0"/>
          </a:p>
        </p:txBody>
      </p:sp>
      <p:pic>
        <p:nvPicPr>
          <p:cNvPr id="5" name="Рисунок 4" descr="Crac_400_small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1484784"/>
            <a:ext cx="7822000" cy="403265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5733256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Рис.: </a:t>
            </a:r>
            <a:r>
              <a:rPr lang="ru-RU" dirty="0" smtClean="0"/>
              <a:t>График раскрытия трещины. Длина 20 частиц. Синие точки – эксперимент. Зеленая кривая – эллиптическое приближение. Красная кривая – приближение согласно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7467600" cy="1143000"/>
          </a:xfrm>
        </p:spPr>
        <p:txBody>
          <a:bodyPr/>
          <a:lstStyle/>
          <a:p>
            <a:r>
              <a:rPr lang="ru-RU" dirty="0" smtClean="0"/>
              <a:t>Раскрытие трещины</a:t>
            </a:r>
            <a:endParaRPr lang="ru-RU" dirty="0"/>
          </a:p>
        </p:txBody>
      </p:sp>
      <p:pic>
        <p:nvPicPr>
          <p:cNvPr id="3" name="Рисунок 2" descr="Crac_400_beg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8280920" cy="423384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5661248"/>
            <a:ext cx="8028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</a:t>
            </a:r>
            <a:r>
              <a:rPr lang="ru-RU" dirty="0" smtClean="0"/>
              <a:t>.: </a:t>
            </a:r>
            <a:r>
              <a:rPr lang="ru-RU" dirty="0" smtClean="0"/>
              <a:t>График раскрытия трещины. Длина 200 частиц. Синие точки – эксперимент. Красная кривая – эллиптическое приближение.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r>
              <a:rPr lang="ru-RU" dirty="0" smtClean="0"/>
              <a:t>Измерение напряжений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657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14908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где          вектор, проведенный из частицы с номером </a:t>
            </a:r>
            <a:r>
              <a:rPr lang="en-US" i="1" dirty="0" smtClean="0"/>
              <a:t>n</a:t>
            </a:r>
            <a:r>
              <a:rPr lang="ru-RU" dirty="0" smtClean="0"/>
              <a:t> к частице с номером </a:t>
            </a:r>
            <a:r>
              <a:rPr lang="en-US" i="1" dirty="0" smtClean="0"/>
              <a:t>m</a:t>
            </a:r>
            <a:r>
              <a:rPr lang="en-US" dirty="0" smtClean="0"/>
              <a:t>. </a:t>
            </a:r>
            <a:r>
              <a:rPr lang="ru-RU" dirty="0" smtClean="0"/>
              <a:t>       модуль         .        сила взаимодействия между частицами. </a:t>
            </a:r>
            <a:r>
              <a:rPr lang="en-US" i="1" dirty="0" smtClean="0"/>
              <a:t>V</a:t>
            </a:r>
            <a:r>
              <a:rPr lang="ru-RU" dirty="0" smtClean="0"/>
              <a:t> – объем области.</a:t>
            </a:r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348880"/>
            <a:ext cx="5865237" cy="1158999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149080"/>
            <a:ext cx="428625" cy="3048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437112"/>
            <a:ext cx="428625" cy="3048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4437112"/>
            <a:ext cx="419100" cy="3048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437112"/>
            <a:ext cx="40005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1513</TotalTime>
  <Words>234</Words>
  <Application>Microsoft Office PowerPoint</Application>
  <PresentationFormat>Экран (4:3)</PresentationFormat>
  <Paragraphs>33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Слайд 1</vt:lpstr>
      <vt:lpstr>Рассматриваемые задачи</vt:lpstr>
      <vt:lpstr>Создание трещины</vt:lpstr>
      <vt:lpstr>Создание трещины</vt:lpstr>
      <vt:lpstr>Раскрытая трещина</vt:lpstr>
      <vt:lpstr>Раскрытие трещины</vt:lpstr>
      <vt:lpstr>Раскрытие трещины</vt:lpstr>
      <vt:lpstr>Раскрытие трещины</vt:lpstr>
      <vt:lpstr>Измерение напряжений</vt:lpstr>
      <vt:lpstr>Напряжения на краях трещины вдоль Y</vt:lpstr>
      <vt:lpstr>Напряжения на краях трещины вдоль X</vt:lpstr>
      <vt:lpstr>Задача Кирша</vt:lpstr>
      <vt:lpstr>Поле напряжений вдоль оси X</vt:lpstr>
      <vt:lpstr>Поле напряжений вдоль оси Y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141</cp:revision>
  <dcterms:created xsi:type="dcterms:W3CDTF">2011-05-17T19:37:56Z</dcterms:created>
  <dcterms:modified xsi:type="dcterms:W3CDTF">2013-05-07T23:51:48Z</dcterms:modified>
</cp:coreProperties>
</file>