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68" r:id="rId4"/>
    <p:sldId id="258" r:id="rId5"/>
    <p:sldId id="259" r:id="rId6"/>
    <p:sldId id="263" r:id="rId7"/>
    <p:sldId id="269" r:id="rId8"/>
    <p:sldId id="270" r:id="rId9"/>
    <p:sldId id="271" r:id="rId10"/>
    <p:sldId id="266" r:id="rId11"/>
    <p:sldId id="264" r:id="rId12"/>
    <p:sldId id="265" r:id="rId13"/>
    <p:sldId id="273" r:id="rId14"/>
    <p:sldId id="275" r:id="rId15"/>
    <p:sldId id="276" r:id="rId16"/>
    <p:sldId id="277" r:id="rId17"/>
    <p:sldId id="279" r:id="rId18"/>
    <p:sldId id="280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ат Сабитов" initials="МС" lastIdx="1" clrIdx="0">
    <p:extLst>
      <p:ext uri="{19B8F6BF-5375-455C-9EA6-DF929625EA0E}">
        <p15:presenceInfo xmlns:p15="http://schemas.microsoft.com/office/powerpoint/2012/main" userId="707802ef496ca0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E8B5C-B01E-43C6-BC3A-4EBED94BA537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A73C9-D7C2-4F89-B258-F465EA744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70F1D-00D4-47AC-B913-EDE02F67C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1DFD2C-3AB2-4C5A-B81D-EAD995D09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F2623C-16C9-4326-8815-70D84CF78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826A-6AE2-4B3F-A8D8-B10A408E7B7A}" type="datetime1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1BCAA9-3244-451B-9536-E74FF474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8BE17-063A-470D-939D-FC528B62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81C-65D9-4614-9A95-2FA60C957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79DC4-111F-4841-B235-0ADB84F6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BC6C55-295B-4676-B7DE-86139F87A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C40A6E-B70E-41F7-B5DE-6727B771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FF97-8B74-4AE3-824D-3937B4D846FD}" type="datetime1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AAC18D-29E0-4EB0-BC7B-B66B6FC8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B3B606-98EE-4106-B31F-270C3611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81C-65D9-4614-9A95-2FA60C957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82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709D9C-1FB4-43AF-8EE5-32760CECC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58726D-FD89-4AD2-B295-944772A38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B80945-CCB5-4E76-868F-2932DDFC6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9742-269F-44EA-B6B3-143AA167957D}" type="datetime1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DB7C42-6B48-48CF-ABBC-C9C5C5D98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48D0C-499E-4DD0-9C81-40CF5277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81C-65D9-4614-9A95-2FA60C957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09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DA095-8680-4C4B-B286-8D697947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EB12AF-21C7-4231-8F91-7BC85AFA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AE2186-3C36-410C-89DC-E9FC908D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06A9-3984-4F6A-9B77-406301828121}" type="datetime1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CF2ABD-65B9-4C3B-92DD-F31E919F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D627F8-BE00-4291-8E2B-5326ECF1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81C-65D9-4614-9A95-2FA60C957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C0358-8077-4136-B4AF-77A4A030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8CF96-6C5A-4554-81CF-D34B1B926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8B167-8B49-4ACC-B595-FB5F5B7AB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9B19-2DC5-44C8-8C45-F3DAB9A484D9}" type="datetime1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471C2-A814-479F-8BAE-2AD4AAEA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13E53D-04C3-422D-B3DB-6500DFB3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81C-65D9-4614-9A95-2FA60C957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F6841-3120-4AA1-ACDE-58D78D90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56FB69-FE55-4BB4-9998-26F55AAF8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598923-FA6A-471B-8474-BD3D569BB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B5A1E2-F256-4469-BE5D-6F33D258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7300-A1B5-4858-9DF4-B54408FFB9B9}" type="datetime1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637505-93D9-4871-80A0-8CC040CE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BEDFFD-4701-415F-B3BA-0842A175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81C-65D9-4614-9A95-2FA60C957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22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317A5-F132-42BE-BD33-8E004FE71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E750DD-579E-480B-9C12-3EFAAB0A6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A486D4-6DA9-4BE0-B306-1B87DFD5A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3DD060-E7B1-4C1C-A7BA-54273DA38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8BADFE-52DB-44B6-8F6D-79688B75C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65F188-E462-4884-B7CD-73112C7E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43AD-46D1-4A86-A261-C9CC76EFE9E4}" type="datetime1">
              <a:rPr lang="ru-RU" smtClean="0"/>
              <a:t>27.06.2024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566064-911A-4FED-8848-17AF6D66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EACBFE-2EA4-477D-8F9D-C73B1737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81C-65D9-4614-9A95-2FA60C957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7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CA9EC-21D9-45AE-BD4E-7B49BFA5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B5EA94-178B-48DE-87B8-9030FC60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272C-5251-42FC-B49A-ED901C15D6AB}" type="datetime1">
              <a:rPr lang="ru-RU" smtClean="0"/>
              <a:t>27.06.2024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6A383A-7121-46E8-9273-F732CB99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541BB7-50C2-4340-B1A5-A9858F43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81C-65D9-4614-9A95-2FA60C957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3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D4764B-B8B4-48F4-8FD6-B29CBBE94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BD31-5FCD-4B60-9A3A-81FF7E02349A}" type="datetime1">
              <a:rPr lang="ru-RU" smtClean="0"/>
              <a:t>27.06.2024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EF148D-F00A-4D7D-BA2B-DAEBB6C3E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C002FF-2886-428B-971B-8A89BDC4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81C-65D9-4614-9A95-2FA60C957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61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4482F-BF51-4AC9-92EC-7F7B7080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DD6883-7ABF-4FEE-BD2B-9ABA4BACB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2ABC71-2792-49D9-80B0-233C2541B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2C44D3-F3D8-42D1-8113-0C139CA63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91A5-2C36-4AA6-96CA-A03AFA59432F}" type="datetime1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1EE16D-715B-40A7-91C5-F2766398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3D72CF-2CC4-47A6-971C-1E44AF17F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81C-65D9-4614-9A95-2FA60C957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9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26ABB-2368-478A-B0FD-6907B272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803BF7-3564-4A81-8A47-7E638F5CC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D27911-DDE7-4E83-A229-1892E8B7A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140CBF-E889-4CE8-8399-7BA00F47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92B1-7471-4E90-BB77-41CF2B43A7E4}" type="datetime1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85E21-B10D-4B18-A6E1-16858750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5E2CB0-E82A-4E24-B840-9EEFB70E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81C-65D9-4614-9A95-2FA60C957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7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464E-9896-4461-AD54-F3FC165E7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EE2FF9-11D1-4C65-8F01-0D9B9E3A4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705734-2449-466C-8E2A-9B205AC7A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DA828-8540-4B81-A93E-D7628D499EA7}" type="datetime1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ECB291-C8F0-4443-AD18-44DC001A2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E52B80-0F7B-4A47-8E85-3FA1E8AC4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6581C-65D9-4614-9A95-2FA60C957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1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63B04-986F-4521-8232-33C6242E3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225" y="2699389"/>
            <a:ext cx="9031550" cy="1459221"/>
          </a:xfrm>
        </p:spPr>
        <p:txBody>
          <a:bodyPr>
            <a:normAutofit/>
          </a:bodyPr>
          <a:lstStyle/>
          <a:p>
            <a:r>
              <a:rPr lang="ru-RU" sz="3200" dirty="0"/>
              <a:t>Прогнозирование технического состояния газотурбинной установки в составе газоперекачивающего агрегата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D5E73A-0DD8-4BCE-A7AB-C955E94ED532}"/>
              </a:ext>
            </a:extLst>
          </p:cNvPr>
          <p:cNvSpPr txBox="1"/>
          <p:nvPr/>
        </p:nvSpPr>
        <p:spPr>
          <a:xfrm>
            <a:off x="745724" y="5051394"/>
            <a:ext cx="5428089" cy="135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Докладчик: Сабитов М. Р.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Студент 4 курса, гр. 5030103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/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00302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Научный руководитель: Каштанова С. В., доцент ВШТМиМФ, к.ф.-м.н.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Консультант: Ершов А. Д., ассистент ВШТМиМФ</a:t>
            </a:r>
          </a:p>
        </p:txBody>
      </p:sp>
    </p:spTree>
    <p:extLst>
      <p:ext uri="{BB962C8B-B14F-4D97-AF65-F5344CB8AC3E}">
        <p14:creationId xmlns:p14="http://schemas.microsoft.com/office/powerpoint/2010/main" val="219711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D6369D6F-334B-46F0-AE05-CBA4196619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7869569"/>
                  </p:ext>
                </p:extLst>
              </p:nvPr>
            </p:nvGraphicFramePr>
            <p:xfrm>
              <a:off x="2723483" y="1748441"/>
              <a:ext cx="6950218" cy="3361117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262699">
                      <a:extLst>
                        <a:ext uri="{9D8B030D-6E8A-4147-A177-3AD203B41FA5}">
                          <a16:colId xmlns:a16="http://schemas.microsoft.com/office/drawing/2014/main" val="4209914198"/>
                        </a:ext>
                      </a:extLst>
                    </a:gridCol>
                    <a:gridCol w="1127453">
                      <a:extLst>
                        <a:ext uri="{9D8B030D-6E8A-4147-A177-3AD203B41FA5}">
                          <a16:colId xmlns:a16="http://schemas.microsoft.com/office/drawing/2014/main" val="2513014276"/>
                        </a:ext>
                      </a:extLst>
                    </a:gridCol>
                    <a:gridCol w="727114">
                      <a:extLst>
                        <a:ext uri="{9D8B030D-6E8A-4147-A177-3AD203B41FA5}">
                          <a16:colId xmlns:a16="http://schemas.microsoft.com/office/drawing/2014/main" val="124992967"/>
                        </a:ext>
                      </a:extLst>
                    </a:gridCol>
                    <a:gridCol w="727113">
                      <a:extLst>
                        <a:ext uri="{9D8B030D-6E8A-4147-A177-3AD203B41FA5}">
                          <a16:colId xmlns:a16="http://schemas.microsoft.com/office/drawing/2014/main" val="2831117418"/>
                        </a:ext>
                      </a:extLst>
                    </a:gridCol>
                    <a:gridCol w="683046">
                      <a:extLst>
                        <a:ext uri="{9D8B030D-6E8A-4147-A177-3AD203B41FA5}">
                          <a16:colId xmlns:a16="http://schemas.microsoft.com/office/drawing/2014/main" val="4247578668"/>
                        </a:ext>
                      </a:extLst>
                    </a:gridCol>
                    <a:gridCol w="638978">
                      <a:extLst>
                        <a:ext uri="{9D8B030D-6E8A-4147-A177-3AD203B41FA5}">
                          <a16:colId xmlns:a16="http://schemas.microsoft.com/office/drawing/2014/main" val="3097834972"/>
                        </a:ext>
                      </a:extLst>
                    </a:gridCol>
                    <a:gridCol w="649077">
                      <a:extLst>
                        <a:ext uri="{9D8B030D-6E8A-4147-A177-3AD203B41FA5}">
                          <a16:colId xmlns:a16="http://schemas.microsoft.com/office/drawing/2014/main" val="1503036294"/>
                        </a:ext>
                      </a:extLst>
                    </a:gridCol>
                    <a:gridCol w="583894">
                      <a:extLst>
                        <a:ext uri="{9D8B030D-6E8A-4147-A177-3AD203B41FA5}">
                          <a16:colId xmlns:a16="http://schemas.microsoft.com/office/drawing/2014/main" val="573137834"/>
                        </a:ext>
                      </a:extLst>
                    </a:gridCol>
                    <a:gridCol w="550844">
                      <a:extLst>
                        <a:ext uri="{9D8B030D-6E8A-4147-A177-3AD203B41FA5}">
                          <a16:colId xmlns:a16="http://schemas.microsoft.com/office/drawing/2014/main" val="2905729777"/>
                        </a:ext>
                      </a:extLst>
                    </a:gridCol>
                  </a:tblGrid>
                  <a:tr h="270288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ГТУ №1</a:t>
                          </a:r>
                        </a:p>
                      </a:txBody>
                      <a:tcPr marL="38619" marR="38619" marT="0" marB="0"/>
                    </a:tc>
                    <a:tc hMerge="1"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Режим</a:t>
                          </a:r>
                        </a:p>
                      </a:txBody>
                      <a:tcPr marL="38619" marR="3861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extLst>
                      <a:ext uri="{0D108BD9-81ED-4DB2-BD59-A6C34878D82A}">
                        <a16:rowId xmlns:a16="http://schemas.microsoft.com/office/drawing/2014/main" val="2348453326"/>
                      </a:ext>
                    </a:extLst>
                  </a:tr>
                  <a:tr h="3411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Наименование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Обозначение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3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38619" marR="38619" marT="0" marB="0"/>
                    </a:tc>
                    <a:extLst>
                      <a:ext uri="{0D108BD9-81ED-4DB2-BD59-A6C34878D82A}">
                        <a16:rowId xmlns:a16="http://schemas.microsoft.com/office/drawing/2014/main" val="1728272939"/>
                      </a:ext>
                    </a:extLst>
                  </a:tr>
                  <a:tr h="521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Эффективная мощность ГТУ по ИКТ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экс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22659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26959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30030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34077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34077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34077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35127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extLst>
                      <a:ext uri="{0D108BD9-81ED-4DB2-BD59-A6C34878D82A}">
                        <a16:rowId xmlns:a16="http://schemas.microsoft.com/office/drawing/2014/main" val="903642976"/>
                      </a:ext>
                    </a:extLst>
                  </a:tr>
                  <a:tr h="521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Частота вращения ТВД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твд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7166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7242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7344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7512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7512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7512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7512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extLst>
                      <a:ext uri="{0D108BD9-81ED-4DB2-BD59-A6C34878D82A}">
                        <a16:rowId xmlns:a16="http://schemas.microsoft.com/office/drawing/2014/main" val="416180053"/>
                      </a:ext>
                    </a:extLst>
                  </a:tr>
                  <a:tr h="521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Частота вращения ССТ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сст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5600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5869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6032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6192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6192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6192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6242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extLst>
                      <a:ext uri="{0D108BD9-81ED-4DB2-BD59-A6C34878D82A}">
                        <a16:rowId xmlns:a16="http://schemas.microsoft.com/office/drawing/2014/main" val="2397005723"/>
                      </a:ext>
                    </a:extLst>
                  </a:tr>
                  <a:tr h="3411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Температура за ССТ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736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756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775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extLst>
                      <a:ext uri="{0D108BD9-81ED-4DB2-BD59-A6C34878D82A}">
                        <a16:rowId xmlns:a16="http://schemas.microsoft.com/office/drawing/2014/main" val="4162093431"/>
                      </a:ext>
                    </a:extLst>
                  </a:tr>
                  <a:tr h="521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Расход топливного газа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тг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1,277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1,444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1,589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1,754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1,754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1,754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1,754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extLst>
                      <a:ext uri="{0D108BD9-81ED-4DB2-BD59-A6C34878D82A}">
                        <a16:rowId xmlns:a16="http://schemas.microsoft.com/office/drawing/2014/main" val="7338286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D6369D6F-334B-46F0-AE05-CBA4196619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7869569"/>
                  </p:ext>
                </p:extLst>
              </p:nvPr>
            </p:nvGraphicFramePr>
            <p:xfrm>
              <a:off x="2723483" y="1748441"/>
              <a:ext cx="6950218" cy="3361117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262699">
                      <a:extLst>
                        <a:ext uri="{9D8B030D-6E8A-4147-A177-3AD203B41FA5}">
                          <a16:colId xmlns:a16="http://schemas.microsoft.com/office/drawing/2014/main" val="4209914198"/>
                        </a:ext>
                      </a:extLst>
                    </a:gridCol>
                    <a:gridCol w="1127453">
                      <a:extLst>
                        <a:ext uri="{9D8B030D-6E8A-4147-A177-3AD203B41FA5}">
                          <a16:colId xmlns:a16="http://schemas.microsoft.com/office/drawing/2014/main" val="2513014276"/>
                        </a:ext>
                      </a:extLst>
                    </a:gridCol>
                    <a:gridCol w="727114">
                      <a:extLst>
                        <a:ext uri="{9D8B030D-6E8A-4147-A177-3AD203B41FA5}">
                          <a16:colId xmlns:a16="http://schemas.microsoft.com/office/drawing/2014/main" val="124992967"/>
                        </a:ext>
                      </a:extLst>
                    </a:gridCol>
                    <a:gridCol w="727113">
                      <a:extLst>
                        <a:ext uri="{9D8B030D-6E8A-4147-A177-3AD203B41FA5}">
                          <a16:colId xmlns:a16="http://schemas.microsoft.com/office/drawing/2014/main" val="2831117418"/>
                        </a:ext>
                      </a:extLst>
                    </a:gridCol>
                    <a:gridCol w="683046">
                      <a:extLst>
                        <a:ext uri="{9D8B030D-6E8A-4147-A177-3AD203B41FA5}">
                          <a16:colId xmlns:a16="http://schemas.microsoft.com/office/drawing/2014/main" val="4247578668"/>
                        </a:ext>
                      </a:extLst>
                    </a:gridCol>
                    <a:gridCol w="638978">
                      <a:extLst>
                        <a:ext uri="{9D8B030D-6E8A-4147-A177-3AD203B41FA5}">
                          <a16:colId xmlns:a16="http://schemas.microsoft.com/office/drawing/2014/main" val="3097834972"/>
                        </a:ext>
                      </a:extLst>
                    </a:gridCol>
                    <a:gridCol w="649077">
                      <a:extLst>
                        <a:ext uri="{9D8B030D-6E8A-4147-A177-3AD203B41FA5}">
                          <a16:colId xmlns:a16="http://schemas.microsoft.com/office/drawing/2014/main" val="1503036294"/>
                        </a:ext>
                      </a:extLst>
                    </a:gridCol>
                    <a:gridCol w="583894">
                      <a:extLst>
                        <a:ext uri="{9D8B030D-6E8A-4147-A177-3AD203B41FA5}">
                          <a16:colId xmlns:a16="http://schemas.microsoft.com/office/drawing/2014/main" val="573137834"/>
                        </a:ext>
                      </a:extLst>
                    </a:gridCol>
                    <a:gridCol w="550844">
                      <a:extLst>
                        <a:ext uri="{9D8B030D-6E8A-4147-A177-3AD203B41FA5}">
                          <a16:colId xmlns:a16="http://schemas.microsoft.com/office/drawing/2014/main" val="2905729777"/>
                        </a:ext>
                      </a:extLst>
                    </a:gridCol>
                  </a:tblGrid>
                  <a:tr h="270288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ГТУ №1</a:t>
                          </a:r>
                        </a:p>
                      </a:txBody>
                      <a:tcPr marL="38619" marR="38619" marT="0" marB="0"/>
                    </a:tc>
                    <a:tc hMerge="1"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Режим</a:t>
                          </a:r>
                        </a:p>
                      </a:txBody>
                      <a:tcPr marL="38619" marR="3861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extLst>
                      <a:ext uri="{0D108BD9-81ED-4DB2-BD59-A6C34878D82A}">
                        <a16:rowId xmlns:a16="http://schemas.microsoft.com/office/drawing/2014/main" val="2348453326"/>
                      </a:ext>
                    </a:extLst>
                  </a:tr>
                  <a:tr h="3411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Наименование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Обозначение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3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38619" marR="38619" marT="0" marB="0"/>
                    </a:tc>
                    <a:extLst>
                      <a:ext uri="{0D108BD9-81ED-4DB2-BD59-A6C34878D82A}">
                        <a16:rowId xmlns:a16="http://schemas.microsoft.com/office/drawing/2014/main" val="172827293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Эффективная мощность ГТУ по ИКТ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8619" marR="38619" marT="0" marB="0">
                        <a:blipFill>
                          <a:blip r:embed="rId2"/>
                          <a:stretch>
                            <a:fillRect l="-112432" t="-103810" r="-405946" b="-3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22659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26959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30030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34077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34077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34077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35127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extLst>
                      <a:ext uri="{0D108BD9-81ED-4DB2-BD59-A6C34878D82A}">
                        <a16:rowId xmlns:a16="http://schemas.microsoft.com/office/drawing/2014/main" val="903642976"/>
                      </a:ext>
                    </a:extLst>
                  </a:tr>
                  <a:tr h="521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Частота вращения ТВД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8619" marR="38619" marT="0" marB="0">
                        <a:blipFill>
                          <a:blip r:embed="rId2"/>
                          <a:stretch>
                            <a:fillRect l="-112432" t="-248837" r="-405946" b="-323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7166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7242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7344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7512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7512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7512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7512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extLst>
                      <a:ext uri="{0D108BD9-81ED-4DB2-BD59-A6C34878D82A}">
                        <a16:rowId xmlns:a16="http://schemas.microsoft.com/office/drawing/2014/main" val="416180053"/>
                      </a:ext>
                    </a:extLst>
                  </a:tr>
                  <a:tr h="521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Частота вращения ССТ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8619" marR="38619" marT="0" marB="0">
                        <a:blipFill>
                          <a:blip r:embed="rId2"/>
                          <a:stretch>
                            <a:fillRect l="-112432" t="-352941" r="-405946" b="-2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5600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5869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6032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6192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6192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6192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6242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extLst>
                      <a:ext uri="{0D108BD9-81ED-4DB2-BD59-A6C34878D82A}">
                        <a16:rowId xmlns:a16="http://schemas.microsoft.com/office/drawing/2014/main" val="239700572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Температура за ССТ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8619" marR="38619" marT="0" marB="0">
                        <a:blipFill>
                          <a:blip r:embed="rId2"/>
                          <a:stretch>
                            <a:fillRect l="-112432" t="-542254" r="-405946" b="-1718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736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756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775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extLst>
                      <a:ext uri="{0D108BD9-81ED-4DB2-BD59-A6C34878D82A}">
                        <a16:rowId xmlns:a16="http://schemas.microsoft.com/office/drawing/2014/main" val="416209343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Расход топливного газа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8619" marR="38619" marT="0" marB="0">
                        <a:blipFill>
                          <a:blip r:embed="rId2"/>
                          <a:stretch>
                            <a:fillRect l="-112432" t="-434286" r="-405946" b="-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1,277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1,444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1,589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1,754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1,754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1,754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1,754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19" marR="38619" marT="0" marB="0"/>
                    </a:tc>
                    <a:extLst>
                      <a:ext uri="{0D108BD9-81ED-4DB2-BD59-A6C34878D82A}">
                        <a16:rowId xmlns:a16="http://schemas.microsoft.com/office/drawing/2014/main" val="7338286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6120E3C-EA6A-43F6-92AB-21EFB204112A}"/>
              </a:ext>
            </a:extLst>
          </p:cNvPr>
          <p:cNvSpPr txBox="1"/>
          <p:nvPr/>
        </p:nvSpPr>
        <p:spPr>
          <a:xfrm>
            <a:off x="3151332" y="5240094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2. Результаты расчеты эффективной мощности ГТУ №1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6A6D360-F0A2-424E-91D0-9F8272B5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10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94ECA39-F295-46C5-899A-55843C85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610"/>
            <a:ext cx="10515600" cy="1325563"/>
          </a:xfrm>
        </p:spPr>
        <p:txBody>
          <a:bodyPr/>
          <a:lstStyle/>
          <a:p>
            <a:r>
              <a:rPr lang="ru-RU" dirty="0"/>
              <a:t>Результаты для ГТУ №1</a:t>
            </a:r>
          </a:p>
        </p:txBody>
      </p:sp>
    </p:spTree>
    <p:extLst>
      <p:ext uri="{BB962C8B-B14F-4D97-AF65-F5344CB8AC3E}">
        <p14:creationId xmlns:p14="http://schemas.microsoft.com/office/powerpoint/2010/main" val="322013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Объект 7">
                <a:extLst>
                  <a:ext uri="{FF2B5EF4-FFF2-40B4-BE49-F238E27FC236}">
                    <a16:creationId xmlns:a16="http://schemas.microsoft.com/office/drawing/2014/main" id="{6A5B10D6-EE81-44D5-A154-BA3C53C1D7B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56302087"/>
                  </p:ext>
                </p:extLst>
              </p:nvPr>
            </p:nvGraphicFramePr>
            <p:xfrm>
              <a:off x="2563342" y="1800404"/>
              <a:ext cx="7065316" cy="325719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419118">
                      <a:extLst>
                        <a:ext uri="{9D8B030D-6E8A-4147-A177-3AD203B41FA5}">
                          <a16:colId xmlns:a16="http://schemas.microsoft.com/office/drawing/2014/main" val="1674523973"/>
                        </a:ext>
                      </a:extLst>
                    </a:gridCol>
                    <a:gridCol w="1198486">
                      <a:extLst>
                        <a:ext uri="{9D8B030D-6E8A-4147-A177-3AD203B41FA5}">
                          <a16:colId xmlns:a16="http://schemas.microsoft.com/office/drawing/2014/main" val="3886715361"/>
                        </a:ext>
                      </a:extLst>
                    </a:gridCol>
                    <a:gridCol w="630314">
                      <a:extLst>
                        <a:ext uri="{9D8B030D-6E8A-4147-A177-3AD203B41FA5}">
                          <a16:colId xmlns:a16="http://schemas.microsoft.com/office/drawing/2014/main" val="2257162537"/>
                        </a:ext>
                      </a:extLst>
                    </a:gridCol>
                    <a:gridCol w="603682">
                      <a:extLst>
                        <a:ext uri="{9D8B030D-6E8A-4147-A177-3AD203B41FA5}">
                          <a16:colId xmlns:a16="http://schemas.microsoft.com/office/drawing/2014/main" val="1221620676"/>
                        </a:ext>
                      </a:extLst>
                    </a:gridCol>
                    <a:gridCol w="701335">
                      <a:extLst>
                        <a:ext uri="{9D8B030D-6E8A-4147-A177-3AD203B41FA5}">
                          <a16:colId xmlns:a16="http://schemas.microsoft.com/office/drawing/2014/main" val="1223823074"/>
                        </a:ext>
                      </a:extLst>
                    </a:gridCol>
                    <a:gridCol w="612560">
                      <a:extLst>
                        <a:ext uri="{9D8B030D-6E8A-4147-A177-3AD203B41FA5}">
                          <a16:colId xmlns:a16="http://schemas.microsoft.com/office/drawing/2014/main" val="2715720788"/>
                        </a:ext>
                      </a:extLst>
                    </a:gridCol>
                    <a:gridCol w="603681">
                      <a:extLst>
                        <a:ext uri="{9D8B030D-6E8A-4147-A177-3AD203B41FA5}">
                          <a16:colId xmlns:a16="http://schemas.microsoft.com/office/drawing/2014/main" val="1721708771"/>
                        </a:ext>
                      </a:extLst>
                    </a:gridCol>
                    <a:gridCol w="710214">
                      <a:extLst>
                        <a:ext uri="{9D8B030D-6E8A-4147-A177-3AD203B41FA5}">
                          <a16:colId xmlns:a16="http://schemas.microsoft.com/office/drawing/2014/main" val="3202602725"/>
                        </a:ext>
                      </a:extLst>
                    </a:gridCol>
                    <a:gridCol w="585926">
                      <a:extLst>
                        <a:ext uri="{9D8B030D-6E8A-4147-A177-3AD203B41FA5}">
                          <a16:colId xmlns:a16="http://schemas.microsoft.com/office/drawing/2014/main" val="509631822"/>
                        </a:ext>
                      </a:extLst>
                    </a:gridCol>
                  </a:tblGrid>
                  <a:tr h="207956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ГТУ №2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Режим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2183447"/>
                      </a:ext>
                    </a:extLst>
                  </a:tr>
                  <a:tr h="4584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Наименование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Обозначение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extLst>
                      <a:ext uri="{0D108BD9-81ED-4DB2-BD59-A6C34878D82A}">
                        <a16:rowId xmlns:a16="http://schemas.microsoft.com/office/drawing/2014/main" val="4096824146"/>
                      </a:ext>
                    </a:extLst>
                  </a:tr>
                  <a:tr h="6589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Эффективная мощность ГТУ по </a:t>
                          </a:r>
                          <a:r>
                            <a:rPr lang="ru-RU" sz="1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ВНИИГАЗа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ru-RU" sz="14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расч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27221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27169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29490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29136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29044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29815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29806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extLst>
                      <a:ext uri="{0D108BD9-81ED-4DB2-BD59-A6C34878D82A}">
                        <a16:rowId xmlns:a16="http://schemas.microsoft.com/office/drawing/2014/main" val="3306717572"/>
                      </a:ext>
                    </a:extLst>
                  </a:tr>
                  <a:tr h="4882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Частота вращения ТВД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твд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7030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7032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7132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7125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7123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7194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7198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extLst>
                      <a:ext uri="{0D108BD9-81ED-4DB2-BD59-A6C34878D82A}">
                        <a16:rowId xmlns:a16="http://schemas.microsoft.com/office/drawing/2014/main" val="3978757020"/>
                      </a:ext>
                    </a:extLst>
                  </a:tr>
                  <a:tr h="4705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Частота вращения ССТ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сст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5223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5224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5449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5516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5517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5533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5533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extLst>
                      <a:ext uri="{0D108BD9-81ED-4DB2-BD59-A6C34878D82A}">
                        <a16:rowId xmlns:a16="http://schemas.microsoft.com/office/drawing/2014/main" val="2038358160"/>
                      </a:ext>
                    </a:extLst>
                  </a:tr>
                  <a:tr h="4584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Температура за ССТ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784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784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793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793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793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795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795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extLst>
                      <a:ext uri="{0D108BD9-81ED-4DB2-BD59-A6C34878D82A}">
                        <a16:rowId xmlns:a16="http://schemas.microsoft.com/office/drawing/2014/main" val="2295265837"/>
                      </a:ext>
                    </a:extLst>
                  </a:tr>
                  <a:tr h="5092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Расход топливного газа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тг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1.525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1.534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1.579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1.588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1.610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1.647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1.676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extLst>
                      <a:ext uri="{0D108BD9-81ED-4DB2-BD59-A6C34878D82A}">
                        <a16:rowId xmlns:a16="http://schemas.microsoft.com/office/drawing/2014/main" val="14210133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Объект 7">
                <a:extLst>
                  <a:ext uri="{FF2B5EF4-FFF2-40B4-BE49-F238E27FC236}">
                    <a16:creationId xmlns:a16="http://schemas.microsoft.com/office/drawing/2014/main" id="{6A5B10D6-EE81-44D5-A154-BA3C53C1D7B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56302087"/>
                  </p:ext>
                </p:extLst>
              </p:nvPr>
            </p:nvGraphicFramePr>
            <p:xfrm>
              <a:off x="2563342" y="1800404"/>
              <a:ext cx="7065316" cy="325719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419118">
                      <a:extLst>
                        <a:ext uri="{9D8B030D-6E8A-4147-A177-3AD203B41FA5}">
                          <a16:colId xmlns:a16="http://schemas.microsoft.com/office/drawing/2014/main" val="1674523973"/>
                        </a:ext>
                      </a:extLst>
                    </a:gridCol>
                    <a:gridCol w="1198486">
                      <a:extLst>
                        <a:ext uri="{9D8B030D-6E8A-4147-A177-3AD203B41FA5}">
                          <a16:colId xmlns:a16="http://schemas.microsoft.com/office/drawing/2014/main" val="3886715361"/>
                        </a:ext>
                      </a:extLst>
                    </a:gridCol>
                    <a:gridCol w="630314">
                      <a:extLst>
                        <a:ext uri="{9D8B030D-6E8A-4147-A177-3AD203B41FA5}">
                          <a16:colId xmlns:a16="http://schemas.microsoft.com/office/drawing/2014/main" val="2257162537"/>
                        </a:ext>
                      </a:extLst>
                    </a:gridCol>
                    <a:gridCol w="603682">
                      <a:extLst>
                        <a:ext uri="{9D8B030D-6E8A-4147-A177-3AD203B41FA5}">
                          <a16:colId xmlns:a16="http://schemas.microsoft.com/office/drawing/2014/main" val="1221620676"/>
                        </a:ext>
                      </a:extLst>
                    </a:gridCol>
                    <a:gridCol w="701335">
                      <a:extLst>
                        <a:ext uri="{9D8B030D-6E8A-4147-A177-3AD203B41FA5}">
                          <a16:colId xmlns:a16="http://schemas.microsoft.com/office/drawing/2014/main" val="1223823074"/>
                        </a:ext>
                      </a:extLst>
                    </a:gridCol>
                    <a:gridCol w="612560">
                      <a:extLst>
                        <a:ext uri="{9D8B030D-6E8A-4147-A177-3AD203B41FA5}">
                          <a16:colId xmlns:a16="http://schemas.microsoft.com/office/drawing/2014/main" val="2715720788"/>
                        </a:ext>
                      </a:extLst>
                    </a:gridCol>
                    <a:gridCol w="603681">
                      <a:extLst>
                        <a:ext uri="{9D8B030D-6E8A-4147-A177-3AD203B41FA5}">
                          <a16:colId xmlns:a16="http://schemas.microsoft.com/office/drawing/2014/main" val="1721708771"/>
                        </a:ext>
                      </a:extLst>
                    </a:gridCol>
                    <a:gridCol w="710214">
                      <a:extLst>
                        <a:ext uri="{9D8B030D-6E8A-4147-A177-3AD203B41FA5}">
                          <a16:colId xmlns:a16="http://schemas.microsoft.com/office/drawing/2014/main" val="3202602725"/>
                        </a:ext>
                      </a:extLst>
                    </a:gridCol>
                    <a:gridCol w="585926">
                      <a:extLst>
                        <a:ext uri="{9D8B030D-6E8A-4147-A177-3AD203B41FA5}">
                          <a16:colId xmlns:a16="http://schemas.microsoft.com/office/drawing/2014/main" val="509631822"/>
                        </a:ext>
                      </a:extLst>
                    </a:gridCol>
                  </a:tblGrid>
                  <a:tr h="21336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ГТУ №2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Режим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2183447"/>
                      </a:ext>
                    </a:extLst>
                  </a:tr>
                  <a:tr h="4584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Наименование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Обозначение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extLst>
                      <a:ext uri="{0D108BD9-81ED-4DB2-BD59-A6C34878D82A}">
                        <a16:rowId xmlns:a16="http://schemas.microsoft.com/office/drawing/2014/main" val="4096824146"/>
                      </a:ext>
                    </a:extLst>
                  </a:tr>
                  <a:tr h="6589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Эффективная мощность ГТУ по </a:t>
                          </a:r>
                          <a:r>
                            <a:rPr lang="ru-RU" sz="1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ВНИИГАЗа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5811" marR="35811" marT="0" marB="0">
                        <a:blipFill>
                          <a:blip r:embed="rId2"/>
                          <a:stretch>
                            <a:fillRect l="-118782" t="-109174" r="-371574" b="-293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27221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27169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29490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29136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29044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29815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29806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extLst>
                      <a:ext uri="{0D108BD9-81ED-4DB2-BD59-A6C34878D82A}">
                        <a16:rowId xmlns:a16="http://schemas.microsoft.com/office/drawing/2014/main" val="3306717572"/>
                      </a:ext>
                    </a:extLst>
                  </a:tr>
                  <a:tr h="4882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Частота вращения ТВД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5811" marR="35811" marT="0" marB="0">
                        <a:blipFill>
                          <a:blip r:embed="rId2"/>
                          <a:stretch>
                            <a:fillRect l="-118782" t="-285000" r="-37157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7030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7032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7132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7125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7123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7194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7198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extLst>
                      <a:ext uri="{0D108BD9-81ED-4DB2-BD59-A6C34878D82A}">
                        <a16:rowId xmlns:a16="http://schemas.microsoft.com/office/drawing/2014/main" val="3978757020"/>
                      </a:ext>
                    </a:extLst>
                  </a:tr>
                  <a:tr h="4705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Частота вращения ССТ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5811" marR="35811" marT="0" marB="0">
                        <a:blipFill>
                          <a:blip r:embed="rId2"/>
                          <a:stretch>
                            <a:fillRect l="-118782" t="-400000" r="-371574" b="-211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5223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5224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5449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5516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5517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5533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5533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extLst>
                      <a:ext uri="{0D108BD9-81ED-4DB2-BD59-A6C34878D82A}">
                        <a16:rowId xmlns:a16="http://schemas.microsoft.com/office/drawing/2014/main" val="2038358160"/>
                      </a:ext>
                    </a:extLst>
                  </a:tr>
                  <a:tr h="4584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Температура за ССТ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5811" marR="35811" marT="0" marB="0">
                        <a:blipFill>
                          <a:blip r:embed="rId2"/>
                          <a:stretch>
                            <a:fillRect l="-118782" t="-513333" r="-371574" b="-1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784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784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793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793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793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795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795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extLst>
                      <a:ext uri="{0D108BD9-81ED-4DB2-BD59-A6C34878D82A}">
                        <a16:rowId xmlns:a16="http://schemas.microsoft.com/office/drawing/2014/main" val="2295265837"/>
                      </a:ext>
                    </a:extLst>
                  </a:tr>
                  <a:tr h="5092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Расход топливного газа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5811" marR="35811" marT="0" marB="0">
                        <a:blipFill>
                          <a:blip r:embed="rId2"/>
                          <a:stretch>
                            <a:fillRect l="-118782" t="-547619" r="-371574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1.525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1.534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1.579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1.588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1.610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1.647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1.676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5811" marR="35811" marT="0" marB="0"/>
                    </a:tc>
                    <a:extLst>
                      <a:ext uri="{0D108BD9-81ED-4DB2-BD59-A6C34878D82A}">
                        <a16:rowId xmlns:a16="http://schemas.microsoft.com/office/drawing/2014/main" val="14210133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4E8AB43-5F8C-4240-AD4E-DEB34567BB56}"/>
              </a:ext>
            </a:extLst>
          </p:cNvPr>
          <p:cNvSpPr txBox="1"/>
          <p:nvPr/>
        </p:nvSpPr>
        <p:spPr>
          <a:xfrm>
            <a:off x="3731685" y="5188885"/>
            <a:ext cx="47286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3. Результаты расчеты эффективной мощности ГТУ №2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13B481F-3FA5-4CEA-A037-63AD05F2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9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7167F32-A9E1-42C0-ADFE-C5D199AA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610"/>
            <a:ext cx="10515600" cy="1325563"/>
          </a:xfrm>
        </p:spPr>
        <p:txBody>
          <a:bodyPr/>
          <a:lstStyle/>
          <a:p>
            <a:r>
              <a:rPr lang="ru-RU" dirty="0"/>
              <a:t>Результаты для ГТУ №2</a:t>
            </a:r>
          </a:p>
        </p:txBody>
      </p:sp>
    </p:spTree>
    <p:extLst>
      <p:ext uri="{BB962C8B-B14F-4D97-AF65-F5344CB8AC3E}">
        <p14:creationId xmlns:p14="http://schemas.microsoft.com/office/powerpoint/2010/main" val="203504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8DD8B-5BFE-4EC6-AAC1-696D17AF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Нахождение КТС соответствующий номинальному режиму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A01B80-51D3-4585-B685-CD6D4CB1E965}"/>
                  </a:ext>
                </a:extLst>
              </p:cNvPr>
              <p:cNvSpPr txBox="1"/>
              <p:nvPr/>
            </p:nvSpPr>
            <p:spPr>
              <a:xfrm>
                <a:off x="7252230" y="2576744"/>
                <a:ext cx="4697854" cy="1427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Коэффициент технического состояния ГТУ :</a:t>
                </a:r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пр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24421</m:t>
                          </m:r>
                        </m:num>
                        <m:den>
                          <m:r>
                            <a:rPr lang="ru-RU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30729 </m:t>
                          </m:r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=0,794</m:t>
                      </m:r>
                    </m:oMath>
                  </m:oMathPara>
                </a14:m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A01B80-51D3-4585-B685-CD6D4CB1E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230" y="2576744"/>
                <a:ext cx="4697854" cy="1427891"/>
              </a:xfrm>
              <a:prstGeom prst="rect">
                <a:avLst/>
              </a:prstGeom>
              <a:blipFill>
                <a:blip r:embed="rId2"/>
                <a:stretch>
                  <a:fillRect l="-1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D9A3B38E-E6D0-400A-AFEF-BFFCE6650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9524" r="11519" b="1931"/>
          <a:stretch/>
        </p:blipFill>
        <p:spPr>
          <a:xfrm>
            <a:off x="603681" y="2078181"/>
            <a:ext cx="6400800" cy="385290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650A4D-0EBB-40EF-98B8-58807FE32A60}"/>
              </a:ext>
            </a:extLst>
          </p:cNvPr>
          <p:cNvSpPr txBox="1"/>
          <p:nvPr/>
        </p:nvSpPr>
        <p:spPr>
          <a:xfrm>
            <a:off x="2183074" y="5931089"/>
            <a:ext cx="3490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4. Зависимости эффективной мощности от частоты вращения ССТ для ГТУ №1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8D0F4B2-12AA-400D-814C-897B0AF5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9127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8DD8B-5BFE-4EC6-AAC1-696D17AF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Нахождение КТС соответствующий номинальному режиму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A01B80-51D3-4585-B685-CD6D4CB1E965}"/>
                  </a:ext>
                </a:extLst>
              </p:cNvPr>
              <p:cNvSpPr txBox="1"/>
              <p:nvPr/>
            </p:nvSpPr>
            <p:spPr>
              <a:xfrm>
                <a:off x="7252230" y="2576744"/>
                <a:ext cx="4697854" cy="1492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Коэффициент технического состояния ГТУ :</a:t>
                </a:r>
              </a:p>
              <a:p>
                <a:pPr algn="just">
                  <a:lnSpc>
                    <a:spcPct val="150000"/>
                  </a:lnSpc>
                </a:pPr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пр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26947</m:t>
                          </m:r>
                        </m:num>
                        <m:den>
                          <m:r>
                            <a:rPr lang="ru-RU">
                              <a:latin typeface="Cambria Math" panose="02040503050406030204" pitchFamily="18" charset="0"/>
                            </a:rPr>
                            <m:t>30729 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=0,876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A01B80-51D3-4585-B685-CD6D4CB1E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230" y="2576744"/>
                <a:ext cx="4697854" cy="1492203"/>
              </a:xfrm>
              <a:prstGeom prst="rect">
                <a:avLst/>
              </a:prstGeom>
              <a:blipFill>
                <a:blip r:embed="rId2"/>
                <a:stretch>
                  <a:fillRect l="-1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B650A4D-0EBB-40EF-98B8-58807FE32A60}"/>
              </a:ext>
            </a:extLst>
          </p:cNvPr>
          <p:cNvSpPr txBox="1"/>
          <p:nvPr/>
        </p:nvSpPr>
        <p:spPr>
          <a:xfrm>
            <a:off x="2183074" y="5931089"/>
            <a:ext cx="3457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5. Зависимости эффективной мощности от температуры за ССТ для ГТУ №2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23E0F80-BE14-42EE-BAB8-555095DF3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t="24750" r="29496" b="21312"/>
          <a:stretch/>
        </p:blipFill>
        <p:spPr>
          <a:xfrm>
            <a:off x="751438" y="2082297"/>
            <a:ext cx="6500792" cy="3848792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00786D7-14CE-467B-B76D-CE0A5760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77682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F2245-E366-439C-ACE5-D8EABB9B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Прогнозирование КТС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C02C6-DDAE-4966-AFBD-14438E790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ru-RU" dirty="0"/>
              <a:t>Рекуррентная нейронная сеть </a:t>
            </a:r>
            <a:r>
              <a:rPr lang="en-US" dirty="0"/>
              <a:t>LSTM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Нейронные сети LSTM (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Short-Term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Memory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являются подходящим методом для прогнозирования временных рядов, так как они способны улавливать сложные зависимости и предсказывать будущие значения на основе исторических данных</a:t>
            </a:r>
            <a:r>
              <a:rPr lang="ru-RU" sz="1600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3F0374-D625-4FF4-9941-151B2EBDE601}"/>
              </a:ext>
            </a:extLst>
          </p:cNvPr>
          <p:cNvSpPr txBox="1"/>
          <p:nvPr/>
        </p:nvSpPr>
        <p:spPr>
          <a:xfrm>
            <a:off x="838200" y="3429000"/>
            <a:ext cx="5104662" cy="36009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оценить и выявить тенденции и цикличность временного ряда, что может привести к более точному прогнозированию будущих значений ряда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анализировать корреляцию между данными и выявлять зависимости между ними;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определить влияние различных факторов на изменение ряда.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32EB55-AAD7-42E9-AF77-205DC1212DCA}"/>
              </a:ext>
            </a:extLst>
          </p:cNvPr>
          <p:cNvSpPr txBox="1"/>
          <p:nvPr/>
        </p:nvSpPr>
        <p:spPr>
          <a:xfrm>
            <a:off x="6096000" y="3429000"/>
            <a:ext cx="5104662" cy="32778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количество данных может существенно ограничить точность прогнозов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составление относительно точных прогнозов на основе исторических данных, случайные факторы и внеплановые обстоятельства могут привести к неверному прогнозу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00D68E-F59B-4CAC-9E35-C10F4252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30275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79C50-CC89-401F-89F2-7AAF2CD6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прогнозирования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F640C0-BB92-4DAD-90A3-8057FAF21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ГТУ №1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F8BF20-966C-4E15-8E30-ACAC3DA28D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6" y="2392596"/>
            <a:ext cx="5940425" cy="356425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ACA4E0-DCF6-4595-8503-9F0762FDDC92}"/>
                  </a:ext>
                </a:extLst>
              </p:cNvPr>
              <p:cNvSpPr txBox="1"/>
              <p:nvPr/>
            </p:nvSpPr>
            <p:spPr>
              <a:xfrm>
                <a:off x="6621262" y="2775525"/>
                <a:ext cx="5132772" cy="2194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Ошибка прогнозирования КТС ГТУ №2 полученная на тестовых данных: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𝑀𝐴𝑃𝐸</m:t>
                          </m:r>
                        </m:e>
                        <m:sub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ГТУ №</m:t>
                          </m:r>
                          <m:r>
                            <a:rPr lang="ru-RU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∗100%=1</m:t>
                      </m:r>
                      <m:r>
                        <a:rPr lang="ru-RU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ACA4E0-DCF6-4595-8503-9F0762FDD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262" y="2775525"/>
                <a:ext cx="5132772" cy="2194255"/>
              </a:xfrm>
              <a:prstGeom prst="rect">
                <a:avLst/>
              </a:prstGeom>
              <a:blipFill>
                <a:blip r:embed="rId3"/>
                <a:stretch>
                  <a:fillRect l="-950" r="-1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9991FD-0674-4B66-AEF0-71A08579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99116-BCC4-476E-A84C-0EEC5CFC17E0}"/>
              </a:ext>
            </a:extLst>
          </p:cNvPr>
          <p:cNvSpPr txBox="1"/>
          <p:nvPr/>
        </p:nvSpPr>
        <p:spPr>
          <a:xfrm>
            <a:off x="1168082" y="5956851"/>
            <a:ext cx="44801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6. Прогноз КТС для ГТУ №1</a:t>
            </a:r>
          </a:p>
        </p:txBody>
      </p:sp>
    </p:spTree>
    <p:extLst>
      <p:ext uri="{BB962C8B-B14F-4D97-AF65-F5344CB8AC3E}">
        <p14:creationId xmlns:p14="http://schemas.microsoft.com/office/powerpoint/2010/main" val="2221805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79C50-CC89-401F-89F2-7AAF2CD6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прогнозирования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F640C0-BB92-4DAD-90A3-8057FAF21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ГТУ №2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ACA4E0-DCF6-4595-8503-9F0762FDDC92}"/>
                  </a:ext>
                </a:extLst>
              </p:cNvPr>
              <p:cNvSpPr txBox="1"/>
              <p:nvPr/>
            </p:nvSpPr>
            <p:spPr>
              <a:xfrm>
                <a:off x="6621262" y="2775525"/>
                <a:ext cx="5132772" cy="2194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Ошибка прогнозирования КТС ГТУ №2 полученная на тестовых данных: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𝑀𝐴𝑃𝐸</m:t>
                          </m:r>
                        </m:e>
                        <m:sub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ГТУ №</m:t>
                          </m:r>
                          <m:r>
                            <a:rPr lang="ru-RU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∗100%=11%</m:t>
                      </m:r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ACA4E0-DCF6-4595-8503-9F0762FDD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262" y="2775525"/>
                <a:ext cx="5132772" cy="2194255"/>
              </a:xfrm>
              <a:prstGeom prst="rect">
                <a:avLst/>
              </a:prstGeom>
              <a:blipFill>
                <a:blip r:embed="rId2"/>
                <a:stretch>
                  <a:fillRect l="-950" r="-1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AE1BAC-26E0-4977-94A8-6355304B64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6" y="2361209"/>
            <a:ext cx="5940425" cy="35642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6A9E6D-983B-4364-8617-CAC09A7C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449E3-5517-4841-8EA8-9BE2FF81EF2D}"/>
              </a:ext>
            </a:extLst>
          </p:cNvPr>
          <p:cNvSpPr txBox="1"/>
          <p:nvPr/>
        </p:nvSpPr>
        <p:spPr>
          <a:xfrm>
            <a:off x="1168082" y="5878053"/>
            <a:ext cx="44801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6. Прогноз КТС для ГТУ №2</a:t>
            </a:r>
          </a:p>
        </p:txBody>
      </p:sp>
    </p:spTree>
    <p:extLst>
      <p:ext uri="{BB962C8B-B14F-4D97-AF65-F5344CB8AC3E}">
        <p14:creationId xmlns:p14="http://schemas.microsoft.com/office/powerpoint/2010/main" val="379555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3725D-4EBE-460E-9370-9CC9C296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Принятие решений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>
                <a:extLst>
                  <a:ext uri="{FF2B5EF4-FFF2-40B4-BE49-F238E27FC236}">
                    <a16:creationId xmlns:a16="http://schemas.microsoft.com/office/drawing/2014/main" id="{DCEDEA99-F308-4573-8A20-C7CDC077C61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08080278"/>
                  </p:ext>
                </p:extLst>
              </p:nvPr>
            </p:nvGraphicFramePr>
            <p:xfrm>
              <a:off x="2676523" y="2928906"/>
              <a:ext cx="5934075" cy="246107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966720">
                      <a:extLst>
                        <a:ext uri="{9D8B030D-6E8A-4147-A177-3AD203B41FA5}">
                          <a16:colId xmlns:a16="http://schemas.microsoft.com/office/drawing/2014/main" val="1744324482"/>
                        </a:ext>
                      </a:extLst>
                    </a:gridCol>
                    <a:gridCol w="2967355">
                      <a:extLst>
                        <a:ext uri="{9D8B030D-6E8A-4147-A177-3AD203B41FA5}">
                          <a16:colId xmlns:a16="http://schemas.microsoft.com/office/drawing/2014/main" val="299259583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Диапазон значений КТС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Мероприятия по поддержанию уровня эффективности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8343356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КТС≥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0,72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Продолжение эксплуатации в штатном режиме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6290244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0,67≤КТС&lt;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0,72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Необходимо провести анализ снижения КТС и повторное обследования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4706761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КТС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&lt;0,67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Принятие решения о ремонте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96136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>
                <a:extLst>
                  <a:ext uri="{FF2B5EF4-FFF2-40B4-BE49-F238E27FC236}">
                    <a16:creationId xmlns:a16="http://schemas.microsoft.com/office/drawing/2014/main" id="{DCEDEA99-F308-4573-8A20-C7CDC077C61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08080278"/>
                  </p:ext>
                </p:extLst>
              </p:nvPr>
            </p:nvGraphicFramePr>
            <p:xfrm>
              <a:off x="2676523" y="2928906"/>
              <a:ext cx="5934075" cy="246107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966720">
                      <a:extLst>
                        <a:ext uri="{9D8B030D-6E8A-4147-A177-3AD203B41FA5}">
                          <a16:colId xmlns:a16="http://schemas.microsoft.com/office/drawing/2014/main" val="1744324482"/>
                        </a:ext>
                      </a:extLst>
                    </a:gridCol>
                    <a:gridCol w="2967355">
                      <a:extLst>
                        <a:ext uri="{9D8B030D-6E8A-4147-A177-3AD203B41FA5}">
                          <a16:colId xmlns:a16="http://schemas.microsoft.com/office/drawing/2014/main" val="2992595837"/>
                        </a:ext>
                      </a:extLst>
                    </a:gridCol>
                  </a:tblGrid>
                  <a:tr h="6069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Диапазон значений КТС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Мероприятия по поддержанию уровня эффективности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83433565"/>
                      </a:ext>
                    </a:extLst>
                  </a:tr>
                  <a:tr h="6069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05" t="-101000" r="-100411" b="-217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Продолжение эксплуатации в штатном режиме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62902442"/>
                      </a:ext>
                    </a:extLst>
                  </a:tr>
                  <a:tr h="92703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05" t="-132237" r="-100411" b="-42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Необходимо провести анализ снижения КТС и повторное обследования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47067613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05" t="-666038" r="-100411" b="-22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Принятие решения о ремонте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961365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342EFD-6D3B-4B61-AD31-23D2F950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81C-65D9-4614-9A95-2FA60C957DFB}" type="slidenum">
              <a:rPr lang="ru-RU" smtClean="0"/>
              <a:t>17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2960BA-4EA2-4E8D-82BC-6E5DC74A0103}"/>
              </a:ext>
            </a:extLst>
          </p:cNvPr>
          <p:cNvSpPr txBox="1"/>
          <p:nvPr/>
        </p:nvSpPr>
        <p:spPr>
          <a:xfrm>
            <a:off x="3858482" y="5457665"/>
            <a:ext cx="3570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Таблица 4. Рекомендации по принятию решений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7BC67-BFEA-47BA-BAC3-DBBB3214B76F}"/>
              </a:ext>
            </a:extLst>
          </p:cNvPr>
          <p:cNvSpPr txBox="1"/>
          <p:nvPr/>
        </p:nvSpPr>
        <p:spPr>
          <a:xfrm>
            <a:off x="838200" y="1613113"/>
            <a:ext cx="105156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Рекомендации сформулированы исходя из анализа журнала событий и предупредительных сообщений газотурбинной установки</a:t>
            </a:r>
          </a:p>
        </p:txBody>
      </p:sp>
    </p:spTree>
    <p:extLst>
      <p:ext uri="{BB962C8B-B14F-4D97-AF65-F5344CB8AC3E}">
        <p14:creationId xmlns:p14="http://schemas.microsoft.com/office/powerpoint/2010/main" val="236365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847D6-1B40-42C3-B7C4-6BDE2D4E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52D42-516A-497F-9FC7-C99F7F582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1800" dirty="0"/>
              <a:t>Определены и апробированы методики нахождения эффективной мощности газотурбинной установки</a:t>
            </a:r>
          </a:p>
          <a:p>
            <a:pPr algn="just">
              <a:lnSpc>
                <a:spcPct val="100000"/>
              </a:lnSpc>
            </a:pPr>
            <a:r>
              <a:rPr lang="ru-RU" sz="1800" dirty="0"/>
              <a:t>Разработан алгоритм нахождения коэффициента технического состояния газотурбинной установки</a:t>
            </a:r>
          </a:p>
          <a:p>
            <a:pPr algn="just">
              <a:lnSpc>
                <a:spcPct val="100000"/>
              </a:lnSpc>
            </a:pPr>
            <a:r>
              <a:rPr lang="ru-RU" sz="1800" dirty="0"/>
              <a:t>Спрогнозированы значения КТС, найдены ошибки прогнозирования</a:t>
            </a:r>
          </a:p>
          <a:p>
            <a:pPr algn="just">
              <a:lnSpc>
                <a:spcPct val="100000"/>
              </a:lnSpc>
            </a:pPr>
            <a:r>
              <a:rPr lang="ru-RU" sz="1800" dirty="0"/>
              <a:t>Сформулированы меры принятия решения по полученным значениям КТС на основе журнала событий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3E0656-519E-4A14-9E31-5F7340DF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81C-65D9-4614-9A95-2FA60C957DF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302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DF52C-E85B-4F92-B37E-499759C7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944" y="2766218"/>
            <a:ext cx="5598111" cy="1325563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C05B03C-8FE9-45F1-B881-50B18318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81C-65D9-4614-9A95-2FA60C957DF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98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9EA53-3997-4F20-8AE7-3EF63438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EC36D8-9352-4E55-8978-BA8F79CCB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Актуальность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газоперекачивающие агрегаты играют важную роль в газотранспортной системе, обеспечивая надежную работу и эффективную транспортировку газа. Однако, как любое оборудование, они подвержены износу и необходимости технического обслуживания. Актуальность данной работы заключается в повышении надёжности и эффективности работы газоперекачивающего агрегата, что в свою очередь способствует увеличению безопасности и продолжительности его эксплуатации.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Прогнозы технического состояния позволят сэкономить время и ресурсы, предотвращая непредвиденные простои и увеличивая общую производительность газотранспортной системы.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Разработка математической модели ГТУ, уточнение методики определения мощности по параметрам силовой турбины, определения и прогнозирования коэффициентов технического состояния газотурбинных установок на примере двигателей: MS5002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газоперекачивающего агрегата «Ладога».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A6A05B-5F84-408E-A2F8-52F636A2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8734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39F2D-9E69-462A-8645-3FF4D509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Газоперекачивающий агрегат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C0EDC18-27EA-4507-887F-F7A094DEE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95" y="1856065"/>
            <a:ext cx="5146871" cy="27248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EEC7E6-6817-401F-BF41-C581C4EC6BA5}"/>
              </a:ext>
            </a:extLst>
          </p:cNvPr>
          <p:cNvSpPr txBox="1"/>
          <p:nvPr/>
        </p:nvSpPr>
        <p:spPr>
          <a:xfrm>
            <a:off x="838199" y="1690688"/>
            <a:ext cx="5509335" cy="49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just">
              <a:lnSpc>
                <a:spcPct val="150000"/>
              </a:lnSpc>
            </a:pPr>
            <a:r>
              <a:rPr lang="ru-R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Газоперекачивающий агрегат - это установка, предназначенная для перекачки газа с одного уровня давления на другой. Он используется в различных отраслях промышленности, где требуется перекачка газов, например, в нефтегазовой, химической, энергетической и других отраслях.</a:t>
            </a:r>
          </a:p>
          <a:p>
            <a:pPr algn="just">
              <a:lnSpc>
                <a:spcPct val="150000"/>
              </a:lnSpc>
            </a:pPr>
            <a:r>
              <a:rPr lang="ru-R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газоперекачивающего агрегата: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Поддержание требуемого уровня давления газа в системе трубопроводов и емкостей.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Транспортировка газа на большие расстояния.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воздушного сжатия для промышленных процессов и оборудования.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Переработка газа, такая как обработка газа от примесей и выпускания необходимых компонентов.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эффективности и производительности производственных процессов.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C5259F-D268-4D0E-9774-1EEB942EF812}"/>
              </a:ext>
            </a:extLst>
          </p:cNvPr>
          <p:cNvSpPr txBox="1"/>
          <p:nvPr/>
        </p:nvSpPr>
        <p:spPr>
          <a:xfrm>
            <a:off x="7646443" y="4615451"/>
            <a:ext cx="23278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 Компрессорная станция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A045E98-7CED-4195-8E93-2A0B2AD18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2806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B6A31-53CC-46EF-9C5D-D519C73F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ГПА-32 «Ладога»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45AAA-0629-4E14-A9C0-7CA51B68D37F}"/>
              </a:ext>
            </a:extLst>
          </p:cNvPr>
          <p:cNvSpPr txBox="1"/>
          <p:nvPr/>
        </p:nvSpPr>
        <p:spPr>
          <a:xfrm>
            <a:off x="5637320" y="2041864"/>
            <a:ext cx="5024761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Газотурбинная установка MS5002E.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Воздухоочистительное устройство.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охлаждения и вентиляции ГТУ.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выхлопа.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Нагнетатель природного газа.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Комплексная система автоматического управления (КСАУ), состоящая из двух блоков — САУ и электротехнического.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Индивидуальное укрытие ангарного типа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4CD4E1-D318-4036-970C-1C0E26EAF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6152"/>
            <a:ext cx="4476750" cy="3209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426579-638F-4C2A-88AB-13CAEFDE77D1}"/>
              </a:ext>
            </a:extLst>
          </p:cNvPr>
          <p:cNvSpPr txBox="1"/>
          <p:nvPr/>
        </p:nvSpPr>
        <p:spPr>
          <a:xfrm>
            <a:off x="1969641" y="5376077"/>
            <a:ext cx="22138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2. ГПА-32 «Ладога»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38C5409-A466-481C-BBB3-7761417A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7824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D5482-94FC-4068-9067-2836F4E8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Газотурбинная установка типа </a:t>
            </a:r>
            <a:r>
              <a:rPr lang="en-US" dirty="0"/>
              <a:t>MS5002E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5E95C5-B61A-4B83-B6D2-6C06BFC5F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635058"/>
            <a:ext cx="4572000" cy="23241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6C1A41-B894-4822-B8DB-E63D2EC90E51}"/>
              </a:ext>
            </a:extLst>
          </p:cNvPr>
          <p:cNvSpPr txBox="1"/>
          <p:nvPr/>
        </p:nvSpPr>
        <p:spPr>
          <a:xfrm>
            <a:off x="8041967" y="4959158"/>
            <a:ext cx="22138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3. ГТУ типа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MS5002E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1A146770-E6FD-4114-834C-BDD884F0B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126908"/>
              </p:ext>
            </p:extLst>
          </p:nvPr>
        </p:nvGraphicFramePr>
        <p:xfrm>
          <a:off x="893917" y="2057208"/>
          <a:ext cx="5257800" cy="347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59016914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93185958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817101481"/>
                    </a:ext>
                  </a:extLst>
                </a:gridCol>
              </a:tblGrid>
              <a:tr h="2204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Ед. 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Значение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38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Номинальная мощность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МВт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235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Частота вращения ротора ВД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</a:t>
                      </a:r>
                      <a:r>
                        <a:rPr lang="en-US" sz="1400" dirty="0"/>
                        <a:t>/</a:t>
                      </a:r>
                      <a:r>
                        <a:rPr lang="ru-RU" sz="1400" dirty="0"/>
                        <a:t>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7750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424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Частота вращения ротора НД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об</a:t>
                      </a:r>
                      <a:r>
                        <a:rPr lang="en-US" sz="1400" dirty="0"/>
                        <a:t>/</a:t>
                      </a:r>
                      <a:r>
                        <a:rPr lang="ru-RU" sz="1400" dirty="0"/>
                        <a:t>мин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5714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619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Температура продуктов сгорания за ССТ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787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502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Расход топливного газа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кг</a:t>
                      </a:r>
                      <a:r>
                        <a:rPr lang="en-US" sz="1400" dirty="0"/>
                        <a:t>/c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1,74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04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КПД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4809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40AD8D-E176-44F3-B725-7270748D57FF}"/>
              </a:ext>
            </a:extLst>
          </p:cNvPr>
          <p:cNvSpPr txBox="1"/>
          <p:nvPr/>
        </p:nvSpPr>
        <p:spPr>
          <a:xfrm>
            <a:off x="1654900" y="5672695"/>
            <a:ext cx="3735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1. Основные технические характеристики ГТУ типа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MS5002E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55A09C-5342-467C-BBB4-DE4BC7D2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2578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471E9-9EDD-424A-83DC-5FA0A67F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КТС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1729AEF-6A64-4688-8594-A43C4B1290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Коэффициент технического состояния по мощности предложенный ООО «ГАЗПРОМ ВНИИГАЗ»: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𝑁𝑒</m:t>
                          </m:r>
                        </m:sub>
                      </m:sSub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эф. пр</m:t>
                              </m:r>
                            </m:sub>
                            <m:sup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ф</m:t>
                              </m:r>
                            </m:sup>
                          </m:sSubSup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эф. дейст</m:t>
                          </m:r>
                        </m:den>
                      </m:f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       (1)</m:t>
                      </m:r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где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эф. пр</m:t>
                        </m:r>
                      </m:sub>
                      <m:sup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ф</m:t>
                        </m:r>
                      </m:sup>
                    </m:sSubSup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эффективная мощность ГТУ, работающая на номинальном режиме, приведенная к стандартным условиям,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эф. пр</m:t>
                          </m:r>
                        </m:sub>
                        <m:sup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ф</m:t>
                          </m:r>
                        </m:sup>
                      </m:sSubSup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эф</m:t>
                          </m:r>
                        </m:sub>
                      </m:sSub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   (2) </m:t>
                      </m:r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эф</m:t>
                        </m:r>
                      </m:sub>
                    </m:sSub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– эффективная действительная мощность ГТУ, работающей на номинальном режиме;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значения температуры воздуха на входе в осевой компрессор при стандартных и действительных условиях;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давление атмосферного воздуха при стандартных условиях и действительное давление атмосферного воздуха; </a:t>
                </a:r>
                <a:endParaRPr lang="ru-RU" sz="14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1729AEF-6A64-4688-8594-A43C4B1290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" r="-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9C25B4-FE6C-46CE-BB43-0610DE81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9353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CECA6-FD56-41B2-9422-4CB38D23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эффективной мощности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3E016BA-AEAC-425D-92C8-987E26B612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Определение эффективной мощности при помощи измерения крутящего момента</a:t>
                </a:r>
              </a:p>
              <a:p>
                <a:pPr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Данный метод базируется на соотношении: </a:t>
                </a:r>
              </a:p>
              <a:p>
                <a:pPr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   (4)</m:t>
                      </m:r>
                    </m:oMath>
                  </m:oMathPara>
                </a14:m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где: </a:t>
                </a:r>
                <a14:m>
                  <m:oMath xmlns:m="http://schemas.openxmlformats.org/officeDocument/2006/math"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мощность; </a:t>
                </a:r>
                <a14:m>
                  <m:oMath xmlns:m="http://schemas.openxmlformats.org/officeDocument/2006/math"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крутящий момент на валу двигателя;</a:t>
                </a:r>
                <a14:m>
                  <m:oMath xmlns:m="http://schemas.openxmlformats.org/officeDocument/2006/math"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угловая скорость. Так как </a:t>
                </a:r>
                <a14:m>
                  <m:oMath xmlns:m="http://schemas.openxmlformats.org/officeDocument/2006/math"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зависимость (4) будет иметь вид:</a:t>
                </a:r>
              </a:p>
              <a:p>
                <a:pPr marL="202692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        </a:t>
                </a:r>
                <a14:m>
                  <m:oMath xmlns:m="http://schemas.openxmlformats.org/officeDocument/2006/math"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⋅2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 </m:t>
                    </m:r>
                    <m:r>
                      <a:rPr lang="ru-RU" sz="1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(5) </m:t>
                    </m:r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г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частота вращения силового вала.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3E016BA-AEAC-425D-92C8-987E26B61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401" r="-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CC9D54-C48C-433B-A56C-3C84C0DB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0645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1AC2138-1873-4955-8510-2A822D7416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02915"/>
                <a:ext cx="10515600" cy="509420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Определение эффективной мощности по параметрам силовой турбины</a:t>
                </a:r>
              </a:p>
              <a:p>
                <a:pPr marL="0" indent="0">
                  <a:buNone/>
                </a:pP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дельная работа ССТ, кДж/кг: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ru-RU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ru-RU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мех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    (6)</m:t>
                      </m:r>
                    </m:oMath>
                  </m:oMathPara>
                </a14:m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Расход топливного газа: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</m:rad>
                            </m:e>
                            <m: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   (7)</m:t>
                      </m:r>
                    </m:oMath>
                  </m:oMathPara>
                </a14:m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Постоянный коэффициент:</a:t>
                </a:r>
              </a:p>
              <a:p>
                <a:pPr marL="0" indent="0">
                  <a:buNone/>
                </a:pP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sup>
                          </m:sSup>
                          <m:f>
                            <m:f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rad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     (8)</m:t>
                      </m:r>
                    </m:oMath>
                  </m:oMathPara>
                </a14:m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Полное давление в рассматриваемом сечении: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Sup>
                            <m:sSub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𝑅𝑇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   (9)</m:t>
                      </m: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осевая составляющая скорости газа в рассматриваемом сечение: </a:t>
                </a:r>
              </a:p>
              <a:p>
                <a:pPr marL="0" indent="0">
                  <a:buNone/>
                </a:pP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𝜙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</m:d>
                          <m:f>
                            <m:f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ru-RU" sz="2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α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    </m:t>
                          </m:r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d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1AC2138-1873-4955-8510-2A822D7416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02915"/>
                <a:ext cx="10515600" cy="5094203"/>
              </a:xfrm>
              <a:blipFill>
                <a:blip r:embed="rId2"/>
                <a:stretch>
                  <a:fillRect l="-522" t="-2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E6BE4DA-504D-43D2-A311-ADB949CD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0225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E181A63-822C-4CCE-926F-30DEDD401C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47240"/>
                <a:ext cx="10515600" cy="543630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Газодинамическая функция скоростного потока:</a:t>
                </a:r>
                <a:endParaRPr lang="ru-RU" sz="1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</m:d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    (11)</m:t>
                      </m:r>
                    </m:oMath>
                  </m:oMathPara>
                </a14:m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Приведённая скорость</a:t>
                </a: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ru-RU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кр</m:t>
                              </m:r>
                            </m:sub>
                          </m:sSub>
                        </m:den>
                      </m:f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  (12)</m:t>
                      </m:r>
                    </m:oMath>
                  </m:oMathPara>
                </a14:m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Скорость звука в критическом сечении:</a:t>
                </a:r>
              </a:p>
              <a:p>
                <a:pPr marL="0" indent="0">
                  <a:buNone/>
                </a:pP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кр</m:t>
                          </m:r>
                        </m:sub>
                      </m:sSub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rad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    (13)</m:t>
                      </m:r>
                    </m:oMath>
                  </m:oMathPara>
                </a14:m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Полная температура в рассматриваемом сечении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   (14)</m:t>
                      </m:r>
                    </m:oMath>
                  </m:oMathPara>
                </a14:m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Газодинамическая функция приведенной плотности массы потока:</a:t>
                </a:r>
              </a:p>
              <a:p>
                <a:pPr marL="0" indent="0">
                  <a:buNone/>
                </a:pP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</m:d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пределяется удельная работа расширения, приходящаяся на ССТ</a:t>
                </a: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п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осле чего рассчитывается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1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расч</m:t>
                        </m:r>
                      </m:sub>
                    </m:sSub>
                  </m:oMath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E181A63-822C-4CCE-926F-30DEDD401C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47240"/>
                <a:ext cx="10515600" cy="5436309"/>
              </a:xfrm>
              <a:blipFill>
                <a:blip r:embed="rId2"/>
                <a:stretch>
                  <a:fillRect l="-174" t="-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DB5EB5-1B08-4066-B2A1-4E582198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5388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3502</TotalTime>
  <Words>1263</Words>
  <Application>Microsoft Office PowerPoint</Application>
  <PresentationFormat>Широкоэкранный</PresentationFormat>
  <Paragraphs>277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Тема Office</vt:lpstr>
      <vt:lpstr>Прогнозирование технического состояния газотурбинной установки в составе газоперекачивающего агрегата</vt:lpstr>
      <vt:lpstr>Введение</vt:lpstr>
      <vt:lpstr>Газоперекачивающий агрегат</vt:lpstr>
      <vt:lpstr>Состав ГПА-32 «Ладога»</vt:lpstr>
      <vt:lpstr>Газотурбинная установка типа MS5002E</vt:lpstr>
      <vt:lpstr>Определение КТС</vt:lpstr>
      <vt:lpstr>Определение эффективной мощности</vt:lpstr>
      <vt:lpstr>Презентация PowerPoint</vt:lpstr>
      <vt:lpstr>Презентация PowerPoint</vt:lpstr>
      <vt:lpstr>Результаты для ГТУ №1</vt:lpstr>
      <vt:lpstr>Результаты для ГТУ №2</vt:lpstr>
      <vt:lpstr>Нахождение КТС соответствующий номинальному режиму</vt:lpstr>
      <vt:lpstr>Нахождение КТС соответствующий номинальному режиму</vt:lpstr>
      <vt:lpstr>Прогнозирование КТС</vt:lpstr>
      <vt:lpstr>Результаты прогнозирования</vt:lpstr>
      <vt:lpstr>Результаты прогнозирования</vt:lpstr>
      <vt:lpstr>Принятие решений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Прогнозирование технического состояния газотурбинной установке в составе газоперекачивающего агрегата</dc:title>
  <dc:creator>Марат Сабитов</dc:creator>
  <cp:lastModifiedBy>Марат Сабитов</cp:lastModifiedBy>
  <cp:revision>16</cp:revision>
  <dcterms:created xsi:type="dcterms:W3CDTF">2024-05-28T17:14:40Z</dcterms:created>
  <dcterms:modified xsi:type="dcterms:W3CDTF">2024-06-27T17:07:58Z</dcterms:modified>
</cp:coreProperties>
</file>