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6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1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9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9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23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5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4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5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38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101A-08B1-411F-960C-4A3B3E2EFFAD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E948-FC64-4893-96EE-617D561B9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ИЗГОТОВЛЕНИЕ НЕСТАНДАРТНЫХ БИБЛИОТЕК С++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9600" dirty="0" smtClean="0"/>
              <a:t>Выполнил студент </a:t>
            </a:r>
            <a:r>
              <a:rPr lang="ru-RU" sz="9600" dirty="0" err="1" smtClean="0"/>
              <a:t>Ляжков</a:t>
            </a:r>
            <a:r>
              <a:rPr lang="ru-RU" sz="9600" dirty="0" smtClean="0"/>
              <a:t> Сергей. Группа 13604</a:t>
            </a:r>
            <a:r>
              <a:rPr lang="en-US" sz="9600" dirty="0" smtClean="0"/>
              <a:t>/1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63157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 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709480" cy="5136684"/>
          </a:xfrm>
        </p:spPr>
        <p:txBody>
          <a:bodyPr>
            <a:normAutofit fontScale="25000" lnSpcReduction="20000"/>
          </a:bodyPr>
          <a:lstStyle/>
          <a:p>
            <a:r>
              <a:rPr lang="en-US" sz="7200" b="0" dirty="0" smtClean="0">
                <a:solidFill>
                  <a:srgbClr val="FF0000"/>
                </a:solidFill>
              </a:rPr>
              <a:t>#pragma once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#include &lt;</a:t>
            </a:r>
            <a:r>
              <a:rPr lang="en-US" sz="7200" b="0" dirty="0" err="1">
                <a:solidFill>
                  <a:srgbClr val="FF0000"/>
                </a:solidFill>
              </a:rPr>
              <a:t>iostream</a:t>
            </a:r>
            <a:r>
              <a:rPr lang="en-US" sz="7200" b="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#include &lt;</a:t>
            </a:r>
            <a:r>
              <a:rPr lang="en-US" sz="7200" b="0" dirty="0" err="1">
                <a:solidFill>
                  <a:srgbClr val="FF0000"/>
                </a:solidFill>
              </a:rPr>
              <a:t>math.h</a:t>
            </a:r>
            <a:r>
              <a:rPr lang="en-US" sz="7200" b="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using namespace </a:t>
            </a:r>
            <a:r>
              <a:rPr lang="en-US" sz="7200" b="0" dirty="0" err="1">
                <a:solidFill>
                  <a:srgbClr val="FF0000"/>
                </a:solidFill>
              </a:rPr>
              <a:t>std</a:t>
            </a:r>
            <a:r>
              <a:rPr lang="en-US" sz="7200" b="0" dirty="0">
                <a:solidFill>
                  <a:srgbClr val="FF0000"/>
                </a:solidFill>
              </a:rPr>
              <a:t>;</a:t>
            </a:r>
          </a:p>
          <a:p>
            <a:endParaRPr lang="en-US" sz="7200" b="0" dirty="0">
              <a:solidFill>
                <a:srgbClr val="FF0000"/>
              </a:solidFill>
            </a:endParaRPr>
          </a:p>
          <a:p>
            <a:r>
              <a:rPr lang="en-US" sz="7200" b="0" dirty="0">
                <a:solidFill>
                  <a:srgbClr val="FF0000"/>
                </a:solidFill>
              </a:rPr>
              <a:t>class Vector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{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private: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x;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y;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z;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public: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Vector(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xx = 0, 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</a:t>
            </a:r>
            <a:r>
              <a:rPr lang="en-US" sz="7200" b="0" dirty="0" err="1">
                <a:solidFill>
                  <a:srgbClr val="FF0000"/>
                </a:solidFill>
              </a:rPr>
              <a:t>yy</a:t>
            </a:r>
            <a:r>
              <a:rPr lang="en-US" sz="7200" b="0" dirty="0">
                <a:solidFill>
                  <a:srgbClr val="FF0000"/>
                </a:solidFill>
              </a:rPr>
              <a:t> = 0, </a:t>
            </a:r>
            <a:r>
              <a:rPr lang="en-US" sz="7200" b="0" dirty="0" err="1">
                <a:solidFill>
                  <a:srgbClr val="FF0000"/>
                </a:solidFill>
              </a:rPr>
              <a:t>int</a:t>
            </a:r>
            <a:r>
              <a:rPr lang="en-US" sz="7200" b="0" dirty="0">
                <a:solidFill>
                  <a:srgbClr val="FF0000"/>
                </a:solidFill>
              </a:rPr>
              <a:t> </a:t>
            </a:r>
            <a:r>
              <a:rPr lang="en-US" sz="7200" b="0" dirty="0" err="1">
                <a:solidFill>
                  <a:srgbClr val="FF0000"/>
                </a:solidFill>
              </a:rPr>
              <a:t>zz</a:t>
            </a:r>
            <a:r>
              <a:rPr lang="en-US" sz="7200" b="0" dirty="0">
                <a:solidFill>
                  <a:srgbClr val="FF0000"/>
                </a:solidFill>
              </a:rPr>
              <a:t> = </a:t>
            </a:r>
            <a:r>
              <a:rPr lang="en-US" sz="7200" b="0" dirty="0" smtClean="0">
                <a:solidFill>
                  <a:srgbClr val="FF0000"/>
                </a:solidFill>
              </a:rPr>
              <a:t>0)</a:t>
            </a:r>
            <a:r>
              <a:rPr lang="ru-RU" sz="7200" dirty="0"/>
              <a:t>-</a:t>
            </a:r>
            <a:r>
              <a:rPr lang="ru-RU" sz="7200" b="0" dirty="0" smtClean="0"/>
              <a:t>конструктор по умолчанию</a:t>
            </a:r>
            <a:endParaRPr lang="en-US" sz="7200" b="0" dirty="0">
              <a:solidFill>
                <a:srgbClr val="FF0000"/>
              </a:solidFill>
            </a:endParaRPr>
          </a:p>
          <a:p>
            <a:r>
              <a:rPr lang="en-US" sz="7200" b="0" dirty="0">
                <a:solidFill>
                  <a:srgbClr val="FF0000"/>
                </a:solidFill>
              </a:rPr>
              <a:t>	{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	x = xx</a:t>
            </a:r>
            <a:r>
              <a:rPr lang="en-US" sz="7200" b="0" dirty="0" smtClean="0">
                <a:solidFill>
                  <a:srgbClr val="FF0000"/>
                </a:solidFill>
              </a:rPr>
              <a:t>;</a:t>
            </a:r>
            <a:r>
              <a:rPr lang="ru-RU" sz="7200" dirty="0" smtClean="0"/>
              <a:t>-присваивание значениям координаты вектора переменными из </a:t>
            </a:r>
            <a:r>
              <a:rPr lang="en-US" sz="7200" dirty="0" smtClean="0"/>
              <a:t>private</a:t>
            </a:r>
            <a:endParaRPr lang="en-US" sz="7200" b="0" dirty="0">
              <a:solidFill>
                <a:srgbClr val="FF0000"/>
              </a:solidFill>
            </a:endParaRPr>
          </a:p>
          <a:p>
            <a:r>
              <a:rPr lang="en-US" sz="7200" b="0" dirty="0">
                <a:solidFill>
                  <a:srgbClr val="FF0000"/>
                </a:solidFill>
              </a:rPr>
              <a:t>		y = </a:t>
            </a:r>
            <a:r>
              <a:rPr lang="en-US" sz="7200" b="0" dirty="0" err="1">
                <a:solidFill>
                  <a:srgbClr val="FF0000"/>
                </a:solidFill>
              </a:rPr>
              <a:t>yy</a:t>
            </a:r>
            <a:r>
              <a:rPr lang="en-US" sz="7200" b="0" dirty="0">
                <a:solidFill>
                  <a:srgbClr val="FF0000"/>
                </a:solidFill>
              </a:rPr>
              <a:t>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	z = </a:t>
            </a:r>
            <a:r>
              <a:rPr lang="en-US" sz="7200" b="0" dirty="0" err="1">
                <a:solidFill>
                  <a:srgbClr val="FF0000"/>
                </a:solidFill>
              </a:rPr>
              <a:t>zz</a:t>
            </a:r>
            <a:r>
              <a:rPr lang="en-US" sz="7200" b="0" dirty="0">
                <a:solidFill>
                  <a:srgbClr val="FF0000"/>
                </a:solidFill>
              </a:rPr>
              <a:t>;</a:t>
            </a:r>
          </a:p>
          <a:p>
            <a:r>
              <a:rPr lang="en-US" sz="7200" b="0" dirty="0">
                <a:solidFill>
                  <a:srgbClr val="FF0000"/>
                </a:solidFill>
              </a:rPr>
              <a:t>	}</a:t>
            </a:r>
          </a:p>
          <a:p>
            <a:endParaRPr lang="en-US" sz="7200" b="0" dirty="0">
              <a:solidFill>
                <a:srgbClr val="FF0000"/>
              </a:solidFill>
            </a:endParaRPr>
          </a:p>
          <a:p>
            <a:r>
              <a:rPr lang="en-US" sz="7200" b="0" dirty="0">
                <a:solidFill>
                  <a:srgbClr val="FF0000"/>
                </a:solidFill>
              </a:rPr>
              <a:t>	</a:t>
            </a:r>
          </a:p>
          <a:p>
            <a:endParaRPr lang="en-US" sz="1400" b="0" dirty="0"/>
          </a:p>
          <a:p>
            <a:r>
              <a:rPr lang="en-US" sz="1400" b="0" dirty="0"/>
              <a:t>};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40389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36712" y="476672"/>
            <a:ext cx="868720" cy="3989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264696"/>
          </a:xfrm>
        </p:spPr>
        <p:txBody>
          <a:bodyPr>
            <a:normAutofit fontScale="55000" lnSpcReduction="20000"/>
          </a:bodyPr>
          <a:lstStyle/>
          <a:p>
            <a:r>
              <a:rPr lang="ru-RU" b="0" dirty="0" smtClean="0">
                <a:solidFill>
                  <a:srgbClr val="FF0000"/>
                </a:solidFill>
              </a:rPr>
              <a:t>         </a:t>
            </a:r>
            <a:r>
              <a:rPr lang="en-US" b="0" dirty="0" err="1" smtClean="0">
                <a:solidFill>
                  <a:srgbClr val="FF0000"/>
                </a:solidFill>
              </a:rPr>
              <a:t>int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getx</a:t>
            </a:r>
            <a:r>
              <a:rPr lang="en-US" b="0" dirty="0">
                <a:solidFill>
                  <a:srgbClr val="FF0000"/>
                </a:solidFill>
              </a:rPr>
              <a:t>()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{ return x; }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gety</a:t>
            </a:r>
            <a:r>
              <a:rPr lang="en-US" b="0" dirty="0">
                <a:solidFill>
                  <a:srgbClr val="FF0000"/>
                </a:solidFill>
              </a:rPr>
              <a:t>()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{ return y; </a:t>
            </a:r>
            <a:r>
              <a:rPr lang="en-US" b="0" dirty="0" smtClean="0">
                <a:solidFill>
                  <a:srgbClr val="FF0000"/>
                </a:solidFill>
              </a:rPr>
              <a:t>}</a:t>
            </a:r>
            <a:r>
              <a:rPr lang="en-US" dirty="0" smtClean="0"/>
              <a:t>-</a:t>
            </a:r>
            <a:r>
              <a:rPr lang="ru-RU" dirty="0" smtClean="0"/>
              <a:t>функция</a:t>
            </a:r>
            <a:r>
              <a:rPr lang="en-US" dirty="0" smtClean="0"/>
              <a:t>, </a:t>
            </a:r>
            <a:r>
              <a:rPr lang="ru-RU" dirty="0" smtClean="0"/>
              <a:t>возвращающая постоянные значения координат вектора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getz</a:t>
            </a:r>
            <a:r>
              <a:rPr lang="en-US" b="0" dirty="0">
                <a:solidFill>
                  <a:srgbClr val="FF0000"/>
                </a:solidFill>
              </a:rPr>
              <a:t>()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{ return z; }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void </a:t>
            </a:r>
            <a:r>
              <a:rPr lang="en-US" b="0" dirty="0" err="1">
                <a:solidFill>
                  <a:srgbClr val="FF0000"/>
                </a:solidFill>
              </a:rPr>
              <a:t>setx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xx) { x = xx; }</a:t>
            </a:r>
          </a:p>
          <a:p>
            <a:r>
              <a:rPr lang="en-US" b="0" dirty="0">
                <a:solidFill>
                  <a:srgbClr val="FF0000"/>
                </a:solidFill>
              </a:rPr>
              <a:t>	void </a:t>
            </a:r>
            <a:r>
              <a:rPr lang="en-US" b="0" dirty="0" err="1">
                <a:solidFill>
                  <a:srgbClr val="FF0000"/>
                </a:solidFill>
              </a:rPr>
              <a:t>sety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yy</a:t>
            </a:r>
            <a:r>
              <a:rPr lang="en-US" b="0" dirty="0">
                <a:solidFill>
                  <a:srgbClr val="FF0000"/>
                </a:solidFill>
              </a:rPr>
              <a:t>) { y = </a:t>
            </a:r>
            <a:r>
              <a:rPr lang="en-US" b="0" dirty="0" err="1">
                <a:solidFill>
                  <a:srgbClr val="FF0000"/>
                </a:solidFill>
              </a:rPr>
              <a:t>yy</a:t>
            </a:r>
            <a:r>
              <a:rPr lang="en-US" b="0" dirty="0">
                <a:solidFill>
                  <a:srgbClr val="FF0000"/>
                </a:solidFill>
              </a:rPr>
              <a:t>; </a:t>
            </a:r>
            <a:r>
              <a:rPr lang="en-US" b="0" dirty="0" smtClean="0">
                <a:solidFill>
                  <a:srgbClr val="FF0000"/>
                </a:solidFill>
              </a:rPr>
              <a:t>}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– функция</a:t>
            </a:r>
            <a:r>
              <a:rPr lang="en-US" b="0" dirty="0" smtClean="0"/>
              <a:t>, </a:t>
            </a:r>
            <a:r>
              <a:rPr lang="ru-RU" b="0" dirty="0" smtClean="0"/>
              <a:t>позволяющая действовать с координатами вектора</a:t>
            </a:r>
            <a:endParaRPr lang="en-US" b="0" dirty="0"/>
          </a:p>
          <a:p>
            <a:r>
              <a:rPr lang="en-US" b="0" dirty="0">
                <a:solidFill>
                  <a:srgbClr val="FF0000"/>
                </a:solidFill>
              </a:rPr>
              <a:t>	void </a:t>
            </a:r>
            <a:r>
              <a:rPr lang="en-US" b="0" dirty="0" err="1">
                <a:solidFill>
                  <a:srgbClr val="FF0000"/>
                </a:solidFill>
              </a:rPr>
              <a:t>setz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 err="1">
                <a:solidFill>
                  <a:srgbClr val="FF0000"/>
                </a:solidFill>
              </a:rPr>
              <a:t>zz</a:t>
            </a:r>
            <a:r>
              <a:rPr lang="en-US" b="0" dirty="0">
                <a:solidFill>
                  <a:srgbClr val="FF0000"/>
                </a:solidFill>
              </a:rPr>
              <a:t>) { z = </a:t>
            </a:r>
            <a:r>
              <a:rPr lang="en-US" b="0" dirty="0" err="1">
                <a:solidFill>
                  <a:srgbClr val="FF0000"/>
                </a:solidFill>
              </a:rPr>
              <a:t>zz</a:t>
            </a:r>
            <a:r>
              <a:rPr lang="en-US" b="0" dirty="0">
                <a:solidFill>
                  <a:srgbClr val="FF0000"/>
                </a:solidFill>
              </a:rPr>
              <a:t>; }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};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 err="1">
                <a:solidFill>
                  <a:srgbClr val="FF0000"/>
                </a:solidFill>
              </a:rPr>
              <a:t>ostream</a:t>
            </a:r>
            <a:r>
              <a:rPr lang="en-US" b="0" dirty="0">
                <a:solidFill>
                  <a:srgbClr val="FF0000"/>
                </a:solidFill>
              </a:rPr>
              <a:t> &amp; operator &lt;&lt; (</a:t>
            </a:r>
            <a:r>
              <a:rPr lang="en-US" b="0" dirty="0" err="1">
                <a:solidFill>
                  <a:srgbClr val="FF0000"/>
                </a:solidFill>
              </a:rPr>
              <a:t>ostream</a:t>
            </a:r>
            <a:r>
              <a:rPr lang="en-US" b="0" dirty="0">
                <a:solidFill>
                  <a:srgbClr val="FF0000"/>
                </a:solidFill>
              </a:rPr>
              <a:t> &amp; 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,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</a:t>
            </a:r>
            <a:r>
              <a:rPr lang="en-US" b="0" dirty="0" err="1">
                <a:solidFill>
                  <a:srgbClr val="FF0000"/>
                </a:solidFill>
              </a:rPr>
              <a:t>ob</a:t>
            </a:r>
            <a:r>
              <a:rPr lang="en-US" b="0" dirty="0">
                <a:solidFill>
                  <a:srgbClr val="FF0000"/>
                </a:solidFill>
              </a:rPr>
              <a:t>)</a:t>
            </a:r>
          </a:p>
          <a:p>
            <a:r>
              <a:rPr lang="en-US" b="0" dirty="0">
                <a:solidFill>
                  <a:srgbClr val="FF0000"/>
                </a:solidFill>
              </a:rPr>
              <a:t>{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 &lt;&lt; "{ ";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 &lt;&lt; </a:t>
            </a:r>
            <a:r>
              <a:rPr lang="en-US" b="0" dirty="0" err="1">
                <a:solidFill>
                  <a:srgbClr val="FF0000"/>
                </a:solidFill>
              </a:rPr>
              <a:t>ob.getx</a:t>
            </a:r>
            <a:r>
              <a:rPr lang="en-US" b="0" dirty="0">
                <a:solidFill>
                  <a:srgbClr val="FF0000"/>
                </a:solidFill>
              </a:rPr>
              <a:t>() &lt;&lt; ", </a:t>
            </a:r>
            <a:r>
              <a:rPr lang="en-US" b="0" dirty="0" smtClean="0">
                <a:solidFill>
                  <a:srgbClr val="FF0000"/>
                </a:solidFill>
              </a:rPr>
              <a:t>";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- вывод копии значения х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 &lt;&lt; </a:t>
            </a:r>
            <a:r>
              <a:rPr lang="en-US" b="0" dirty="0" err="1">
                <a:solidFill>
                  <a:srgbClr val="FF0000"/>
                </a:solidFill>
              </a:rPr>
              <a:t>ob.gety</a:t>
            </a:r>
            <a:r>
              <a:rPr lang="en-US" b="0" dirty="0">
                <a:solidFill>
                  <a:srgbClr val="FF0000"/>
                </a:solidFill>
              </a:rPr>
              <a:t>() &lt;&lt; ", </a:t>
            </a:r>
            <a:r>
              <a:rPr lang="en-US" b="0" dirty="0" smtClean="0">
                <a:solidFill>
                  <a:srgbClr val="FF0000"/>
                </a:solidFill>
              </a:rPr>
              <a:t>";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- вывод копии значения у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 &lt;&lt; </a:t>
            </a:r>
            <a:r>
              <a:rPr lang="en-US" b="0" dirty="0" err="1">
                <a:solidFill>
                  <a:srgbClr val="FF0000"/>
                </a:solidFill>
              </a:rPr>
              <a:t>ob.getz</a:t>
            </a:r>
            <a:r>
              <a:rPr lang="en-US" b="0" dirty="0">
                <a:solidFill>
                  <a:srgbClr val="FF0000"/>
                </a:solidFill>
              </a:rPr>
              <a:t>() &lt;&lt; " </a:t>
            </a:r>
            <a:r>
              <a:rPr lang="en-US" b="0" dirty="0" smtClean="0">
                <a:solidFill>
                  <a:srgbClr val="FF0000"/>
                </a:solidFill>
              </a:rPr>
              <a:t>}";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- вывод копии значения </a:t>
            </a:r>
            <a:r>
              <a:rPr lang="en-US" b="0" dirty="0" smtClean="0"/>
              <a:t>z</a:t>
            </a:r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return </a:t>
            </a:r>
            <a:r>
              <a:rPr lang="en-US" b="0" dirty="0" err="1">
                <a:solidFill>
                  <a:srgbClr val="FF0000"/>
                </a:solidFill>
              </a:rPr>
              <a:t>os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}</a:t>
            </a:r>
            <a:r>
              <a:rPr lang="ru-RU" b="0" dirty="0" smtClean="0">
                <a:solidFill>
                  <a:srgbClr val="FF0000"/>
                </a:solidFill>
              </a:rPr>
              <a:t> </a:t>
            </a:r>
            <a:endParaRPr lang="en-US" b="0" dirty="0">
              <a:solidFill>
                <a:srgbClr val="FF0000"/>
              </a:solidFill>
            </a:endParaRP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6723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76672" y="476672"/>
            <a:ext cx="796712" cy="470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496944" cy="6408712"/>
          </a:xfrm>
        </p:spPr>
        <p:txBody>
          <a:bodyPr>
            <a:normAutofit fontScale="70000" lnSpcReduction="20000"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Vector operator+(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 a,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 b)</a:t>
            </a:r>
          </a:p>
          <a:p>
            <a:r>
              <a:rPr lang="en-US" b="0" dirty="0">
                <a:solidFill>
                  <a:srgbClr val="FF0000"/>
                </a:solidFill>
              </a:rPr>
              <a:t>{</a:t>
            </a:r>
          </a:p>
          <a:p>
            <a:r>
              <a:rPr lang="en-US" b="0" dirty="0">
                <a:solidFill>
                  <a:srgbClr val="FF0000"/>
                </a:solidFill>
              </a:rPr>
              <a:t>	Vector c;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c.setx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a.getx</a:t>
            </a:r>
            <a:r>
              <a:rPr lang="en-US" b="0" dirty="0">
                <a:solidFill>
                  <a:srgbClr val="FF0000"/>
                </a:solidFill>
              </a:rPr>
              <a:t>() + </a:t>
            </a:r>
            <a:r>
              <a:rPr lang="en-US" b="0" dirty="0" err="1">
                <a:solidFill>
                  <a:srgbClr val="FF0000"/>
                </a:solidFill>
              </a:rPr>
              <a:t>b.getx</a:t>
            </a:r>
            <a:r>
              <a:rPr lang="en-US" b="0" dirty="0" smtClean="0">
                <a:solidFill>
                  <a:srgbClr val="FF0000"/>
                </a:solidFill>
              </a:rPr>
              <a:t>());</a:t>
            </a:r>
            <a:r>
              <a:rPr lang="ru-RU" b="0" dirty="0" smtClean="0">
                <a:solidFill>
                  <a:srgbClr val="FF0000"/>
                </a:solidFill>
              </a:rPr>
              <a:t>-</a:t>
            </a:r>
            <a:r>
              <a:rPr lang="ru-RU" b="0" dirty="0" smtClean="0"/>
              <a:t>сложение векторов</a:t>
            </a:r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c.sety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a.gety</a:t>
            </a:r>
            <a:r>
              <a:rPr lang="en-US" b="0" dirty="0">
                <a:solidFill>
                  <a:srgbClr val="FF0000"/>
                </a:solidFill>
              </a:rPr>
              <a:t>() + </a:t>
            </a:r>
            <a:r>
              <a:rPr lang="en-US" b="0" dirty="0" err="1">
                <a:solidFill>
                  <a:srgbClr val="FF0000"/>
                </a:solidFill>
              </a:rPr>
              <a:t>b.gety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c.setz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a.getz</a:t>
            </a:r>
            <a:r>
              <a:rPr lang="en-US" b="0" dirty="0">
                <a:solidFill>
                  <a:srgbClr val="FF0000"/>
                </a:solidFill>
              </a:rPr>
              <a:t>() + </a:t>
            </a:r>
            <a:r>
              <a:rPr lang="en-US" b="0" dirty="0" err="1">
                <a:solidFill>
                  <a:srgbClr val="FF0000"/>
                </a:solidFill>
              </a:rPr>
              <a:t>b.getz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return c;</a:t>
            </a:r>
          </a:p>
          <a:p>
            <a:r>
              <a:rPr lang="en-US" b="0" dirty="0">
                <a:solidFill>
                  <a:srgbClr val="FF0000"/>
                </a:solidFill>
              </a:rPr>
              <a:t>}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Vector operator*(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 a, </a:t>
            </a:r>
            <a:r>
              <a:rPr lang="en-US" b="0" dirty="0" err="1">
                <a:solidFill>
                  <a:srgbClr val="FF0000"/>
                </a:solidFill>
              </a:rPr>
              <a:t>const</a:t>
            </a:r>
            <a:r>
              <a:rPr lang="en-US" b="0" dirty="0">
                <a:solidFill>
                  <a:srgbClr val="FF0000"/>
                </a:solidFill>
              </a:rPr>
              <a:t> Vector &amp; b)</a:t>
            </a:r>
          </a:p>
          <a:p>
            <a:r>
              <a:rPr lang="en-US" b="0" dirty="0">
                <a:solidFill>
                  <a:srgbClr val="FF0000"/>
                </a:solidFill>
              </a:rPr>
              <a:t>{</a:t>
            </a:r>
          </a:p>
          <a:p>
            <a:r>
              <a:rPr lang="en-US" b="0" dirty="0">
                <a:solidFill>
                  <a:srgbClr val="FF0000"/>
                </a:solidFill>
              </a:rPr>
              <a:t>	Vector c;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c.setx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a.gety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b.getz</a:t>
            </a:r>
            <a:r>
              <a:rPr lang="en-US" b="0" dirty="0">
                <a:solidFill>
                  <a:srgbClr val="FF0000"/>
                </a:solidFill>
              </a:rPr>
              <a:t>() - </a:t>
            </a:r>
            <a:r>
              <a:rPr lang="en-US" b="0" dirty="0" err="1">
                <a:solidFill>
                  <a:srgbClr val="FF0000"/>
                </a:solidFill>
              </a:rPr>
              <a:t>a.getz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b.gety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c.sety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a.getz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b.getx</a:t>
            </a:r>
            <a:r>
              <a:rPr lang="en-US" b="0" dirty="0">
                <a:solidFill>
                  <a:srgbClr val="FF0000"/>
                </a:solidFill>
              </a:rPr>
              <a:t>() - </a:t>
            </a:r>
            <a:r>
              <a:rPr lang="en-US" b="0" dirty="0" err="1">
                <a:solidFill>
                  <a:srgbClr val="FF0000"/>
                </a:solidFill>
              </a:rPr>
              <a:t>a.getx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b.getz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c.setz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dirty="0" err="1">
                <a:solidFill>
                  <a:srgbClr val="FF0000"/>
                </a:solidFill>
              </a:rPr>
              <a:t>a.getx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b.gety</a:t>
            </a:r>
            <a:r>
              <a:rPr lang="en-US" b="0" dirty="0">
                <a:solidFill>
                  <a:srgbClr val="FF0000"/>
                </a:solidFill>
              </a:rPr>
              <a:t>() - </a:t>
            </a:r>
            <a:r>
              <a:rPr lang="en-US" b="0" dirty="0" err="1">
                <a:solidFill>
                  <a:srgbClr val="FF0000"/>
                </a:solidFill>
              </a:rPr>
              <a:t>a.gety</a:t>
            </a:r>
            <a:r>
              <a:rPr lang="en-US" b="0" dirty="0">
                <a:solidFill>
                  <a:srgbClr val="FF0000"/>
                </a:solidFill>
              </a:rPr>
              <a:t>()*</a:t>
            </a:r>
            <a:r>
              <a:rPr lang="en-US" b="0" dirty="0" err="1">
                <a:solidFill>
                  <a:srgbClr val="FF0000"/>
                </a:solidFill>
              </a:rPr>
              <a:t>b.getx</a:t>
            </a:r>
            <a:r>
              <a:rPr lang="en-US" b="0" dirty="0">
                <a:solidFill>
                  <a:srgbClr val="FF0000"/>
                </a:solidFill>
              </a:rPr>
              <a:t>());</a:t>
            </a:r>
          </a:p>
          <a:p>
            <a:r>
              <a:rPr lang="en-US" b="0" dirty="0">
                <a:solidFill>
                  <a:srgbClr val="FF0000"/>
                </a:solidFill>
              </a:rPr>
              <a:t>	return c;</a:t>
            </a:r>
          </a:p>
          <a:p>
            <a:r>
              <a:rPr lang="en-US" b="0" dirty="0">
                <a:solidFill>
                  <a:srgbClr val="FF0000"/>
                </a:solidFill>
              </a:rPr>
              <a:t>}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0368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683568" y="365760"/>
            <a:ext cx="139392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048672"/>
          </a:xfrm>
        </p:spPr>
        <p:txBody>
          <a:bodyPr>
            <a:normAutofit fontScale="62500" lnSpcReduction="20000"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#include&lt;</a:t>
            </a:r>
            <a:r>
              <a:rPr lang="en-US" b="0" dirty="0" err="1" smtClean="0">
                <a:solidFill>
                  <a:srgbClr val="FF0000"/>
                </a:solidFill>
              </a:rPr>
              <a:t>iostream</a:t>
            </a:r>
            <a:r>
              <a:rPr lang="en-US" b="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b="0" dirty="0" smtClean="0">
                <a:solidFill>
                  <a:schemeClr val="accent4">
                    <a:lumMod val="50000"/>
                  </a:schemeClr>
                </a:solidFill>
              </a:rPr>
              <a:t>#</a:t>
            </a:r>
            <a:r>
              <a:rPr lang="en-US" b="0" dirty="0" err="1" smtClean="0">
                <a:solidFill>
                  <a:schemeClr val="accent4">
                    <a:lumMod val="50000"/>
                  </a:schemeClr>
                </a:solidFill>
              </a:rPr>
              <a:t>include”Vector.h</a:t>
            </a:r>
            <a:r>
              <a:rPr lang="en-US" b="0" dirty="0" smtClean="0">
                <a:solidFill>
                  <a:schemeClr val="accent4">
                    <a:lumMod val="50000"/>
                  </a:schemeClr>
                </a:solidFill>
              </a:rPr>
              <a:t>”</a:t>
            </a:r>
            <a:r>
              <a:rPr lang="ru-RU" b="0" dirty="0" smtClean="0">
                <a:solidFill>
                  <a:schemeClr val="accent4">
                    <a:lumMod val="50000"/>
                  </a:schemeClr>
                </a:solidFill>
              </a:rPr>
              <a:t>- включение библиотеку векторов для </a:t>
            </a:r>
            <a:r>
              <a:rPr lang="en-US" b="0" dirty="0" smtClean="0">
                <a:solidFill>
                  <a:schemeClr val="accent4">
                    <a:lumMod val="50000"/>
                  </a:schemeClr>
                </a:solidFill>
              </a:rPr>
              <a:t>main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Using namespace </a:t>
            </a:r>
            <a:r>
              <a:rPr lang="en-US" b="0" dirty="0" err="1" smtClean="0">
                <a:solidFill>
                  <a:srgbClr val="FF0000"/>
                </a:solidFill>
              </a:rPr>
              <a:t>std</a:t>
            </a:r>
            <a:r>
              <a:rPr lang="en-US" b="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 err="1">
                <a:solidFill>
                  <a:srgbClr val="FF0000"/>
                </a:solidFill>
              </a:rPr>
              <a:t>int</a:t>
            </a:r>
            <a:r>
              <a:rPr lang="en-US" b="0" dirty="0">
                <a:solidFill>
                  <a:srgbClr val="FF0000"/>
                </a:solidFill>
              </a:rPr>
              <a:t> main()</a:t>
            </a:r>
          </a:p>
          <a:p>
            <a:r>
              <a:rPr lang="en-US" b="0" dirty="0">
                <a:solidFill>
                  <a:srgbClr val="FF0000"/>
                </a:solidFill>
              </a:rPr>
              <a:t>{</a:t>
            </a:r>
          </a:p>
          <a:p>
            <a:r>
              <a:rPr lang="en-US" b="0" dirty="0">
                <a:solidFill>
                  <a:srgbClr val="FF0000"/>
                </a:solidFill>
              </a:rPr>
              <a:t>	Vector a(1, 2);</a:t>
            </a:r>
          </a:p>
          <a:p>
            <a:r>
              <a:rPr lang="en-US" b="0" dirty="0">
                <a:solidFill>
                  <a:srgbClr val="FF0000"/>
                </a:solidFill>
              </a:rPr>
              <a:t>	Vector b(1, 5, 7);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cout</a:t>
            </a:r>
            <a:r>
              <a:rPr lang="en-US" b="0" dirty="0">
                <a:solidFill>
                  <a:srgbClr val="FF0000"/>
                </a:solidFill>
              </a:rPr>
              <a:t> &lt;&lt; a &lt;&lt; </a:t>
            </a:r>
            <a:r>
              <a:rPr lang="en-US" b="0" dirty="0" err="1">
                <a:solidFill>
                  <a:srgbClr val="FF0000"/>
                </a:solidFill>
              </a:rPr>
              <a:t>endl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cout</a:t>
            </a:r>
            <a:r>
              <a:rPr lang="en-US" b="0" dirty="0">
                <a:solidFill>
                  <a:srgbClr val="FF0000"/>
                </a:solidFill>
              </a:rPr>
              <a:t> &lt;&lt; b &lt;&lt; </a:t>
            </a:r>
            <a:r>
              <a:rPr lang="en-US" b="0" dirty="0" err="1">
                <a:solidFill>
                  <a:srgbClr val="FF0000"/>
                </a:solidFill>
              </a:rPr>
              <a:t>endl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cout</a:t>
            </a:r>
            <a:r>
              <a:rPr lang="en-US" b="0" dirty="0">
                <a:solidFill>
                  <a:srgbClr val="FF0000"/>
                </a:solidFill>
              </a:rPr>
              <a:t> &lt;&lt; a + b &lt;&lt; </a:t>
            </a:r>
            <a:r>
              <a:rPr lang="en-US" b="0" dirty="0" err="1">
                <a:solidFill>
                  <a:srgbClr val="FF0000"/>
                </a:solidFill>
              </a:rPr>
              <a:t>endl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r>
              <a:rPr lang="en-US" b="0" dirty="0">
                <a:solidFill>
                  <a:srgbClr val="FF0000"/>
                </a:solidFill>
              </a:rPr>
              <a:t>	</a:t>
            </a:r>
            <a:r>
              <a:rPr lang="en-US" b="0" dirty="0" err="1">
                <a:solidFill>
                  <a:srgbClr val="FF0000"/>
                </a:solidFill>
              </a:rPr>
              <a:t>cout</a:t>
            </a:r>
            <a:r>
              <a:rPr lang="en-US" b="0" dirty="0">
                <a:solidFill>
                  <a:srgbClr val="FF0000"/>
                </a:solidFill>
              </a:rPr>
              <a:t> &lt;&lt; a*b &lt;&lt; </a:t>
            </a:r>
            <a:r>
              <a:rPr lang="en-US" b="0" dirty="0" err="1">
                <a:solidFill>
                  <a:srgbClr val="FF0000"/>
                </a:solidFill>
              </a:rPr>
              <a:t>endl</a:t>
            </a:r>
            <a:r>
              <a:rPr lang="en-US" b="0" dirty="0">
                <a:solidFill>
                  <a:srgbClr val="FF0000"/>
                </a:solidFill>
              </a:rPr>
              <a:t>;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system("pause");</a:t>
            </a:r>
          </a:p>
          <a:p>
            <a:endParaRPr lang="en-US" b="0" dirty="0">
              <a:solidFill>
                <a:srgbClr val="FF0000"/>
              </a:solidFill>
            </a:endParaRPr>
          </a:p>
          <a:p>
            <a:endParaRPr lang="en-US" b="0" dirty="0">
              <a:solidFill>
                <a:srgbClr val="FF0000"/>
              </a:solidFill>
            </a:endParaRPr>
          </a:p>
          <a:p>
            <a:r>
              <a:rPr lang="en-US" b="0" dirty="0">
                <a:solidFill>
                  <a:srgbClr val="FF0000"/>
                </a:solidFill>
              </a:rPr>
              <a:t>	return 0;</a:t>
            </a:r>
          </a:p>
          <a:p>
            <a:r>
              <a:rPr lang="en-US" b="0" dirty="0">
                <a:solidFill>
                  <a:srgbClr val="FF0000"/>
                </a:solidFill>
              </a:rPr>
              <a:t>}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8374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Р.Лафоре</a:t>
            </a:r>
            <a:endParaRPr lang="ru-RU" dirty="0" smtClean="0"/>
          </a:p>
          <a:p>
            <a:r>
              <a:rPr lang="ru-RU" dirty="0" smtClean="0"/>
              <a:t>«Объектно-ориентированное программирование»</a:t>
            </a:r>
            <a:r>
              <a:rPr lang="en-US" dirty="0" smtClean="0"/>
              <a:t>, </a:t>
            </a:r>
            <a:r>
              <a:rPr lang="ru-RU" smtClean="0"/>
              <a:t>4-е издание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69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5400600"/>
          </a:xfrm>
        </p:spPr>
        <p:txBody>
          <a:bodyPr>
            <a:normAutofit fontScale="62500" lnSpcReduction="20000"/>
          </a:bodyPr>
          <a:lstStyle/>
          <a:p>
            <a:r>
              <a:rPr lang="ru-RU" b="0" dirty="0" smtClean="0"/>
              <a:t>Когда мы пишем программу на языке </a:t>
            </a:r>
            <a:r>
              <a:rPr lang="en-US" b="0" dirty="0" smtClean="0"/>
              <a:t>C++, </a:t>
            </a:r>
            <a:r>
              <a:rPr lang="ru-RU" b="0" dirty="0" smtClean="0"/>
              <a:t>мы в самом начале используем встроенные библиотеки</a:t>
            </a:r>
            <a:r>
              <a:rPr lang="en-US" b="0" dirty="0" smtClean="0"/>
              <a:t>, </a:t>
            </a:r>
            <a:r>
              <a:rPr lang="ru-RU" b="0" dirty="0" smtClean="0"/>
              <a:t>чтобы программа работала. В традиционном процедурно-ориентированном программировании долгое время среди разработчиков программного обеспечения было принято предоставлять программистам библиотеки функций. С помощью их комбинирования и добавления собственных процедур и функций получалась программа. Библиотеки обычно содержат очень широкий спектр готовых функций</a:t>
            </a:r>
            <a:r>
              <a:rPr lang="en-US" b="0" dirty="0" smtClean="0"/>
              <a:t>, </a:t>
            </a:r>
            <a:r>
              <a:rPr lang="ru-RU" b="0" dirty="0" smtClean="0"/>
              <a:t>пригодных для различного применения.</a:t>
            </a:r>
          </a:p>
          <a:p>
            <a:r>
              <a:rPr lang="ru-RU" b="0" dirty="0" smtClean="0"/>
              <a:t>Поскольку язык </a:t>
            </a:r>
            <a:r>
              <a:rPr lang="en-US" b="0" dirty="0" smtClean="0"/>
              <a:t>C++ </a:t>
            </a:r>
            <a:r>
              <a:rPr lang="ru-RU" b="0" dirty="0" smtClean="0"/>
              <a:t>построен на классах</a:t>
            </a:r>
            <a:r>
              <a:rPr lang="en-US" b="0" dirty="0" smtClean="0"/>
              <a:t>, </a:t>
            </a:r>
            <a:r>
              <a:rPr lang="ru-RU" b="0" dirty="0" smtClean="0"/>
              <a:t>неудивительно</a:t>
            </a:r>
            <a:r>
              <a:rPr lang="en-US" b="0" dirty="0" smtClean="0"/>
              <a:t>, </a:t>
            </a:r>
            <a:r>
              <a:rPr lang="ru-RU" b="0" dirty="0" smtClean="0"/>
              <a:t>что библиотеки этих программ на этом языке также состоят из классов. Они представляют собой совокупность данных и функций для их обработки</a:t>
            </a:r>
            <a:r>
              <a:rPr lang="en-US" b="0" dirty="0" smtClean="0"/>
              <a:t>, </a:t>
            </a:r>
            <a:r>
              <a:rPr lang="ru-RU" b="0" dirty="0" smtClean="0"/>
              <a:t>а также они лучше моделируют реальную жизнь. </a:t>
            </a:r>
            <a:endParaRPr lang="ru-RU" b="0" dirty="0"/>
          </a:p>
          <a:p>
            <a:r>
              <a:rPr lang="ru-RU" b="0" dirty="0" smtClean="0"/>
              <a:t>При разработке приложений оказывается</a:t>
            </a:r>
            <a:r>
              <a:rPr lang="en-US" b="0" dirty="0" smtClean="0"/>
              <a:t>, </a:t>
            </a:r>
            <a:r>
              <a:rPr lang="ru-RU" b="0" dirty="0" smtClean="0"/>
              <a:t>что если доступны необходимые библиотеки</a:t>
            </a:r>
            <a:r>
              <a:rPr lang="en-US" b="0" dirty="0" smtClean="0"/>
              <a:t>, </a:t>
            </a:r>
            <a:r>
              <a:rPr lang="ru-RU" b="0" dirty="0" smtClean="0"/>
              <a:t>то для создания полнофункционального продукта необходим минимум ручной работы по программированию. К тому же необходимо учитывать</a:t>
            </a:r>
            <a:r>
              <a:rPr lang="en-US" b="0" dirty="0" smtClean="0"/>
              <a:t>, </a:t>
            </a:r>
            <a:r>
              <a:rPr lang="ru-RU" b="0" dirty="0" smtClean="0"/>
              <a:t>что создается все больше и больше библиотек</a:t>
            </a:r>
            <a:r>
              <a:rPr lang="en-US" b="0" dirty="0" smtClean="0"/>
              <a:t>, </a:t>
            </a:r>
            <a:r>
              <a:rPr lang="ru-RU" b="0" dirty="0" smtClean="0"/>
              <a:t>а значит</a:t>
            </a:r>
            <a:r>
              <a:rPr lang="en-US" b="0" dirty="0" smtClean="0"/>
              <a:t>, </a:t>
            </a:r>
            <a:r>
              <a:rPr lang="ru-RU" b="0" dirty="0" smtClean="0"/>
              <a:t>больший спектр различного программного обеспечения можно создавать без лишних проблем. Крайне важный пример библиотеки классов – Стандартная библиотека </a:t>
            </a:r>
            <a:r>
              <a:rPr lang="en-US" b="0" dirty="0" smtClean="0"/>
              <a:t>C++</a:t>
            </a:r>
            <a:r>
              <a:rPr lang="ru-RU" b="0" dirty="0" smtClean="0"/>
              <a:t>. 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2514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и реализация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0" dirty="0" smtClean="0"/>
              <a:t>Обычно библиотека классов состоит из интерфейса и реализации. Для того</a:t>
            </a:r>
            <a:r>
              <a:rPr lang="en-US" b="0" dirty="0" smtClean="0"/>
              <a:t>, </a:t>
            </a:r>
            <a:r>
              <a:rPr lang="ru-RU" b="0" dirty="0" smtClean="0"/>
              <a:t>чтобы библиотеку можно было использовать</a:t>
            </a:r>
            <a:r>
              <a:rPr lang="en-US" b="0" dirty="0" smtClean="0"/>
              <a:t>, </a:t>
            </a:r>
            <a:r>
              <a:rPr lang="ru-RU" b="0" dirty="0" smtClean="0"/>
              <a:t>программисту необходим доступ к различным определениям</a:t>
            </a:r>
            <a:r>
              <a:rPr lang="en-US" b="0" dirty="0" smtClean="0"/>
              <a:t>, </a:t>
            </a:r>
            <a:r>
              <a:rPr lang="ru-RU" b="0" dirty="0" smtClean="0"/>
              <a:t>включая определение классов. Они представляют собой общедоступную часть библиотеки и обычно представляются в виде заголовочного файла с расширением</a:t>
            </a:r>
            <a:r>
              <a:rPr lang="en-US" b="0" dirty="0" smtClean="0"/>
              <a:t> .h</a:t>
            </a:r>
            <a:r>
              <a:rPr lang="ru-RU" b="0" dirty="0" smtClean="0"/>
              <a:t>. Объявления в заголовочных файлах должны быть общедоступными. Только с помощью объявлений классов в виде исходного кода возможно создавать объекты библиотечных классов. Речь идет об интерфейсе.</a:t>
            </a:r>
          </a:p>
          <a:p>
            <a:r>
              <a:rPr lang="ru-RU" b="0" dirty="0" smtClean="0"/>
              <a:t>Реализация – это содержимое библиотечных классов. 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5253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СОЗДАНИЯ БИБЛИОТЕК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/>
              <a:t>Любой огромный проект разрабатывается группой программистов. Разграничив круг задач</a:t>
            </a:r>
            <a:r>
              <a:rPr lang="en-US" sz="2800" b="0" dirty="0" smtClean="0"/>
              <a:t>, </a:t>
            </a:r>
            <a:r>
              <a:rPr lang="ru-RU" sz="2800" b="0" dirty="0" smtClean="0"/>
              <a:t>поставленных перед каждым</a:t>
            </a:r>
            <a:r>
              <a:rPr lang="en-US" sz="2800" b="0" dirty="0" smtClean="0"/>
              <a:t>, </a:t>
            </a:r>
            <a:r>
              <a:rPr lang="ru-RU" sz="2800" b="0" dirty="0" smtClean="0"/>
              <a:t>можно решение каждой проблемы выделить в виде отдельного файла. Такой подход позволяет лучше организовывать работу команды и более четко определять взаимодействие частей программы.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18587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кодов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5496724"/>
          </a:xfrm>
        </p:spPr>
        <p:txBody>
          <a:bodyPr>
            <a:normAutofit fontScale="32500" lnSpcReduction="20000"/>
          </a:bodyPr>
          <a:lstStyle/>
          <a:p>
            <a:r>
              <a:rPr lang="en-US" sz="5600" b="0" dirty="0" smtClean="0">
                <a:solidFill>
                  <a:srgbClr val="FF0000"/>
                </a:solidFill>
              </a:rPr>
              <a:t>#pragma once</a:t>
            </a:r>
            <a:endParaRPr lang="ru-RU" sz="5600" b="0" dirty="0" smtClean="0">
              <a:solidFill>
                <a:srgbClr val="FF0000"/>
              </a:solidFill>
            </a:endParaRPr>
          </a:p>
          <a:p>
            <a:r>
              <a:rPr lang="en-US" sz="5600" b="0" dirty="0" smtClean="0">
                <a:solidFill>
                  <a:srgbClr val="FF0000"/>
                </a:solidFill>
              </a:rPr>
              <a:t>#</a:t>
            </a:r>
            <a:r>
              <a:rPr lang="en-US" sz="5600" b="0" dirty="0">
                <a:solidFill>
                  <a:srgbClr val="FF0000"/>
                </a:solidFill>
              </a:rPr>
              <a:t>include &lt;</a:t>
            </a:r>
            <a:r>
              <a:rPr lang="en-US" sz="5600" b="0" dirty="0" err="1">
                <a:solidFill>
                  <a:srgbClr val="FF0000"/>
                </a:solidFill>
              </a:rPr>
              <a:t>iostream</a:t>
            </a:r>
            <a:r>
              <a:rPr lang="en-US" sz="5600" b="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#include&lt;</a:t>
            </a:r>
            <a:r>
              <a:rPr lang="en-US" sz="6400" b="0" dirty="0" err="1">
                <a:solidFill>
                  <a:srgbClr val="FF0000"/>
                </a:solidFill>
              </a:rPr>
              <a:t>math.h</a:t>
            </a:r>
            <a:r>
              <a:rPr lang="en-US" sz="6400" b="0" dirty="0">
                <a:solidFill>
                  <a:srgbClr val="FF0000"/>
                </a:solidFill>
              </a:rPr>
              <a:t>&gt;</a:t>
            </a:r>
          </a:p>
          <a:p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>
                <a:solidFill>
                  <a:srgbClr val="FF0000"/>
                </a:solidFill>
              </a:rPr>
              <a:t>using namespace </a:t>
            </a:r>
            <a:r>
              <a:rPr lang="en-US" sz="6400" b="0" dirty="0" err="1">
                <a:solidFill>
                  <a:srgbClr val="FF0000"/>
                </a:solidFill>
              </a:rPr>
              <a:t>std</a:t>
            </a:r>
            <a:r>
              <a:rPr lang="en-US" sz="6400" b="0" dirty="0">
                <a:solidFill>
                  <a:srgbClr val="FF0000"/>
                </a:solidFill>
              </a:rPr>
              <a:t>;</a:t>
            </a:r>
          </a:p>
          <a:p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>
                <a:solidFill>
                  <a:srgbClr val="FF0000"/>
                </a:solidFill>
              </a:rPr>
              <a:t>class Complex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{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private: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double re</a:t>
            </a:r>
            <a:r>
              <a:rPr lang="en-US" sz="6400" b="0" dirty="0" smtClean="0">
                <a:solidFill>
                  <a:srgbClr val="FF0000"/>
                </a:solidFill>
              </a:rPr>
              <a:t>;</a:t>
            </a:r>
            <a:r>
              <a:rPr lang="ru-RU" sz="6400" b="0" dirty="0" smtClean="0">
                <a:solidFill>
                  <a:srgbClr val="FF0000"/>
                </a:solidFill>
              </a:rPr>
              <a:t>  </a:t>
            </a:r>
            <a:r>
              <a:rPr lang="ru-RU" sz="6400" b="0" dirty="0" smtClean="0"/>
              <a:t>- действительная часть</a:t>
            </a:r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>
                <a:solidFill>
                  <a:srgbClr val="FF0000"/>
                </a:solidFill>
              </a:rPr>
              <a:t>double </a:t>
            </a:r>
            <a:r>
              <a:rPr lang="en-US" sz="6400" b="0" dirty="0" err="1">
                <a:solidFill>
                  <a:srgbClr val="FF0000"/>
                </a:solidFill>
              </a:rPr>
              <a:t>im</a:t>
            </a:r>
            <a:r>
              <a:rPr lang="en-US" sz="6400" b="0" dirty="0" smtClean="0">
                <a:solidFill>
                  <a:srgbClr val="FF0000"/>
                </a:solidFill>
              </a:rPr>
              <a:t>;</a:t>
            </a:r>
            <a:r>
              <a:rPr lang="ru-RU" sz="6400" b="0" dirty="0" smtClean="0">
                <a:solidFill>
                  <a:srgbClr val="FF0000"/>
                </a:solidFill>
              </a:rPr>
              <a:t> </a:t>
            </a:r>
            <a:r>
              <a:rPr lang="ru-RU" sz="6400" b="0" dirty="0" smtClean="0"/>
              <a:t>= мнимая часть</a:t>
            </a:r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>
                <a:solidFill>
                  <a:srgbClr val="FF0000"/>
                </a:solidFill>
              </a:rPr>
              <a:t>public</a:t>
            </a:r>
            <a:r>
              <a:rPr lang="en-US" sz="6400" b="0" dirty="0" smtClean="0">
                <a:solidFill>
                  <a:srgbClr val="FF0000"/>
                </a:solidFill>
              </a:rPr>
              <a:t>:</a:t>
            </a:r>
            <a:r>
              <a:rPr lang="ru-RU" sz="6400" b="0" dirty="0" smtClean="0">
                <a:solidFill>
                  <a:srgbClr val="FF0000"/>
                </a:solidFill>
              </a:rPr>
              <a:t>  </a:t>
            </a:r>
            <a:endParaRPr lang="en-US" sz="6400" b="0" dirty="0">
              <a:solidFill>
                <a:srgbClr val="FF0000"/>
              </a:solidFill>
            </a:endParaRPr>
          </a:p>
          <a:p>
            <a:r>
              <a:rPr lang="en-US" sz="6400" b="0" dirty="0" smtClean="0">
                <a:solidFill>
                  <a:srgbClr val="FF0000"/>
                </a:solidFill>
              </a:rPr>
              <a:t>Complex(double </a:t>
            </a:r>
            <a:r>
              <a:rPr lang="en-US" sz="6400" b="0" dirty="0">
                <a:solidFill>
                  <a:srgbClr val="FF0000"/>
                </a:solidFill>
              </a:rPr>
              <a:t>r)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{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re = r;</a:t>
            </a:r>
          </a:p>
          <a:p>
            <a:r>
              <a:rPr lang="en-US" sz="6400" b="0" dirty="0" err="1">
                <a:solidFill>
                  <a:srgbClr val="FF0000"/>
                </a:solidFill>
              </a:rPr>
              <a:t>im</a:t>
            </a:r>
            <a:r>
              <a:rPr lang="en-US" sz="6400" b="0" dirty="0">
                <a:solidFill>
                  <a:srgbClr val="FF0000"/>
                </a:solidFill>
              </a:rPr>
              <a:t> = 0;</a:t>
            </a:r>
          </a:p>
          <a:p>
            <a:r>
              <a:rPr lang="en-US" sz="6400" b="0" dirty="0">
                <a:solidFill>
                  <a:srgbClr val="FF0000"/>
                </a:solidFill>
              </a:rPr>
              <a:t>}</a:t>
            </a:r>
          </a:p>
          <a:p>
            <a:endParaRPr lang="en-US" sz="6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-756592" y="-387424"/>
            <a:ext cx="427424" cy="177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6336704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Complex(double r, double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                                 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 = r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действительная часть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мнимая часть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Complex &amp;C)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 = C.re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экземпляр </a:t>
            </a:r>
            <a:r>
              <a:rPr lang="en-US" dirty="0" smtClean="0"/>
              <a:t>Complex </a:t>
            </a:r>
            <a:r>
              <a:rPr lang="ru-RU" dirty="0" smtClean="0"/>
              <a:t>с именем </a:t>
            </a:r>
            <a:r>
              <a:rPr lang="en-US" dirty="0" smtClean="0"/>
              <a:t>C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 = C.im;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~Complex() </a:t>
            </a:r>
            <a:r>
              <a:rPr lang="en-US" dirty="0" smtClean="0">
                <a:solidFill>
                  <a:srgbClr val="FF0000"/>
                </a:solidFill>
              </a:rPr>
              <a:t>{};</a:t>
            </a:r>
            <a:r>
              <a:rPr lang="ru-RU" dirty="0" smtClean="0"/>
              <a:t>-уничтожение копии конструктора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double count()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 </a:t>
            </a:r>
            <a:r>
              <a:rPr lang="en-US" dirty="0" err="1">
                <a:solidFill>
                  <a:srgbClr val="FF0000"/>
                </a:solidFill>
              </a:rPr>
              <a:t>sqrt</a:t>
            </a:r>
            <a:r>
              <a:rPr lang="en-US" dirty="0">
                <a:solidFill>
                  <a:srgbClr val="FF0000"/>
                </a:solidFill>
              </a:rPr>
              <a:t>(re*re + </a:t>
            </a: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r>
              <a:rPr lang="en-US" dirty="0" smtClean="0"/>
              <a:t>-</a:t>
            </a:r>
            <a:r>
              <a:rPr lang="ru-RU" dirty="0" smtClean="0"/>
              <a:t>модуль комплексного числа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r>
              <a:rPr lang="en-US" dirty="0">
                <a:solidFill>
                  <a:srgbClr val="FF0000"/>
                </a:solidFill>
              </a:rPr>
              <a:t>Complex&amp; operator=(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Complex &amp;C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оператор присваивания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 = C.re;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 = C.im;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return(*this);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Complex&amp; operator+(</a:t>
            </a:r>
            <a:r>
              <a:rPr lang="en-US" dirty="0" err="1">
                <a:solidFill>
                  <a:srgbClr val="FF0000"/>
                </a:solidFill>
              </a:rPr>
              <a:t>const</a:t>
            </a:r>
            <a:r>
              <a:rPr lang="en-US" dirty="0">
                <a:solidFill>
                  <a:srgbClr val="FF0000"/>
                </a:solidFill>
              </a:rPr>
              <a:t> Complex &amp;C)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 Complex(re + C.re, </a:t>
            </a:r>
            <a:r>
              <a:rPr lang="en-US" dirty="0" err="1">
                <a:solidFill>
                  <a:srgbClr val="FF0000"/>
                </a:solidFill>
              </a:rPr>
              <a:t>im</a:t>
            </a:r>
            <a:r>
              <a:rPr lang="en-US" dirty="0">
                <a:solidFill>
                  <a:srgbClr val="FF0000"/>
                </a:solidFill>
              </a:rPr>
              <a:t> + C.im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(правило сложения точек)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2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-1764704" y="188640"/>
            <a:ext cx="1435536" cy="1771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1306"/>
            <a:ext cx="8712968" cy="6669360"/>
          </a:xfrm>
        </p:spPr>
        <p:txBody>
          <a:bodyPr anchor="ctr">
            <a:normAutofit fontScale="55000" lnSpcReduction="20000"/>
          </a:bodyPr>
          <a:lstStyle/>
          <a:p>
            <a:r>
              <a:rPr lang="en-US" sz="2900" dirty="0">
                <a:solidFill>
                  <a:srgbClr val="FF0000"/>
                </a:solidFill>
              </a:rPr>
              <a:t>Complex&amp; operator*(</a:t>
            </a:r>
            <a:r>
              <a:rPr lang="en-US" sz="2900" dirty="0" err="1">
                <a:solidFill>
                  <a:srgbClr val="FF0000"/>
                </a:solidFill>
              </a:rPr>
              <a:t>const</a:t>
            </a:r>
            <a:r>
              <a:rPr lang="en-US" sz="2900" dirty="0">
                <a:solidFill>
                  <a:srgbClr val="FF0000"/>
                </a:solidFill>
              </a:rPr>
              <a:t> Complex &amp;C)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{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return Complex(re*C.re - </a:t>
            </a:r>
            <a:r>
              <a:rPr lang="en-US" sz="2900" dirty="0" err="1">
                <a:solidFill>
                  <a:srgbClr val="FF0000"/>
                </a:solidFill>
              </a:rPr>
              <a:t>im</a:t>
            </a:r>
            <a:r>
              <a:rPr lang="en-US" sz="2900" dirty="0">
                <a:solidFill>
                  <a:srgbClr val="FF0000"/>
                </a:solidFill>
              </a:rPr>
              <a:t>*C.im, re*C.im + </a:t>
            </a:r>
            <a:r>
              <a:rPr lang="en-US" sz="2900" dirty="0" err="1">
                <a:solidFill>
                  <a:srgbClr val="FF0000"/>
                </a:solidFill>
              </a:rPr>
              <a:t>im</a:t>
            </a:r>
            <a:r>
              <a:rPr lang="en-US" sz="2900" dirty="0">
                <a:solidFill>
                  <a:srgbClr val="FF0000"/>
                </a:solidFill>
              </a:rPr>
              <a:t>*C.re</a:t>
            </a:r>
            <a:r>
              <a:rPr lang="en-US" sz="2900" dirty="0" smtClean="0">
                <a:solidFill>
                  <a:srgbClr val="FF0000"/>
                </a:solidFill>
              </a:rPr>
              <a:t>);</a:t>
            </a:r>
            <a:r>
              <a:rPr lang="ru-RU" sz="2900" dirty="0" smtClean="0"/>
              <a:t>-новое комплексное число </a:t>
            </a:r>
            <a:r>
              <a:rPr lang="en-US" sz="2900" dirty="0" smtClean="0"/>
              <a:t>, </a:t>
            </a:r>
            <a:r>
              <a:rPr lang="ru-RU" sz="2900" dirty="0" smtClean="0"/>
              <a:t>полученное путем умножения.(правило умножения точек)</a:t>
            </a:r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}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Complex&amp; operator / (</a:t>
            </a:r>
            <a:r>
              <a:rPr lang="en-US" sz="2900" dirty="0" err="1">
                <a:solidFill>
                  <a:srgbClr val="FF0000"/>
                </a:solidFill>
              </a:rPr>
              <a:t>const</a:t>
            </a:r>
            <a:r>
              <a:rPr lang="en-US" sz="2900" dirty="0">
                <a:solidFill>
                  <a:srgbClr val="FF0000"/>
                </a:solidFill>
              </a:rPr>
              <a:t> Complex &amp;C)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{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Complex n;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double f = (C.re*C.re + C.im*C.im);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n.re = (re*C.re + </a:t>
            </a:r>
            <a:r>
              <a:rPr lang="en-US" sz="2900" dirty="0" err="1">
                <a:solidFill>
                  <a:srgbClr val="FF0000"/>
                </a:solidFill>
              </a:rPr>
              <a:t>im</a:t>
            </a:r>
            <a:r>
              <a:rPr lang="en-US" sz="2900" dirty="0">
                <a:solidFill>
                  <a:srgbClr val="FF0000"/>
                </a:solidFill>
              </a:rPr>
              <a:t>*C.im) / f;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n.im = (im*C.re - re*C.im) / f;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return n;</a:t>
            </a:r>
          </a:p>
          <a:p>
            <a:r>
              <a:rPr lang="en-US" sz="2900" dirty="0">
                <a:solidFill>
                  <a:srgbClr val="FF0000"/>
                </a:solidFill>
              </a:rPr>
              <a:t>}</a:t>
            </a:r>
          </a:p>
          <a:p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ostream</a:t>
            </a:r>
            <a:r>
              <a:rPr lang="en-US" sz="2900" dirty="0">
                <a:solidFill>
                  <a:srgbClr val="FF0000"/>
                </a:solidFill>
              </a:rPr>
              <a:t> &amp; operator&lt;&lt; (</a:t>
            </a:r>
            <a:r>
              <a:rPr lang="en-US" sz="2900" dirty="0" err="1">
                <a:solidFill>
                  <a:srgbClr val="FF0000"/>
                </a:solidFill>
              </a:rPr>
              <a:t>ostream</a:t>
            </a:r>
            <a:r>
              <a:rPr lang="en-US" sz="2900" dirty="0">
                <a:solidFill>
                  <a:srgbClr val="FF0000"/>
                </a:solidFill>
              </a:rPr>
              <a:t> &amp;, </a:t>
            </a:r>
            <a:r>
              <a:rPr lang="en-US" sz="2900" dirty="0" err="1">
                <a:solidFill>
                  <a:srgbClr val="FF0000"/>
                </a:solidFill>
              </a:rPr>
              <a:t>const</a:t>
            </a:r>
            <a:r>
              <a:rPr lang="en-US" sz="2900" dirty="0">
                <a:solidFill>
                  <a:srgbClr val="FF0000"/>
                </a:solidFill>
              </a:rPr>
              <a:t> Complex &amp;);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istream</a:t>
            </a:r>
            <a:r>
              <a:rPr lang="en-US" sz="2900" dirty="0">
                <a:solidFill>
                  <a:srgbClr val="FF0000"/>
                </a:solidFill>
              </a:rPr>
              <a:t> &amp; operator&gt;&gt; (</a:t>
            </a:r>
            <a:r>
              <a:rPr lang="en-US" sz="2900" dirty="0" err="1">
                <a:solidFill>
                  <a:srgbClr val="FF0000"/>
                </a:solidFill>
              </a:rPr>
              <a:t>istream</a:t>
            </a:r>
            <a:r>
              <a:rPr lang="en-US" sz="2900" dirty="0">
                <a:solidFill>
                  <a:srgbClr val="FF0000"/>
                </a:solidFill>
              </a:rPr>
              <a:t> &amp;, Complex &amp;);</a:t>
            </a:r>
          </a:p>
          <a:p>
            <a:r>
              <a:rPr lang="en-US" sz="2900" dirty="0">
                <a:solidFill>
                  <a:srgbClr val="FF0000"/>
                </a:solidFill>
              </a:rPr>
              <a:t>};</a:t>
            </a:r>
          </a:p>
          <a:p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 err="1">
                <a:solidFill>
                  <a:srgbClr val="FF0000"/>
                </a:solidFill>
              </a:rPr>
              <a:t>ostream</a:t>
            </a:r>
            <a:r>
              <a:rPr lang="en-US" sz="2900" dirty="0">
                <a:solidFill>
                  <a:srgbClr val="FF0000"/>
                </a:solidFill>
              </a:rPr>
              <a:t>&amp; operator&lt;&lt; (</a:t>
            </a:r>
            <a:r>
              <a:rPr lang="en-US" sz="2900" dirty="0" err="1">
                <a:solidFill>
                  <a:srgbClr val="FF0000"/>
                </a:solidFill>
              </a:rPr>
              <a:t>ostream</a:t>
            </a:r>
            <a:r>
              <a:rPr lang="en-US" sz="2900" dirty="0">
                <a:solidFill>
                  <a:srgbClr val="FF0000"/>
                </a:solidFill>
              </a:rPr>
              <a:t> &amp;out, </a:t>
            </a:r>
            <a:r>
              <a:rPr lang="en-US" sz="2900" dirty="0" err="1">
                <a:solidFill>
                  <a:srgbClr val="FF0000"/>
                </a:solidFill>
              </a:rPr>
              <a:t>const</a:t>
            </a:r>
            <a:r>
              <a:rPr lang="en-US" sz="2900" dirty="0">
                <a:solidFill>
                  <a:srgbClr val="FF0000"/>
                </a:solidFill>
              </a:rPr>
              <a:t> Complex &amp;</a:t>
            </a:r>
            <a:r>
              <a:rPr lang="en-US" sz="2900" dirty="0" smtClean="0">
                <a:solidFill>
                  <a:srgbClr val="FF0000"/>
                </a:solidFill>
              </a:rPr>
              <a:t>C)</a:t>
            </a:r>
            <a:r>
              <a:rPr lang="ru-RU" sz="2900" dirty="0" smtClean="0"/>
              <a:t>-вывод комплексного числа на экран</a:t>
            </a:r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{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out &lt;&lt; "(" &lt;&lt; C.re &lt;&lt; "+ " &lt;&lt; C.im &lt;&lt; "</a:t>
            </a:r>
            <a:r>
              <a:rPr lang="en-US" sz="2900" dirty="0" err="1">
                <a:solidFill>
                  <a:srgbClr val="FF0000"/>
                </a:solidFill>
              </a:rPr>
              <a:t>i</a:t>
            </a:r>
            <a:r>
              <a:rPr lang="en-US" sz="2900" dirty="0">
                <a:solidFill>
                  <a:srgbClr val="FF0000"/>
                </a:solidFill>
              </a:rPr>
              <a:t>"&lt;&lt;")";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return out;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}</a:t>
            </a:r>
          </a:p>
          <a:p>
            <a:r>
              <a:rPr lang="en-US" sz="2900" dirty="0" err="1">
                <a:solidFill>
                  <a:srgbClr val="FF0000"/>
                </a:solidFill>
              </a:rPr>
              <a:t>istream</a:t>
            </a:r>
            <a:r>
              <a:rPr lang="en-US" sz="2900" dirty="0">
                <a:solidFill>
                  <a:srgbClr val="FF0000"/>
                </a:solidFill>
              </a:rPr>
              <a:t>&amp; operator&gt;&gt; (</a:t>
            </a:r>
            <a:r>
              <a:rPr lang="en-US" sz="2900" dirty="0" err="1">
                <a:solidFill>
                  <a:srgbClr val="FF0000"/>
                </a:solidFill>
              </a:rPr>
              <a:t>istream</a:t>
            </a:r>
            <a:r>
              <a:rPr lang="en-US" sz="2900" dirty="0">
                <a:solidFill>
                  <a:srgbClr val="FF0000"/>
                </a:solidFill>
              </a:rPr>
              <a:t> &amp;in, Complex &amp;C</a:t>
            </a:r>
            <a:r>
              <a:rPr lang="en-US" sz="2900" dirty="0" smtClean="0">
                <a:solidFill>
                  <a:srgbClr val="FF0000"/>
                </a:solidFill>
              </a:rPr>
              <a:t>)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–ввод действительного и мнимого значения.</a:t>
            </a:r>
            <a:r>
              <a:rPr lang="en-US" sz="2900" dirty="0">
                <a:solidFill>
                  <a:srgbClr val="FF0000"/>
                </a:solidFill>
              </a:rPr>
              <a:t/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{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in &gt;&gt; C.re &gt;&gt; C.im;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return in;</a:t>
            </a:r>
            <a:br>
              <a:rPr lang="en-US" sz="2900" dirty="0">
                <a:solidFill>
                  <a:srgbClr val="FF0000"/>
                </a:solidFill>
              </a:rPr>
            </a:br>
            <a:r>
              <a:rPr lang="en-US" sz="2900" dirty="0">
                <a:solidFill>
                  <a:srgbClr val="FF0000"/>
                </a:solidFill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7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данной библиотеки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08912" cy="576064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>
                <a:solidFill>
                  <a:srgbClr val="FF0000"/>
                </a:solidFill>
              </a:rPr>
              <a:t>include"stdafx.h</a:t>
            </a:r>
            <a:r>
              <a:rPr lang="en-US" dirty="0">
                <a:solidFill>
                  <a:srgbClr val="FF0000"/>
                </a:solidFill>
              </a:rPr>
              <a:t>"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#include&lt;</a:t>
            </a:r>
            <a:r>
              <a:rPr lang="en-US" dirty="0" err="1">
                <a:solidFill>
                  <a:srgbClr val="FF0000"/>
                </a:solidFill>
              </a:rPr>
              <a:t>iostream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#include&lt;</a:t>
            </a:r>
            <a:r>
              <a:rPr lang="en-US" dirty="0" err="1">
                <a:solidFill>
                  <a:srgbClr val="FF0000"/>
                </a:solidFill>
              </a:rPr>
              <a:t>math.h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#</a:t>
            </a:r>
            <a:r>
              <a:rPr lang="en-US" dirty="0" err="1" smtClean="0">
                <a:solidFill>
                  <a:srgbClr val="7030A0"/>
                </a:solidFill>
              </a:rPr>
              <a:t>include"Complex.h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включение библиотеку комплексных чисел в программу</a:t>
            </a:r>
            <a:endParaRPr lang="en-US" dirty="0"/>
          </a:p>
          <a:p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main()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{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a(5, 2);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b(-1, 3);</a:t>
            </a:r>
          </a:p>
          <a:p>
            <a:r>
              <a:rPr lang="en-US" dirty="0">
                <a:solidFill>
                  <a:srgbClr val="FF0000"/>
                </a:solidFill>
              </a:rPr>
              <a:t>Complex c1 = a + b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сложение комплексных чисел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c2 = a - b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 </a:t>
            </a:r>
            <a:r>
              <a:rPr lang="ru-RU" dirty="0" smtClean="0"/>
              <a:t>вычитание комплексных чисел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c3 = a*b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умножение комплексных чисел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Complex c4 = a / 2 * b;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c1 &lt;&lt; "\n</a:t>
            </a:r>
            <a:r>
              <a:rPr lang="en-US" dirty="0" smtClean="0">
                <a:solidFill>
                  <a:srgbClr val="FF0000"/>
                </a:solidFill>
              </a:rPr>
              <a:t>";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c2 &lt;&lt; "\n";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c3 &lt;&lt; "\n";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cout</a:t>
            </a:r>
            <a:r>
              <a:rPr lang="en-US" dirty="0">
                <a:solidFill>
                  <a:srgbClr val="FF0000"/>
                </a:solidFill>
              </a:rPr>
              <a:t> &lt;&lt; c1*c1 + c2*c2 &lt;&lt; "\n";</a:t>
            </a: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>
                <a:solidFill>
                  <a:srgbClr val="FF0000"/>
                </a:solidFill>
              </a:rPr>
              <a:t>system("pause");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return 0;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9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470463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/>
              <a:t>С помощью класса «</a:t>
            </a:r>
            <a:r>
              <a:rPr lang="en-US" sz="2800" b="0" dirty="0" smtClean="0"/>
              <a:t>Complex</a:t>
            </a:r>
            <a:r>
              <a:rPr lang="ru-RU" sz="2800" b="0" dirty="0" smtClean="0"/>
              <a:t>» была создана библиотека комплексных чисел(она находится в стандарте С99). Ее можно спокойно использовать при работе с этими числами. Именно так можно создать нестандартную библиотеку в отдельном файле</a:t>
            </a:r>
            <a:r>
              <a:rPr lang="en-US" sz="2800" b="0" dirty="0" smtClean="0"/>
              <a:t>, </a:t>
            </a:r>
            <a:r>
              <a:rPr lang="ru-RU" sz="2800" b="0" dirty="0" smtClean="0"/>
              <a:t>чтобы в другом файле</a:t>
            </a:r>
            <a:r>
              <a:rPr lang="en-US" sz="2800" b="0" dirty="0" smtClean="0"/>
              <a:t>, </a:t>
            </a:r>
            <a:r>
              <a:rPr lang="ru-RU" sz="2800" b="0" dirty="0" smtClean="0"/>
              <a:t>используя ее</a:t>
            </a:r>
            <a:r>
              <a:rPr lang="en-US" sz="2800" b="0" dirty="0" smtClean="0"/>
              <a:t>, </a:t>
            </a:r>
            <a:r>
              <a:rPr lang="ru-RU" sz="2800" b="0" dirty="0" smtClean="0"/>
              <a:t>написать отдельную программу. Это может иметь недостаток: целая программа может </a:t>
            </a:r>
            <a:r>
              <a:rPr lang="ru-RU" sz="2800" b="0" dirty="0" err="1" smtClean="0"/>
              <a:t>нескомпилироваться</a:t>
            </a:r>
            <a:r>
              <a:rPr lang="ru-RU" sz="2800" b="0" dirty="0" smtClean="0"/>
              <a:t> в результате ошибки в создании библиотеки. Зато одну работу можно распределить среди нескольких программистов.</a:t>
            </a:r>
            <a:endParaRPr lang="ru-RU" sz="2800" b="0" dirty="0"/>
          </a:p>
        </p:txBody>
      </p:sp>
    </p:spTree>
    <p:extLst>
      <p:ext uri="{BB962C8B-B14F-4D97-AF65-F5344CB8AC3E}">
        <p14:creationId xmlns:p14="http://schemas.microsoft.com/office/powerpoint/2010/main" val="6003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536</Words>
  <Application>Microsoft Office PowerPoint</Application>
  <PresentationFormat>Экран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ИЗГОТОВЛЕНИЕ НЕСТАНДАРТНЫХ БИБЛИОТЕК С++</vt:lpstr>
      <vt:lpstr>ПРЕДПОСЫЛКА</vt:lpstr>
      <vt:lpstr>Интерфейс и реализация</vt:lpstr>
      <vt:lpstr>Цель СОЗДАНИЯ БИБЛИОТЕК</vt:lpstr>
      <vt:lpstr>Примеры кодов</vt:lpstr>
      <vt:lpstr>.</vt:lpstr>
      <vt:lpstr>.</vt:lpstr>
      <vt:lpstr>Использование данной библиотеки</vt:lpstr>
      <vt:lpstr>ВЫВОД</vt:lpstr>
      <vt:lpstr>СВОЙ ПРИМЕР</vt:lpstr>
      <vt:lpstr>.</vt:lpstr>
      <vt:lpstr>.</vt:lpstr>
      <vt:lpstr>.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НЕСТАНДАРТНЫХ БИБЛИОТЕК С++</dc:title>
  <dc:creator>user</dc:creator>
  <cp:lastModifiedBy>user</cp:lastModifiedBy>
  <cp:revision>20</cp:revision>
  <dcterms:created xsi:type="dcterms:W3CDTF">2015-12-02T10:04:44Z</dcterms:created>
  <dcterms:modified xsi:type="dcterms:W3CDTF">2016-01-18T07:13:54Z</dcterms:modified>
</cp:coreProperties>
</file>