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81" r:id="rId4"/>
    <p:sldId id="282" r:id="rId5"/>
    <p:sldId id="283" r:id="rId6"/>
    <p:sldId id="288" r:id="rId7"/>
    <p:sldId id="273" r:id="rId8"/>
    <p:sldId id="270" r:id="rId9"/>
    <p:sldId id="284" r:id="rId10"/>
    <p:sldId id="275" r:id="rId11"/>
    <p:sldId id="276" r:id="rId12"/>
    <p:sldId id="277" r:id="rId13"/>
    <p:sldId id="278" r:id="rId14"/>
    <p:sldId id="279" r:id="rId15"/>
    <p:sldId id="280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89322" autoAdjust="0"/>
  </p:normalViewPr>
  <p:slideViewPr>
    <p:cSldViewPr snapToGrid="0">
      <p:cViewPr varScale="1">
        <p:scale>
          <a:sx n="76" d="100"/>
          <a:sy n="76" d="100"/>
        </p:scale>
        <p:origin x="117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Максимальные</a:t>
            </a:r>
            <a:r>
              <a:rPr lang="ru-RU" baseline="0"/>
              <a:t> напряжения (МПа)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Лист1!$C$2:$C$6</c:f>
              <c:strCache>
                <c:ptCount val="5"/>
                <c:pt idx="0">
                  <c:v>Протез 1</c:v>
                </c:pt>
                <c:pt idx="1">
                  <c:v>Протез 2</c:v>
                </c:pt>
                <c:pt idx="2">
                  <c:v>Протез 3</c:v>
                </c:pt>
                <c:pt idx="3">
                  <c:v>Протез 4</c:v>
                </c:pt>
                <c:pt idx="4">
                  <c:v>Протез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9.0724</c:v>
                </c:pt>
                <c:pt idx="1">
                  <c:v>31.489000000000001</c:v>
                </c:pt>
                <c:pt idx="2">
                  <c:v>5.4115000000000002</c:v>
                </c:pt>
                <c:pt idx="3">
                  <c:v>12.909000000000001</c:v>
                </c:pt>
                <c:pt idx="4">
                  <c:v>22.475000000000001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D-43F0-BD74-0436FB216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994360"/>
        <c:axId val="385995640"/>
      </c:barChart>
      <c:catAx>
        <c:axId val="38599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995640"/>
        <c:crosses val="autoZero"/>
        <c:auto val="1"/>
        <c:lblAlgn val="ctr"/>
        <c:lblOffset val="100"/>
        <c:noMultiLvlLbl val="0"/>
      </c:catAx>
      <c:valAx>
        <c:axId val="38599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994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Средние</a:t>
            </a:r>
            <a:r>
              <a:rPr lang="ru-RU" baseline="0"/>
              <a:t> напряжения (МПа)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Лист1!$G$2:$G$6</c:f>
              <c:strCache>
                <c:ptCount val="5"/>
                <c:pt idx="0">
                  <c:v>Протез 1</c:v>
                </c:pt>
                <c:pt idx="1">
                  <c:v>Протез 2</c:v>
                </c:pt>
                <c:pt idx="2">
                  <c:v>Протез 3</c:v>
                </c:pt>
                <c:pt idx="3">
                  <c:v>Протез 4</c:v>
                </c:pt>
                <c:pt idx="4">
                  <c:v>Протез 5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1.5757000000000001</c:v>
                </c:pt>
                <c:pt idx="1">
                  <c:v>1.3320000000000001</c:v>
                </c:pt>
                <c:pt idx="2">
                  <c:v>1.1932</c:v>
                </c:pt>
                <c:pt idx="3">
                  <c:v>1.5042</c:v>
                </c:pt>
                <c:pt idx="4">
                  <c:v>1.2821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2-40EC-99F0-3E4AA3874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814648"/>
        <c:axId val="524814968"/>
      </c:barChart>
      <c:catAx>
        <c:axId val="52481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4814968"/>
        <c:crosses val="autoZero"/>
        <c:auto val="1"/>
        <c:lblAlgn val="ctr"/>
        <c:lblOffset val="100"/>
        <c:noMultiLvlLbl val="0"/>
      </c:catAx>
      <c:valAx>
        <c:axId val="52481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4814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900A-BD94-4332-8453-3F870434866B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6964F-6C94-4E07-90D4-54625EDB5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01EF7-9F54-4235-A3D6-911FDB0CF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AD1BBB-71CF-4E99-87DD-3AF7087EB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95615-C842-4F39-8C6C-6087DCE7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A24D-6A46-4733-BD72-13EBF7BF4C0B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BC6E3-5E79-425E-B74C-570AC7C7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9FD5F1-20B9-4889-88D4-74317EEB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5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F3E3F-B552-474D-A616-A643DECC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E8034D-BCB3-4E5D-BE28-989AEDE1E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C7A18-F16B-445A-866E-F295045F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8F88-DC3B-4DE6-8730-BA3E41B93E11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DD1B7-0F3A-4656-9276-DA3FE60F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6C5A5-A57F-4137-B25F-28F6C778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7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E5C58D-17D4-41EA-9096-9654018E6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BF8DB4-3B83-467C-8A39-88038B974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071B23-8F57-4A39-B522-C9E8BF11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BB92F-7FCF-46EE-A37C-26897DEC08F2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3F14A-0D20-48C9-A2CE-C4E0BD5A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F3117C-6E2F-4C79-8378-2DD12CEF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3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AEB15-EB08-4396-A454-0DE86BFA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B58AA-2F92-4A5D-BCBF-F4DEC4D49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62B1-3506-476A-9945-AA2EB4A1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CA1D-9897-47CB-A9C5-91D2863A2387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A12A87-1A9E-46B4-BF96-82DE9685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0385C-30F8-436E-A2C0-F0EED473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7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BCDE8-D1E9-481B-85F6-483E7304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E82322-F23E-44B1-9C58-1AAF5EA38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3377D5-226B-4940-89FE-8856402F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61E5-33A1-48C2-B21C-B00CF0F452B3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1C39-11EF-4F57-879D-410E9EB9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6D5BD-677E-46C5-A767-896AC0A7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3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DF7B6-A9E5-4151-B1BD-2B62854C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61DE04-94C9-419B-B870-BF161886B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3FE0C1-CCBD-4216-958F-372E6DCCB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112BCF-8AA3-443A-B866-0C21FD8B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DA9C-AA92-42D1-8F43-97ACEBC7A18F}" type="datetime1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A88-1D5F-4A6E-93EE-9ECA251A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881A7B-7F21-474F-945C-5E22689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0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BA36-A6E4-43E3-9F1B-3C15651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7CAF4-2C98-4A4A-B6F1-B808A3DB1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886B52-E94C-4F46-8517-5BB83E16A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545B0B-3C21-48EC-9031-49B731059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7AD58E-DE7B-4788-A27F-89E67473C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EFBD06-E2E4-41AD-B3BA-B057544E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FC29-49D4-4D8E-810B-3FCDDD34BC7F}" type="datetime1">
              <a:rPr lang="ru-RU" smtClean="0"/>
              <a:t>29.06.2021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E9CE22-A975-47A0-B7D6-B5D85F8A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188C3E-3F86-47AC-ABFB-08DB604F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A1DEE-1EFD-4051-9EF5-D24B490B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5475EE-C175-4802-A19E-4028C850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37FF-AA85-4A72-A1B2-2CA57EBCB81F}" type="datetime1">
              <a:rPr lang="ru-RU" smtClean="0"/>
              <a:t>29.06.2021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6E6645-9168-4576-96EF-D8908AB0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FA8F0C-2DF2-494D-823D-01654AAB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534DCA-CC3A-4358-8613-95313DAF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20F1-5417-468B-9931-E137F6613308}" type="datetime1">
              <a:rPr lang="ru-RU" smtClean="0"/>
              <a:t>29.06.2021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51BB3B-E327-4DF3-BC23-CC2472FE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295141-EAE9-452E-A81B-C7F412AB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3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C9E46-FD02-45DF-912A-9E1685AB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BF9B2-9483-4CB2-AE06-53C132957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2B003-487E-4791-B3DF-D881B07C4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E37B7-8520-4DE1-BD36-070F8F79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4E13-D9BD-4616-89F0-C203A4362DCC}" type="datetime1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25E5CA-D70F-45BC-8B2E-63E43F24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51328A-7F69-48FC-9D77-3308836B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26F3-7C02-4FDD-AD6E-007868DA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194F93-58E5-4E5B-B546-B72E53DDF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FCF405-4D89-4EC1-8380-6807BAB7E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CBD40E-7F67-460A-8269-722577330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054F-39B5-481E-9748-F9E71FFA1B03}" type="datetime1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437903-DD5B-46FB-8CE0-04961409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622CB5-4E8E-4D6F-AD64-30A6A27A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8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37D17-330D-473C-A671-4740689A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6B075B-0C85-4033-92A7-D67B22D7F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E1AB0-6BFF-4EC2-87AE-F41CACBD8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489F3-FE5E-4B45-9E06-4971987DB2B7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146754-26A9-4C81-845A-B2E1552E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3CA6F-A9EE-4003-A9AD-38404C370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D7E3E-3738-422C-B76E-5DCF7033F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6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2.mp4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151CD-3F68-41EC-AFC2-06D706BCC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535" y="1776568"/>
            <a:ext cx="10312923" cy="23876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напряженно-деформированного состояния бедренной кости с установленным эндопротезом.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влияния различных форм ножек.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5186C6B-DE00-4961-87D4-B800369DA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95650"/>
              </p:ext>
            </p:extLst>
          </p:nvPr>
        </p:nvGraphicFramePr>
        <p:xfrm>
          <a:off x="2031997" y="4479452"/>
          <a:ext cx="812800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965610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2944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 руководитель: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к.ф.-м.н., доцент ВШ теоретической механики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СПбПУ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Лобода О.С.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2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Выполнил: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студентка группы 3630103/70201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Соколова А.С.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947183"/>
                  </a:ext>
                </a:extLst>
              </a:tr>
            </a:tbl>
          </a:graphicData>
        </a:graphic>
      </p:graphicFrame>
      <p:sp>
        <p:nvSpPr>
          <p:cNvPr id="5" name="object 10">
            <a:extLst>
              <a:ext uri="{FF2B5EF4-FFF2-40B4-BE49-F238E27FC236}">
                <a16:creationId xmlns:a16="http://schemas.microsoft.com/office/drawing/2014/main" id="{FAC19E95-40E9-40FB-9DA7-812B75219559}"/>
              </a:ext>
            </a:extLst>
          </p:cNvPr>
          <p:cNvSpPr txBox="1"/>
          <p:nvPr/>
        </p:nvSpPr>
        <p:spPr>
          <a:xfrm>
            <a:off x="0" y="466781"/>
            <a:ext cx="12192000" cy="99450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99098" marR="395764" algn="ctr">
              <a:spcBef>
                <a:spcPts val="75"/>
              </a:spcBef>
            </a:pPr>
            <a:r>
              <a:rPr sz="1600" spc="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</a:t>
            </a:r>
            <a:r>
              <a:rPr sz="1600" spc="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</a:t>
            </a:r>
            <a:r>
              <a:rPr sz="1600" spc="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</a:t>
            </a:r>
            <a:r>
              <a:rPr lang="ru-RU" sz="1600" spc="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чреждение</a:t>
            </a:r>
            <a:r>
              <a:rPr sz="1600" spc="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</a:t>
            </a:r>
            <a:r>
              <a:rPr sz="1600" spc="8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1600" spc="1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«Санкт-Петербургский политехнический университет </a:t>
            </a:r>
            <a:r>
              <a:rPr sz="1600" spc="2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r>
              <a:rPr sz="1600" spc="4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Великого»</a:t>
            </a:r>
          </a:p>
          <a:p>
            <a:pPr marL="953" algn="ctr">
              <a:spcBef>
                <a:spcPts val="4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прикладной математики и механики</a:t>
            </a:r>
          </a:p>
          <a:p>
            <a:pPr marL="953" algn="ctr">
              <a:spcBef>
                <a:spcPts val="4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теоретической механики</a:t>
            </a:r>
            <a:endParaRPr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3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EBA985-CF2B-49C5-A659-284D717F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81" y="913103"/>
            <a:ext cx="3748376" cy="5026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EEB669-A458-417A-98F5-566BDCC9DB9C}"/>
              </a:ext>
            </a:extLst>
          </p:cNvPr>
          <p:cNvSpPr txBox="1"/>
          <p:nvPr/>
        </p:nvSpPr>
        <p:spPr>
          <a:xfrm>
            <a:off x="2522283" y="5939873"/>
            <a:ext cx="727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клиновидной формы со скошенным наружным краем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4AA57F-9F94-44AC-9B4C-B7B7B803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888" y="915615"/>
            <a:ext cx="3475698" cy="50267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64E4A1-1BE4-4D91-99AF-2C4758621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317" y="913103"/>
            <a:ext cx="3151900" cy="5026769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E8C7552-7B85-4813-8DF7-39029E9B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44" y="43597"/>
            <a:ext cx="10515600" cy="103157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 (статическая задача)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D8916E-107F-44AA-9C74-38E320F7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7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18432B-2F5A-4888-89BF-C94B6CB0C675}"/>
              </a:ext>
            </a:extLst>
          </p:cNvPr>
          <p:cNvSpPr txBox="1"/>
          <p:nvPr/>
        </p:nvSpPr>
        <p:spPr>
          <a:xfrm>
            <a:off x="4458698" y="5724959"/>
            <a:ext cx="371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конической формы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7571B2-5153-4392-88AA-B48FB26E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90" y="763709"/>
            <a:ext cx="3733800" cy="48906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8DC835-31BC-4877-BBE3-45B060960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45" y="763709"/>
            <a:ext cx="3265981" cy="48906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1766A7-5F17-4186-93BE-E69515D5D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584" y="763709"/>
            <a:ext cx="3401836" cy="489064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759648-050C-43DA-9115-DCE0EC55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0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1F77C-4F66-4C99-873F-D8F0CEB16EE6}"/>
              </a:ext>
            </a:extLst>
          </p:cNvPr>
          <p:cNvSpPr txBox="1"/>
          <p:nvPr/>
        </p:nvSpPr>
        <p:spPr>
          <a:xfrm>
            <a:off x="3297435" y="5724348"/>
            <a:ext cx="640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клиновидной формы с прямым наружным краем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4F5D1F-54FE-4A90-8C63-C9A516F97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30" y="583862"/>
            <a:ext cx="3511912" cy="50454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FBFAFA-34C9-4F91-BCC7-AD38C080C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723" y="583861"/>
            <a:ext cx="3324553" cy="50454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F04C8A-E08E-4CC8-965A-FC98CD20E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57" y="583863"/>
            <a:ext cx="3609398" cy="5045498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C005C8-9502-49D0-97BD-3F21240B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3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07BBE-D827-49AE-86A5-63EF44CF2198}"/>
              </a:ext>
            </a:extLst>
          </p:cNvPr>
          <p:cNvSpPr txBox="1"/>
          <p:nvPr/>
        </p:nvSpPr>
        <p:spPr>
          <a:xfrm>
            <a:off x="3135003" y="5864808"/>
            <a:ext cx="592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четырехугольного поперечного сечения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9ADA2F-F804-4948-839C-E39952241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7" y="686330"/>
            <a:ext cx="3703286" cy="51244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0C3E23-3E0F-4976-82A0-414002D8F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46" y="686329"/>
            <a:ext cx="3674578" cy="51244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47675C-53A8-4DBA-9AC8-0F8375905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952" y="670171"/>
            <a:ext cx="3454425" cy="5156726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6C8BF5-B9E2-4773-AEF9-DF01444E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8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EC3500-91CD-4C31-8AE7-87D4B8C42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77" y="575312"/>
            <a:ext cx="3786597" cy="5325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3F55AF-539B-4B54-9C74-F6B78644685A}"/>
              </a:ext>
            </a:extLst>
          </p:cNvPr>
          <p:cNvSpPr txBox="1"/>
          <p:nvPr/>
        </p:nvSpPr>
        <p:spPr>
          <a:xfrm>
            <a:off x="4048245" y="5919192"/>
            <a:ext cx="409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цилиндрической формы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92D680-2A01-410D-8618-2A2774C75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44" y="575311"/>
            <a:ext cx="3500112" cy="53251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DE7A0B-C720-4C1B-A15F-2004A9544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626" y="575311"/>
            <a:ext cx="3786596" cy="532517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2D9B0D-F9B2-4EFE-9CD9-F0152586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6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8A63C95-D4C1-4DCC-8105-14F706074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994678"/>
              </p:ext>
            </p:extLst>
          </p:nvPr>
        </p:nvGraphicFramePr>
        <p:xfrm>
          <a:off x="838200" y="1200858"/>
          <a:ext cx="5119370" cy="347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6243111-7327-4B6F-97C9-71A4E3F7C0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102261"/>
              </p:ext>
            </p:extLst>
          </p:nvPr>
        </p:nvGraphicFramePr>
        <p:xfrm>
          <a:off x="6234432" y="1200857"/>
          <a:ext cx="5119370" cy="347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8C9DEB-8F6B-47F5-B0A7-F3ABB1EB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значения для статической задачи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CFE8E5-4F7D-4AC7-81E5-8528B1CD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15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D259D-C42A-4D22-8E3E-20400EEBE0E4}"/>
              </a:ext>
            </a:extLst>
          </p:cNvPr>
          <p:cNvSpPr txBox="1"/>
          <p:nvPr/>
        </p:nvSpPr>
        <p:spPr>
          <a:xfrm>
            <a:off x="570245" y="5030974"/>
            <a:ext cx="11051510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- Протез 1 – ножка клиновидной формы, со скошенным наружным краем; Протез 2 – ножка конической формы; Протез 3 – ножка клиновидной формы с прямым наружным краем; Протез 4 – ножка прямоугольного поперечного сечения; Протез 5 – ножка цилиндрической формы.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4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ABE36-D895-4B3D-B4A5-215D2BFD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150"/>
            <a:ext cx="10515600" cy="71004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 (динамическая задача)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228D3E7-ED68-4113-A267-C4773C70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16</a:t>
            </a:fld>
            <a:endParaRPr lang="ru-RU"/>
          </a:p>
        </p:txBody>
      </p:sp>
      <p:pic>
        <p:nvPicPr>
          <p:cNvPr id="7" name="Видео 6">
            <a:hlinkClick r:id="" action="ppaction://media"/>
            <a:extLst>
              <a:ext uri="{FF2B5EF4-FFF2-40B4-BE49-F238E27FC236}">
                <a16:creationId xmlns:a16="http://schemas.microsoft.com/office/drawing/2014/main" id="{A183439F-C248-465C-9F2E-B76B02BB3D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90944" y="577728"/>
            <a:ext cx="7166249" cy="2762179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423C9F4D-92B5-4C0B-9FE0-1E5853337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04013"/>
              </p:ext>
            </p:extLst>
          </p:nvPr>
        </p:nvGraphicFramePr>
        <p:xfrm>
          <a:off x="310631" y="1463676"/>
          <a:ext cx="1890516" cy="1219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0516">
                  <a:extLst>
                    <a:ext uri="{9D8B030D-6E8A-4147-A177-3AD203B41FA5}">
                      <a16:colId xmlns:a16="http://schemas.microsoft.com/office/drawing/2014/main" val="1398972319"/>
                    </a:ext>
                  </a:extLst>
                </a:gridCol>
              </a:tblGrid>
              <a:tr h="38522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перемещения, 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030027"/>
                  </a:ext>
                </a:extLst>
              </a:tr>
              <a:tr h="57968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1,5Е-02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409618"/>
                  </a:ext>
                </a:extLst>
              </a:tr>
            </a:tbl>
          </a:graphicData>
        </a:graphic>
      </p:graphicFrame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F5BE10A0-3F26-429C-AF84-31C412419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37507"/>
              </p:ext>
            </p:extLst>
          </p:nvPr>
        </p:nvGraphicFramePr>
        <p:xfrm>
          <a:off x="310631" y="4475170"/>
          <a:ext cx="2241650" cy="1249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1650">
                  <a:extLst>
                    <a:ext uri="{9D8B030D-6E8A-4147-A177-3AD203B41FA5}">
                      <a16:colId xmlns:a16="http://schemas.microsoft.com/office/drawing/2014/main" val="543564604"/>
                    </a:ext>
                  </a:extLst>
                </a:gridCol>
              </a:tblGrid>
              <a:tr h="6098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напряжения, Па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9967277"/>
                  </a:ext>
                </a:extLst>
              </a:tr>
              <a:tr h="60988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1,2Е+07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6099351"/>
                  </a:ext>
                </a:extLst>
              </a:tr>
            </a:tbl>
          </a:graphicData>
        </a:graphic>
      </p:graphicFrame>
      <p:pic>
        <p:nvPicPr>
          <p:cNvPr id="4" name="Stress_1">
            <a:hlinkClick r:id="" action="ppaction://media"/>
            <a:extLst>
              <a:ext uri="{FF2B5EF4-FFF2-40B4-BE49-F238E27FC236}">
                <a16:creationId xmlns:a16="http://schemas.microsoft.com/office/drawing/2014/main" id="{0083307C-9C74-4B04-863B-0BBE80337CA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0944" y="3518094"/>
            <a:ext cx="7166250" cy="32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BEA36-4D23-4DEA-81B7-847B76B7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4116" cy="73014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92AF89F-0649-42E5-88A6-31BBC3F8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17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C3A5E-E292-4318-BDB3-D072D76F522D}"/>
              </a:ext>
            </a:extLst>
          </p:cNvPr>
          <p:cNvSpPr txBox="1"/>
          <p:nvPr/>
        </p:nvSpPr>
        <p:spPr>
          <a:xfrm>
            <a:off x="838200" y="1095270"/>
            <a:ext cx="10259367" cy="4784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снимкам КТ сформирована пространственная модель бедренной кости, полностью повторяющая оригинальную геометрию.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Построены, с учетом анатомо-морфологических особенностей, пять типов ножек различного поперечного сечения.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статической задачи напряжения, распределенные по медиальной и латеральной сторонам, равномерны. Наибольшее сосредоточение максимальных эквивалентных напряжений по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Мизесу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наблюдается в области кромочного контактного взаимодействия протеза и костной ткани. Пики в отдельных точках носят нерегулярный, локализованный характер. Значения малых перемещений в области контакта эндопротеза с костной тканью, близки к 20 мкм, что говорит о хорошей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биофиксации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эндопротеза.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Моделируя ходьбу человека, также удалось получить адекватную картину распределения напряжений и перемещений. Напряжения, распределенные по диафизу бедренной кости, находятся в корректном диапазоне и для кортикальной костной ткани не превышают 121 МПа. Однако в моментах максимального отклонения бедренной кости от положения стояния возникают локальные точки с большой концентрацией напряжений, значения в которых на порядок выше допустимых.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0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53E23-13A1-4308-81E1-2BB41AE7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977759F-1CFE-474C-8EF4-AF8E9527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9A84F-F9A5-41FD-A27C-FDC518318128}"/>
              </a:ext>
            </a:extLst>
          </p:cNvPr>
          <p:cNvSpPr txBox="1"/>
          <p:nvPr/>
        </p:nvSpPr>
        <p:spPr>
          <a:xfrm>
            <a:off x="838200" y="1690688"/>
            <a:ext cx="10515600" cy="918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РЕВИЗИОННОЕ ЭНДОПРОТЕЗИРОВАНИЕ ТАЗОБЕДРЕННОГО СУСТАВА ПРИ АСЕПТИЧЕСКОЙ НЕСТАБИЛЬНОСТИ БЕДРЕННОГО КОМПОНЕНТА ЭНДОПРОТЕЗА.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Сементковский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 СПб., 2011.</a:t>
            </a: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КАЧЕСТВА ЖИЗНИ ПАЦИЕНТОВ С ТРАВМАМИ И ЗАБОЛЕВАНИЯМИ ТАЗОБЕДРЕННОГО СУСТАВА, ПЕРЕНЕСШИХ ТОТАЛЬНОЕ ЭНДОПРОТЕЗИРОВАНИЕ ТАЗОБЕДРЕННОГО СУСТАВА.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Трубин А.Р. Уфа, 2009. </a:t>
            </a: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НАПРЯЖЕННОГО СОСТОЯНИЯ ЭЛЕМЕНТОВ СИСТЕМЫ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«БЕДРЕННАЯ КОСТЬ – ИМПЛАНТАНТ» ПРИ ФУНКЦИОНАЛЬНЫХ НАГРУЗКАХ ЭНДОПРОТЕЗА ТАЗОБЕДРЕННОГО СУСТАВА. Лоскутов О.А. Левадный Е.В. Днепропетровск, 2015.</a:t>
            </a:r>
          </a:p>
          <a:p>
            <a:pPr marL="34290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РЕВИЗИОННОЕ ЭНДОПРОТЕЗИРОВАНИЕ ТАЗОБЕДРЕННОГО СУСТАВА: ИССЛЕДОВАНИЕ «СЛУЧАЙ-КОНТРОЛЬ». Прохоренко В.М. Азизов М.Ж. Шакиров Х.Х. М., 2016.</a:t>
            </a:r>
          </a:p>
          <a:p>
            <a:pPr marL="34290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НАПРЯЖЕНО-ДЕФОРМИРОВАННОГО СОСТОЯНИЯ БЕДРЕННОГО КОМПОНЕНТА ЭНДОПРОТЕЗА ТАЗОБЕДРЕННОГО СУСТАВА С НЕСТАНДАРТНЫМ РАЗМЕРОМ КОНУСА И С ПЕРЕХОДНИКОМ ДЛЯ ЕГО СТАНДАРТИЗАЦИИ. Зверева К.П. Марков Д.А. Голядкина А.А. Саратов, 2019.</a:t>
            </a:r>
          </a:p>
          <a:p>
            <a:pPr algn="just">
              <a:lnSpc>
                <a:spcPct val="106000"/>
              </a:lnSpc>
            </a:pPr>
            <a:r>
              <a:rPr lang="ru-RU" dirty="0">
                <a:solidFill>
                  <a:srgbClr val="343434"/>
                </a:solidFill>
                <a:latin typeface="Open Sans" panose="020B0606030504020204" pitchFamily="34" charset="0"/>
              </a:rPr>
              <a:t>	</a:t>
            </a:r>
            <a:endParaRPr lang="ru-RU" b="0" i="0" dirty="0">
              <a:solidFill>
                <a:srgbClr val="343434"/>
              </a:solidFill>
              <a:effectLst/>
              <a:latin typeface="Open Sans" panose="020B0606030504020204" pitchFamily="34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https://cyberleninka.ru/article/n/otsenka-kachestva-zhizni-patsientov-s-travmami-i-zabolevaniyami-tazobedrennogo-sustava-perenesshih-totalnoe-endoprotezirovanie/viewer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https://cyberleninka.ru/article/n/analiz-napryazhennogo-sostoyaniya-elementov-sistemy-bedrennaya-kost-implantat-pri-funktsionalnyh-nagruzkah-endoproteza/viewer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https://cyberleninka.ru/article/n/otsenka-napryazhenno-deformirovannogo-sostoyaniya-bedrennogo-komponenta-endoproteza-tazobedrennogo-sustava-s-nestandartnym-razmerom/viewer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https://cyberleninka.ru/article/n/analiz-adaptatsionnoy-komfortnosti-razlichnyh-konstruktsiy-endoprotezov-tazobedrennogo-sustava/viewer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https://cyberleninka.ru/article/n/konechno-elementnyy-analiz-napryazhenno-deformirovannogo-sostoyaniya-endoproteza-tazobedrennogo-sustava-pri-dvuhopornom-stoyanii/viewer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73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40A12C-259C-4CC8-8A54-1EDF0B269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415"/>
            <a:ext cx="10515600" cy="33936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проанализировать напряженно-деформированное состояние бедренной кости и ножки эндопротеза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метафизарно-диафизарным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фиксации при функциональных нагрузках. Оценить влияние геометрии ножки эндопротеза.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необходимость проведения операции в России составляет не менее 300 тысяч операций в год. Поэтому так важно продлить срок службы протеза, избежать последующего ревизионного вмешательства и предотвратить возникновение постоперационных осложнений.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ценка характера НДС и механического поведения всех элементов этой биомеханической системы под действием функциональных нагрузок необходима для обеспечения длительной эксплуатации эндопротеза.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[3]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70298-68C7-462C-BA60-4BA5C902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94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F845B-48D1-4B3B-BAF4-25D332D9A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"/>
          <a:stretch/>
        </p:blipFill>
        <p:spPr>
          <a:xfrm>
            <a:off x="7192652" y="205225"/>
            <a:ext cx="4999348" cy="646895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6DA9E1-56BB-47E7-A6AD-794057672B3B}"/>
              </a:ext>
            </a:extLst>
          </p:cNvPr>
          <p:cNvSpPr/>
          <p:nvPr/>
        </p:nvSpPr>
        <p:spPr>
          <a:xfrm>
            <a:off x="11491274" y="5740923"/>
            <a:ext cx="681872" cy="1088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37BD2-DC8D-4757-922A-86B3CFC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553"/>
            <a:ext cx="10515600" cy="8886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биологического объекта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8D605-797D-4090-B9A5-EAA1DAB59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430"/>
            <a:ext cx="5760563" cy="4392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Тазобедренный сустав (ТБС) – самый крупный сустав опорно-двигательного аппарата человека. Сформированный за счет соединения головки бедренной кости и вертлужной впадины тазовой кости, тазобедренный сустав несет основную силовую нагрузку.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поражений, для которых консервативное лечение не может обеспечить возобновления нормальной амплитуды передвижения, ликвидировать боль, принимается решение об эндопротезировании тазобедренного сустава (ЭТС). В процессе которого происходит извлечение пораженных элементов сустава и замена их на искусственные протезы.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3BDCA996-679E-4EFD-AE27-4DC37BF7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7673" y="6365611"/>
            <a:ext cx="2743200" cy="365125"/>
          </a:xfrm>
        </p:spPr>
        <p:txBody>
          <a:bodyPr/>
          <a:lstStyle/>
          <a:p>
            <a:fld id="{456D7E3E-3738-422C-B76E-5DCF7033F4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9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882E5-0AD6-4D87-AA08-36C6CC3D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797"/>
            <a:ext cx="10515600" cy="64058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компонентов эндопротеза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A9F70C-95B5-40C6-BF36-EF6361D0D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1" y="1306381"/>
            <a:ext cx="6272255" cy="4802187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6000"/>
              </a:lnSpc>
              <a:buNone/>
            </a:pP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Эндопротез тазобедренного сустава состоит из нескольких частей: ножка, головка, чашка, вкладыш.</a:t>
            </a:r>
          </a:p>
          <a:p>
            <a:pPr indent="0" algn="just">
              <a:lnSpc>
                <a:spcPct val="106000"/>
              </a:lnSpc>
              <a:buNone/>
            </a:pP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Бедренный компонент эндопротеза изготавливают преимущественно из титана. Это обусловлено хорошей биосовместимостью металла, отсутствием потенциальной аллергической опасности, низким модулем упругости и высокой удельной прочностью.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buNone/>
            </a:pP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данной работе рассматривается </a:t>
            </a:r>
            <a:r>
              <a:rPr lang="ru-RU" sz="18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бесцементный</a:t>
            </a:r>
            <a:r>
              <a:rPr lang="ru-RU" sz="18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 фиксации эндопротеза в канале бедренной кости. 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Протез устанавливается в кость по методу «плотной посадки» (</a:t>
            </a:r>
            <a:r>
              <a:rPr lang="ru-RU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press-fit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т.е. вколачиваются в канал бедренной кости после того, как его форма будет адаптирована под форму ножки специальными рашпилями. </a:t>
            </a:r>
          </a:p>
          <a:p>
            <a:pPr indent="0" algn="just">
              <a:lnSpc>
                <a:spcPct val="106000"/>
              </a:lnSpc>
              <a:buNone/>
            </a:pP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 ножки классифицируют по двум параметрам: геометрическая форма верхней части ножки, геометрическая форма поперечного сечения.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001DF7-7048-4E25-AE4A-8F44A2F50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41" y="1421154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5E153BA-ECAF-48BA-BD4C-E7081B4D2157}"/>
              </a:ext>
            </a:extLst>
          </p:cNvPr>
          <p:cNvCxnSpPr/>
          <p:nvPr/>
        </p:nvCxnSpPr>
        <p:spPr>
          <a:xfrm>
            <a:off x="8574719" y="1865079"/>
            <a:ext cx="865762" cy="1070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708673A-FAC7-4862-B4A9-A508F2B71FAA}"/>
              </a:ext>
            </a:extLst>
          </p:cNvPr>
          <p:cNvCxnSpPr>
            <a:cxnSpLocks/>
          </p:cNvCxnSpPr>
          <p:nvPr/>
        </p:nvCxnSpPr>
        <p:spPr>
          <a:xfrm flipH="1">
            <a:off x="10725935" y="1421154"/>
            <a:ext cx="610837" cy="2856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B293F18-9D47-48A8-9BE8-62A70F63FA77}"/>
              </a:ext>
            </a:extLst>
          </p:cNvPr>
          <p:cNvCxnSpPr>
            <a:cxnSpLocks/>
          </p:cNvCxnSpPr>
          <p:nvPr/>
        </p:nvCxnSpPr>
        <p:spPr>
          <a:xfrm flipV="1">
            <a:off x="7841333" y="3680623"/>
            <a:ext cx="807296" cy="126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6A3672A-6B3F-49DA-95A2-DEDA42102C56}"/>
              </a:ext>
            </a:extLst>
          </p:cNvPr>
          <p:cNvCxnSpPr>
            <a:cxnSpLocks/>
          </p:cNvCxnSpPr>
          <p:nvPr/>
        </p:nvCxnSpPr>
        <p:spPr>
          <a:xfrm flipH="1" flipV="1">
            <a:off x="9998199" y="2576514"/>
            <a:ext cx="249660" cy="7049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831A63-F66A-4069-914C-ED874B5ACC4B}"/>
              </a:ext>
            </a:extLst>
          </p:cNvPr>
          <p:cNvSpPr txBox="1"/>
          <p:nvPr/>
        </p:nvSpPr>
        <p:spPr>
          <a:xfrm>
            <a:off x="11294502" y="1151280"/>
            <a:ext cx="104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Чашка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DC8624-32E0-4A0D-A305-5AD8B8A77634}"/>
              </a:ext>
            </a:extLst>
          </p:cNvPr>
          <p:cNvSpPr txBox="1"/>
          <p:nvPr/>
        </p:nvSpPr>
        <p:spPr>
          <a:xfrm>
            <a:off x="9840225" y="3311291"/>
            <a:ext cx="104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A0A04-82C8-4A07-AAA0-5B99A202D980}"/>
              </a:ext>
            </a:extLst>
          </p:cNvPr>
          <p:cNvSpPr txBox="1"/>
          <p:nvPr/>
        </p:nvSpPr>
        <p:spPr>
          <a:xfrm>
            <a:off x="7015965" y="3622436"/>
            <a:ext cx="104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1FDCB-EB2C-4010-9CB7-47C87305C5AD}"/>
              </a:ext>
            </a:extLst>
          </p:cNvPr>
          <p:cNvSpPr txBox="1"/>
          <p:nvPr/>
        </p:nvSpPr>
        <p:spPr>
          <a:xfrm>
            <a:off x="7509740" y="1487643"/>
            <a:ext cx="184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Керамический вкладыш</a:t>
            </a:r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2433DFAD-1C00-4145-8412-A2A42098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0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7B4F0C7-520F-4C6C-9C2E-B6DDF9F06B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906" y="860725"/>
            <a:ext cx="1890123" cy="48149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0AAF0D-456F-4AA6-890A-B42362B9B9B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1"/>
          <a:stretch/>
        </p:blipFill>
        <p:spPr>
          <a:xfrm>
            <a:off x="10524029" y="913735"/>
            <a:ext cx="1484192" cy="47619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AE3CD-AF5B-4FAD-99A7-C0597977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801"/>
            <a:ext cx="10515600" cy="53042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смоделированных ножек эндопротеза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880E8-264E-4CCA-A336-CFC2555A98F3}"/>
              </a:ext>
            </a:extLst>
          </p:cNvPr>
          <p:cNvSpPr txBox="1"/>
          <p:nvPr/>
        </p:nvSpPr>
        <p:spPr>
          <a:xfrm>
            <a:off x="8870115" y="5675668"/>
            <a:ext cx="243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клиновидной формы с прямым наружным краем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2A6131-6A95-496D-A460-2B750FC78F4D}"/>
              </a:ext>
            </a:extLst>
          </p:cNvPr>
          <p:cNvSpPr txBox="1"/>
          <p:nvPr/>
        </p:nvSpPr>
        <p:spPr>
          <a:xfrm>
            <a:off x="5083082" y="5801600"/>
            <a:ext cx="243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конической формы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CC53E-EFAE-4456-A2CB-EDF59CF07D15}"/>
              </a:ext>
            </a:extLst>
          </p:cNvPr>
          <p:cNvSpPr txBox="1"/>
          <p:nvPr/>
        </p:nvSpPr>
        <p:spPr>
          <a:xfrm>
            <a:off x="1111780" y="5707915"/>
            <a:ext cx="243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клиновидной формы со скошенным наружным краем</a:t>
            </a:r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24F5140A-E271-4677-A8CA-9CFB6F46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5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3CD39C-57C1-460C-A547-2C08F40ADA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83" y="905343"/>
            <a:ext cx="1573680" cy="4802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EA47E3C-C9C8-4125-A7E7-AEDFBE1CC85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16" y="905343"/>
            <a:ext cx="1615367" cy="48555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5752350-FFC4-46D8-B593-70032253EEE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72" y="905343"/>
            <a:ext cx="1819065" cy="49094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F3CE05-6E90-4B9F-958E-1DC0C535964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2" y="1014727"/>
            <a:ext cx="1876858" cy="47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6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31D7C7-A000-40EC-B628-FB6DB4C2EE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78" y="1157884"/>
            <a:ext cx="1793772" cy="48689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32471F-5615-4378-8793-BE3328E4AF2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/>
          <a:stretch/>
        </p:blipFill>
        <p:spPr>
          <a:xfrm>
            <a:off x="8242716" y="1157082"/>
            <a:ext cx="1297286" cy="49553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E0830C-094F-446B-9507-5C5CDD31AC1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66" y="1178892"/>
            <a:ext cx="1865912" cy="47926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65BD91-1C4B-43DE-80FC-0A17F43B0EF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9"/>
          <a:stretch/>
        </p:blipFill>
        <p:spPr>
          <a:xfrm>
            <a:off x="4499792" y="1183338"/>
            <a:ext cx="1388759" cy="484352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7475716-1041-45BF-A3FB-B796DA7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C857C4-9BD2-435F-B92F-2B71FBF51952}"/>
              </a:ext>
            </a:extLst>
          </p:cNvPr>
          <p:cNvSpPr txBox="1">
            <a:spLocks/>
          </p:cNvSpPr>
          <p:nvPr/>
        </p:nvSpPr>
        <p:spPr>
          <a:xfrm>
            <a:off x="838200" y="347001"/>
            <a:ext cx="10515600" cy="5304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смоделированных ножек эндопротеза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9C192-F157-434A-B16C-A4896BFA5C67}"/>
              </a:ext>
            </a:extLst>
          </p:cNvPr>
          <p:cNvSpPr txBox="1"/>
          <p:nvPr/>
        </p:nvSpPr>
        <p:spPr>
          <a:xfrm>
            <a:off x="6678471" y="5999482"/>
            <a:ext cx="243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цилиндрической формы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911DE-0978-4ED3-8728-40AE775B89A5}"/>
              </a:ext>
            </a:extLst>
          </p:cNvPr>
          <p:cNvSpPr txBox="1"/>
          <p:nvPr/>
        </p:nvSpPr>
        <p:spPr>
          <a:xfrm>
            <a:off x="2871493" y="5993626"/>
            <a:ext cx="243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 прямоугольного поперечного сечения</a:t>
            </a:r>
          </a:p>
        </p:txBody>
      </p:sp>
    </p:spTree>
    <p:extLst>
      <p:ext uri="{BB962C8B-B14F-4D97-AF65-F5344CB8AC3E}">
        <p14:creationId xmlns:p14="http://schemas.microsoft.com/office/powerpoint/2010/main" val="329402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DC42A7-E161-4519-86F9-63CF88092802}"/>
              </a:ext>
            </a:extLst>
          </p:cNvPr>
          <p:cNvSpPr txBox="1"/>
          <p:nvPr/>
        </p:nvSpPr>
        <p:spPr>
          <a:xfrm>
            <a:off x="419183" y="214160"/>
            <a:ext cx="11393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Обработка снимков компьютерной томографии в программном обеспечении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Materialise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Mimics Medical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4B55C-A9BE-47A6-A9F8-008FFCD4565F}"/>
              </a:ext>
            </a:extLst>
          </p:cNvPr>
          <p:cNvSpPr txBox="1"/>
          <p:nvPr/>
        </p:nvSpPr>
        <p:spPr>
          <a:xfrm>
            <a:off x="527901" y="1263097"/>
            <a:ext cx="11284768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  <a:tabLst>
                <a:tab pos="207264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построения индивидуальной геометрии бедренной кости используются данные томографического исследования. При помощи программного пакета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Mimics Medical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21.0 по КТ снимкам пациентки была построена 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-модель, полностью повторяющая реальную геометрию кости.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5A22D22B-58A6-4653-8F22-A1A6ACBF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C032A7-DE01-46F0-A532-720601D598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70225" y="2222334"/>
            <a:ext cx="7800120" cy="455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2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FDADCE-EB81-4885-8A38-585C0C0A1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2" r="15124"/>
          <a:stretch/>
        </p:blipFill>
        <p:spPr>
          <a:xfrm>
            <a:off x="2578993" y="2258699"/>
            <a:ext cx="2283626" cy="3816664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EF0A27-A999-4851-9D5C-531DF7A3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8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CC4A3B-9E11-4A1F-B9C6-90AA166FADE5}"/>
              </a:ext>
            </a:extLst>
          </p:cNvPr>
          <p:cNvSpPr txBox="1"/>
          <p:nvPr/>
        </p:nvSpPr>
        <p:spPr>
          <a:xfrm>
            <a:off x="419183" y="214160"/>
            <a:ext cx="113934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модели «кость-эндопротез»</a:t>
            </a:r>
            <a:endParaRPr lang="ru-RU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3136A-B200-4C0C-A955-69C96FAE2D8E}"/>
              </a:ext>
            </a:extLst>
          </p:cNvPr>
          <p:cNvSpPr txBox="1"/>
          <p:nvPr/>
        </p:nvSpPr>
        <p:spPr>
          <a:xfrm>
            <a:off x="439109" y="815445"/>
            <a:ext cx="11353634" cy="125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  <a:tabLst>
                <a:tab pos="207264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помощи программного пакета 3-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matic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Medical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13.0  выделенную бедренную кость стало возможно совместить с полученной ножкой эндопротеза. Также была применена пост-обработка, модель кость-эндопротез стала твердотельной,  кости и протезу были заданы свойства материалов (плотность, модуль Юнга, коэффициент Пуассона).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A62D27D-5C41-4F86-B935-43123FBF4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5"/>
          <a:stretch/>
        </p:blipFill>
        <p:spPr>
          <a:xfrm>
            <a:off x="9668668" y="2258699"/>
            <a:ext cx="2102292" cy="26574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6D0ABC-8A95-48B3-BB17-D3509BB8D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" t="53973" b="-1"/>
          <a:stretch/>
        </p:blipFill>
        <p:spPr>
          <a:xfrm>
            <a:off x="9668667" y="4916174"/>
            <a:ext cx="2124076" cy="26304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FC2084-309A-42A8-BF12-481049DE32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9" t="4158" r="974" b="7973"/>
          <a:stretch/>
        </p:blipFill>
        <p:spPr>
          <a:xfrm>
            <a:off x="9665610" y="5564823"/>
            <a:ext cx="2102292" cy="4922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35D7CA-FF76-4246-95AF-1146A647A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08" y="2173053"/>
            <a:ext cx="2241598" cy="403926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C17BDCB-C20A-4C36-91BA-BF6159F546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28" y="2192688"/>
            <a:ext cx="1789025" cy="39999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DDBC03-77E4-4C0F-BBEB-465291A35B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1" y="2246931"/>
            <a:ext cx="1747963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6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F9507D-F0E8-4E72-80EA-3D31BF82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7E3E-3738-422C-B76E-5DCF7033F45E}" type="slidenum">
              <a:rPr lang="ru-RU" smtClean="0"/>
              <a:t>9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F8470-CE93-466D-9156-9DA3C22F478A}"/>
              </a:ext>
            </a:extLst>
          </p:cNvPr>
          <p:cNvSpPr txBox="1"/>
          <p:nvPr/>
        </p:nvSpPr>
        <p:spPr>
          <a:xfrm>
            <a:off x="483124" y="1473732"/>
            <a:ext cx="11319044" cy="665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настоящее время наиболее распространённым и эффективным методом анализа НДС и механического поведения сложных многокомпонентных систем является метод конечных элементов.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[3]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AA5DC-42AD-4E61-99AA-B1F4F1052DAA}"/>
              </a:ext>
            </a:extLst>
          </p:cNvPr>
          <p:cNvSpPr txBox="1"/>
          <p:nvPr/>
        </p:nvSpPr>
        <p:spPr>
          <a:xfrm>
            <a:off x="483124" y="320760"/>
            <a:ext cx="113380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Решение задачи о НДС бедренной кости при помощи МКЭ в программном комплексе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Ansys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F21315-3AFC-4F1F-BEB2-4E731526F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09" y="2308132"/>
            <a:ext cx="3292010" cy="36999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3460D3-3997-4D7C-8B37-FAE084CCB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94" y="2308132"/>
            <a:ext cx="2693719" cy="36999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A57863-C1C5-49EC-9F27-F2FA49761424}"/>
              </a:ext>
            </a:extLst>
          </p:cNvPr>
          <p:cNvSpPr txBox="1"/>
          <p:nvPr/>
        </p:nvSpPr>
        <p:spPr>
          <a:xfrm>
            <a:off x="565709" y="6012698"/>
            <a:ext cx="10982126" cy="665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 в 400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прикладывается из расчета, что масса пациента составляет 80 кг, и на каждую ногу приходится половина общего веса.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37A14-7556-4817-8B75-D3B1453A3A44}"/>
              </a:ext>
            </a:extLst>
          </p:cNvPr>
          <p:cNvSpPr txBox="1"/>
          <p:nvPr/>
        </p:nvSpPr>
        <p:spPr>
          <a:xfrm>
            <a:off x="6815388" y="2419164"/>
            <a:ext cx="4986780" cy="3267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бедренного компонента эндопротеза возможно расшатывание ножки в кости (асептическая нестабильность; по различным данным колеблется от 25 до 60% [5]).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Основными факторами, влияющими на длительность работы биомеханической системы «кость-имплантат», являются первичная стабильная фиксация ножки эндопротеза в кости, а также отсутствие опасного уровня напряжения в эндопротезе и костных структурах.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[3]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87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1101</Words>
  <Application>Microsoft Office PowerPoint</Application>
  <PresentationFormat>Широкоэкранный</PresentationFormat>
  <Paragraphs>97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Times New Roman</vt:lpstr>
      <vt:lpstr>Тема Office</vt:lpstr>
      <vt:lpstr>ВЫПУСКНАЯ КВАЛИФИКАЦИОННАЯ РАБОТА  Исследование напряженно-деформированного состояния бедренной кости с установленным эндопротезом.  Оценка влияния различных форм ножек.</vt:lpstr>
      <vt:lpstr>Презентация PowerPoint</vt:lpstr>
      <vt:lpstr>Анатомия биологического объекта</vt:lpstr>
      <vt:lpstr>Параметры компонентов эндопротеза</vt:lpstr>
      <vt:lpstr>Геометрия смоделированных ножек эндопротеза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расчетов (статическая задача)</vt:lpstr>
      <vt:lpstr>Презентация PowerPoint</vt:lpstr>
      <vt:lpstr>Презентация PowerPoint</vt:lpstr>
      <vt:lpstr>Презентация PowerPoint</vt:lpstr>
      <vt:lpstr>Презентация PowerPoint</vt:lpstr>
      <vt:lpstr>Полученные значения для статической задачи</vt:lpstr>
      <vt:lpstr>Результаты расчетов (динамическая задача)</vt:lpstr>
      <vt:lpstr>Заключение</vt:lpstr>
      <vt:lpstr>Список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Соколова</dc:creator>
  <cp:lastModifiedBy>Кузнецов Даниил Алексеевич</cp:lastModifiedBy>
  <cp:revision>58</cp:revision>
  <dcterms:created xsi:type="dcterms:W3CDTF">2020-10-28T18:43:12Z</dcterms:created>
  <dcterms:modified xsi:type="dcterms:W3CDTF">2021-06-29T06:15:19Z</dcterms:modified>
</cp:coreProperties>
</file>