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3" r:id="rId3"/>
    <p:sldId id="278" r:id="rId4"/>
    <p:sldId id="267" r:id="rId5"/>
    <p:sldId id="265" r:id="rId6"/>
    <p:sldId id="266" r:id="rId7"/>
    <p:sldId id="268" r:id="rId8"/>
    <p:sldId id="280" r:id="rId9"/>
    <p:sldId id="273" r:id="rId10"/>
    <p:sldId id="277" r:id="rId11"/>
    <p:sldId id="281" r:id="rId12"/>
    <p:sldId id="274" r:id="rId13"/>
    <p:sldId id="256" r:id="rId14"/>
    <p:sldId id="276" r:id="rId15"/>
    <p:sldId id="257" r:id="rId16"/>
    <p:sldId id="272" r:id="rId17"/>
    <p:sldId id="28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Накаева" initials="МН" lastIdx="1" clrIdx="0">
    <p:extLst>
      <p:ext uri="{19B8F6BF-5375-455C-9EA6-DF929625EA0E}">
        <p15:presenceInfo xmlns:p15="http://schemas.microsoft.com/office/powerpoint/2012/main" userId="a7cae1c99b6f62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5CCF9"/>
    <a:srgbClr val="6DD9FF"/>
    <a:srgbClr val="EFDD57"/>
    <a:srgbClr val="DEA9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7" autoAdjust="0"/>
    <p:restoredTop sz="94671"/>
  </p:normalViewPr>
  <p:slideViewPr>
    <p:cSldViewPr snapToGrid="0">
      <p:cViewPr varScale="1">
        <p:scale>
          <a:sx n="85" d="100"/>
          <a:sy n="85" d="100"/>
        </p:scale>
        <p:origin x="10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\Desktop\&#1055;&#1088;&#1077;&#1079;&#1072;\&#1052;&#1072;&#1090;&#1077;&#1088;&#1080;&#1072;&#1083;&#1099;\&#1050;&#1087;&#1088;&#1086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T\Desktop\&#1055;&#1088;&#1077;&#1079;&#1072;\&#1052;&#1072;&#1090;&#1077;&#1088;&#1080;&#1072;&#1083;&#1099;\&#1050;&#1087;&#1088;&#1086;&#107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Коэффициент продуктивности</a:t>
            </a:r>
          </a:p>
        </c:rich>
      </c:tx>
      <c:layout>
        <c:manualLayout>
          <c:xMode val="edge"/>
          <c:yMode val="edge"/>
          <c:x val="0.21115565006789722"/>
          <c:y val="2.7316449234422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213302911897226E-2"/>
          <c:y val="0.20623919171988953"/>
          <c:w val="0.80557339417620555"/>
          <c:h val="0.4732635772073268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Кпрод!$A$8:$A$215</c:f>
              <c:numCache>
                <c:formatCode>m/d/yyyy</c:formatCode>
                <c:ptCount val="208"/>
                <c:pt idx="0">
                  <c:v>40787</c:v>
                </c:pt>
                <c:pt idx="1">
                  <c:v>40817</c:v>
                </c:pt>
                <c:pt idx="2">
                  <c:v>40848</c:v>
                </c:pt>
                <c:pt idx="3">
                  <c:v>40878</c:v>
                </c:pt>
                <c:pt idx="4">
                  <c:v>40909</c:v>
                </c:pt>
                <c:pt idx="5">
                  <c:v>40940</c:v>
                </c:pt>
                <c:pt idx="6">
                  <c:v>40969</c:v>
                </c:pt>
                <c:pt idx="7">
                  <c:v>41000</c:v>
                </c:pt>
                <c:pt idx="8">
                  <c:v>41030</c:v>
                </c:pt>
                <c:pt idx="9">
                  <c:v>41061</c:v>
                </c:pt>
                <c:pt idx="10">
                  <c:v>41091</c:v>
                </c:pt>
                <c:pt idx="11">
                  <c:v>41122</c:v>
                </c:pt>
                <c:pt idx="12">
                  <c:v>41153</c:v>
                </c:pt>
                <c:pt idx="13">
                  <c:v>41183</c:v>
                </c:pt>
                <c:pt idx="14">
                  <c:v>41214</c:v>
                </c:pt>
                <c:pt idx="15">
                  <c:v>41244</c:v>
                </c:pt>
                <c:pt idx="16">
                  <c:v>41275</c:v>
                </c:pt>
                <c:pt idx="17">
                  <c:v>41306</c:v>
                </c:pt>
                <c:pt idx="18">
                  <c:v>41334</c:v>
                </c:pt>
                <c:pt idx="19">
                  <c:v>41365</c:v>
                </c:pt>
                <c:pt idx="20">
                  <c:v>41395</c:v>
                </c:pt>
                <c:pt idx="21">
                  <c:v>41426</c:v>
                </c:pt>
                <c:pt idx="22">
                  <c:v>41456</c:v>
                </c:pt>
                <c:pt idx="23">
                  <c:v>41487</c:v>
                </c:pt>
                <c:pt idx="24">
                  <c:v>41518</c:v>
                </c:pt>
                <c:pt idx="25">
                  <c:v>41548</c:v>
                </c:pt>
                <c:pt idx="26">
                  <c:v>41579</c:v>
                </c:pt>
                <c:pt idx="27">
                  <c:v>41609</c:v>
                </c:pt>
                <c:pt idx="28">
                  <c:v>41640</c:v>
                </c:pt>
                <c:pt idx="29">
                  <c:v>41671</c:v>
                </c:pt>
                <c:pt idx="30">
                  <c:v>41699</c:v>
                </c:pt>
                <c:pt idx="31">
                  <c:v>41730</c:v>
                </c:pt>
                <c:pt idx="32">
                  <c:v>41760</c:v>
                </c:pt>
                <c:pt idx="33">
                  <c:v>41791</c:v>
                </c:pt>
                <c:pt idx="34">
                  <c:v>41821</c:v>
                </c:pt>
                <c:pt idx="35">
                  <c:v>41852</c:v>
                </c:pt>
                <c:pt idx="36">
                  <c:v>41883</c:v>
                </c:pt>
                <c:pt idx="37">
                  <c:v>41913</c:v>
                </c:pt>
                <c:pt idx="38">
                  <c:v>41944</c:v>
                </c:pt>
                <c:pt idx="39">
                  <c:v>41974</c:v>
                </c:pt>
                <c:pt idx="40">
                  <c:v>42005</c:v>
                </c:pt>
                <c:pt idx="41">
                  <c:v>42036</c:v>
                </c:pt>
                <c:pt idx="42">
                  <c:v>42064</c:v>
                </c:pt>
                <c:pt idx="43">
                  <c:v>42095</c:v>
                </c:pt>
                <c:pt idx="44">
                  <c:v>42125</c:v>
                </c:pt>
                <c:pt idx="45">
                  <c:v>42156</c:v>
                </c:pt>
                <c:pt idx="46">
                  <c:v>42186</c:v>
                </c:pt>
                <c:pt idx="47">
                  <c:v>42217</c:v>
                </c:pt>
                <c:pt idx="48">
                  <c:v>42248</c:v>
                </c:pt>
                <c:pt idx="49">
                  <c:v>42278</c:v>
                </c:pt>
                <c:pt idx="50">
                  <c:v>42309</c:v>
                </c:pt>
                <c:pt idx="51">
                  <c:v>42339</c:v>
                </c:pt>
                <c:pt idx="52">
                  <c:v>42370</c:v>
                </c:pt>
                <c:pt idx="53">
                  <c:v>42401</c:v>
                </c:pt>
                <c:pt idx="54">
                  <c:v>42430</c:v>
                </c:pt>
                <c:pt idx="55">
                  <c:v>42461</c:v>
                </c:pt>
                <c:pt idx="56">
                  <c:v>42491</c:v>
                </c:pt>
                <c:pt idx="57">
                  <c:v>42522</c:v>
                </c:pt>
                <c:pt idx="58">
                  <c:v>42552</c:v>
                </c:pt>
                <c:pt idx="59">
                  <c:v>42583</c:v>
                </c:pt>
                <c:pt idx="60">
                  <c:v>42614</c:v>
                </c:pt>
                <c:pt idx="61">
                  <c:v>42644</c:v>
                </c:pt>
                <c:pt idx="62">
                  <c:v>42675</c:v>
                </c:pt>
                <c:pt idx="63">
                  <c:v>42705</c:v>
                </c:pt>
                <c:pt idx="64">
                  <c:v>42736</c:v>
                </c:pt>
                <c:pt idx="65">
                  <c:v>42767</c:v>
                </c:pt>
                <c:pt idx="66">
                  <c:v>42795</c:v>
                </c:pt>
                <c:pt idx="67">
                  <c:v>42826</c:v>
                </c:pt>
                <c:pt idx="68">
                  <c:v>42856</c:v>
                </c:pt>
                <c:pt idx="69">
                  <c:v>42887</c:v>
                </c:pt>
                <c:pt idx="70">
                  <c:v>42917</c:v>
                </c:pt>
                <c:pt idx="71">
                  <c:v>42948</c:v>
                </c:pt>
                <c:pt idx="72">
                  <c:v>42979</c:v>
                </c:pt>
                <c:pt idx="73">
                  <c:v>43009</c:v>
                </c:pt>
                <c:pt idx="74">
                  <c:v>43040</c:v>
                </c:pt>
                <c:pt idx="75">
                  <c:v>43070</c:v>
                </c:pt>
                <c:pt idx="76">
                  <c:v>43101</c:v>
                </c:pt>
                <c:pt idx="77">
                  <c:v>43132</c:v>
                </c:pt>
                <c:pt idx="78">
                  <c:v>43160</c:v>
                </c:pt>
                <c:pt idx="79">
                  <c:v>43191</c:v>
                </c:pt>
                <c:pt idx="80">
                  <c:v>43221</c:v>
                </c:pt>
                <c:pt idx="81">
                  <c:v>43252</c:v>
                </c:pt>
                <c:pt idx="82">
                  <c:v>43282</c:v>
                </c:pt>
                <c:pt idx="83">
                  <c:v>43313</c:v>
                </c:pt>
                <c:pt idx="84">
                  <c:v>43344</c:v>
                </c:pt>
                <c:pt idx="85">
                  <c:v>43374</c:v>
                </c:pt>
                <c:pt idx="86">
                  <c:v>43405</c:v>
                </c:pt>
                <c:pt idx="87">
                  <c:v>43435</c:v>
                </c:pt>
                <c:pt idx="88">
                  <c:v>43466</c:v>
                </c:pt>
                <c:pt idx="89">
                  <c:v>43497</c:v>
                </c:pt>
                <c:pt idx="90">
                  <c:v>43525</c:v>
                </c:pt>
                <c:pt idx="91">
                  <c:v>43556</c:v>
                </c:pt>
                <c:pt idx="92">
                  <c:v>43586</c:v>
                </c:pt>
                <c:pt idx="93">
                  <c:v>43617</c:v>
                </c:pt>
                <c:pt idx="94">
                  <c:v>43647</c:v>
                </c:pt>
                <c:pt idx="95">
                  <c:v>43678</c:v>
                </c:pt>
                <c:pt idx="96">
                  <c:v>43709</c:v>
                </c:pt>
                <c:pt idx="97">
                  <c:v>43739</c:v>
                </c:pt>
                <c:pt idx="98">
                  <c:v>43770</c:v>
                </c:pt>
                <c:pt idx="99">
                  <c:v>43800</c:v>
                </c:pt>
                <c:pt idx="100">
                  <c:v>43831</c:v>
                </c:pt>
                <c:pt idx="101">
                  <c:v>43862</c:v>
                </c:pt>
                <c:pt idx="102">
                  <c:v>43891</c:v>
                </c:pt>
                <c:pt idx="103">
                  <c:v>43922</c:v>
                </c:pt>
                <c:pt idx="104">
                  <c:v>43952</c:v>
                </c:pt>
                <c:pt idx="105">
                  <c:v>43983</c:v>
                </c:pt>
                <c:pt idx="106">
                  <c:v>44013</c:v>
                </c:pt>
                <c:pt idx="107">
                  <c:v>44044</c:v>
                </c:pt>
                <c:pt idx="108">
                  <c:v>44075</c:v>
                </c:pt>
                <c:pt idx="109">
                  <c:v>44105</c:v>
                </c:pt>
                <c:pt idx="110">
                  <c:v>44136</c:v>
                </c:pt>
                <c:pt idx="111">
                  <c:v>44166</c:v>
                </c:pt>
                <c:pt idx="112">
                  <c:v>44197</c:v>
                </c:pt>
                <c:pt idx="113">
                  <c:v>44228</c:v>
                </c:pt>
                <c:pt idx="114">
                  <c:v>44256</c:v>
                </c:pt>
                <c:pt idx="115">
                  <c:v>44287</c:v>
                </c:pt>
                <c:pt idx="116">
                  <c:v>44317</c:v>
                </c:pt>
                <c:pt idx="117">
                  <c:v>44348</c:v>
                </c:pt>
                <c:pt idx="118">
                  <c:v>44378</c:v>
                </c:pt>
                <c:pt idx="119">
                  <c:v>44409</c:v>
                </c:pt>
                <c:pt idx="120">
                  <c:v>44440</c:v>
                </c:pt>
                <c:pt idx="121">
                  <c:v>44470</c:v>
                </c:pt>
                <c:pt idx="122">
                  <c:v>44501</c:v>
                </c:pt>
                <c:pt idx="123">
                  <c:v>44531</c:v>
                </c:pt>
                <c:pt idx="124">
                  <c:v>44562</c:v>
                </c:pt>
                <c:pt idx="125">
                  <c:v>44593</c:v>
                </c:pt>
                <c:pt idx="126">
                  <c:v>44621</c:v>
                </c:pt>
                <c:pt idx="127">
                  <c:v>44652</c:v>
                </c:pt>
                <c:pt idx="128">
                  <c:v>44682</c:v>
                </c:pt>
                <c:pt idx="129">
                  <c:v>44713</c:v>
                </c:pt>
                <c:pt idx="130">
                  <c:v>44743</c:v>
                </c:pt>
                <c:pt idx="131">
                  <c:v>44774</c:v>
                </c:pt>
                <c:pt idx="132">
                  <c:v>44805</c:v>
                </c:pt>
                <c:pt idx="133">
                  <c:v>44835</c:v>
                </c:pt>
                <c:pt idx="134">
                  <c:v>44866</c:v>
                </c:pt>
                <c:pt idx="135">
                  <c:v>44896</c:v>
                </c:pt>
                <c:pt idx="136">
                  <c:v>44927</c:v>
                </c:pt>
                <c:pt idx="137">
                  <c:v>44958</c:v>
                </c:pt>
                <c:pt idx="138">
                  <c:v>44986</c:v>
                </c:pt>
                <c:pt idx="139">
                  <c:v>45017</c:v>
                </c:pt>
                <c:pt idx="140">
                  <c:v>45047</c:v>
                </c:pt>
                <c:pt idx="141">
                  <c:v>45078</c:v>
                </c:pt>
                <c:pt idx="142">
                  <c:v>45108</c:v>
                </c:pt>
                <c:pt idx="143">
                  <c:v>45139</c:v>
                </c:pt>
                <c:pt idx="144">
                  <c:v>45170</c:v>
                </c:pt>
                <c:pt idx="145">
                  <c:v>45200</c:v>
                </c:pt>
                <c:pt idx="146">
                  <c:v>45231</c:v>
                </c:pt>
                <c:pt idx="147">
                  <c:v>45261</c:v>
                </c:pt>
                <c:pt idx="148">
                  <c:v>45292</c:v>
                </c:pt>
                <c:pt idx="149">
                  <c:v>45323</c:v>
                </c:pt>
                <c:pt idx="150">
                  <c:v>45352</c:v>
                </c:pt>
                <c:pt idx="151">
                  <c:v>45383</c:v>
                </c:pt>
                <c:pt idx="152">
                  <c:v>45413</c:v>
                </c:pt>
                <c:pt idx="153">
                  <c:v>45444</c:v>
                </c:pt>
                <c:pt idx="154">
                  <c:v>45474</c:v>
                </c:pt>
                <c:pt idx="155">
                  <c:v>45505</c:v>
                </c:pt>
                <c:pt idx="156">
                  <c:v>45536</c:v>
                </c:pt>
                <c:pt idx="157">
                  <c:v>45566</c:v>
                </c:pt>
                <c:pt idx="158">
                  <c:v>45597</c:v>
                </c:pt>
                <c:pt idx="159">
                  <c:v>45627</c:v>
                </c:pt>
                <c:pt idx="160">
                  <c:v>45658</c:v>
                </c:pt>
                <c:pt idx="161">
                  <c:v>45689</c:v>
                </c:pt>
                <c:pt idx="162">
                  <c:v>45717</c:v>
                </c:pt>
                <c:pt idx="163">
                  <c:v>45748</c:v>
                </c:pt>
                <c:pt idx="164">
                  <c:v>45778</c:v>
                </c:pt>
                <c:pt idx="165">
                  <c:v>45809</c:v>
                </c:pt>
                <c:pt idx="166">
                  <c:v>45839</c:v>
                </c:pt>
                <c:pt idx="167">
                  <c:v>45870</c:v>
                </c:pt>
                <c:pt idx="168">
                  <c:v>45901</c:v>
                </c:pt>
                <c:pt idx="169">
                  <c:v>45931</c:v>
                </c:pt>
                <c:pt idx="170">
                  <c:v>45962</c:v>
                </c:pt>
                <c:pt idx="171">
                  <c:v>45992</c:v>
                </c:pt>
                <c:pt idx="172">
                  <c:v>46023</c:v>
                </c:pt>
                <c:pt idx="173">
                  <c:v>46054</c:v>
                </c:pt>
                <c:pt idx="174">
                  <c:v>46082</c:v>
                </c:pt>
                <c:pt idx="175">
                  <c:v>46113</c:v>
                </c:pt>
                <c:pt idx="176">
                  <c:v>46143</c:v>
                </c:pt>
                <c:pt idx="177">
                  <c:v>46174</c:v>
                </c:pt>
                <c:pt idx="178">
                  <c:v>46204</c:v>
                </c:pt>
                <c:pt idx="179">
                  <c:v>46235</c:v>
                </c:pt>
                <c:pt idx="180">
                  <c:v>46266</c:v>
                </c:pt>
                <c:pt idx="181">
                  <c:v>46296</c:v>
                </c:pt>
                <c:pt idx="182">
                  <c:v>46327</c:v>
                </c:pt>
                <c:pt idx="183">
                  <c:v>46357</c:v>
                </c:pt>
                <c:pt idx="184">
                  <c:v>46388</c:v>
                </c:pt>
                <c:pt idx="185">
                  <c:v>46419</c:v>
                </c:pt>
                <c:pt idx="186">
                  <c:v>46447</c:v>
                </c:pt>
                <c:pt idx="187">
                  <c:v>46478</c:v>
                </c:pt>
                <c:pt idx="188">
                  <c:v>46508</c:v>
                </c:pt>
                <c:pt idx="189">
                  <c:v>46539</c:v>
                </c:pt>
                <c:pt idx="190">
                  <c:v>46569</c:v>
                </c:pt>
                <c:pt idx="191">
                  <c:v>46600</c:v>
                </c:pt>
                <c:pt idx="192">
                  <c:v>46631</c:v>
                </c:pt>
                <c:pt idx="193">
                  <c:v>46661</c:v>
                </c:pt>
                <c:pt idx="194">
                  <c:v>46692</c:v>
                </c:pt>
                <c:pt idx="195">
                  <c:v>46722</c:v>
                </c:pt>
                <c:pt idx="196">
                  <c:v>46753</c:v>
                </c:pt>
                <c:pt idx="197">
                  <c:v>46784</c:v>
                </c:pt>
                <c:pt idx="198">
                  <c:v>46813</c:v>
                </c:pt>
                <c:pt idx="199">
                  <c:v>46844</c:v>
                </c:pt>
                <c:pt idx="200">
                  <c:v>46874</c:v>
                </c:pt>
                <c:pt idx="201">
                  <c:v>46905</c:v>
                </c:pt>
                <c:pt idx="202">
                  <c:v>46935</c:v>
                </c:pt>
                <c:pt idx="203">
                  <c:v>46966</c:v>
                </c:pt>
                <c:pt idx="204">
                  <c:v>46997</c:v>
                </c:pt>
                <c:pt idx="205">
                  <c:v>47027</c:v>
                </c:pt>
                <c:pt idx="206">
                  <c:v>47058</c:v>
                </c:pt>
                <c:pt idx="207">
                  <c:v>47088</c:v>
                </c:pt>
              </c:numCache>
            </c:numRef>
          </c:xVal>
          <c:yVal>
            <c:numRef>
              <c:f>Кпрод!$B$8:$B$95</c:f>
              <c:numCache>
                <c:formatCode>General</c:formatCode>
                <c:ptCount val="88"/>
                <c:pt idx="0">
                  <c:v>1.383346745882873</c:v>
                </c:pt>
                <c:pt idx="1">
                  <c:v>0.96242878326207892</c:v>
                </c:pt>
                <c:pt idx="2">
                  <c:v>0.62569282671994331</c:v>
                </c:pt>
                <c:pt idx="3">
                  <c:v>0.67690045235233653</c:v>
                </c:pt>
                <c:pt idx="4">
                  <c:v>0.71520432371257514</c:v>
                </c:pt>
                <c:pt idx="5">
                  <c:v>0.74930715064563513</c:v>
                </c:pt>
                <c:pt idx="6">
                  <c:v>0.72257115908290859</c:v>
                </c:pt>
                <c:pt idx="7">
                  <c:v>0.86836793453847905</c:v>
                </c:pt>
                <c:pt idx="8">
                  <c:v>0.72155010982387535</c:v>
                </c:pt>
                <c:pt idx="9">
                  <c:v>0.15189167906804563</c:v>
                </c:pt>
                <c:pt idx="10">
                  <c:v>0.11373711311212882</c:v>
                </c:pt>
                <c:pt idx="11">
                  <c:v>0.18433688984628788</c:v>
                </c:pt>
                <c:pt idx="12">
                  <c:v>0.23881811999327618</c:v>
                </c:pt>
                <c:pt idx="13">
                  <c:v>0.41121079207716277</c:v>
                </c:pt>
                <c:pt idx="14">
                  <c:v>0.40855718170347893</c:v>
                </c:pt>
                <c:pt idx="15">
                  <c:v>0.45667367361039746</c:v>
                </c:pt>
                <c:pt idx="16">
                  <c:v>0.34006467937869628</c:v>
                </c:pt>
                <c:pt idx="17">
                  <c:v>0.28198746617242537</c:v>
                </c:pt>
                <c:pt idx="18">
                  <c:v>0.23187862404549428</c:v>
                </c:pt>
                <c:pt idx="19">
                  <c:v>0.30565938922450497</c:v>
                </c:pt>
                <c:pt idx="20">
                  <c:v>0.23347019835328112</c:v>
                </c:pt>
                <c:pt idx="21">
                  <c:v>0.16935593656610184</c:v>
                </c:pt>
                <c:pt idx="22">
                  <c:v>0.13880833283370175</c:v>
                </c:pt>
                <c:pt idx="23">
                  <c:v>0.13716539408548217</c:v>
                </c:pt>
                <c:pt idx="24">
                  <c:v>0.12751557166970676</c:v>
                </c:pt>
                <c:pt idx="25">
                  <c:v>0.13216145641168192</c:v>
                </c:pt>
                <c:pt idx="26">
                  <c:v>0.11843682748200003</c:v>
                </c:pt>
                <c:pt idx="27">
                  <c:v>0.14552999652774026</c:v>
                </c:pt>
                <c:pt idx="28">
                  <c:v>0.20777415646641265</c:v>
                </c:pt>
                <c:pt idx="29">
                  <c:v>9.3824490211074155E-2</c:v>
                </c:pt>
                <c:pt idx="30">
                  <c:v>0.26737319387495323</c:v>
                </c:pt>
                <c:pt idx="31">
                  <c:v>0.2365590550723056</c:v>
                </c:pt>
                <c:pt idx="32">
                  <c:v>0.23900767861590708</c:v>
                </c:pt>
                <c:pt idx="33">
                  <c:v>0.235776519955046</c:v>
                </c:pt>
                <c:pt idx="34">
                  <c:v>0.25956332433375578</c:v>
                </c:pt>
                <c:pt idx="60">
                  <c:v>0.54294480356750174</c:v>
                </c:pt>
                <c:pt idx="61">
                  <c:v>0.31882413392545655</c:v>
                </c:pt>
                <c:pt idx="62">
                  <c:v>0.25714823496736722</c:v>
                </c:pt>
                <c:pt idx="63">
                  <c:v>0.25844083971652493</c:v>
                </c:pt>
                <c:pt idx="64">
                  <c:v>0.24170394763540029</c:v>
                </c:pt>
                <c:pt idx="65">
                  <c:v>0.26434984638402054</c:v>
                </c:pt>
                <c:pt idx="66">
                  <c:v>0.18811922075087145</c:v>
                </c:pt>
                <c:pt idx="67">
                  <c:v>0.15791177858372377</c:v>
                </c:pt>
                <c:pt idx="68">
                  <c:v>0.12212486952978591</c:v>
                </c:pt>
                <c:pt idx="69">
                  <c:v>9.2038378513892807E-2</c:v>
                </c:pt>
                <c:pt idx="70">
                  <c:v>0.16147730647089453</c:v>
                </c:pt>
                <c:pt idx="71">
                  <c:v>0.14493015195470707</c:v>
                </c:pt>
                <c:pt idx="72">
                  <c:v>0.12067297997561562</c:v>
                </c:pt>
                <c:pt idx="73">
                  <c:v>0.13299967225937864</c:v>
                </c:pt>
                <c:pt idx="74">
                  <c:v>0.1577400610239636</c:v>
                </c:pt>
                <c:pt idx="75">
                  <c:v>0.14978432726939839</c:v>
                </c:pt>
                <c:pt idx="76">
                  <c:v>0.10508196353870378</c:v>
                </c:pt>
                <c:pt idx="77">
                  <c:v>0.18431395332948278</c:v>
                </c:pt>
                <c:pt idx="78">
                  <c:v>0.13939015468574723</c:v>
                </c:pt>
                <c:pt idx="79">
                  <c:v>0.17006631765228666</c:v>
                </c:pt>
                <c:pt idx="80">
                  <c:v>0.1359017479181393</c:v>
                </c:pt>
                <c:pt idx="81">
                  <c:v>0.17045743656231541</c:v>
                </c:pt>
                <c:pt idx="82">
                  <c:v>0.20583768730268517</c:v>
                </c:pt>
                <c:pt idx="83">
                  <c:v>0.23044268650216085</c:v>
                </c:pt>
                <c:pt idx="84">
                  <c:v>0.14481502982529776</c:v>
                </c:pt>
                <c:pt idx="85">
                  <c:v>0.15563110752474552</c:v>
                </c:pt>
                <c:pt idx="86">
                  <c:v>0.13604920139377941</c:v>
                </c:pt>
                <c:pt idx="87">
                  <c:v>0.14289077196632818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8F-4BFC-BF04-819AAAAA0025}"/>
            </c:ext>
          </c:extLst>
        </c:ser>
        <c:ser>
          <c:idx val="1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Кпрод!$A$96:$A$119</c:f>
              <c:numCache>
                <c:formatCode>m/d/yyyy</c:formatCode>
                <c:ptCount val="24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</c:numCache>
            </c:numRef>
          </c:xVal>
          <c:yVal>
            <c:numRef>
              <c:f>Кпрод!$B$96:$B$119</c:f>
              <c:numCache>
                <c:formatCode>General</c:formatCode>
                <c:ptCount val="24"/>
                <c:pt idx="0">
                  <c:v>0.14097296084997224</c:v>
                </c:pt>
                <c:pt idx="1">
                  <c:v>0.13911079218997735</c:v>
                </c:pt>
                <c:pt idx="2">
                  <c:v>0.13730181101550346</c:v>
                </c:pt>
                <c:pt idx="3">
                  <c:v>0.13554370662114049</c:v>
                </c:pt>
                <c:pt idx="4">
                  <c:v>0.13383430204030081</c:v>
                </c:pt>
                <c:pt idx="5">
                  <c:v>0.13217154443176482</c:v>
                </c:pt>
                <c:pt idx="6">
                  <c:v>0.13055349628795143</c:v>
                </c:pt>
                <c:pt idx="7">
                  <c:v>0.12897832738382628</c:v>
                </c:pt>
                <c:pt idx="8">
                  <c:v>0.12744430739440368</c:v>
                </c:pt>
                <c:pt idx="9">
                  <c:v>0.12594979911671728</c:v>
                </c:pt>
                <c:pt idx="10">
                  <c:v>0.12449325223908811</c:v>
                </c:pt>
                <c:pt idx="11">
                  <c:v>0.1230731976066308</c:v>
                </c:pt>
                <c:pt idx="12">
                  <c:v>0.12168824193732793</c:v>
                </c:pt>
                <c:pt idx="13">
                  <c:v>0.12033706294775416</c:v>
                </c:pt>
                <c:pt idx="14">
                  <c:v>0.11901840485173683</c:v>
                </c:pt>
                <c:pt idx="15">
                  <c:v>0.11773107419896238</c:v>
                </c:pt>
                <c:pt idx="16">
                  <c:v>0.11647393602384049</c:v>
                </c:pt>
                <c:pt idx="17">
                  <c:v>0.11524591027787195</c:v>
                </c:pt>
                <c:pt idx="18">
                  <c:v>0.11404596852137854</c:v>
                </c:pt>
                <c:pt idx="19">
                  <c:v>0.11287313085278043</c:v>
                </c:pt>
                <c:pt idx="20">
                  <c:v>0.11172646305568387</c:v>
                </c:pt>
                <c:pt idx="21">
                  <c:v>0.1106050739458998</c:v>
                </c:pt>
                <c:pt idx="22">
                  <c:v>0.10950811290217628</c:v>
                </c:pt>
                <c:pt idx="23">
                  <c:v>0.10843476756591723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28F-4BFC-BF04-819AAAAA0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909072"/>
        <c:axId val="399910712"/>
      </c:scatterChart>
      <c:valAx>
        <c:axId val="399909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m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9910712"/>
        <c:crosses val="autoZero"/>
        <c:crossBetween val="midCat"/>
        <c:majorUnit val="730"/>
      </c:valAx>
      <c:valAx>
        <c:axId val="39991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9909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Коэффициент</a:t>
            </a:r>
            <a:r>
              <a:rPr lang="ru-RU" sz="1200" baseline="0"/>
              <a:t> приемистости</a:t>
            </a:r>
            <a:endParaRPr lang="ru-RU" sz="1200"/>
          </a:p>
        </c:rich>
      </c:tx>
      <c:layout>
        <c:manualLayout>
          <c:xMode val="edge"/>
          <c:yMode val="edge"/>
          <c:x val="0.2373147525124526"/>
          <c:y val="8.2410357594546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Кприем!$E$2:$E$159</c:f>
              <c:numCache>
                <c:formatCode>m/d/yyyy</c:formatCode>
                <c:ptCount val="158"/>
                <c:pt idx="0">
                  <c:v>40969</c:v>
                </c:pt>
                <c:pt idx="1">
                  <c:v>41000</c:v>
                </c:pt>
                <c:pt idx="2">
                  <c:v>41030</c:v>
                </c:pt>
                <c:pt idx="3">
                  <c:v>41061</c:v>
                </c:pt>
                <c:pt idx="4">
                  <c:v>41091</c:v>
                </c:pt>
                <c:pt idx="5">
                  <c:v>41122</c:v>
                </c:pt>
                <c:pt idx="6">
                  <c:v>41153</c:v>
                </c:pt>
                <c:pt idx="7">
                  <c:v>41183</c:v>
                </c:pt>
                <c:pt idx="8">
                  <c:v>41214</c:v>
                </c:pt>
                <c:pt idx="9">
                  <c:v>41244</c:v>
                </c:pt>
                <c:pt idx="10">
                  <c:v>41275</c:v>
                </c:pt>
                <c:pt idx="11">
                  <c:v>41306</c:v>
                </c:pt>
                <c:pt idx="12">
                  <c:v>41334</c:v>
                </c:pt>
                <c:pt idx="13">
                  <c:v>41365</c:v>
                </c:pt>
                <c:pt idx="14">
                  <c:v>41395</c:v>
                </c:pt>
                <c:pt idx="15">
                  <c:v>41426</c:v>
                </c:pt>
                <c:pt idx="16">
                  <c:v>41456</c:v>
                </c:pt>
                <c:pt idx="17">
                  <c:v>41487</c:v>
                </c:pt>
                <c:pt idx="18">
                  <c:v>41518</c:v>
                </c:pt>
                <c:pt idx="19">
                  <c:v>41548</c:v>
                </c:pt>
                <c:pt idx="20">
                  <c:v>41579</c:v>
                </c:pt>
                <c:pt idx="21">
                  <c:v>41609</c:v>
                </c:pt>
                <c:pt idx="22">
                  <c:v>41640</c:v>
                </c:pt>
                <c:pt idx="23">
                  <c:v>41671</c:v>
                </c:pt>
                <c:pt idx="24">
                  <c:v>41699</c:v>
                </c:pt>
                <c:pt idx="25">
                  <c:v>41730</c:v>
                </c:pt>
                <c:pt idx="26">
                  <c:v>41760</c:v>
                </c:pt>
                <c:pt idx="27">
                  <c:v>41791</c:v>
                </c:pt>
                <c:pt idx="28">
                  <c:v>41821</c:v>
                </c:pt>
                <c:pt idx="29">
                  <c:v>41852</c:v>
                </c:pt>
                <c:pt idx="30">
                  <c:v>41883</c:v>
                </c:pt>
                <c:pt idx="31">
                  <c:v>41913</c:v>
                </c:pt>
                <c:pt idx="32">
                  <c:v>41944</c:v>
                </c:pt>
                <c:pt idx="33">
                  <c:v>41974</c:v>
                </c:pt>
                <c:pt idx="34">
                  <c:v>42005</c:v>
                </c:pt>
                <c:pt idx="35">
                  <c:v>42036</c:v>
                </c:pt>
                <c:pt idx="36">
                  <c:v>42064</c:v>
                </c:pt>
                <c:pt idx="37">
                  <c:v>42095</c:v>
                </c:pt>
                <c:pt idx="38">
                  <c:v>42125</c:v>
                </c:pt>
                <c:pt idx="39">
                  <c:v>42156</c:v>
                </c:pt>
                <c:pt idx="40">
                  <c:v>42186</c:v>
                </c:pt>
                <c:pt idx="41">
                  <c:v>42217</c:v>
                </c:pt>
                <c:pt idx="42">
                  <c:v>42248</c:v>
                </c:pt>
                <c:pt idx="43">
                  <c:v>42278</c:v>
                </c:pt>
                <c:pt idx="44">
                  <c:v>42309</c:v>
                </c:pt>
                <c:pt idx="45">
                  <c:v>42339</c:v>
                </c:pt>
                <c:pt idx="46">
                  <c:v>42370</c:v>
                </c:pt>
                <c:pt idx="47">
                  <c:v>42401</c:v>
                </c:pt>
                <c:pt idx="48">
                  <c:v>42430</c:v>
                </c:pt>
                <c:pt idx="49">
                  <c:v>42461</c:v>
                </c:pt>
                <c:pt idx="50">
                  <c:v>42491</c:v>
                </c:pt>
                <c:pt idx="51">
                  <c:v>42522</c:v>
                </c:pt>
                <c:pt idx="52">
                  <c:v>42552</c:v>
                </c:pt>
                <c:pt idx="53">
                  <c:v>42583</c:v>
                </c:pt>
                <c:pt idx="54">
                  <c:v>42614</c:v>
                </c:pt>
                <c:pt idx="55">
                  <c:v>42644</c:v>
                </c:pt>
                <c:pt idx="56">
                  <c:v>42675</c:v>
                </c:pt>
                <c:pt idx="57">
                  <c:v>42705</c:v>
                </c:pt>
                <c:pt idx="58">
                  <c:v>42736</c:v>
                </c:pt>
                <c:pt idx="59">
                  <c:v>42767</c:v>
                </c:pt>
                <c:pt idx="60">
                  <c:v>42795</c:v>
                </c:pt>
                <c:pt idx="61">
                  <c:v>42826</c:v>
                </c:pt>
                <c:pt idx="62">
                  <c:v>42856</c:v>
                </c:pt>
                <c:pt idx="63">
                  <c:v>42887</c:v>
                </c:pt>
                <c:pt idx="64">
                  <c:v>42917</c:v>
                </c:pt>
                <c:pt idx="65">
                  <c:v>42948</c:v>
                </c:pt>
                <c:pt idx="66">
                  <c:v>42979</c:v>
                </c:pt>
                <c:pt idx="67">
                  <c:v>43009</c:v>
                </c:pt>
                <c:pt idx="68">
                  <c:v>43040</c:v>
                </c:pt>
                <c:pt idx="69">
                  <c:v>43070</c:v>
                </c:pt>
                <c:pt idx="70">
                  <c:v>43101</c:v>
                </c:pt>
                <c:pt idx="71">
                  <c:v>43132</c:v>
                </c:pt>
                <c:pt idx="72">
                  <c:v>43160</c:v>
                </c:pt>
                <c:pt idx="73">
                  <c:v>43191</c:v>
                </c:pt>
                <c:pt idx="74">
                  <c:v>43221</c:v>
                </c:pt>
                <c:pt idx="75">
                  <c:v>43252</c:v>
                </c:pt>
                <c:pt idx="76">
                  <c:v>43282</c:v>
                </c:pt>
                <c:pt idx="77">
                  <c:v>43313</c:v>
                </c:pt>
                <c:pt idx="78">
                  <c:v>43344</c:v>
                </c:pt>
                <c:pt idx="79">
                  <c:v>43374</c:v>
                </c:pt>
                <c:pt idx="80">
                  <c:v>43405</c:v>
                </c:pt>
                <c:pt idx="81">
                  <c:v>43435</c:v>
                </c:pt>
                <c:pt idx="82">
                  <c:v>43466</c:v>
                </c:pt>
                <c:pt idx="83">
                  <c:v>43497</c:v>
                </c:pt>
                <c:pt idx="84">
                  <c:v>43525</c:v>
                </c:pt>
                <c:pt idx="85">
                  <c:v>43556</c:v>
                </c:pt>
                <c:pt idx="86">
                  <c:v>43586</c:v>
                </c:pt>
                <c:pt idx="87">
                  <c:v>43617</c:v>
                </c:pt>
                <c:pt idx="88">
                  <c:v>43647</c:v>
                </c:pt>
                <c:pt idx="89">
                  <c:v>43678</c:v>
                </c:pt>
                <c:pt idx="90">
                  <c:v>43709</c:v>
                </c:pt>
                <c:pt idx="91">
                  <c:v>43739</c:v>
                </c:pt>
                <c:pt idx="92">
                  <c:v>43770</c:v>
                </c:pt>
                <c:pt idx="93">
                  <c:v>43800</c:v>
                </c:pt>
                <c:pt idx="94">
                  <c:v>43831</c:v>
                </c:pt>
                <c:pt idx="95">
                  <c:v>43862</c:v>
                </c:pt>
                <c:pt idx="96">
                  <c:v>43891</c:v>
                </c:pt>
                <c:pt idx="97">
                  <c:v>43922</c:v>
                </c:pt>
                <c:pt idx="98">
                  <c:v>43952</c:v>
                </c:pt>
                <c:pt idx="99">
                  <c:v>43983</c:v>
                </c:pt>
                <c:pt idx="100">
                  <c:v>44013</c:v>
                </c:pt>
                <c:pt idx="101">
                  <c:v>44044</c:v>
                </c:pt>
                <c:pt idx="102">
                  <c:v>44075</c:v>
                </c:pt>
                <c:pt idx="103">
                  <c:v>44105</c:v>
                </c:pt>
                <c:pt idx="104">
                  <c:v>44136</c:v>
                </c:pt>
                <c:pt idx="105">
                  <c:v>44166</c:v>
                </c:pt>
                <c:pt idx="106">
                  <c:v>44197</c:v>
                </c:pt>
                <c:pt idx="107">
                  <c:v>44228</c:v>
                </c:pt>
                <c:pt idx="108">
                  <c:v>44256</c:v>
                </c:pt>
                <c:pt idx="109">
                  <c:v>44287</c:v>
                </c:pt>
                <c:pt idx="110">
                  <c:v>44317</c:v>
                </c:pt>
                <c:pt idx="111">
                  <c:v>44348</c:v>
                </c:pt>
                <c:pt idx="112">
                  <c:v>44378</c:v>
                </c:pt>
                <c:pt idx="113">
                  <c:v>44409</c:v>
                </c:pt>
                <c:pt idx="114">
                  <c:v>44440</c:v>
                </c:pt>
                <c:pt idx="115">
                  <c:v>44470</c:v>
                </c:pt>
                <c:pt idx="116">
                  <c:v>44501</c:v>
                </c:pt>
                <c:pt idx="117">
                  <c:v>44531</c:v>
                </c:pt>
                <c:pt idx="118">
                  <c:v>44562</c:v>
                </c:pt>
                <c:pt idx="119">
                  <c:v>44593</c:v>
                </c:pt>
                <c:pt idx="120">
                  <c:v>44621</c:v>
                </c:pt>
                <c:pt idx="121">
                  <c:v>44652</c:v>
                </c:pt>
                <c:pt idx="122">
                  <c:v>44682</c:v>
                </c:pt>
                <c:pt idx="123">
                  <c:v>44713</c:v>
                </c:pt>
                <c:pt idx="124">
                  <c:v>44743</c:v>
                </c:pt>
                <c:pt idx="125">
                  <c:v>44774</c:v>
                </c:pt>
                <c:pt idx="126">
                  <c:v>44805</c:v>
                </c:pt>
                <c:pt idx="127">
                  <c:v>44835</c:v>
                </c:pt>
                <c:pt idx="128">
                  <c:v>44866</c:v>
                </c:pt>
                <c:pt idx="129">
                  <c:v>44896</c:v>
                </c:pt>
                <c:pt idx="130">
                  <c:v>44927</c:v>
                </c:pt>
                <c:pt idx="131">
                  <c:v>44958</c:v>
                </c:pt>
                <c:pt idx="132">
                  <c:v>44986</c:v>
                </c:pt>
                <c:pt idx="133">
                  <c:v>45017</c:v>
                </c:pt>
                <c:pt idx="134">
                  <c:v>45047</c:v>
                </c:pt>
                <c:pt idx="135">
                  <c:v>45078</c:v>
                </c:pt>
                <c:pt idx="136">
                  <c:v>45108</c:v>
                </c:pt>
                <c:pt idx="137">
                  <c:v>45139</c:v>
                </c:pt>
                <c:pt idx="138">
                  <c:v>45170</c:v>
                </c:pt>
                <c:pt idx="139">
                  <c:v>45200</c:v>
                </c:pt>
                <c:pt idx="140">
                  <c:v>45231</c:v>
                </c:pt>
                <c:pt idx="141">
                  <c:v>45261</c:v>
                </c:pt>
                <c:pt idx="142">
                  <c:v>45292</c:v>
                </c:pt>
                <c:pt idx="143">
                  <c:v>45323</c:v>
                </c:pt>
                <c:pt idx="144">
                  <c:v>45352</c:v>
                </c:pt>
                <c:pt idx="145">
                  <c:v>45383</c:v>
                </c:pt>
                <c:pt idx="146">
                  <c:v>45413</c:v>
                </c:pt>
                <c:pt idx="147">
                  <c:v>45444</c:v>
                </c:pt>
                <c:pt idx="148">
                  <c:v>45474</c:v>
                </c:pt>
                <c:pt idx="149">
                  <c:v>45505</c:v>
                </c:pt>
                <c:pt idx="150">
                  <c:v>45536</c:v>
                </c:pt>
                <c:pt idx="151">
                  <c:v>45566</c:v>
                </c:pt>
                <c:pt idx="152">
                  <c:v>45597</c:v>
                </c:pt>
                <c:pt idx="153">
                  <c:v>45627</c:v>
                </c:pt>
                <c:pt idx="154">
                  <c:v>45658</c:v>
                </c:pt>
                <c:pt idx="155">
                  <c:v>45689</c:v>
                </c:pt>
                <c:pt idx="156">
                  <c:v>45717</c:v>
                </c:pt>
                <c:pt idx="157">
                  <c:v>45748</c:v>
                </c:pt>
              </c:numCache>
            </c:numRef>
          </c:xVal>
          <c:yVal>
            <c:numRef>
              <c:f>Кприем!$G$2:$G$83</c:f>
              <c:numCache>
                <c:formatCode>General</c:formatCode>
                <c:ptCount val="82"/>
                <c:pt idx="0">
                  <c:v>1.0108043665079163</c:v>
                </c:pt>
                <c:pt idx="1">
                  <c:v>0.99944640789162265</c:v>
                </c:pt>
                <c:pt idx="2">
                  <c:v>1.1527185671712161</c:v>
                </c:pt>
                <c:pt idx="3">
                  <c:v>0.72940357547252521</c:v>
                </c:pt>
                <c:pt idx="4">
                  <c:v>0.94436287062413848</c:v>
                </c:pt>
                <c:pt idx="5">
                  <c:v>0.77479929150778082</c:v>
                </c:pt>
                <c:pt idx="6">
                  <c:v>0.80725950660035473</c:v>
                </c:pt>
                <c:pt idx="7">
                  <c:v>0.67784909376118219</c:v>
                </c:pt>
                <c:pt idx="8">
                  <c:v>0.62897810176724023</c:v>
                </c:pt>
                <c:pt idx="9">
                  <c:v>0.66456666555699428</c:v>
                </c:pt>
                <c:pt idx="10">
                  <c:v>0.66919763923302766</c:v>
                </c:pt>
                <c:pt idx="11">
                  <c:v>0.57833718150011648</c:v>
                </c:pt>
                <c:pt idx="12">
                  <c:v>0.50557719588581451</c:v>
                </c:pt>
                <c:pt idx="13">
                  <c:v>0.48723529802359122</c:v>
                </c:pt>
                <c:pt idx="14">
                  <c:v>0.77014277860360913</c:v>
                </c:pt>
                <c:pt idx="15">
                  <c:v>0.54455226895785536</c:v>
                </c:pt>
                <c:pt idx="16">
                  <c:v>0.41762041407293238</c:v>
                </c:pt>
                <c:pt idx="17">
                  <c:v>0.35699696705406253</c:v>
                </c:pt>
                <c:pt idx="18">
                  <c:v>0.43441452751493026</c:v>
                </c:pt>
                <c:pt idx="19">
                  <c:v>0.54504594612627122</c:v>
                </c:pt>
                <c:pt idx="20">
                  <c:v>0.38441582239395811</c:v>
                </c:pt>
                <c:pt idx="21">
                  <c:v>0.40089033159955761</c:v>
                </c:pt>
                <c:pt idx="22">
                  <c:v>0.35570380053282025</c:v>
                </c:pt>
                <c:pt idx="23">
                  <c:v>0.23455247633202422</c:v>
                </c:pt>
                <c:pt idx="24">
                  <c:v>0.23</c:v>
                </c:pt>
                <c:pt idx="25">
                  <c:v>0.24361470456477818</c:v>
                </c:pt>
                <c:pt idx="26">
                  <c:v>0.20328152937030011</c:v>
                </c:pt>
                <c:pt idx="27">
                  <c:v>0.29388118811881192</c:v>
                </c:pt>
                <c:pt idx="28">
                  <c:v>0.3314230464973193</c:v>
                </c:pt>
                <c:pt idx="29">
                  <c:v>0.35610047504578757</c:v>
                </c:pt>
                <c:pt idx="30">
                  <c:v>0.34530826359732159</c:v>
                </c:pt>
                <c:pt idx="31">
                  <c:v>0.31055644160394769</c:v>
                </c:pt>
                <c:pt idx="32">
                  <c:v>0.63339305330385853</c:v>
                </c:pt>
                <c:pt idx="33">
                  <c:v>0.32853621302689906</c:v>
                </c:pt>
                <c:pt idx="34">
                  <c:v>0.31437779408653416</c:v>
                </c:pt>
                <c:pt idx="35">
                  <c:v>0.30882310350819625</c:v>
                </c:pt>
                <c:pt idx="36">
                  <c:v>0.32903225806451625</c:v>
                </c:pt>
                <c:pt idx="37">
                  <c:v>0.33703832752613255</c:v>
                </c:pt>
                <c:pt idx="38">
                  <c:v>0.13483313131071431</c:v>
                </c:pt>
                <c:pt idx="39">
                  <c:v>0.11300834202294055</c:v>
                </c:pt>
                <c:pt idx="40">
                  <c:v>9.3604004449388198E-2</c:v>
                </c:pt>
                <c:pt idx="41">
                  <c:v>9.884090055760604E-2</c:v>
                </c:pt>
                <c:pt idx="42">
                  <c:v>0.12674859993501408</c:v>
                </c:pt>
                <c:pt idx="43">
                  <c:v>8.6670560271646865E-2</c:v>
                </c:pt>
                <c:pt idx="44">
                  <c:v>8.4986508566360114E-2</c:v>
                </c:pt>
                <c:pt idx="45">
                  <c:v>8.6587436332767373E-2</c:v>
                </c:pt>
                <c:pt idx="46">
                  <c:v>8.6026601437089109E-2</c:v>
                </c:pt>
                <c:pt idx="47">
                  <c:v>0.10300479743226403</c:v>
                </c:pt>
                <c:pt idx="48">
                  <c:v>0.11056499393300076</c:v>
                </c:pt>
                <c:pt idx="49">
                  <c:v>9.75517982121821E-2</c:v>
                </c:pt>
                <c:pt idx="50">
                  <c:v>9.2076333423053144E-2</c:v>
                </c:pt>
                <c:pt idx="51">
                  <c:v>8.559440559440562E-2</c:v>
                </c:pt>
                <c:pt idx="52">
                  <c:v>9.5220175851213951E-2</c:v>
                </c:pt>
                <c:pt idx="53">
                  <c:v>8.8970515092872252E-2</c:v>
                </c:pt>
                <c:pt idx="54">
                  <c:v>7.4243669094958997E-2</c:v>
                </c:pt>
                <c:pt idx="55">
                  <c:v>8.105856251296864E-2</c:v>
                </c:pt>
                <c:pt idx="56">
                  <c:v>7.4959223336578326E-2</c:v>
                </c:pt>
                <c:pt idx="57">
                  <c:v>5.3591777173955128E-2</c:v>
                </c:pt>
                <c:pt idx="58">
                  <c:v>7.4743890746850047E-2</c:v>
                </c:pt>
                <c:pt idx="59">
                  <c:v>7.6478996150708814E-2</c:v>
                </c:pt>
                <c:pt idx="60">
                  <c:v>9.8831613179098526E-2</c:v>
                </c:pt>
                <c:pt idx="61">
                  <c:v>0.12331063085571518</c:v>
                </c:pt>
                <c:pt idx="62">
                  <c:v>0.1424038655212648</c:v>
                </c:pt>
                <c:pt idx="63">
                  <c:v>0.12776180698151951</c:v>
                </c:pt>
                <c:pt idx="64">
                  <c:v>0.13700395308712085</c:v>
                </c:pt>
                <c:pt idx="65">
                  <c:v>0.13329517101338492</c:v>
                </c:pt>
                <c:pt idx="66">
                  <c:v>0.13970686365429091</c:v>
                </c:pt>
                <c:pt idx="67">
                  <c:v>0.13229201093013662</c:v>
                </c:pt>
                <c:pt idx="68">
                  <c:v>0.13561399223228043</c:v>
                </c:pt>
                <c:pt idx="69">
                  <c:v>0.12060064971376022</c:v>
                </c:pt>
                <c:pt idx="70">
                  <c:v>0.12269145315971537</c:v>
                </c:pt>
                <c:pt idx="71">
                  <c:v>0.11941776111074109</c:v>
                </c:pt>
                <c:pt idx="72">
                  <c:v>0.11552777404019314</c:v>
                </c:pt>
                <c:pt idx="73">
                  <c:v>0.11971226417255897</c:v>
                </c:pt>
                <c:pt idx="74">
                  <c:v>0.11787786323541782</c:v>
                </c:pt>
                <c:pt idx="75">
                  <c:v>0.1468912776412776</c:v>
                </c:pt>
                <c:pt idx="76">
                  <c:v>0.14129279288552193</c:v>
                </c:pt>
                <c:pt idx="77">
                  <c:v>0.1682704657147667</c:v>
                </c:pt>
                <c:pt idx="78">
                  <c:v>0.16383729717715048</c:v>
                </c:pt>
                <c:pt idx="79">
                  <c:v>0.15194935818501501</c:v>
                </c:pt>
                <c:pt idx="80">
                  <c:v>0.1325380493033225</c:v>
                </c:pt>
                <c:pt idx="81">
                  <c:v>0.14901762493748022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7E-4815-89DB-1CBB2806168D}"/>
            </c:ext>
          </c:extLst>
        </c:ser>
        <c:ser>
          <c:idx val="1"/>
          <c:order val="1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Кприем!$A$96:$A$251</c:f>
              <c:numCache>
                <c:formatCode>m/d/yyyy</c:formatCode>
                <c:ptCount val="15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xVal>
          <c:yVal>
            <c:numRef>
              <c:f>Кприем!$C$96:$C$119</c:f>
              <c:numCache>
                <c:formatCode>General</c:formatCode>
                <c:ptCount val="24"/>
                <c:pt idx="0">
                  <c:v>0.14746912676371754</c:v>
                </c:pt>
                <c:pt idx="1">
                  <c:v>0.1459542497248596</c:v>
                </c:pt>
                <c:pt idx="2">
                  <c:v>0.14447189182926071</c:v>
                </c:pt>
                <c:pt idx="3">
                  <c:v>0.14302099912544339</c:v>
                </c:pt>
                <c:pt idx="4">
                  <c:v>0.1416005630996717</c:v>
                </c:pt>
                <c:pt idx="5">
                  <c:v>0.14020961824142883</c:v>
                </c:pt>
                <c:pt idx="6">
                  <c:v>0.13884723976426691</c:v>
                </c:pt>
                <c:pt idx="7">
                  <c:v>0.13751254147055558</c:v>
                </c:pt>
                <c:pt idx="8">
                  <c:v>0.13620467374961617</c:v>
                </c:pt>
                <c:pt idx="9">
                  <c:v>0.13492282169959874</c:v>
                </c:pt>
                <c:pt idx="10">
                  <c:v>0.13366620336424848</c:v>
                </c:pt>
                <c:pt idx="11">
                  <c:v>0.13243406807642655</c:v>
                </c:pt>
                <c:pt idx="12">
                  <c:v>0.13122569490090266</c:v>
                </c:pt>
                <c:pt idx="13">
                  <c:v>0.13004039116953131</c:v>
                </c:pt>
                <c:pt idx="14">
                  <c:v>0.12887749110246571</c:v>
                </c:pt>
                <c:pt idx="15">
                  <c:v>0.12773635450955706</c:v>
                </c:pt>
                <c:pt idx="16">
                  <c:v>0.12661636556653877</c:v>
                </c:pt>
                <c:pt idx="17">
                  <c:v>0.12551693166100719</c:v>
                </c:pt>
                <c:pt idx="18">
                  <c:v>0.12443748230358756</c:v>
                </c:pt>
                <c:pt idx="19">
                  <c:v>0.12337746810002036</c:v>
                </c:pt>
                <c:pt idx="20">
                  <c:v>0.12233635978021883</c:v>
                </c:pt>
                <c:pt idx="21">
                  <c:v>0.12131364728063881</c:v>
                </c:pt>
                <c:pt idx="22">
                  <c:v>0.12030883887656935</c:v>
                </c:pt>
                <c:pt idx="23">
                  <c:v>0.11932146036119651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7E-4815-89DB-1CBB28061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110296"/>
        <c:axId val="186095536"/>
      </c:scatterChart>
      <c:valAx>
        <c:axId val="356110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m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095536"/>
        <c:crosses val="autoZero"/>
        <c:crossBetween val="midCat"/>
        <c:majorUnit val="730"/>
      </c:valAx>
      <c:valAx>
        <c:axId val="18609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6110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95FE3-302D-45D3-8321-B09C30EC10A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89A84-A9A9-430D-BC09-098C6AF99D86}">
      <dgm:prSet phldrT="[Text]" custT="1"/>
      <dgm:spPr>
        <a:xfrm>
          <a:off x="3287953" y="0"/>
          <a:ext cx="1535457" cy="1405568"/>
        </a:xfr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Движение фонда скважин</a:t>
          </a:r>
        </a:p>
        <a:p>
          <a:pPr>
            <a:buNone/>
          </a:pPr>
          <a:r>
            <a:rPr lang="ru-RU" sz="1400" b="1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выбытие прибытие</a:t>
          </a:r>
        </a:p>
      </dgm:t>
    </dgm:pt>
    <dgm:pt modelId="{855CEBD4-9C7A-4970-9518-7101FBB3D709}" type="parTrans" cxnId="{16DBE978-EA43-4786-B23D-CEEDE9EDCC82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0527BBD-0B4E-4C26-A66F-5821730E7D44}" type="sibTrans" cxnId="{16DBE978-EA43-4786-B23D-CEEDE9EDCC82}">
      <dgm:prSet/>
      <dgm:spPr>
        <a:xfrm rot="1803156">
          <a:off x="4798266" y="987955"/>
          <a:ext cx="320512" cy="474379"/>
        </a:xfrm>
        <a:solidFill>
          <a:srgbClr val="C00000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F6BAC5B0-75BF-4D55-BAB7-58024876F75D}">
      <dgm:prSet phldrT="[Text]" custT="1"/>
      <dgm:spPr>
        <a:xfrm>
          <a:off x="5104827" y="1057724"/>
          <a:ext cx="1558016" cy="1405568"/>
        </a:xfr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Построение характеристик вытеснения</a:t>
          </a:r>
        </a:p>
        <a:p>
          <a:pPr>
            <a:buNone/>
          </a:pPr>
          <a:r>
            <a:rPr lang="ru-RU" sz="1400" b="1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КИН  </a:t>
          </a:r>
          <a:r>
            <a:rPr lang="en-US" sz="1400" b="1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WC</a:t>
          </a:r>
          <a:endParaRPr lang="ru-RU" sz="1400" b="1" baseline="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BF026608-059B-4809-BEF1-AB4926554287}" type="parTrans" cxnId="{27C369C7-C382-4985-9ECA-C8456812CDA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85432046-00D3-464A-A6C5-D6BE10FA2A2A}" type="sibTrans" cxnId="{27C369C7-C382-4985-9ECA-C8456812CDAD}">
      <dgm:prSet/>
      <dgm:spPr>
        <a:xfrm rot="5400000">
          <a:off x="5696904" y="2568223"/>
          <a:ext cx="373863" cy="474379"/>
        </a:xfrm>
        <a:solidFill>
          <a:srgbClr val="C00000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32CA7622-43A2-4B31-AF38-D83A9A032640}">
      <dgm:prSet phldrT="[Text]" custT="1"/>
      <dgm:spPr>
        <a:xfrm>
          <a:off x="5098615" y="3168695"/>
          <a:ext cx="1570442" cy="1405568"/>
        </a:xfr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Расчет коэффициентов продуктивности и приемистости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PI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II</a:t>
          </a:r>
          <a:endParaRPr lang="ru-RU" sz="1400" b="1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80049C9E-250A-4A7C-87CB-AB7D49587D84}" type="parTrans" cxnId="{3A77F6CB-FA7B-4819-B9D0-2DE701BD43E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F3769DD-4DE0-4166-A800-999E30217C16}" type="sibTrans" cxnId="{3A77F6CB-FA7B-4819-B9D0-2DE701BD43ED}">
      <dgm:prSet/>
      <dgm:spPr>
        <a:xfrm rot="9000000">
          <a:off x="4837616" y="4152029"/>
          <a:ext cx="298936" cy="474379"/>
        </a:xfrm>
        <a:solidFill>
          <a:srgbClr val="C00000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42E8DE81-859F-41AE-B052-F0B40DC36E21}">
      <dgm:prSet phldrT="[Text]" custT="1"/>
      <dgm:spPr>
        <a:xfrm>
          <a:off x="3236101" y="4224180"/>
          <a:ext cx="1639160" cy="1405568"/>
        </a:xfr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Определение </a:t>
          </a:r>
          <a:r>
            <a:rPr lang="en-US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PVT</a:t>
          </a: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 свойств нефти и газа</a:t>
          </a:r>
        </a:p>
        <a:p>
          <a:pPr marL="0"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Rs  Bo  </a:t>
          </a:r>
          <a:r>
            <a:rPr lang="en-US" sz="1400" b="1" kern="1200" dirty="0" err="1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Bg</a:t>
          </a: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 co  mu</a:t>
          </a:r>
          <a:endParaRPr lang="ru-RU" sz="1400" b="1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3E0D6229-C6B6-4509-A952-7A9F6BFE48B2}" type="parTrans" cxnId="{CE219FE8-19B9-4EFE-9E29-1B250DBCE2C6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2E7D676-5C3A-4FF8-AB6A-665D63B835E7}" type="sibTrans" cxnId="{CE219FE8-19B9-4EFE-9E29-1B250DBCE2C6}">
      <dgm:prSet/>
      <dgm:spPr>
        <a:xfrm rot="12600000">
          <a:off x="2985303" y="4159017"/>
          <a:ext cx="302155" cy="474379"/>
        </a:xfrm>
        <a:solidFill>
          <a:srgbClr val="C00000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45197003-6C06-48DA-893B-46868DA7131B}">
      <dgm:prSet phldrT="[Text]" custT="1"/>
      <dgm:spPr>
        <a:xfrm>
          <a:off x="1451126" y="3168695"/>
          <a:ext cx="1552802" cy="1405568"/>
        </a:xfr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Расчет добычи и закачки</a:t>
          </a:r>
        </a:p>
        <a:p>
          <a:pPr>
            <a:buNone/>
          </a:pPr>
          <a:r>
            <a:rPr lang="en-US" sz="1400" b="1" dirty="0" err="1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Ql</a:t>
          </a:r>
          <a:r>
            <a:rPr lang="ru-RU" sz="1400" b="1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en-US" sz="1400" b="1" dirty="0" err="1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Qo</a:t>
          </a:r>
          <a:r>
            <a:rPr lang="en-US" sz="1400" b="1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 I</a:t>
          </a:r>
          <a:endParaRPr lang="ru-RU" sz="1400" b="1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88716856-2AFD-45F5-AE9B-B33D9AECB172}" type="parTrans" cxnId="{36E6C760-46F5-4B69-8BBE-0BF43F92207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BE17DDC2-963F-4AD5-994C-5F14CF552749}" type="sibTrans" cxnId="{36E6C760-46F5-4B69-8BBE-0BF43F922073}">
      <dgm:prSet/>
      <dgm:spPr>
        <a:xfrm rot="16200000">
          <a:off x="2040596" y="2589385"/>
          <a:ext cx="373863" cy="474379"/>
        </a:xfrm>
        <a:solidFill>
          <a:srgbClr val="C00000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40D80A81-B430-44F7-96AB-DA4369190431}">
      <dgm:prSet phldrT="[Text]" custT="1"/>
      <dgm:spPr>
        <a:xfrm>
          <a:off x="1478563" y="1057724"/>
          <a:ext cx="1497928" cy="1405568"/>
        </a:xfr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100" b="1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Прогноз пластового давления</a:t>
          </a:r>
        </a:p>
        <a:p>
          <a:pPr>
            <a:buNone/>
          </a:pPr>
          <a:r>
            <a:rPr lang="ru-RU" sz="1400" b="1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уравнение мат. баланса</a:t>
          </a:r>
        </a:p>
      </dgm:t>
    </dgm:pt>
    <dgm:pt modelId="{124DAA27-C031-422A-9399-E76F1954E5A2}" type="parTrans" cxnId="{2FBA9A10-A76B-4669-8899-71D9BD1A588C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2C284FB9-7966-44F7-9413-68FB6B66EC3A}" type="sibTrans" cxnId="{2FBA9A10-A76B-4669-8899-71D9BD1A588C}">
      <dgm:prSet/>
      <dgm:spPr>
        <a:xfrm rot="19796844">
          <a:off x="2961917" y="1002471"/>
          <a:ext cx="331670" cy="474379"/>
        </a:xfrm>
        <a:solidFill>
          <a:srgbClr val="C00000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ru-RU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7E9C2AE4-9AE7-404B-9175-B67DC0B5D4A1}" type="pres">
      <dgm:prSet presAssocID="{53495FE3-302D-45D3-8321-B09C30EC10AA}" presName="cycle" presStyleCnt="0">
        <dgm:presLayoutVars>
          <dgm:dir/>
          <dgm:resizeHandles val="exact"/>
        </dgm:presLayoutVars>
      </dgm:prSet>
      <dgm:spPr/>
    </dgm:pt>
    <dgm:pt modelId="{E9E04B39-B6DC-46F6-9E64-5BDF1C2F6070}" type="pres">
      <dgm:prSet presAssocID="{A4E89A84-A9A9-430D-BC09-098C6AF99D86}" presName="node" presStyleLbl="node1" presStyleIdx="0" presStyleCnt="6" custScaleX="109241" custRadScaleRad="103438">
        <dgm:presLayoutVars>
          <dgm:bulletEnabled val="1"/>
        </dgm:presLayoutVars>
      </dgm:prSet>
      <dgm:spPr/>
    </dgm:pt>
    <dgm:pt modelId="{71CCDFB4-A46E-46F8-AA59-9712FDE4E1C4}" type="pres">
      <dgm:prSet presAssocID="{B0527BBD-0B4E-4C26-A66F-5821730E7D44}" presName="sibTrans" presStyleLbl="sibTrans2D1" presStyleIdx="0" presStyleCnt="6"/>
      <dgm:spPr/>
    </dgm:pt>
    <dgm:pt modelId="{76892664-72C9-4B3C-B5A4-4D1C8A7476A8}" type="pres">
      <dgm:prSet presAssocID="{B0527BBD-0B4E-4C26-A66F-5821730E7D44}" presName="connectorText" presStyleLbl="sibTrans2D1" presStyleIdx="0" presStyleCnt="6"/>
      <dgm:spPr/>
    </dgm:pt>
    <dgm:pt modelId="{D350654A-0C4A-4F4E-BB65-B1A15CCBFF92}" type="pres">
      <dgm:prSet presAssocID="{F6BAC5B0-75BF-4D55-BAB7-58024876F75D}" presName="node" presStyleLbl="node1" presStyleIdx="1" presStyleCnt="6" custScaleX="110846">
        <dgm:presLayoutVars>
          <dgm:bulletEnabled val="1"/>
        </dgm:presLayoutVars>
      </dgm:prSet>
      <dgm:spPr/>
    </dgm:pt>
    <dgm:pt modelId="{69C71AB8-4B57-40D3-A54C-3B4D3B9D9981}" type="pres">
      <dgm:prSet presAssocID="{85432046-00D3-464A-A6C5-D6BE10FA2A2A}" presName="sibTrans" presStyleLbl="sibTrans2D1" presStyleIdx="1" presStyleCnt="6"/>
      <dgm:spPr/>
    </dgm:pt>
    <dgm:pt modelId="{86694FB9-52D3-46DE-94E5-3A73384BE685}" type="pres">
      <dgm:prSet presAssocID="{85432046-00D3-464A-A6C5-D6BE10FA2A2A}" presName="connectorText" presStyleLbl="sibTrans2D1" presStyleIdx="1" presStyleCnt="6"/>
      <dgm:spPr/>
    </dgm:pt>
    <dgm:pt modelId="{5E1E56BA-5941-49A4-BC4A-C1F829554155}" type="pres">
      <dgm:prSet presAssocID="{32CA7622-43A2-4B31-AF38-D83A9A032640}" presName="node" presStyleLbl="node1" presStyleIdx="2" presStyleCnt="6" custScaleX="111730">
        <dgm:presLayoutVars>
          <dgm:bulletEnabled val="1"/>
        </dgm:presLayoutVars>
      </dgm:prSet>
      <dgm:spPr/>
    </dgm:pt>
    <dgm:pt modelId="{3E683B3D-E277-4F26-B964-A1589654FAEE}" type="pres">
      <dgm:prSet presAssocID="{2F3769DD-4DE0-4166-A800-999E30217C16}" presName="sibTrans" presStyleLbl="sibTrans2D1" presStyleIdx="2" presStyleCnt="6" custScaleX="115089"/>
      <dgm:spPr/>
    </dgm:pt>
    <dgm:pt modelId="{7938E280-EF05-4DDE-917D-8678172210E6}" type="pres">
      <dgm:prSet presAssocID="{2F3769DD-4DE0-4166-A800-999E30217C16}" presName="connectorText" presStyleLbl="sibTrans2D1" presStyleIdx="2" presStyleCnt="6"/>
      <dgm:spPr/>
    </dgm:pt>
    <dgm:pt modelId="{282E9179-E500-4E99-90A4-40081F202846}" type="pres">
      <dgm:prSet presAssocID="{42E8DE81-859F-41AE-B052-F0B40DC36E21}" presName="node" presStyleLbl="node1" presStyleIdx="3" presStyleCnt="6" custScaleX="116619">
        <dgm:presLayoutVars>
          <dgm:bulletEnabled val="1"/>
        </dgm:presLayoutVars>
      </dgm:prSet>
      <dgm:spPr/>
    </dgm:pt>
    <dgm:pt modelId="{9114D926-EC30-4984-A365-50D74A6752B3}" type="pres">
      <dgm:prSet presAssocID="{52E7D676-5C3A-4FF8-AB6A-665D63B835E7}" presName="sibTrans" presStyleLbl="sibTrans2D1" presStyleIdx="3" presStyleCnt="6" custScaleX="107585"/>
      <dgm:spPr/>
    </dgm:pt>
    <dgm:pt modelId="{B3DE6C38-7117-4CE4-A94A-C3A34CBEF387}" type="pres">
      <dgm:prSet presAssocID="{52E7D676-5C3A-4FF8-AB6A-665D63B835E7}" presName="connectorText" presStyleLbl="sibTrans2D1" presStyleIdx="3" presStyleCnt="6"/>
      <dgm:spPr/>
    </dgm:pt>
    <dgm:pt modelId="{E4A9E743-E2FA-43DF-9B48-F7F05FAD0BE7}" type="pres">
      <dgm:prSet presAssocID="{45197003-6C06-48DA-893B-46868DA7131B}" presName="node" presStyleLbl="node1" presStyleIdx="4" presStyleCnt="6" custScaleX="110475" custRadScaleRad="99470" custRadScaleInc="1779">
        <dgm:presLayoutVars>
          <dgm:bulletEnabled val="1"/>
        </dgm:presLayoutVars>
      </dgm:prSet>
      <dgm:spPr/>
    </dgm:pt>
    <dgm:pt modelId="{BA55F7FE-9738-4A85-A8F0-3AFC80BDD9F6}" type="pres">
      <dgm:prSet presAssocID="{BE17DDC2-963F-4AD5-994C-5F14CF552749}" presName="sibTrans" presStyleLbl="sibTrans2D1" presStyleIdx="4" presStyleCnt="6"/>
      <dgm:spPr/>
    </dgm:pt>
    <dgm:pt modelId="{B4ADCC8E-7953-4730-9BB1-6D22A1C77E39}" type="pres">
      <dgm:prSet presAssocID="{BE17DDC2-963F-4AD5-994C-5F14CF552749}" presName="connectorText" presStyleLbl="sibTrans2D1" presStyleIdx="4" presStyleCnt="6"/>
      <dgm:spPr/>
    </dgm:pt>
    <dgm:pt modelId="{8A6B8FCA-EE4A-452F-BA76-17FA91BC2DD9}" type="pres">
      <dgm:prSet presAssocID="{40D80A81-B430-44F7-96AB-DA4369190431}" presName="node" presStyleLbl="node1" presStyleIdx="5" presStyleCnt="6" custScaleX="106571">
        <dgm:presLayoutVars>
          <dgm:bulletEnabled val="1"/>
        </dgm:presLayoutVars>
      </dgm:prSet>
      <dgm:spPr/>
    </dgm:pt>
    <dgm:pt modelId="{44A3BBC6-345F-40F0-A0B1-33835DFDE569}" type="pres">
      <dgm:prSet presAssocID="{2C284FB9-7966-44F7-9413-68FB6B66EC3A}" presName="sibTrans" presStyleLbl="sibTrans2D1" presStyleIdx="5" presStyleCnt="6"/>
      <dgm:spPr/>
    </dgm:pt>
    <dgm:pt modelId="{50CC66B3-B970-453A-A526-19090F43C604}" type="pres">
      <dgm:prSet presAssocID="{2C284FB9-7966-44F7-9413-68FB6B66EC3A}" presName="connectorText" presStyleLbl="sibTrans2D1" presStyleIdx="5" presStyleCnt="6"/>
      <dgm:spPr/>
    </dgm:pt>
  </dgm:ptLst>
  <dgm:cxnLst>
    <dgm:cxn modelId="{49D53C01-CA97-437F-B12A-F065583171BF}" type="presOf" srcId="{40D80A81-B430-44F7-96AB-DA4369190431}" destId="{8A6B8FCA-EE4A-452F-BA76-17FA91BC2DD9}" srcOrd="0" destOrd="0" presId="urn:microsoft.com/office/officeart/2005/8/layout/cycle2"/>
    <dgm:cxn modelId="{2FBA9A10-A76B-4669-8899-71D9BD1A588C}" srcId="{53495FE3-302D-45D3-8321-B09C30EC10AA}" destId="{40D80A81-B430-44F7-96AB-DA4369190431}" srcOrd="5" destOrd="0" parTransId="{124DAA27-C031-422A-9399-E76F1954E5A2}" sibTransId="{2C284FB9-7966-44F7-9413-68FB6B66EC3A}"/>
    <dgm:cxn modelId="{56F64015-CD39-43EB-A9A4-7F92425DD74A}" type="presOf" srcId="{52E7D676-5C3A-4FF8-AB6A-665D63B835E7}" destId="{9114D926-EC30-4984-A365-50D74A6752B3}" srcOrd="0" destOrd="0" presId="urn:microsoft.com/office/officeart/2005/8/layout/cycle2"/>
    <dgm:cxn modelId="{EFDEBD20-74F2-403B-9ABD-1FA99B20509A}" type="presOf" srcId="{45197003-6C06-48DA-893B-46868DA7131B}" destId="{E4A9E743-E2FA-43DF-9B48-F7F05FAD0BE7}" srcOrd="0" destOrd="0" presId="urn:microsoft.com/office/officeart/2005/8/layout/cycle2"/>
    <dgm:cxn modelId="{81F47826-95EC-4D2F-9A6C-674358C3A41A}" type="presOf" srcId="{52E7D676-5C3A-4FF8-AB6A-665D63B835E7}" destId="{B3DE6C38-7117-4CE4-A94A-C3A34CBEF387}" srcOrd="1" destOrd="0" presId="urn:microsoft.com/office/officeart/2005/8/layout/cycle2"/>
    <dgm:cxn modelId="{94C37528-B37A-43F2-B461-23C06E14D664}" type="presOf" srcId="{F6BAC5B0-75BF-4D55-BAB7-58024876F75D}" destId="{D350654A-0C4A-4F4E-BB65-B1A15CCBFF92}" srcOrd="0" destOrd="0" presId="urn:microsoft.com/office/officeart/2005/8/layout/cycle2"/>
    <dgm:cxn modelId="{C6CDC837-0D44-4C9D-A1D1-58132E9B0FEC}" type="presOf" srcId="{53495FE3-302D-45D3-8321-B09C30EC10AA}" destId="{7E9C2AE4-9AE7-404B-9175-B67DC0B5D4A1}" srcOrd="0" destOrd="0" presId="urn:microsoft.com/office/officeart/2005/8/layout/cycle2"/>
    <dgm:cxn modelId="{A4EB7140-AA31-433C-9F96-77D208C36164}" type="presOf" srcId="{B0527BBD-0B4E-4C26-A66F-5821730E7D44}" destId="{71CCDFB4-A46E-46F8-AA59-9712FDE4E1C4}" srcOrd="0" destOrd="0" presId="urn:microsoft.com/office/officeart/2005/8/layout/cycle2"/>
    <dgm:cxn modelId="{58131F5D-0D1C-418C-9BE6-0A8C394F2513}" type="presOf" srcId="{A4E89A84-A9A9-430D-BC09-098C6AF99D86}" destId="{E9E04B39-B6DC-46F6-9E64-5BDF1C2F6070}" srcOrd="0" destOrd="0" presId="urn:microsoft.com/office/officeart/2005/8/layout/cycle2"/>
    <dgm:cxn modelId="{36E6C760-46F5-4B69-8BBE-0BF43F922073}" srcId="{53495FE3-302D-45D3-8321-B09C30EC10AA}" destId="{45197003-6C06-48DA-893B-46868DA7131B}" srcOrd="4" destOrd="0" parTransId="{88716856-2AFD-45F5-AE9B-B33D9AECB172}" sibTransId="{BE17DDC2-963F-4AD5-994C-5F14CF552749}"/>
    <dgm:cxn modelId="{35B7004C-7DC0-48E9-AD31-629762EF2B0C}" type="presOf" srcId="{2C284FB9-7966-44F7-9413-68FB6B66EC3A}" destId="{50CC66B3-B970-453A-A526-19090F43C604}" srcOrd="1" destOrd="0" presId="urn:microsoft.com/office/officeart/2005/8/layout/cycle2"/>
    <dgm:cxn modelId="{61B87F6D-BC52-4F1B-9CB4-B1549EFB1F81}" type="presOf" srcId="{42E8DE81-859F-41AE-B052-F0B40DC36E21}" destId="{282E9179-E500-4E99-90A4-40081F202846}" srcOrd="0" destOrd="0" presId="urn:microsoft.com/office/officeart/2005/8/layout/cycle2"/>
    <dgm:cxn modelId="{16DBE978-EA43-4786-B23D-CEEDE9EDCC82}" srcId="{53495FE3-302D-45D3-8321-B09C30EC10AA}" destId="{A4E89A84-A9A9-430D-BC09-098C6AF99D86}" srcOrd="0" destOrd="0" parTransId="{855CEBD4-9C7A-4970-9518-7101FBB3D709}" sibTransId="{B0527BBD-0B4E-4C26-A66F-5821730E7D44}"/>
    <dgm:cxn modelId="{B414437E-BC54-450A-89F4-5C03FC80A099}" type="presOf" srcId="{BE17DDC2-963F-4AD5-994C-5F14CF552749}" destId="{BA55F7FE-9738-4A85-A8F0-3AFC80BDD9F6}" srcOrd="0" destOrd="0" presId="urn:microsoft.com/office/officeart/2005/8/layout/cycle2"/>
    <dgm:cxn modelId="{82DFFE89-8DAF-4CBE-9818-66ECACAF0D5D}" type="presOf" srcId="{2F3769DD-4DE0-4166-A800-999E30217C16}" destId="{3E683B3D-E277-4F26-B964-A1589654FAEE}" srcOrd="0" destOrd="0" presId="urn:microsoft.com/office/officeart/2005/8/layout/cycle2"/>
    <dgm:cxn modelId="{511EFFAA-53DA-4496-B004-24297E2A4C63}" type="presOf" srcId="{B0527BBD-0B4E-4C26-A66F-5821730E7D44}" destId="{76892664-72C9-4B3C-B5A4-4D1C8A7476A8}" srcOrd="1" destOrd="0" presId="urn:microsoft.com/office/officeart/2005/8/layout/cycle2"/>
    <dgm:cxn modelId="{40EB64AF-F1E3-4FB6-8AE8-43258C5D8129}" type="presOf" srcId="{2F3769DD-4DE0-4166-A800-999E30217C16}" destId="{7938E280-EF05-4DDE-917D-8678172210E6}" srcOrd="1" destOrd="0" presId="urn:microsoft.com/office/officeart/2005/8/layout/cycle2"/>
    <dgm:cxn modelId="{934DCBBE-767E-4B2E-A8FF-57448C1AB8E7}" type="presOf" srcId="{85432046-00D3-464A-A6C5-D6BE10FA2A2A}" destId="{69C71AB8-4B57-40D3-A54C-3B4D3B9D9981}" srcOrd="0" destOrd="0" presId="urn:microsoft.com/office/officeart/2005/8/layout/cycle2"/>
    <dgm:cxn modelId="{27C369C7-C382-4985-9ECA-C8456812CDAD}" srcId="{53495FE3-302D-45D3-8321-B09C30EC10AA}" destId="{F6BAC5B0-75BF-4D55-BAB7-58024876F75D}" srcOrd="1" destOrd="0" parTransId="{BF026608-059B-4809-BEF1-AB4926554287}" sibTransId="{85432046-00D3-464A-A6C5-D6BE10FA2A2A}"/>
    <dgm:cxn modelId="{FCAA97CB-1647-4684-B2F9-C513D88E12D4}" type="presOf" srcId="{32CA7622-43A2-4B31-AF38-D83A9A032640}" destId="{5E1E56BA-5941-49A4-BC4A-C1F829554155}" srcOrd="0" destOrd="0" presId="urn:microsoft.com/office/officeart/2005/8/layout/cycle2"/>
    <dgm:cxn modelId="{3A77F6CB-FA7B-4819-B9D0-2DE701BD43ED}" srcId="{53495FE3-302D-45D3-8321-B09C30EC10AA}" destId="{32CA7622-43A2-4B31-AF38-D83A9A032640}" srcOrd="2" destOrd="0" parTransId="{80049C9E-250A-4A7C-87CB-AB7D49587D84}" sibTransId="{2F3769DD-4DE0-4166-A800-999E30217C16}"/>
    <dgm:cxn modelId="{C231AAD5-AB7D-40A1-A324-F12D3AAEEB2B}" type="presOf" srcId="{2C284FB9-7966-44F7-9413-68FB6B66EC3A}" destId="{44A3BBC6-345F-40F0-A0B1-33835DFDE569}" srcOrd="0" destOrd="0" presId="urn:microsoft.com/office/officeart/2005/8/layout/cycle2"/>
    <dgm:cxn modelId="{CE219FE8-19B9-4EFE-9E29-1B250DBCE2C6}" srcId="{53495FE3-302D-45D3-8321-B09C30EC10AA}" destId="{42E8DE81-859F-41AE-B052-F0B40DC36E21}" srcOrd="3" destOrd="0" parTransId="{3E0D6229-C6B6-4509-A952-7A9F6BFE48B2}" sibTransId="{52E7D676-5C3A-4FF8-AB6A-665D63B835E7}"/>
    <dgm:cxn modelId="{BBB609FE-05E8-4608-B5DD-07592BEEE516}" type="presOf" srcId="{BE17DDC2-963F-4AD5-994C-5F14CF552749}" destId="{B4ADCC8E-7953-4730-9BB1-6D22A1C77E39}" srcOrd="1" destOrd="0" presId="urn:microsoft.com/office/officeart/2005/8/layout/cycle2"/>
    <dgm:cxn modelId="{01DE5AFE-A9A4-4498-8A67-4B0572AE084D}" type="presOf" srcId="{85432046-00D3-464A-A6C5-D6BE10FA2A2A}" destId="{86694FB9-52D3-46DE-94E5-3A73384BE685}" srcOrd="1" destOrd="0" presId="urn:microsoft.com/office/officeart/2005/8/layout/cycle2"/>
    <dgm:cxn modelId="{DF42F0AB-3374-44DF-845C-8F74142D4371}" type="presParOf" srcId="{7E9C2AE4-9AE7-404B-9175-B67DC0B5D4A1}" destId="{E9E04B39-B6DC-46F6-9E64-5BDF1C2F6070}" srcOrd="0" destOrd="0" presId="urn:microsoft.com/office/officeart/2005/8/layout/cycle2"/>
    <dgm:cxn modelId="{27F205FA-4921-4918-BDFE-D10ABC7B6CC9}" type="presParOf" srcId="{7E9C2AE4-9AE7-404B-9175-B67DC0B5D4A1}" destId="{71CCDFB4-A46E-46F8-AA59-9712FDE4E1C4}" srcOrd="1" destOrd="0" presId="urn:microsoft.com/office/officeart/2005/8/layout/cycle2"/>
    <dgm:cxn modelId="{E160699E-5BBB-4BC8-AFBC-0BD37D22A8D7}" type="presParOf" srcId="{71CCDFB4-A46E-46F8-AA59-9712FDE4E1C4}" destId="{76892664-72C9-4B3C-B5A4-4D1C8A7476A8}" srcOrd="0" destOrd="0" presId="urn:microsoft.com/office/officeart/2005/8/layout/cycle2"/>
    <dgm:cxn modelId="{B11A773B-9C90-462E-A526-CCCF545FABD6}" type="presParOf" srcId="{7E9C2AE4-9AE7-404B-9175-B67DC0B5D4A1}" destId="{D350654A-0C4A-4F4E-BB65-B1A15CCBFF92}" srcOrd="2" destOrd="0" presId="urn:microsoft.com/office/officeart/2005/8/layout/cycle2"/>
    <dgm:cxn modelId="{0024F776-0EB3-41BC-8160-ABEE1FB7A336}" type="presParOf" srcId="{7E9C2AE4-9AE7-404B-9175-B67DC0B5D4A1}" destId="{69C71AB8-4B57-40D3-A54C-3B4D3B9D9981}" srcOrd="3" destOrd="0" presId="urn:microsoft.com/office/officeart/2005/8/layout/cycle2"/>
    <dgm:cxn modelId="{187D2D6A-BF61-41CA-A495-F25DB04FFCDD}" type="presParOf" srcId="{69C71AB8-4B57-40D3-A54C-3B4D3B9D9981}" destId="{86694FB9-52D3-46DE-94E5-3A73384BE685}" srcOrd="0" destOrd="0" presId="urn:microsoft.com/office/officeart/2005/8/layout/cycle2"/>
    <dgm:cxn modelId="{E5B0DAD9-DF5A-41E6-9558-5876C127E638}" type="presParOf" srcId="{7E9C2AE4-9AE7-404B-9175-B67DC0B5D4A1}" destId="{5E1E56BA-5941-49A4-BC4A-C1F829554155}" srcOrd="4" destOrd="0" presId="urn:microsoft.com/office/officeart/2005/8/layout/cycle2"/>
    <dgm:cxn modelId="{910D1FEF-573A-421D-8814-85E91DF0F6D2}" type="presParOf" srcId="{7E9C2AE4-9AE7-404B-9175-B67DC0B5D4A1}" destId="{3E683B3D-E277-4F26-B964-A1589654FAEE}" srcOrd="5" destOrd="0" presId="urn:microsoft.com/office/officeart/2005/8/layout/cycle2"/>
    <dgm:cxn modelId="{5CB5DB36-F1F1-4E59-B46F-19223B229BB4}" type="presParOf" srcId="{3E683B3D-E277-4F26-B964-A1589654FAEE}" destId="{7938E280-EF05-4DDE-917D-8678172210E6}" srcOrd="0" destOrd="0" presId="urn:microsoft.com/office/officeart/2005/8/layout/cycle2"/>
    <dgm:cxn modelId="{C4CEE307-65E0-4E7E-929A-DB2D2CCE429A}" type="presParOf" srcId="{7E9C2AE4-9AE7-404B-9175-B67DC0B5D4A1}" destId="{282E9179-E500-4E99-90A4-40081F202846}" srcOrd="6" destOrd="0" presId="urn:microsoft.com/office/officeart/2005/8/layout/cycle2"/>
    <dgm:cxn modelId="{0FA7CBFC-DAD4-4EA7-950E-B905A6D7E825}" type="presParOf" srcId="{7E9C2AE4-9AE7-404B-9175-B67DC0B5D4A1}" destId="{9114D926-EC30-4984-A365-50D74A6752B3}" srcOrd="7" destOrd="0" presId="urn:microsoft.com/office/officeart/2005/8/layout/cycle2"/>
    <dgm:cxn modelId="{4D59E615-F3C6-4C04-B26C-5CAF29FCC682}" type="presParOf" srcId="{9114D926-EC30-4984-A365-50D74A6752B3}" destId="{B3DE6C38-7117-4CE4-A94A-C3A34CBEF387}" srcOrd="0" destOrd="0" presId="urn:microsoft.com/office/officeart/2005/8/layout/cycle2"/>
    <dgm:cxn modelId="{B7B1CB9C-E7D6-4241-94CE-86E66A930878}" type="presParOf" srcId="{7E9C2AE4-9AE7-404B-9175-B67DC0B5D4A1}" destId="{E4A9E743-E2FA-43DF-9B48-F7F05FAD0BE7}" srcOrd="8" destOrd="0" presId="urn:microsoft.com/office/officeart/2005/8/layout/cycle2"/>
    <dgm:cxn modelId="{C4053E29-E91E-436C-905E-E1145E310E33}" type="presParOf" srcId="{7E9C2AE4-9AE7-404B-9175-B67DC0B5D4A1}" destId="{BA55F7FE-9738-4A85-A8F0-3AFC80BDD9F6}" srcOrd="9" destOrd="0" presId="urn:microsoft.com/office/officeart/2005/8/layout/cycle2"/>
    <dgm:cxn modelId="{FC59625B-68BA-4991-93D1-0A1CAD2E7C7D}" type="presParOf" srcId="{BA55F7FE-9738-4A85-A8F0-3AFC80BDD9F6}" destId="{B4ADCC8E-7953-4730-9BB1-6D22A1C77E39}" srcOrd="0" destOrd="0" presId="urn:microsoft.com/office/officeart/2005/8/layout/cycle2"/>
    <dgm:cxn modelId="{5A54EE1F-7BBA-4671-B3EC-C1CDFCA0F7A3}" type="presParOf" srcId="{7E9C2AE4-9AE7-404B-9175-B67DC0B5D4A1}" destId="{8A6B8FCA-EE4A-452F-BA76-17FA91BC2DD9}" srcOrd="10" destOrd="0" presId="urn:microsoft.com/office/officeart/2005/8/layout/cycle2"/>
    <dgm:cxn modelId="{11D49E82-620E-44CF-82F6-E822559EAFC8}" type="presParOf" srcId="{7E9C2AE4-9AE7-404B-9175-B67DC0B5D4A1}" destId="{44A3BBC6-345F-40F0-A0B1-33835DFDE569}" srcOrd="11" destOrd="0" presId="urn:microsoft.com/office/officeart/2005/8/layout/cycle2"/>
    <dgm:cxn modelId="{14B4264B-6F38-449B-A3E2-33722B705270}" type="presParOf" srcId="{44A3BBC6-345F-40F0-A0B1-33835DFDE569}" destId="{50CC66B3-B970-453A-A526-19090F43C60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04B39-B6DC-46F6-9E64-5BDF1C2F6070}">
      <dsp:nvSpPr>
        <dsp:cNvPr id="0" name=""/>
        <dsp:cNvSpPr/>
      </dsp:nvSpPr>
      <dsp:spPr>
        <a:xfrm>
          <a:off x="3287953" y="0"/>
          <a:ext cx="1535457" cy="140556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Движение фонда скважин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выбытие прибытие</a:t>
          </a:r>
        </a:p>
      </dsp:txBody>
      <dsp:txXfrm>
        <a:off x="3512815" y="205841"/>
        <a:ext cx="1085733" cy="993886"/>
      </dsp:txXfrm>
    </dsp:sp>
    <dsp:sp modelId="{71CCDFB4-A46E-46F8-AA59-9712FDE4E1C4}">
      <dsp:nvSpPr>
        <dsp:cNvPr id="0" name=""/>
        <dsp:cNvSpPr/>
      </dsp:nvSpPr>
      <dsp:spPr>
        <a:xfrm rot="1803156">
          <a:off x="4798266" y="987955"/>
          <a:ext cx="320512" cy="47437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04729" y="1058754"/>
        <a:ext cx="224358" cy="284627"/>
      </dsp:txXfrm>
    </dsp:sp>
    <dsp:sp modelId="{D350654A-0C4A-4F4E-BB65-B1A15CCBFF92}">
      <dsp:nvSpPr>
        <dsp:cNvPr id="0" name=""/>
        <dsp:cNvSpPr/>
      </dsp:nvSpPr>
      <dsp:spPr>
        <a:xfrm>
          <a:off x="5104827" y="1057724"/>
          <a:ext cx="1558016" cy="140556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Построение характеристик вытеснения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КИН  </a:t>
          </a: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WC</a:t>
          </a:r>
          <a:endParaRPr lang="ru-RU" sz="1400" b="1" kern="1200" baseline="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332993" y="1263565"/>
        <a:ext cx="1101684" cy="993886"/>
      </dsp:txXfrm>
    </dsp:sp>
    <dsp:sp modelId="{69C71AB8-4B57-40D3-A54C-3B4D3B9D9981}">
      <dsp:nvSpPr>
        <dsp:cNvPr id="0" name=""/>
        <dsp:cNvSpPr/>
      </dsp:nvSpPr>
      <dsp:spPr>
        <a:xfrm rot="5400000">
          <a:off x="5696904" y="2568223"/>
          <a:ext cx="373863" cy="47437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752984" y="2607020"/>
        <a:ext cx="261704" cy="284627"/>
      </dsp:txXfrm>
    </dsp:sp>
    <dsp:sp modelId="{5E1E56BA-5941-49A4-BC4A-C1F829554155}">
      <dsp:nvSpPr>
        <dsp:cNvPr id="0" name=""/>
        <dsp:cNvSpPr/>
      </dsp:nvSpPr>
      <dsp:spPr>
        <a:xfrm>
          <a:off x="5098615" y="3168695"/>
          <a:ext cx="1570442" cy="140556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Расчет коэффициентов продуктивности и приемистости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PI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II</a:t>
          </a:r>
          <a:endParaRPr lang="ru-RU" sz="1400" b="1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5328601" y="3374536"/>
        <a:ext cx="1110470" cy="993886"/>
      </dsp:txXfrm>
    </dsp:sp>
    <dsp:sp modelId="{3E683B3D-E277-4F26-B964-A1589654FAEE}">
      <dsp:nvSpPr>
        <dsp:cNvPr id="0" name=""/>
        <dsp:cNvSpPr/>
      </dsp:nvSpPr>
      <dsp:spPr>
        <a:xfrm rot="9000000">
          <a:off x="4815063" y="4152029"/>
          <a:ext cx="344043" cy="47437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4911362" y="4221102"/>
        <a:ext cx="240830" cy="284627"/>
      </dsp:txXfrm>
    </dsp:sp>
    <dsp:sp modelId="{282E9179-E500-4E99-90A4-40081F202846}">
      <dsp:nvSpPr>
        <dsp:cNvPr id="0" name=""/>
        <dsp:cNvSpPr/>
      </dsp:nvSpPr>
      <dsp:spPr>
        <a:xfrm>
          <a:off x="3236101" y="4224180"/>
          <a:ext cx="1639160" cy="140556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Определение </a:t>
          </a:r>
          <a:r>
            <a:rPr lang="en-US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PVT</a:t>
          </a: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 свойств нефти и газа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Rs  Bo  </a:t>
          </a:r>
          <a:r>
            <a:rPr lang="en-US" sz="1400" b="1" kern="1200" dirty="0" err="1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Bg</a:t>
          </a: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 co  mu</a:t>
          </a:r>
          <a:endParaRPr lang="ru-RU" sz="1400" b="1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3476150" y="4430021"/>
        <a:ext cx="1159062" cy="993886"/>
      </dsp:txXfrm>
    </dsp:sp>
    <dsp:sp modelId="{9114D926-EC30-4984-A365-50D74A6752B3}">
      <dsp:nvSpPr>
        <dsp:cNvPr id="0" name=""/>
        <dsp:cNvSpPr/>
      </dsp:nvSpPr>
      <dsp:spPr>
        <a:xfrm rot="12631663">
          <a:off x="2970486" y="4147882"/>
          <a:ext cx="332520" cy="47437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063328" y="4268094"/>
        <a:ext cx="232764" cy="284627"/>
      </dsp:txXfrm>
    </dsp:sp>
    <dsp:sp modelId="{E4A9E743-E2FA-43DF-9B48-F7F05FAD0BE7}">
      <dsp:nvSpPr>
        <dsp:cNvPr id="0" name=""/>
        <dsp:cNvSpPr/>
      </dsp:nvSpPr>
      <dsp:spPr>
        <a:xfrm>
          <a:off x="1451115" y="3146117"/>
          <a:ext cx="1552802" cy="140556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Расчет добычи и закачки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Ql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 </a:t>
          </a:r>
          <a:r>
            <a:rPr lang="en-US" sz="1400" b="1" kern="1200" dirty="0" err="1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Qo</a:t>
          </a:r>
          <a:r>
            <a:rPr lang="en-US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  I</a:t>
          </a:r>
          <a:endParaRPr lang="ru-RU" sz="1400" b="1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678518" y="3351958"/>
        <a:ext cx="1097996" cy="993886"/>
      </dsp:txXfrm>
    </dsp:sp>
    <dsp:sp modelId="{BA55F7FE-9738-4A85-A8F0-3AFC80BDD9F6}">
      <dsp:nvSpPr>
        <dsp:cNvPr id="0" name=""/>
        <dsp:cNvSpPr/>
      </dsp:nvSpPr>
      <dsp:spPr>
        <a:xfrm rot="16200019">
          <a:off x="2046573" y="2577758"/>
          <a:ext cx="361896" cy="47437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2100857" y="2726918"/>
        <a:ext cx="253327" cy="284627"/>
      </dsp:txXfrm>
    </dsp:sp>
    <dsp:sp modelId="{8A6B8FCA-EE4A-452F-BA76-17FA91BC2DD9}">
      <dsp:nvSpPr>
        <dsp:cNvPr id="0" name=""/>
        <dsp:cNvSpPr/>
      </dsp:nvSpPr>
      <dsp:spPr>
        <a:xfrm>
          <a:off x="1478563" y="1057724"/>
          <a:ext cx="1497928" cy="140556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Прогноз пластового давления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уравнение мат. баланса</a:t>
          </a:r>
        </a:p>
      </dsp:txBody>
      <dsp:txXfrm>
        <a:off x="1697929" y="1263565"/>
        <a:ext cx="1059196" cy="993886"/>
      </dsp:txXfrm>
    </dsp:sp>
    <dsp:sp modelId="{44A3BBC6-345F-40F0-A0B1-33835DFDE569}">
      <dsp:nvSpPr>
        <dsp:cNvPr id="0" name=""/>
        <dsp:cNvSpPr/>
      </dsp:nvSpPr>
      <dsp:spPr>
        <a:xfrm rot="19796844">
          <a:off x="2961917" y="1002471"/>
          <a:ext cx="331670" cy="47437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solidFill>
              <a:schemeClr val="accent1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2968605" y="1122262"/>
        <a:ext cx="232169" cy="284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0.48629</cdr:x>
      <cdr:y>0.46596</cdr:y>
    </cdr:from>
    <cdr:to>
      <cdr:x>0.50906</cdr:x>
      <cdr:y>0.5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DC136F36-62BC-4A65-B815-24D530531683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33568" t="30318" r="65171" b="68355"/>
        <a:stretch xmlns:a="http://schemas.openxmlformats.org/drawingml/2006/main"/>
      </cdr:blipFill>
      <cdr:spPr>
        <a:xfrm xmlns:a="http://schemas.openxmlformats.org/drawingml/2006/main" flipV="1">
          <a:off x="1712097" y="625846"/>
          <a:ext cx="80183" cy="457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0.40194</cdr:x>
      <cdr:y>0.5</cdr:y>
    </cdr:from>
    <cdr:to>
      <cdr:x>0.551</cdr:x>
      <cdr:y>0.59708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0EDED0C8-C603-4918-99A7-7682D4143F9A}"/>
            </a:ext>
          </a:extLst>
        </cdr:cNvPr>
        <cdr:cNvCxnSpPr/>
      </cdr:nvCxnSpPr>
      <cdr:spPr>
        <a:xfrm xmlns:a="http://schemas.openxmlformats.org/drawingml/2006/main" flipV="1">
          <a:off x="1415137" y="671566"/>
          <a:ext cx="524786" cy="13039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0.41489</cdr:x>
      <cdr:y>0.56543</cdr:y>
    </cdr:from>
    <cdr:to>
      <cdr:x>0.43066</cdr:x>
      <cdr:y>0.59947</cdr:y>
    </cdr:to>
    <cdr:sp macro="" textlink="">
      <cdr:nvSpPr>
        <cdr:cNvPr id="6" name="Овал 5">
          <a:extLst xmlns:a="http://schemas.openxmlformats.org/drawingml/2006/main">
            <a:ext uri="{FF2B5EF4-FFF2-40B4-BE49-F238E27FC236}">
              <a16:creationId xmlns:a16="http://schemas.microsoft.com/office/drawing/2014/main" id="{2DE4645F-CAE1-4CEF-BABE-3989FB98E4B6}"/>
            </a:ext>
          </a:extLst>
        </cdr:cNvPr>
        <cdr:cNvSpPr/>
      </cdr:nvSpPr>
      <cdr:spPr>
        <a:xfrm xmlns:a="http://schemas.openxmlformats.org/drawingml/2006/main">
          <a:off x="1460714" y="759447"/>
          <a:ext cx="55526" cy="457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0.4285</cdr:x>
      <cdr:y>0.56196</cdr:y>
    </cdr:from>
    <cdr:to>
      <cdr:x>0.44413</cdr:x>
      <cdr:y>0.60293</cdr:y>
    </cdr:to>
    <cdr:sp macro="" textlink="">
      <cdr:nvSpPr>
        <cdr:cNvPr id="7" name="Овал 6">
          <a:extLst xmlns:a="http://schemas.openxmlformats.org/drawingml/2006/main">
            <a:ext uri="{FF2B5EF4-FFF2-40B4-BE49-F238E27FC236}">
              <a16:creationId xmlns:a16="http://schemas.microsoft.com/office/drawing/2014/main" id="{6B04C288-36EB-4A5C-84CC-55B87E27C44F}"/>
            </a:ext>
          </a:extLst>
        </cdr:cNvPr>
        <cdr:cNvSpPr/>
      </cdr:nvSpPr>
      <cdr:spPr>
        <a:xfrm xmlns:a="http://schemas.openxmlformats.org/drawingml/2006/main" flipH="1">
          <a:off x="1508657" y="754793"/>
          <a:ext cx="55028" cy="550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0.45661</cdr:x>
      <cdr:y>0.52387</cdr:y>
    </cdr:from>
    <cdr:to>
      <cdr:x>0.47224</cdr:x>
      <cdr:y>0.56484</cdr:y>
    </cdr:to>
    <cdr:sp macro="" textlink="">
      <cdr:nvSpPr>
        <cdr:cNvPr id="8" name="Овал 7">
          <a:extLst xmlns:a="http://schemas.openxmlformats.org/drawingml/2006/main">
            <a:ext uri="{FF2B5EF4-FFF2-40B4-BE49-F238E27FC236}">
              <a16:creationId xmlns:a16="http://schemas.microsoft.com/office/drawing/2014/main" id="{81AD5E9B-0B5B-4DAB-BFCA-F296C70DA413}"/>
            </a:ext>
          </a:extLst>
        </cdr:cNvPr>
        <cdr:cNvSpPr/>
      </cdr:nvSpPr>
      <cdr:spPr>
        <a:xfrm xmlns:a="http://schemas.openxmlformats.org/drawingml/2006/main" flipH="1">
          <a:off x="1607615" y="703627"/>
          <a:ext cx="55028" cy="550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0.48733</cdr:x>
      <cdr:y>0.51702</cdr:y>
    </cdr:from>
    <cdr:to>
      <cdr:x>0.50296</cdr:x>
      <cdr:y>0.55799</cdr:y>
    </cdr:to>
    <cdr:sp macro="" textlink="">
      <cdr:nvSpPr>
        <cdr:cNvPr id="9" name="Овал 8">
          <a:extLst xmlns:a="http://schemas.openxmlformats.org/drawingml/2006/main">
            <a:ext uri="{FF2B5EF4-FFF2-40B4-BE49-F238E27FC236}">
              <a16:creationId xmlns:a16="http://schemas.microsoft.com/office/drawing/2014/main" id="{81AD5E9B-0B5B-4DAB-BFCA-F296C70DA413}"/>
            </a:ext>
          </a:extLst>
        </cdr:cNvPr>
        <cdr:cNvSpPr/>
      </cdr:nvSpPr>
      <cdr:spPr>
        <a:xfrm xmlns:a="http://schemas.openxmlformats.org/drawingml/2006/main" flipH="1">
          <a:off x="1715790" y="694421"/>
          <a:ext cx="55028" cy="550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0.47522</cdr:x>
      <cdr:y>0.54148</cdr:y>
    </cdr:from>
    <cdr:to>
      <cdr:x>0.49085</cdr:x>
      <cdr:y>0.58245</cdr:y>
    </cdr:to>
    <cdr:sp macro="" textlink="">
      <cdr:nvSpPr>
        <cdr:cNvPr id="10" name="Овал 9">
          <a:extLst xmlns:a="http://schemas.openxmlformats.org/drawingml/2006/main">
            <a:ext uri="{FF2B5EF4-FFF2-40B4-BE49-F238E27FC236}">
              <a16:creationId xmlns:a16="http://schemas.microsoft.com/office/drawing/2014/main" id="{81AD5E9B-0B5B-4DAB-BFCA-F296C70DA413}"/>
            </a:ext>
          </a:extLst>
        </cdr:cNvPr>
        <cdr:cNvSpPr/>
      </cdr:nvSpPr>
      <cdr:spPr>
        <a:xfrm xmlns:a="http://schemas.openxmlformats.org/drawingml/2006/main" flipH="1">
          <a:off x="1673141" y="727279"/>
          <a:ext cx="55028" cy="550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0.41008</cdr:x>
      <cdr:y>0.5644</cdr:y>
    </cdr:from>
    <cdr:to>
      <cdr:x>0.42571</cdr:x>
      <cdr:y>0.60537</cdr:y>
    </cdr:to>
    <cdr:sp macro="" textlink="">
      <cdr:nvSpPr>
        <cdr:cNvPr id="11" name="Овал 10">
          <a:extLst xmlns:a="http://schemas.openxmlformats.org/drawingml/2006/main">
            <a:ext uri="{FF2B5EF4-FFF2-40B4-BE49-F238E27FC236}">
              <a16:creationId xmlns:a16="http://schemas.microsoft.com/office/drawing/2014/main" id="{81AD5E9B-0B5B-4DAB-BFCA-F296C70DA413}"/>
            </a:ext>
          </a:extLst>
        </cdr:cNvPr>
        <cdr:cNvSpPr/>
      </cdr:nvSpPr>
      <cdr:spPr>
        <a:xfrm xmlns:a="http://schemas.openxmlformats.org/drawingml/2006/main" flipH="1">
          <a:off x="1443800" y="758061"/>
          <a:ext cx="55028" cy="550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0.43482</cdr:x>
      <cdr:y>0.54148</cdr:y>
    </cdr:from>
    <cdr:to>
      <cdr:x>0.45044</cdr:x>
      <cdr:y>0.58245</cdr:y>
    </cdr:to>
    <cdr:sp macro="" textlink="">
      <cdr:nvSpPr>
        <cdr:cNvPr id="12" name="Овал 11">
          <a:extLst xmlns:a="http://schemas.openxmlformats.org/drawingml/2006/main">
            <a:ext uri="{FF2B5EF4-FFF2-40B4-BE49-F238E27FC236}">
              <a16:creationId xmlns:a16="http://schemas.microsoft.com/office/drawing/2014/main" id="{81AD5E9B-0B5B-4DAB-BFCA-F296C70DA413}"/>
            </a:ext>
          </a:extLst>
        </cdr:cNvPr>
        <cdr:cNvSpPr/>
      </cdr:nvSpPr>
      <cdr:spPr>
        <a:xfrm xmlns:a="http://schemas.openxmlformats.org/drawingml/2006/main" flipH="1">
          <a:off x="1530882" y="727279"/>
          <a:ext cx="55028" cy="550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0.44293</cdr:x>
      <cdr:y>0.56575</cdr:y>
    </cdr:from>
    <cdr:to>
      <cdr:x>0.45592</cdr:x>
      <cdr:y>0.59979</cdr:y>
    </cdr:to>
    <cdr:sp macro="" textlink="">
      <cdr:nvSpPr>
        <cdr:cNvPr id="13" name="Овал 12">
          <a:extLst xmlns:a="http://schemas.openxmlformats.org/drawingml/2006/main">
            <a:ext uri="{FF2B5EF4-FFF2-40B4-BE49-F238E27FC236}">
              <a16:creationId xmlns:a16="http://schemas.microsoft.com/office/drawing/2014/main" id="{81AD5E9B-0B5B-4DAB-BFCA-F296C70DA413}"/>
            </a:ext>
          </a:extLst>
        </cdr:cNvPr>
        <cdr:cNvSpPr/>
      </cdr:nvSpPr>
      <cdr:spPr>
        <a:xfrm xmlns:a="http://schemas.openxmlformats.org/drawingml/2006/main" flipH="1" flipV="1">
          <a:off x="1559457" y="759874"/>
          <a:ext cx="45719" cy="457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0.4536</cdr:x>
      <cdr:y>0.54148</cdr:y>
    </cdr:from>
    <cdr:to>
      <cdr:x>0.46923</cdr:x>
      <cdr:y>0.58245</cdr:y>
    </cdr:to>
    <cdr:sp macro="" textlink="">
      <cdr:nvSpPr>
        <cdr:cNvPr id="14" name="Овал 13">
          <a:extLst xmlns:a="http://schemas.openxmlformats.org/drawingml/2006/main">
            <a:ext uri="{FF2B5EF4-FFF2-40B4-BE49-F238E27FC236}">
              <a16:creationId xmlns:a16="http://schemas.microsoft.com/office/drawing/2014/main" id="{81AD5E9B-0B5B-4DAB-BFCA-F296C70DA413}"/>
            </a:ext>
          </a:extLst>
        </cdr:cNvPr>
        <cdr:cNvSpPr/>
      </cdr:nvSpPr>
      <cdr:spPr>
        <a:xfrm xmlns:a="http://schemas.openxmlformats.org/drawingml/2006/main" flipH="1">
          <a:off x="1597015" y="727279"/>
          <a:ext cx="55028" cy="550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0.46442</cdr:x>
      <cdr:y>0.52742</cdr:y>
    </cdr:from>
    <cdr:to>
      <cdr:x>0.48005</cdr:x>
      <cdr:y>0.56839</cdr:y>
    </cdr:to>
    <cdr:sp macro="" textlink="">
      <cdr:nvSpPr>
        <cdr:cNvPr id="15" name="Овал 14">
          <a:extLst xmlns:a="http://schemas.openxmlformats.org/drawingml/2006/main">
            <a:ext uri="{FF2B5EF4-FFF2-40B4-BE49-F238E27FC236}">
              <a16:creationId xmlns:a16="http://schemas.microsoft.com/office/drawing/2014/main" id="{81AD5E9B-0B5B-4DAB-BFCA-F296C70DA413}"/>
            </a:ext>
          </a:extLst>
        </cdr:cNvPr>
        <cdr:cNvSpPr/>
      </cdr:nvSpPr>
      <cdr:spPr>
        <a:xfrm xmlns:a="http://schemas.openxmlformats.org/drawingml/2006/main" flipH="1">
          <a:off x="1635129" y="708390"/>
          <a:ext cx="55028" cy="5502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6B13349-D293-4A7C-89C1-E6821BA52A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FAE0A3-8F29-40A7-8565-9761693E1C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2692-C149-41C0-BF2B-C51759F8C95F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1C7BB7-F7A0-490C-BC92-0D22337C2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8D6C44-0435-4C5E-A6C2-3E27EACB5F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9C0C-7F96-4FCD-82CC-F6BB06908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05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B0DED-542F-4489-A2CE-9C3132662F67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7ED49-9C48-42CE-9ED7-9806BF7A3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34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7ED49-9C48-42CE-9ED7-9806BF7A35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43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7ED49-9C48-42CE-9ED7-9806BF7A35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9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7ED49-9C48-42CE-9ED7-9806BF7A35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7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DE5DA-AD6D-403B-8188-FA16B4AAD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E4770-284D-4521-88B3-FE8659E72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E0D990-1001-4D37-8636-A6BBB893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CB1A-B3E2-4693-B60A-F0580A0415FD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0283F-4048-4626-9DD6-803BDD98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B7F6-2F16-4D90-AD03-5F427D22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91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647E8-76DC-4232-9964-E1447CC6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5A6858-36F1-4F8C-B6F2-30AD7FFEC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7CE59-58A1-4FF7-B286-6B49DC22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F9F5-E3A4-4C9A-84B5-F1318BC5D003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9AD39-5B4E-4360-B5DE-A9197AD5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11616F-4100-4B53-AABF-E57CEDA1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5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4074EF-8186-4220-AAAE-FE76CF58B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B9DD60-2581-4FC6-8252-774FFB58F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9873B2-7C3C-472E-B70A-73BBAF65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B5B5-F8FE-4B49-81AD-832AE9B45C04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6C64F-28AA-4979-875E-A839E3A3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A1E922-CD40-40E1-9B72-0A650890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55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C1F36-3D01-48DF-92D0-C2AFA0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7255B-86AC-4558-94EE-4F856841D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8368E-1847-4A21-A80B-664E7412D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C3A1-4532-43A3-8751-CD2C2C925F95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0C0B0-A794-4A59-9E47-4FC61454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AF527-A490-4511-B667-CAD20244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79FF4-0195-490E-8D6B-4D1C1F79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B34E2-4DA3-41E1-A04F-4CE0B45B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BD9E9-ACB3-4C94-B219-86E62484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6C296-478A-4008-AAD2-68901EFE474C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CFDB-6997-4D05-A86C-B6F9ABC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030AB-BFDF-4E22-A5DC-6B20968B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7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2278A-4E12-4A80-8808-05B4809B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FE5BFE-C478-4E85-9025-29D1D29F4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DFC81D-EACF-4CA6-8E02-4F6DF29C1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DB0272-6199-4EE1-88E4-0CED8220B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5818-2530-4044-8340-DC517F50D521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18BD6F-B3A3-4E69-80A2-1CD2C95E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7C2663-E3BC-4569-B555-44F22347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E8D99-BB86-407A-859D-4B3EDE02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783118-491B-4304-BD9D-B0E575610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00AB65-72E0-47F2-B9B5-7CB7BE722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A57006-0C72-4F6A-AD8C-A5963F8AD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C0477E-1EB6-495D-A21B-4609EEB55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9A7CC0-545A-4E5D-9DB7-328E3BFF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398C-B7D7-42E4-9C97-D0302DC7A97A}" type="datetime1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FF5F63-ABC9-4B05-B5EA-60551634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6A89E2-0190-4251-85AC-D4EA1E21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8391-1866-4EAD-8D8A-E9586F40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1BC4CB-49E7-416B-A3A7-25D4D264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E04F-ED37-489C-A09B-F6CD1217BF15}" type="datetime1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4E7C77-CB35-4911-8442-FFE85CC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EE8175-475B-41BF-ACED-8DB97291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1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6B1AD5-EAE4-4670-8A80-7A66E268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862A-B1E2-4E05-AAC6-03C1A35983F7}" type="datetime1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395B31-F45C-4B5D-BE77-4F95E6B1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F7EB42-25C8-41DA-B1F5-B8643BE4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3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2C454-4FB1-4FDB-8E37-63124434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94F02-E6D8-43DD-8DAF-4C7840E3A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C5ED5E-4EAC-4D2E-88B5-32FABE6EB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0427D2-F7F8-4646-B31B-8292255C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EE46-247D-4258-A9E4-4EB0F6A562A2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C6895-9003-4863-B9A6-62E7EFEC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784BD-8323-44D1-A9DE-9F622828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6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3EFAB-4212-476F-A235-F096E738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EAB91C-0FE0-45CF-BE99-7D06AE1FA9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A5ED52-B84D-424D-891B-58E6F6FBB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F9630-699D-449D-91B3-AA7217EA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01F8-0C26-4865-A3A8-17D366212398}" type="datetime1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A3EA64-C9CF-426E-A6ED-3E2F6A4C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E2BAB6-1028-4549-8284-1583C9F7E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4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4A979-2B20-449D-8A22-3B343BE1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2EFA54-B1FA-467E-AF20-9742D7D4F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EF993-2A3A-4A1B-82FF-5EC16229C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0D8A-42EC-49D2-B953-F56CCF5E2029}" type="datetime1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7CB1B-6043-48CA-AC94-D3C061774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AB0A3-8D52-4D61-B6CF-2D4A105E5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424A-5B37-47FC-9AC4-4D8FADC38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wmf"/><Relationship Id="rId15" Type="http://schemas.openxmlformats.org/officeDocument/2006/relationships/image" Target="../media/image20.svg"/><Relationship Id="rId10" Type="http://schemas.openxmlformats.org/officeDocument/2006/relationships/image" Target="../media/image18.png"/><Relationship Id="rId4" Type="http://schemas.openxmlformats.org/officeDocument/2006/relationships/image" Target="../media/image13.wmf"/><Relationship Id="rId9" Type="http://schemas.openxmlformats.org/officeDocument/2006/relationships/image" Target="../media/image20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240.png"/><Relationship Id="rId18" Type="http://schemas.openxmlformats.org/officeDocument/2006/relationships/image" Target="../media/image22.png"/><Relationship Id="rId3" Type="http://schemas.openxmlformats.org/officeDocument/2006/relationships/chart" Target="../charts/chart1.xml"/><Relationship Id="rId7" Type="http://schemas.openxmlformats.org/officeDocument/2006/relationships/image" Target="../media/image190.png"/><Relationship Id="rId12" Type="http://schemas.openxmlformats.org/officeDocument/2006/relationships/image" Target="../media/image230.png"/><Relationship Id="rId17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220.png"/><Relationship Id="rId5" Type="http://schemas.openxmlformats.org/officeDocument/2006/relationships/image" Target="../media/image25.png"/><Relationship Id="rId15" Type="http://schemas.openxmlformats.org/officeDocument/2006/relationships/image" Target="../media/image29.png"/><Relationship Id="rId10" Type="http://schemas.openxmlformats.org/officeDocument/2006/relationships/image" Target="../media/image150.png"/><Relationship Id="rId4" Type="http://schemas.openxmlformats.org/officeDocument/2006/relationships/image" Target="../media/image28.png"/><Relationship Id="rId1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5" Type="http://schemas.openxmlformats.org/officeDocument/2006/relationships/image" Target="../media/image27.svg"/><Relationship Id="rId4" Type="http://schemas.openxmlformats.org/officeDocument/2006/relationships/image" Target="../media/image3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228040-0E51-4B6D-AE7A-9AA27A49F6BF}"/>
              </a:ext>
            </a:extLst>
          </p:cNvPr>
          <p:cNvSpPr txBox="1"/>
          <p:nvPr/>
        </p:nvSpPr>
        <p:spPr>
          <a:xfrm>
            <a:off x="666750" y="384296"/>
            <a:ext cx="10622138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ru-RU" sz="1600" b="1" dirty="0">
                <a:solidFill>
                  <a:srgbClr val="4F81BD"/>
                </a:solidFill>
              </a:rPr>
              <a:t>Министерство науки и высшего образования Российской Федерации</a:t>
            </a:r>
          </a:p>
          <a:p>
            <a:pPr algn="ctr" hangingPunct="0"/>
            <a:r>
              <a:rPr lang="ru-RU" sz="1600" b="1" dirty="0">
                <a:solidFill>
                  <a:srgbClr val="4F81BD"/>
                </a:solidFill>
              </a:rPr>
              <a:t>Санкт-Петербургский политехнический университет Петра Великого</a:t>
            </a:r>
          </a:p>
          <a:p>
            <a:pPr algn="ctr" hangingPunct="0"/>
            <a:r>
              <a:rPr lang="ru-RU" sz="1600" b="1" dirty="0">
                <a:solidFill>
                  <a:srgbClr val="4F81BD"/>
                </a:solidFill>
              </a:rPr>
              <a:t>Высшая школа теоретической механики</a:t>
            </a:r>
          </a:p>
          <a:p>
            <a:pPr algn="ctr"/>
            <a:endParaRPr lang="ru-RU" sz="1050" b="1" dirty="0">
              <a:solidFill>
                <a:srgbClr val="4F81BD"/>
              </a:solidFill>
              <a:latin typeface="Europe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07BABC-D0C5-4D04-A7DC-A94B03D28FFB}"/>
              </a:ext>
            </a:extLst>
          </p:cNvPr>
          <p:cNvSpPr txBox="1"/>
          <p:nvPr/>
        </p:nvSpPr>
        <p:spPr>
          <a:xfrm>
            <a:off x="1015358" y="4036608"/>
            <a:ext cx="5079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F497D"/>
                </a:solidFill>
                <a:latin typeface="Europe" pitchFamily="34" charset="0"/>
              </a:rPr>
              <a:t>Докладчик:</a:t>
            </a:r>
            <a:endParaRPr lang="en-US" sz="1600" b="1" dirty="0">
              <a:solidFill>
                <a:srgbClr val="1F497D"/>
              </a:solidFill>
              <a:latin typeface="Europe" pitchFamily="34" charset="0"/>
            </a:endParaRPr>
          </a:p>
          <a:p>
            <a:r>
              <a:rPr lang="ru-RU" sz="1600" dirty="0">
                <a:solidFill>
                  <a:srgbClr val="1F497D"/>
                </a:solidFill>
                <a:latin typeface="Europe" pitchFamily="34" charset="0"/>
              </a:rPr>
              <a:t>студентка гр. 3640103/80401                        </a:t>
            </a:r>
            <a:r>
              <a:rPr lang="ru-RU" sz="1600" b="1" dirty="0">
                <a:solidFill>
                  <a:srgbClr val="1F497D"/>
                </a:solidFill>
                <a:latin typeface="Europe" pitchFamily="34" charset="0"/>
              </a:rPr>
              <a:t>М.В. Накаева </a:t>
            </a:r>
          </a:p>
          <a:p>
            <a:endParaRPr lang="ru-RU" sz="1600" b="1" dirty="0">
              <a:solidFill>
                <a:srgbClr val="1F497D"/>
              </a:solidFill>
              <a:latin typeface="Europe" pitchFamily="34" charset="0"/>
            </a:endParaRPr>
          </a:p>
          <a:p>
            <a:r>
              <a:rPr lang="ru-RU" sz="1600" b="1" dirty="0">
                <a:solidFill>
                  <a:srgbClr val="1F497D"/>
                </a:solidFill>
                <a:latin typeface="Europe" pitchFamily="34" charset="0"/>
              </a:rPr>
              <a:t>Научный руководитель:</a:t>
            </a:r>
            <a:endParaRPr lang="en-US" sz="1600" b="1" dirty="0">
              <a:solidFill>
                <a:srgbClr val="1F497D"/>
              </a:solidFill>
              <a:latin typeface="Europe" pitchFamily="34" charset="0"/>
            </a:endParaRPr>
          </a:p>
          <a:p>
            <a:r>
              <a:rPr lang="ru-RU" sz="1600" dirty="0">
                <a:solidFill>
                  <a:srgbClr val="1F497D"/>
                </a:solidFill>
                <a:latin typeface="Europe" pitchFamily="34" charset="0"/>
              </a:rPr>
              <a:t>доцент ВШТМ </a:t>
            </a:r>
            <a:r>
              <a:rPr lang="ru-RU" sz="1600" dirty="0" err="1">
                <a:solidFill>
                  <a:srgbClr val="1F497D"/>
                </a:solidFill>
                <a:latin typeface="Europe" pitchFamily="34" charset="0"/>
              </a:rPr>
              <a:t>СПбПУ</a:t>
            </a:r>
            <a:r>
              <a:rPr lang="ru-RU" sz="1600" dirty="0">
                <a:solidFill>
                  <a:srgbClr val="1F497D"/>
                </a:solidFill>
                <a:latin typeface="Europe" pitchFamily="34" charset="0"/>
              </a:rPr>
              <a:t>, к.ф.-м.н.                    </a:t>
            </a:r>
            <a:r>
              <a:rPr lang="ru-RU" sz="1600" b="1" dirty="0">
                <a:solidFill>
                  <a:srgbClr val="1F497D"/>
                </a:solidFill>
                <a:latin typeface="Europe" pitchFamily="34" charset="0"/>
              </a:rPr>
              <a:t>О.А. Троицкая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EBE730-8AAB-4282-811C-A9CA941B3EAE}"/>
              </a:ext>
            </a:extLst>
          </p:cNvPr>
          <p:cNvSpPr txBox="1"/>
          <p:nvPr/>
        </p:nvSpPr>
        <p:spPr>
          <a:xfrm>
            <a:off x="1416758" y="2057173"/>
            <a:ext cx="935574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Europe" pitchFamily="34" charset="0"/>
              </a:rPr>
              <a:t>РАЗВИТИЕ АЛГОРИТМА ДЛЯ ПРЕДСКАЗАНИЯ ПРОИЗВОДСТВЕННЫХ ПОКАЗАТЕЛЕЙ РАЗРАБОТКИ МЕСТОРОЖДЕНИЯ И ПЕРЕХОД К ПОБЛОЧНОМУ АНАЛИЗУ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71612F-0C13-4F61-9381-93FEB482CDF2}"/>
              </a:ext>
            </a:extLst>
          </p:cNvPr>
          <p:cNvSpPr txBox="1"/>
          <p:nvPr/>
        </p:nvSpPr>
        <p:spPr>
          <a:xfrm>
            <a:off x="4943872" y="6040345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Europe" pitchFamily="34" charset="0"/>
              </a:rPr>
              <a:t>Санкт-Петербург</a:t>
            </a:r>
          </a:p>
          <a:p>
            <a:pPr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Europe" pitchFamily="34" charset="0"/>
              </a:rPr>
              <a:t>2020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79503C3-A52E-4F02-8299-C43830AE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256" y="1"/>
            <a:ext cx="1761743" cy="17723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9E7F0D-F4A5-440C-B346-23DEAF4F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" y="-5594"/>
            <a:ext cx="1761744" cy="177235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нешний, здание, большой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0A7C96C4-6DC7-46EB-97F3-78A44D10782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43" y="4148206"/>
            <a:ext cx="3864933" cy="263030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F81A2AD-71AC-41D2-A35D-CCAA264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8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8E5C30A-9C2F-4153-924E-8F83B420237E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97D8"/>
                </a:solidFill>
                <a:latin typeface="Arial" panose="020B0604020202020204"/>
              </a:rPr>
              <a:t>Материальный баланс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7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0BB9652-4ED9-49A9-B34D-C7B435D8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87" y="977189"/>
            <a:ext cx="10898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определения «насыщенности»: </a:t>
            </a:r>
            <a:endParaRPr lang="en-US" altLang="ru-RU" sz="1600" baseline="-8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59E0F-9B82-4D52-99BC-B9A000878973}"/>
                  </a:ext>
                </a:extLst>
              </p:cNvPr>
              <p:cNvSpPr txBox="1"/>
              <p:nvPr/>
            </p:nvSpPr>
            <p:spPr>
              <a:xfrm>
                <a:off x="795042" y="1505547"/>
                <a:ext cx="2635209" cy="565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59E0F-9B82-4D52-99BC-B9A000878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42" y="1505547"/>
                <a:ext cx="2635209" cy="5654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2AF8C7DA-E0A6-4B22-B7FF-54FAC601386D}"/>
              </a:ext>
            </a:extLst>
          </p:cNvPr>
          <p:cNvSpPr/>
          <p:nvPr/>
        </p:nvSpPr>
        <p:spPr>
          <a:xfrm>
            <a:off x="687712" y="1417668"/>
            <a:ext cx="3152626" cy="7590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A8EE784-ACAB-40B9-8755-A425ACB2E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4" y="2396607"/>
            <a:ext cx="10898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определения «сжимаемости»: </a:t>
            </a:r>
            <a:endParaRPr lang="en-US" altLang="ru-RU" sz="1600" baseline="-8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7C814-94F5-4EAE-94FD-232A8D8B83FB}"/>
                  </a:ext>
                </a:extLst>
              </p:cNvPr>
              <p:cNvSpPr txBox="1"/>
              <p:nvPr/>
            </p:nvSpPr>
            <p:spPr>
              <a:xfrm>
                <a:off x="1267056" y="2978705"/>
                <a:ext cx="17863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A7C814-94F5-4EAE-94FD-232A8D8B8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56" y="2978705"/>
                <a:ext cx="1786386" cy="276999"/>
              </a:xfrm>
              <a:prstGeom prst="rect">
                <a:avLst/>
              </a:prstGeom>
              <a:blipFill>
                <a:blip r:embed="rId3"/>
                <a:stretch>
                  <a:fillRect l="-2730" r="-2389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78A04689-25AF-46B8-9B06-C5D1B0AD17D9}"/>
              </a:ext>
            </a:extLst>
          </p:cNvPr>
          <p:cNvSpPr/>
          <p:nvPr/>
        </p:nvSpPr>
        <p:spPr>
          <a:xfrm>
            <a:off x="899410" y="2834444"/>
            <a:ext cx="2399714" cy="540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E8C4BA2F-E9D9-40A4-B124-E2B23C8CBBD4}"/>
              </a:ext>
            </a:extLst>
          </p:cNvPr>
          <p:cNvSpPr/>
          <p:nvPr/>
        </p:nvSpPr>
        <p:spPr>
          <a:xfrm>
            <a:off x="3947668" y="1408745"/>
            <a:ext cx="801511" cy="759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0DC8E7E-1924-4187-AA8B-E3019242F01A}"/>
                  </a:ext>
                </a:extLst>
              </p:cNvPr>
              <p:cNvSpPr/>
              <p:nvPr/>
            </p:nvSpPr>
            <p:spPr>
              <a:xfrm>
                <a:off x="5270489" y="1453531"/>
                <a:ext cx="1599412" cy="659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𝑤𝑖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0DC8E7E-1924-4187-AA8B-E3019242F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489" y="1453531"/>
                <a:ext cx="1599412" cy="659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C81435E1-E06F-46BE-B0D3-58F7F33EED8F}"/>
              </a:ext>
            </a:extLst>
          </p:cNvPr>
          <p:cNvSpPr/>
          <p:nvPr/>
        </p:nvSpPr>
        <p:spPr>
          <a:xfrm>
            <a:off x="3862350" y="2837734"/>
            <a:ext cx="801511" cy="56727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35FDF7DB-A6ED-4B85-8990-68F6A7DB96CF}"/>
              </a:ext>
            </a:extLst>
          </p:cNvPr>
          <p:cNvSpPr/>
          <p:nvPr/>
        </p:nvSpPr>
        <p:spPr>
          <a:xfrm rot="5400000">
            <a:off x="5826023" y="2085680"/>
            <a:ext cx="539952" cy="7590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FE1D7F-D0F7-4BAD-B77B-D97AA4D50F7E}"/>
                  </a:ext>
                </a:extLst>
              </p:cNvPr>
              <p:cNvSpPr txBox="1"/>
              <p:nvPr/>
            </p:nvSpPr>
            <p:spPr>
              <a:xfrm>
                <a:off x="4922507" y="2837253"/>
                <a:ext cx="2363147" cy="567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𝑤𝑖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FE1D7F-D0F7-4BAD-B77B-D97AA4D50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507" y="2837253"/>
                <a:ext cx="2363147" cy="5672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44B9C16-B517-4C08-883A-1791511A619E}"/>
                  </a:ext>
                </a:extLst>
              </p:cNvPr>
              <p:cNvSpPr/>
              <p:nvPr/>
            </p:nvSpPr>
            <p:spPr>
              <a:xfrm>
                <a:off x="9159602" y="1468303"/>
                <a:ext cx="1645194" cy="657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𝑤𝑖</m:t>
                          </m:r>
                        </m:sub>
                      </m:sSub>
                      <m:r>
                        <a:rPr lang="en-US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𝑤𝑖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544B9C16-B517-4C08-883A-1791511A6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02" y="1468303"/>
                <a:ext cx="1645194" cy="6577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2463EB96-40B2-4C4E-89D2-E4F7A916F884}"/>
              </a:ext>
            </a:extLst>
          </p:cNvPr>
          <p:cNvSpPr/>
          <p:nvPr/>
        </p:nvSpPr>
        <p:spPr>
          <a:xfrm rot="5400000">
            <a:off x="9712221" y="2030013"/>
            <a:ext cx="539954" cy="75901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3634604E-68FD-42BD-998A-1CA4C60D8CB5}"/>
              </a:ext>
            </a:extLst>
          </p:cNvPr>
          <p:cNvSpPr/>
          <p:nvPr/>
        </p:nvSpPr>
        <p:spPr>
          <a:xfrm>
            <a:off x="7544300" y="2859876"/>
            <a:ext cx="801511" cy="56144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E0EE93-426C-4A4C-A09D-78F6C9CEEF1C}"/>
                  </a:ext>
                </a:extLst>
              </p:cNvPr>
              <p:cNvSpPr txBox="1"/>
              <p:nvPr/>
            </p:nvSpPr>
            <p:spPr>
              <a:xfrm>
                <a:off x="8839096" y="2833568"/>
                <a:ext cx="2286203" cy="5672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𝑜𝑖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9E0EE93-426C-4A4C-A09D-78F6C9CEE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096" y="2833568"/>
                <a:ext cx="2286203" cy="5672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2A03C2-5CBB-4628-B3C9-CC88279151DE}"/>
                  </a:ext>
                </a:extLst>
              </p:cNvPr>
              <p:cNvSpPr txBox="1"/>
              <p:nvPr/>
            </p:nvSpPr>
            <p:spPr>
              <a:xfrm>
                <a:off x="1275459" y="3690891"/>
                <a:ext cx="1727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2A03C2-5CBB-4628-B3C9-CC8827915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459" y="3690891"/>
                <a:ext cx="1727268" cy="276999"/>
              </a:xfrm>
              <a:prstGeom prst="rect">
                <a:avLst/>
              </a:prstGeom>
              <a:blipFill>
                <a:blip r:embed="rId8"/>
                <a:stretch>
                  <a:fillRect l="-1056" r="-1056"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вал 23">
            <a:extLst>
              <a:ext uri="{FF2B5EF4-FFF2-40B4-BE49-F238E27FC236}">
                <a16:creationId xmlns:a16="http://schemas.microsoft.com/office/drawing/2014/main" id="{290EEC3F-E159-4189-88BB-A9C3C74CE448}"/>
              </a:ext>
            </a:extLst>
          </p:cNvPr>
          <p:cNvSpPr/>
          <p:nvPr/>
        </p:nvSpPr>
        <p:spPr>
          <a:xfrm>
            <a:off x="899410" y="3546040"/>
            <a:ext cx="2399714" cy="5404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72D0D7F2-164D-4224-9F5C-F3A32F2A942C}"/>
              </a:ext>
            </a:extLst>
          </p:cNvPr>
          <p:cNvSpPr/>
          <p:nvPr/>
        </p:nvSpPr>
        <p:spPr>
          <a:xfrm>
            <a:off x="3862349" y="3567101"/>
            <a:ext cx="801511" cy="56727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A306FE-8DB1-4845-9D56-5BCCDE7C49A2}"/>
                  </a:ext>
                </a:extLst>
              </p:cNvPr>
              <p:cNvSpPr txBox="1"/>
              <p:nvPr/>
            </p:nvSpPr>
            <p:spPr>
              <a:xfrm>
                <a:off x="4966143" y="3567101"/>
                <a:ext cx="2208104" cy="5672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𝑜𝑖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A306FE-8DB1-4845-9D56-5BCCDE7C4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143" y="3567101"/>
                <a:ext cx="2208104" cy="567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5D1D60-B741-4A41-9812-570DFB7C56C9}"/>
                  </a:ext>
                </a:extLst>
              </p:cNvPr>
              <p:cNvSpPr txBox="1"/>
              <p:nvPr/>
            </p:nvSpPr>
            <p:spPr>
              <a:xfrm>
                <a:off x="1291821" y="4378229"/>
                <a:ext cx="168155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15D1D60-B741-4A41-9812-570DFB7C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21" y="4378229"/>
                <a:ext cx="1681550" cy="299249"/>
              </a:xfrm>
              <a:prstGeom prst="rect">
                <a:avLst/>
              </a:prstGeom>
              <a:blipFill>
                <a:blip r:embed="rId10"/>
                <a:stretch>
                  <a:fillRect l="-2899" r="-2536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вал 28">
            <a:extLst>
              <a:ext uri="{FF2B5EF4-FFF2-40B4-BE49-F238E27FC236}">
                <a16:creationId xmlns:a16="http://schemas.microsoft.com/office/drawing/2014/main" id="{BFBE8907-69BB-42AF-B0EB-58631CA536AF}"/>
              </a:ext>
            </a:extLst>
          </p:cNvPr>
          <p:cNvSpPr/>
          <p:nvPr/>
        </p:nvSpPr>
        <p:spPr>
          <a:xfrm>
            <a:off x="960392" y="4257637"/>
            <a:ext cx="2399714" cy="5404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12A9A44A-328F-4A1D-9AEA-000B24CD129B}"/>
              </a:ext>
            </a:extLst>
          </p:cNvPr>
          <p:cNvSpPr/>
          <p:nvPr/>
        </p:nvSpPr>
        <p:spPr>
          <a:xfrm>
            <a:off x="3862348" y="4274966"/>
            <a:ext cx="801511" cy="56727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763571-D946-4F79-BC9F-68C3E7A72161}"/>
                  </a:ext>
                </a:extLst>
              </p:cNvPr>
              <p:cNvSpPr txBox="1"/>
              <p:nvPr/>
            </p:nvSpPr>
            <p:spPr>
              <a:xfrm>
                <a:off x="5167672" y="4296949"/>
                <a:ext cx="1805046" cy="5672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𝑜𝑖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0763571-D946-4F79-BC9F-68C3E7A72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672" y="4296949"/>
                <a:ext cx="1805046" cy="5672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05D683-6411-4756-AFB0-611CB138C712}"/>
                  </a:ext>
                </a:extLst>
              </p:cNvPr>
              <p:cNvSpPr txBox="1"/>
              <p:nvPr/>
            </p:nvSpPr>
            <p:spPr>
              <a:xfrm>
                <a:off x="8317367" y="3804556"/>
                <a:ext cx="2564628" cy="299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+</a:t>
                </a:r>
                <a:r>
                  <a:rPr lang="ru-RU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+</a:t>
                </a:r>
                <a:r>
                  <a:rPr lang="ru-RU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05D683-6411-4756-AFB0-611CB138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67" y="3804556"/>
                <a:ext cx="2564628" cy="299249"/>
              </a:xfrm>
              <a:prstGeom prst="rect">
                <a:avLst/>
              </a:prstGeom>
              <a:blipFill>
                <a:blip r:embed="rId12"/>
                <a:stretch>
                  <a:fillRect l="-3088" t="-24490" b="-42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F7FA8193-F60A-45B9-A4F0-B1AA300D85FF}"/>
                  </a:ext>
                </a:extLst>
              </p:cNvPr>
              <p:cNvSpPr/>
              <p:nvPr/>
            </p:nvSpPr>
            <p:spPr>
              <a:xfrm>
                <a:off x="7553384" y="4136142"/>
                <a:ext cx="4092595" cy="536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𝑜𝑖</m:t>
                        </m:r>
                      </m:sub>
                    </m:sSub>
                    <m:r>
                      <a:rPr lang="en-US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𝑜𝑖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ru-RU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F7FA8193-F60A-45B9-A4F0-B1AA300D8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384" y="4136142"/>
                <a:ext cx="4092595" cy="536237"/>
              </a:xfrm>
              <a:prstGeom prst="rect">
                <a:avLst/>
              </a:prstGeom>
              <a:blipFill>
                <a:blip r:embed="rId1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33082E6-843C-43B4-935B-E5438DA37F96}"/>
              </a:ext>
            </a:extLst>
          </p:cNvPr>
          <p:cNvSpPr/>
          <p:nvPr/>
        </p:nvSpPr>
        <p:spPr>
          <a:xfrm>
            <a:off x="7553384" y="3633561"/>
            <a:ext cx="3963146" cy="195236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2">
            <a:extLst>
              <a:ext uri="{FF2B5EF4-FFF2-40B4-BE49-F238E27FC236}">
                <a16:creationId xmlns:a16="http://schemas.microsoft.com/office/drawing/2014/main" id="{B8004D73-9C84-442D-AF18-D7E188503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70" y="5900787"/>
            <a:ext cx="6056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Получим</a:t>
            </a:r>
            <a:r>
              <a:rPr lang="en-US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:</a:t>
            </a:r>
            <a:endParaRPr lang="en-US" alt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80FEB6A4-EE2B-4FCE-8B03-6B13975ABF10}"/>
              </a:ext>
            </a:extLst>
          </p:cNvPr>
          <p:cNvSpPr/>
          <p:nvPr/>
        </p:nvSpPr>
        <p:spPr>
          <a:xfrm rot="16200000">
            <a:off x="10404295" y="3857594"/>
            <a:ext cx="89158" cy="1744659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56100F8A-2526-4551-A05A-DA33E3BC2A23}"/>
                  </a:ext>
                </a:extLst>
              </p:cNvPr>
              <p:cNvSpPr/>
              <p:nvPr/>
            </p:nvSpPr>
            <p:spPr>
              <a:xfrm>
                <a:off x="9576544" y="4905903"/>
                <a:ext cx="1744660" cy="584775"/>
              </a:xfrm>
              <a:prstGeom prst="rect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1600" dirty="0"/>
                  <a:t>- </a:t>
                </a:r>
                <a:r>
                  <a:rPr lang="ru-RU" sz="1600" dirty="0"/>
                  <a:t>эффективная сжимаемость</a:t>
                </a:r>
              </a:p>
            </p:txBody>
          </p:sp>
        </mc:Choice>
        <mc:Fallback xmlns="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56100F8A-2526-4551-A05A-DA33E3BC2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544" y="4905903"/>
                <a:ext cx="1744660" cy="584775"/>
              </a:xfrm>
              <a:prstGeom prst="rect">
                <a:avLst/>
              </a:prstGeom>
              <a:blipFill>
                <a:blip r:embed="rId14"/>
                <a:stretch>
                  <a:fillRect t="-2041" r="-2083" b="-11224"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Левая фигурная скобка 37">
            <a:extLst>
              <a:ext uri="{FF2B5EF4-FFF2-40B4-BE49-F238E27FC236}">
                <a16:creationId xmlns:a16="http://schemas.microsoft.com/office/drawing/2014/main" id="{3D82549B-2545-4CCE-B153-870AFB738CAA}"/>
              </a:ext>
            </a:extLst>
          </p:cNvPr>
          <p:cNvSpPr/>
          <p:nvPr/>
        </p:nvSpPr>
        <p:spPr>
          <a:xfrm rot="5400000" flipH="1">
            <a:off x="8748502" y="4548285"/>
            <a:ext cx="45719" cy="37461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8B8A20A8-C889-49AC-9C1B-12837BA3721C}"/>
                  </a:ext>
                </a:extLst>
              </p:cNvPr>
              <p:cNvSpPr/>
              <p:nvPr/>
            </p:nvSpPr>
            <p:spPr>
              <a:xfrm>
                <a:off x="8278077" y="4983409"/>
                <a:ext cx="981065" cy="338554"/>
              </a:xfrm>
              <a:prstGeom prst="rect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𝒐𝒊</m:t>
                        </m:r>
                      </m:sub>
                    </m:sSub>
                    <m:r>
                      <a:rPr lang="en-US" sz="1600" b="1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8B8A20A8-C889-49AC-9C1B-12837BA37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77" y="4983409"/>
                <a:ext cx="981065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067204D6-DB40-4A40-851B-86DB6EA5FEAF}"/>
                  </a:ext>
                </a:extLst>
              </p:cNvPr>
              <p:cNvSpPr/>
              <p:nvPr/>
            </p:nvSpPr>
            <p:spPr>
              <a:xfrm>
                <a:off x="3175357" y="5884397"/>
                <a:ext cx="2764473" cy="4361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067204D6-DB40-4A40-851B-86DB6EA5F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357" y="5884397"/>
                <a:ext cx="2764473" cy="436148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E3447E8-6347-4023-96B0-7DC7753809F9}"/>
              </a:ext>
            </a:extLst>
          </p:cNvPr>
          <p:cNvCxnSpPr>
            <a:cxnSpLocks/>
          </p:cNvCxnSpPr>
          <p:nvPr/>
        </p:nvCxnSpPr>
        <p:spPr>
          <a:xfrm>
            <a:off x="657970" y="5731510"/>
            <a:ext cx="10858560" cy="0"/>
          </a:xfrm>
          <a:prstGeom prst="line">
            <a:avLst/>
          </a:prstGeom>
          <a:noFill/>
          <a:ln w="9525" cap="flat" cmpd="sng" algn="ctr">
            <a:solidFill>
              <a:srgbClr val="2FB4E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B3689-0B2D-4214-BED2-A415FF5E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0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8E5C30A-9C2F-4153-924E-8F83B420237E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97D8"/>
                </a:solidFill>
                <a:latin typeface="Arial" panose="020B0604020202020204"/>
              </a:rPr>
              <a:t>Материальный баланс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7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C0BB9652-4ED9-49A9-B34D-C7B435D8F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513" y="2463955"/>
            <a:ext cx="51888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закачки воды в пласт и притока из законтурной области уравнение материального баланса примет вид: </a:t>
            </a:r>
            <a:endParaRPr lang="en-US" altLang="ru-RU" sz="1600" baseline="-8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E2A3C354-E908-406F-8664-019402BF8819}"/>
                  </a:ext>
                </a:extLst>
              </p:cNvPr>
              <p:cNvSpPr/>
              <p:nvPr/>
            </p:nvSpPr>
            <p:spPr>
              <a:xfrm>
                <a:off x="2522172" y="3459716"/>
                <a:ext cx="5408340" cy="43770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ru-RU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𝒊𝒏𝒋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E2A3C354-E908-406F-8664-019402BF88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72" y="3459716"/>
                <a:ext cx="5408340" cy="437708"/>
              </a:xfrm>
              <a:prstGeom prst="roundRect">
                <a:avLst/>
              </a:prstGeom>
              <a:blipFill>
                <a:blip r:embed="rId2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B41178D2-4308-437C-8A97-41981617A0A3}"/>
                  </a:ext>
                </a:extLst>
              </p:cNvPr>
              <p:cNvSpPr/>
              <p:nvPr/>
            </p:nvSpPr>
            <p:spPr>
              <a:xfrm>
                <a:off x="879906" y="5282455"/>
                <a:ext cx="10473894" cy="45955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"/>
                          <m:endChr m:val="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𝒐𝒊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𝒊𝒏𝒋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𝒊𝒏𝒋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B41178D2-4308-437C-8A97-41981617A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06" y="5282455"/>
                <a:ext cx="10473894" cy="459558"/>
              </a:xfrm>
              <a:prstGeom prst="round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2">
            <a:extLst>
              <a:ext uri="{FF2B5EF4-FFF2-40B4-BE49-F238E27FC236}">
                <a16:creationId xmlns:a16="http://schemas.microsoft.com/office/drawing/2014/main" id="{1F5DD64E-FF71-448C-803D-37A52C68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512" y="4402268"/>
            <a:ext cx="9035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снижении давления ниже давления насыщения необходимо учитывать расширение свободного газа: </a:t>
            </a:r>
            <a:endParaRPr lang="en-US" altLang="ru-RU" sz="1600" baseline="-8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057007D6-0D44-458D-9B49-E44CBC0E2327}"/>
                  </a:ext>
                </a:extLst>
              </p:cNvPr>
              <p:cNvSpPr/>
              <p:nvPr/>
            </p:nvSpPr>
            <p:spPr>
              <a:xfrm>
                <a:off x="2522172" y="1542554"/>
                <a:ext cx="2764473" cy="4361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057007D6-0D44-458D-9B49-E44CBC0E23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172" y="1542554"/>
                <a:ext cx="2764473" cy="43614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блако 3">
            <a:extLst>
              <a:ext uri="{FF2B5EF4-FFF2-40B4-BE49-F238E27FC236}">
                <a16:creationId xmlns:a16="http://schemas.microsoft.com/office/drawing/2014/main" id="{F6B04DB5-40DE-49F0-B370-5B98A8713A74}"/>
              </a:ext>
            </a:extLst>
          </p:cNvPr>
          <p:cNvSpPr/>
          <p:nvPr/>
        </p:nvSpPr>
        <p:spPr>
          <a:xfrm>
            <a:off x="455586" y="1156886"/>
            <a:ext cx="1670755" cy="80828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&gt; Pb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id="{095C850B-331D-4176-BCDC-4DC4783DF519}"/>
              </a:ext>
            </a:extLst>
          </p:cNvPr>
          <p:cNvSpPr/>
          <p:nvPr/>
        </p:nvSpPr>
        <p:spPr>
          <a:xfrm>
            <a:off x="455586" y="4209060"/>
            <a:ext cx="1670755" cy="80828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&lt; Pb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+ газ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id="{B875BA16-3276-44E1-99C1-8F17EE7C25D1}"/>
              </a:ext>
            </a:extLst>
          </p:cNvPr>
          <p:cNvSpPr/>
          <p:nvPr/>
        </p:nvSpPr>
        <p:spPr>
          <a:xfrm>
            <a:off x="455586" y="2682973"/>
            <a:ext cx="1670755" cy="80828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&gt; Pb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+ вода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88BB3B-DC94-4DF0-B7E0-8F4EFAE67EB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69382" y="871751"/>
            <a:ext cx="4000891" cy="232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D0C29545-3A7E-4290-A576-E2AFBE9E8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494" y="1031521"/>
            <a:ext cx="5188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притока воды:</a:t>
            </a:r>
            <a:endParaRPr lang="en-US" altLang="ru-RU" sz="1600" baseline="-8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103CFF-A3E1-4517-A438-7672EE03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4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264EF7-D9AD-450A-B770-EC252A5FFC5E}"/>
              </a:ext>
            </a:extLst>
          </p:cNvPr>
          <p:cNvPicPr/>
          <p:nvPr/>
        </p:nvPicPr>
        <p:blipFill rotWithShape="1">
          <a:blip r:embed="rId2"/>
          <a:srcRect l="5853" r="8242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3E668-C833-47B4-9DA9-4C39058A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 err="1">
                <a:solidFill>
                  <a:srgbClr val="0097D8"/>
                </a:solidFill>
                <a:latin typeface="Arial" panose="020B0604020202020204"/>
                <a:sym typeface="+mj-lt"/>
              </a:rPr>
              <a:t>Переход</a:t>
            </a:r>
            <a:r>
              <a:rPr lang="en-US" sz="4000" dirty="0">
                <a:solidFill>
                  <a:srgbClr val="0097D8"/>
                </a:solidFill>
                <a:latin typeface="Arial" panose="020B0604020202020204"/>
                <a:sym typeface="+mj-lt"/>
              </a:rPr>
              <a:t> к </a:t>
            </a:r>
            <a:r>
              <a:rPr lang="en-US" sz="4000" dirty="0" err="1">
                <a:solidFill>
                  <a:srgbClr val="0097D8"/>
                </a:solidFill>
                <a:latin typeface="Arial" panose="020B0604020202020204"/>
                <a:sym typeface="+mj-lt"/>
              </a:rPr>
              <a:t>поблочному</a:t>
            </a:r>
            <a:r>
              <a:rPr lang="en-US" sz="4000" dirty="0">
                <a:solidFill>
                  <a:srgbClr val="0097D8"/>
                </a:solidFill>
                <a:latin typeface="Arial" panose="020B0604020202020204"/>
                <a:sym typeface="+mj-lt"/>
              </a:rPr>
              <a:t> </a:t>
            </a:r>
            <a:r>
              <a:rPr lang="en-US" sz="4000" dirty="0" err="1">
                <a:solidFill>
                  <a:srgbClr val="0097D8"/>
                </a:solidFill>
                <a:latin typeface="Arial" panose="020B0604020202020204"/>
                <a:sym typeface="+mj-lt"/>
              </a:rPr>
              <a:t>анализу</a:t>
            </a:r>
            <a:endParaRPr lang="en-US" sz="4000" dirty="0">
              <a:solidFill>
                <a:srgbClr val="0097D8"/>
              </a:solidFill>
              <a:latin typeface="Arial" panose="020B0604020202020204"/>
              <a:sym typeface="+mj-l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FD88BF-50B8-4A1A-BEC9-88C7C971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4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ECF6E06-78EE-4A0E-A205-FF60C81FACC7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97D8"/>
                </a:solidFill>
                <a:latin typeface="Arial" panose="020B0604020202020204"/>
              </a:rPr>
              <a:t>Переход к поблочному анализу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7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sp>
        <p:nvSpPr>
          <p:cNvPr id="30" name="Стрелка: пятиугольник 29">
            <a:extLst>
              <a:ext uri="{FF2B5EF4-FFF2-40B4-BE49-F238E27FC236}">
                <a16:creationId xmlns:a16="http://schemas.microsoft.com/office/drawing/2014/main" id="{8D1EE70D-1D8F-4EFA-9465-70A47619713E}"/>
              </a:ext>
            </a:extLst>
          </p:cNvPr>
          <p:cNvSpPr/>
          <p:nvPr/>
        </p:nvSpPr>
        <p:spPr>
          <a:xfrm>
            <a:off x="455587" y="1719616"/>
            <a:ext cx="1687361" cy="818685"/>
          </a:xfrm>
          <a:prstGeom prst="homePlate">
            <a:avLst/>
          </a:prstGeom>
          <a:solidFill>
            <a:srgbClr val="0097D8">
              <a:lumMod val="40000"/>
              <a:lumOff val="60000"/>
            </a:srgbClr>
          </a:solidFill>
          <a:ln w="9525" cap="rnd" cmpd="sng" algn="ctr">
            <a:solidFill>
              <a:srgbClr val="0097D8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 w="6600">
                  <a:solidFill>
                    <a:srgbClr val="0070B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BA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СЛАУ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55BC433-DFAB-4FA7-97B0-B1843612FC3D}"/>
                  </a:ext>
                </a:extLst>
              </p:cNvPr>
              <p:cNvSpPr/>
              <p:nvPr/>
            </p:nvSpPr>
            <p:spPr>
              <a:xfrm>
                <a:off x="1909998" y="730786"/>
                <a:ext cx="10539488" cy="2757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1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1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1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1100" b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𝒍𝒊𝒒</m:t>
                                  </m:r>
                                </m:sub>
                                <m:sup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𝑃𝐼</m:t>
                                  </m:r>
                                </m:e>
                                <m: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1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1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1100" b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𝒍𝒊𝒒</m:t>
                                  </m:r>
                                </m:sub>
                                <m:sup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𝑃𝐼</m:t>
                                  </m:r>
                                </m:e>
                                <m: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1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1100" b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𝒐𝒊𝒍</m:t>
                                  </m:r>
                                </m:sub>
                                <m:sup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𝑊𝐶</m:t>
                                      </m:r>
                                    </m:e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  <m:sup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1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1100" b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𝒐𝒊𝒍</m:t>
                                  </m:r>
                                </m:sub>
                                <m:sup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𝑊𝐶</m:t>
                                      </m:r>
                                    </m:e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  <m:sup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1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ru-RU" sz="1100" b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  <m: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3</m:t>
                                      </m:r>
                                    </m:sub>
                                  </m:s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1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ru-RU" sz="1100" b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  <m: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3</m:t>
                                      </m:r>
                                    </m:sub>
                                  </m:sSub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</m:sub>
                              </m:sSub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1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  <m:sup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acc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acc>
                                </m:e>
                              </m:d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1 </m:t>
                                          </m:r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𝑜𝑖𝑙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1 </m:t>
                                                  </m:r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𝑜𝑖𝑙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ru-RU" sz="11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ru-RU" sz="11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11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sz="1100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acc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𝑒𝑓𝑓</m:t>
                                          </m:r>
                                        </m:sub>
                                      </m:sSub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1 </m:t>
                                              </m:r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𝑙𝑖𝑞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1 </m:t>
                                              </m:r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𝑜𝑖𝑙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𝑊𝑒</m:t>
                                          </m:r>
                                        </m:e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𝑖𝑛𝑗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100" b="1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  <m:sup>
                                  <m:r>
                                    <a:rPr lang="ru-RU" sz="1100" b="1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acc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acc>
                                </m:e>
                              </m:d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11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2 </m:t>
                                          </m:r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𝑜𝑖𝑙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𝑄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2 </m:t>
                                                  </m:r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𝑜𝑖𝑙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ru-RU" sz="11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ru-RU" sz="11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11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sz="1100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acc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𝑒𝑓𝑓</m:t>
                                          </m:r>
                                        </m:sub>
                                      </m:sSub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2 </m:t>
                                              </m:r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𝑙𝑖𝑞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2 </m:t>
                                              </m:r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𝑜𝑖𝑙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𝑊𝑒</m:t>
                                          </m:r>
                                        </m:e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1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1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</m:e>
                                      </m:d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𝑖𝑛𝑗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lang="ru-RU" sz="11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ru-RU" sz="11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1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1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1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1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ru-RU" sz="11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  <m:r>
                                <a:rPr lang="ru-RU" sz="11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1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55BC433-DFAB-4FA7-97B0-B1843612FC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98" y="730786"/>
                <a:ext cx="10539488" cy="2757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4D32548-B289-471F-AB72-BBC21BA02765}"/>
              </a:ext>
            </a:extLst>
          </p:cNvPr>
          <p:cNvGrpSpPr/>
          <p:nvPr/>
        </p:nvGrpSpPr>
        <p:grpSpPr>
          <a:xfrm>
            <a:off x="9240433" y="694187"/>
            <a:ext cx="2183101" cy="1096535"/>
            <a:chOff x="0" y="0"/>
            <a:chExt cx="4171949" cy="2095500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924C3DB5-04E6-4984-8B30-85A019478C0D}"/>
                </a:ext>
              </a:extLst>
            </p:cNvPr>
            <p:cNvGrpSpPr/>
            <p:nvPr/>
          </p:nvGrpSpPr>
          <p:grpSpPr>
            <a:xfrm>
              <a:off x="0" y="0"/>
              <a:ext cx="4171949" cy="2095500"/>
              <a:chOff x="0" y="0"/>
              <a:chExt cx="4171949" cy="2095500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3286FADD-01C9-4288-8802-EAA1299FE77E}"/>
                  </a:ext>
                </a:extLst>
              </p:cNvPr>
              <p:cNvSpPr/>
              <p:nvPr/>
            </p:nvSpPr>
            <p:spPr>
              <a:xfrm>
                <a:off x="0" y="0"/>
                <a:ext cx="2095500" cy="20955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A8DB0DFA-DC74-4F41-8F02-4363B6EFEEE3}"/>
                  </a:ext>
                </a:extLst>
              </p:cNvPr>
              <p:cNvSpPr/>
              <p:nvPr/>
            </p:nvSpPr>
            <p:spPr>
              <a:xfrm>
                <a:off x="2076449" y="0"/>
                <a:ext cx="2095500" cy="20955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Равнобедренный треугольник 48">
                <a:extLst>
                  <a:ext uri="{FF2B5EF4-FFF2-40B4-BE49-F238E27FC236}">
                    <a16:creationId xmlns:a16="http://schemas.microsoft.com/office/drawing/2014/main" id="{E50990CD-D7DF-4373-9AA3-C3D0C87720C4}"/>
                  </a:ext>
                </a:extLst>
              </p:cNvPr>
              <p:cNvSpPr/>
              <p:nvPr/>
            </p:nvSpPr>
            <p:spPr>
              <a:xfrm>
                <a:off x="1819275" y="771525"/>
                <a:ext cx="519303" cy="447675"/>
              </a:xfrm>
              <a:prstGeom prst="triangl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637D313F-29DF-47D8-A080-5A4069A537D1}"/>
                  </a:ext>
                </a:extLst>
              </p:cNvPr>
              <p:cNvSpPr/>
              <p:nvPr/>
            </p:nvSpPr>
            <p:spPr>
              <a:xfrm>
                <a:off x="771525" y="762000"/>
                <a:ext cx="504825" cy="504825"/>
              </a:xfrm>
              <a:prstGeom prst="ellipse">
                <a:avLst/>
              </a:prstGeom>
              <a:solidFill>
                <a:srgbClr val="CB5D0B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Овал 50">
                <a:extLst>
                  <a:ext uri="{FF2B5EF4-FFF2-40B4-BE49-F238E27FC236}">
                    <a16:creationId xmlns:a16="http://schemas.microsoft.com/office/drawing/2014/main" id="{966597E7-FFB5-4339-863A-8234C3E86A49}"/>
                  </a:ext>
                </a:extLst>
              </p:cNvPr>
              <p:cNvSpPr/>
              <p:nvPr/>
            </p:nvSpPr>
            <p:spPr>
              <a:xfrm>
                <a:off x="2914650" y="762000"/>
                <a:ext cx="504825" cy="504825"/>
              </a:xfrm>
              <a:prstGeom prst="ellipse">
                <a:avLst/>
              </a:prstGeom>
              <a:solidFill>
                <a:srgbClr val="CB5D0B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" name="Надпись 2">
              <a:extLst>
                <a:ext uri="{FF2B5EF4-FFF2-40B4-BE49-F238E27FC236}">
                  <a16:creationId xmlns:a16="http://schemas.microsoft.com/office/drawing/2014/main" id="{75A296AF-778A-4783-8B0A-04F419316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" y="2286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Надпись 2">
              <a:extLst>
                <a:ext uri="{FF2B5EF4-FFF2-40B4-BE49-F238E27FC236}">
                  <a16:creationId xmlns:a16="http://schemas.microsoft.com/office/drawing/2014/main" id="{F99767AB-636A-4799-BEF5-21F334EE8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260" y="1524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Надпись 2">
              <a:extLst>
                <a:ext uri="{FF2B5EF4-FFF2-40B4-BE49-F238E27FC236}">
                  <a16:creationId xmlns:a16="http://schemas.microsoft.com/office/drawing/2014/main" id="{66D2FE88-62C3-4C33-BCDD-C64A876823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" y="113538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Надпись 2">
              <a:extLst>
                <a:ext uri="{FF2B5EF4-FFF2-40B4-BE49-F238E27FC236}">
                  <a16:creationId xmlns:a16="http://schemas.microsoft.com/office/drawing/2014/main" id="{D6EE0856-E545-4722-ABAA-A28C813E46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440" y="113538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Надпись 2">
              <a:extLst>
                <a:ext uri="{FF2B5EF4-FFF2-40B4-BE49-F238E27FC236}">
                  <a16:creationId xmlns:a16="http://schemas.microsoft.com/office/drawing/2014/main" id="{2E9E7E67-4825-4309-955F-E53E015A3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020" y="115062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B18386F-A3FD-4816-86A3-EA4976E6E233}"/>
              </a:ext>
            </a:extLst>
          </p:cNvPr>
          <p:cNvCxnSpPr/>
          <p:nvPr/>
        </p:nvCxnSpPr>
        <p:spPr>
          <a:xfrm flipV="1">
            <a:off x="9165826" y="2136715"/>
            <a:ext cx="643466" cy="59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D78BBF8A-8D3F-4BA3-8B8E-A41775D6E0FA}"/>
              </a:ext>
            </a:extLst>
          </p:cNvPr>
          <p:cNvCxnSpPr/>
          <p:nvPr/>
        </p:nvCxnSpPr>
        <p:spPr>
          <a:xfrm flipV="1">
            <a:off x="9975267" y="2136715"/>
            <a:ext cx="643466" cy="59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EEAA52FA-CC75-4F12-B5DD-077F3EB3530E}"/>
              </a:ext>
            </a:extLst>
          </p:cNvPr>
          <p:cNvCxnSpPr/>
          <p:nvPr/>
        </p:nvCxnSpPr>
        <p:spPr>
          <a:xfrm flipV="1">
            <a:off x="10730019" y="2136714"/>
            <a:ext cx="643466" cy="59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778F43-2848-4E06-90F6-94B8D86924DC}"/>
              </a:ext>
            </a:extLst>
          </p:cNvPr>
          <p:cNvSpPr txBox="1"/>
          <p:nvPr/>
        </p:nvSpPr>
        <p:spPr>
          <a:xfrm>
            <a:off x="4975469" y="1832252"/>
            <a:ext cx="1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39E72F-22AC-439D-9A8B-7FE5DB8D71DE}"/>
              </a:ext>
            </a:extLst>
          </p:cNvPr>
          <p:cNvSpPr txBox="1"/>
          <p:nvPr/>
        </p:nvSpPr>
        <p:spPr>
          <a:xfrm>
            <a:off x="9794010" y="1833889"/>
            <a:ext cx="1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3BB04C-9EAB-4B69-9059-7856DEBF401D}"/>
              </a:ext>
            </a:extLst>
          </p:cNvPr>
          <p:cNvSpPr txBox="1"/>
          <p:nvPr/>
        </p:nvSpPr>
        <p:spPr>
          <a:xfrm>
            <a:off x="10568422" y="1830043"/>
            <a:ext cx="1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7935F3-E924-4D8C-9A93-E95EF30DAC09}"/>
              </a:ext>
            </a:extLst>
          </p:cNvPr>
          <p:cNvSpPr txBox="1"/>
          <p:nvPr/>
        </p:nvSpPr>
        <p:spPr>
          <a:xfrm>
            <a:off x="11299358" y="1830042"/>
            <a:ext cx="14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9FC5F98-3501-4419-A019-C4975A6C163E}"/>
                  </a:ext>
                </a:extLst>
              </p:cNvPr>
              <p:cNvSpPr/>
              <p:nvPr/>
            </p:nvSpPr>
            <p:spPr>
              <a:xfrm>
                <a:off x="995016" y="3560754"/>
                <a:ext cx="5484806" cy="2639569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2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𝒍𝒊𝒒</m:t>
                                  </m:r>
                                </m:sub>
                                <m:sup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𝑃𝐼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1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𝒍𝒊𝒒</m:t>
                                  </m:r>
                                </m:sub>
                                <m:sup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𝑃𝐼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ru-RU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𝒐𝒊𝒍</m:t>
                                  </m:r>
                                </m:sub>
                                <m:sup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𝑊𝐶</m:t>
                                      </m:r>
                                    </m:e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  <m:sup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ru-RU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𝒐𝒊𝒍</m:t>
                                  </m:r>
                                </m:sub>
                                <m:sup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𝑊𝐶</m:t>
                                      </m:r>
                                    </m:e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𝑙𝑖𝑞</m:t>
                                  </m:r>
                                </m:sub>
                                <m:sup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ru-RU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3</m:t>
                                      </m:r>
                                    </m:sub>
                                  </m:s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ru-RU" sz="1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𝐼𝐼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3</m:t>
                                      </m:r>
                                    </m:sub>
                                  </m:sSub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</m:sub>
                              </m:sSub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  <m:sup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acc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acc>
                                </m:e>
                              </m:d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1 </m:t>
                                              </m:r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𝑙𝑖𝑞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2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ru-RU" sz="12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ru-RU" sz="12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12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sz="1200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acc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2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𝑒𝑓𝑓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Sup>
                                <m:sSubSupPr>
                                  <m:ctrlP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  <m:sup>
                                  <m:r>
                                    <a:rPr lang="ru-RU" sz="12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̅"/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acc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acc>
                                </m:e>
                              </m:d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2 </m:t>
                                          </m:r>
                                          <m:r>
                                            <a:rPr lang="en-US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𝑙𝑖𝑞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2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ru-RU" sz="12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ru-RU" sz="12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1200" i="1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sz="1200"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acc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200" i="1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200"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𝑒𝑓𝑓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2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200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ru-RU" sz="12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lang="ru-RU" sz="1200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9FC5F98-3501-4419-A019-C4975A6C1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16" y="3560754"/>
                <a:ext cx="5484806" cy="2639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A01AFF56-FAB0-4C54-A671-CBF08403B850}"/>
              </a:ext>
            </a:extLst>
          </p:cNvPr>
          <p:cNvCxnSpPr/>
          <p:nvPr/>
        </p:nvCxnSpPr>
        <p:spPr>
          <a:xfrm flipV="1">
            <a:off x="4448852" y="2129381"/>
            <a:ext cx="643466" cy="598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Стрелка: поворот влево">
            <a:extLst>
              <a:ext uri="{FF2B5EF4-FFF2-40B4-BE49-F238E27FC236}">
                <a16:creationId xmlns:a16="http://schemas.microsoft.com/office/drawing/2014/main" id="{AC2A270E-6BE5-4B53-8B35-C7781A736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7698" y="2574319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FF626F-08BF-4534-84ED-8E874925C3A5}"/>
                  </a:ext>
                </a:extLst>
              </p:cNvPr>
              <p:cNvSpPr txBox="1"/>
              <p:nvPr/>
            </p:nvSpPr>
            <p:spPr>
              <a:xfrm>
                <a:off x="7011062" y="3679119"/>
                <a:ext cx="4629204" cy="2248757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just">
                  <a:buSzPct val="100000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i="1" kern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400" i="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ru-RU" sz="1400" i="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1400" i="0" ker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верхний индекс: № блока, нижний индекс: № скважины;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400" i="1" kern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ru-RU" sz="1400" b="0" i="1" kern="0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А</m:t>
                        </m:r>
                      </m:e>
                    </m:acc>
                    <m:r>
                      <a:rPr lang="ru-RU" sz="1400" b="0" i="1" kern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значение с предыдущего месяца; α – коэффициент влияния нагнетательной скважины на блок, </a:t>
                </a:r>
                <a:r>
                  <a:rPr lang="ru-RU" sz="1400" kern="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д.ед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k</a:t>
                </a:r>
                <a:r>
                  <a:rPr lang="en-US" sz="1400" kern="0" baseline="-25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eff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коэффициент эффективности закачки, </a:t>
                </a:r>
                <a:r>
                  <a:rPr lang="ru-RU" sz="1400" kern="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д.ед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S</a:t>
                </a:r>
                <a:r>
                  <a:rPr lang="en-US" sz="1400" kern="0" baseline="-25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1400" kern="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водонасыщенность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400" kern="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д.ед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c</a:t>
                </a:r>
                <a:r>
                  <a:rPr lang="en-US" sz="1400" kern="0" baseline="-25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сжимаемость воды, 1/</a:t>
                </a:r>
                <a:r>
                  <a:rPr lang="ru-RU" sz="1400" kern="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атм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c</a:t>
                </a:r>
                <a:r>
                  <a:rPr lang="en-US" sz="1400" kern="0" baseline="-25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сжимаемость породы, 1/</a:t>
                </a:r>
                <a:r>
                  <a:rPr lang="ru-RU" sz="1400" kern="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атм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N 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балансовые запасы нефти, м</a:t>
                </a:r>
                <a:r>
                  <a:rPr lang="ru-RU" sz="1400" kern="0" baseline="30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G 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балансовые запасы свободного газа, м</a:t>
                </a:r>
                <a:r>
                  <a:rPr lang="ru-RU" sz="1400" kern="0" baseline="30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G</a:t>
                </a:r>
                <a:r>
                  <a:rPr lang="en-US" sz="1400" kern="0" baseline="-25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суммарная добыча газа, м</a:t>
                </a:r>
                <a:r>
                  <a:rPr lang="ru-RU" sz="1400" kern="0" baseline="30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G</a:t>
                </a:r>
                <a:r>
                  <a:rPr lang="en-US" sz="1400" kern="0" baseline="-25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inj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суммарная закачка газа, м</a:t>
                </a:r>
                <a:r>
                  <a:rPr lang="ru-RU" sz="1400" kern="0" baseline="30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ru-RU" sz="1400" kern="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сут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приток воды из </a:t>
                </a:r>
                <a:r>
                  <a:rPr lang="ru-RU" sz="1400" kern="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аквифера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м</a:t>
                </a:r>
                <a:r>
                  <a:rPr lang="ru-RU" sz="1400" kern="0" baseline="30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sz="1400" kern="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FF626F-08BF-4534-84ED-8E874925C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062" y="3679119"/>
                <a:ext cx="4629204" cy="2248757"/>
              </a:xfrm>
              <a:prstGeom prst="rect">
                <a:avLst/>
              </a:prstGeom>
              <a:blipFill>
                <a:blip r:embed="rId6"/>
                <a:stretch>
                  <a:fillRect l="-395" r="-395" b="-2717"/>
                </a:stretch>
              </a:blipFill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E918A7-FD26-4530-9721-7FF38B14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9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1ECF6E06-78EE-4A0E-A205-FF60C81FACC7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97D8"/>
                </a:solidFill>
                <a:latin typeface="Arial" panose="020B0604020202020204"/>
              </a:rPr>
              <a:t>Переход к поблочному анализу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7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sp>
        <p:nvSpPr>
          <p:cNvPr id="20" name="Стрелка: пятиугольник 19">
            <a:extLst>
              <a:ext uri="{FF2B5EF4-FFF2-40B4-BE49-F238E27FC236}">
                <a16:creationId xmlns:a16="http://schemas.microsoft.com/office/drawing/2014/main" id="{88590751-EF86-4361-A385-7EDFC2AF8D82}"/>
              </a:ext>
            </a:extLst>
          </p:cNvPr>
          <p:cNvSpPr/>
          <p:nvPr/>
        </p:nvSpPr>
        <p:spPr>
          <a:xfrm>
            <a:off x="455587" y="1388983"/>
            <a:ext cx="1687361" cy="818685"/>
          </a:xfrm>
          <a:prstGeom prst="homePlate">
            <a:avLst/>
          </a:prstGeom>
          <a:solidFill>
            <a:srgbClr val="0097D8">
              <a:lumMod val="40000"/>
              <a:lumOff val="60000"/>
            </a:srgbClr>
          </a:solidFill>
          <a:ln w="9525" cap="rnd" cmpd="sng" algn="ctr">
            <a:solidFill>
              <a:srgbClr val="0097D8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 w="6600">
                  <a:solidFill>
                    <a:srgbClr val="0070B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BA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РЕШЕНИЕ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0AFD9B-BD79-444B-A549-6F75E644D574}"/>
                  </a:ext>
                </a:extLst>
              </p:cNvPr>
              <p:cNvSpPr txBox="1"/>
              <p:nvPr/>
            </p:nvSpPr>
            <p:spPr>
              <a:xfrm>
                <a:off x="2334615" y="1391469"/>
                <a:ext cx="1812893" cy="818685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10795" cap="flat" cmpd="sng" algn="ctr">
                <a:solidFill>
                  <a:srgbClr val="0070BA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Преобразуем СЛАУ в матричный вид: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400" b="1" i="1" u="none" strike="noStrike" kern="0" cap="none" spc="0" normalizeH="0" baseline="0" noProof="0" smtClean="0">
                          <a:ln w="12700" cmpd="sng">
                            <a:solidFill>
                              <a:srgbClr val="004077">
                                <a:lumMod val="60000"/>
                                <a:lumOff val="4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2FB4E9"/>
                              </a:gs>
                              <a:gs pos="4000">
                                <a:srgbClr val="2FB4E9">
                                  <a:lumMod val="60000"/>
                                  <a:lumOff val="40000"/>
                                </a:srgbClr>
                              </a:gs>
                              <a:gs pos="87000">
                                <a:srgbClr val="2FB4E9">
                                  <a:lumMod val="20000"/>
                                  <a:lumOff val="8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А∙Х=В</m:t>
                      </m:r>
                    </m:oMath>
                  </m:oMathPara>
                </a14:m>
                <a:endParaRPr kumimoji="0" lang="ru-RU" sz="1200" b="1" i="0" u="none" strike="noStrike" kern="0" cap="none" spc="0" normalizeH="0" baseline="0" noProof="0" dirty="0">
                  <a:ln w="12700" cmpd="sng">
                    <a:solidFill>
                      <a:srgbClr val="004077">
                        <a:lumMod val="60000"/>
                        <a:lumOff val="4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2FB4E9"/>
                      </a:gs>
                      <a:gs pos="4000">
                        <a:srgbClr val="2FB4E9">
                          <a:lumMod val="60000"/>
                          <a:lumOff val="40000"/>
                        </a:srgbClr>
                      </a:gs>
                      <a:gs pos="87000">
                        <a:srgbClr val="2FB4E9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0AFD9B-BD79-444B-A549-6F75E644D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15" y="1391469"/>
                <a:ext cx="1812893" cy="818685"/>
              </a:xfrm>
              <a:prstGeom prst="flowChartAlternateProcess">
                <a:avLst/>
              </a:prstGeom>
              <a:blipFill>
                <a:blip r:embed="rId2"/>
                <a:stretch>
                  <a:fillRect/>
                </a:stretch>
              </a:blipFill>
              <a:ln w="10795" cap="flat" cmpd="sng" algn="ctr">
                <a:solidFill>
                  <a:srgbClr val="0070BA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98E9CC-C4F3-458D-8141-48957BF566E7}"/>
                  </a:ext>
                </a:extLst>
              </p:cNvPr>
              <p:cNvSpPr txBox="1"/>
              <p:nvPr/>
            </p:nvSpPr>
            <p:spPr>
              <a:xfrm>
                <a:off x="4233717" y="1391776"/>
                <a:ext cx="1687361" cy="818378"/>
              </a:xfrm>
              <a:prstGeom prst="flowChartAlternateProcess">
                <a:avLst/>
              </a:prstGeom>
              <a:noFill/>
              <a:ln w="9525" cap="rnd" cmpd="sng" algn="ctr">
                <a:solidFill>
                  <a:srgbClr val="0070BA"/>
                </a:solidFill>
                <a:prstDash val="solid"/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Находим вектор-матрицу неизвестных Х: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400" b="1" i="1" u="none" strike="noStrike" kern="0" cap="none" spc="0" normalizeH="0" baseline="0" noProof="0" smtClean="0">
                          <a:ln w="12700" cmpd="sng">
                            <a:solidFill>
                              <a:srgbClr val="004077">
                                <a:lumMod val="60000"/>
                                <a:lumOff val="4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2FB4E9"/>
                              </a:gs>
                              <a:gs pos="4000">
                                <a:srgbClr val="2FB4E9">
                                  <a:lumMod val="60000"/>
                                  <a:lumOff val="40000"/>
                                </a:srgbClr>
                              </a:gs>
                              <a:gs pos="87000">
                                <a:srgbClr val="2FB4E9">
                                  <a:lumMod val="20000"/>
                                  <a:lumOff val="8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Х=</m:t>
                      </m:r>
                      <m:sSup>
                        <m:sSupPr>
                          <m:ctrlPr>
                            <a:rPr kumimoji="0" lang="ru-RU" sz="1400" b="1" i="1" u="none" strike="noStrike" kern="0" cap="none" spc="0" normalizeH="0" baseline="0" noProof="0">
                              <a:ln w="12700" cmpd="sng">
                                <a:solidFill>
                                  <a:srgbClr val="004077">
                                    <a:lumMod val="60000"/>
                                    <a:lumOff val="40000"/>
                                  </a:srgb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rgbClr val="2FB4E9"/>
                                  </a:gs>
                                  <a:gs pos="4000">
                                    <a:srgbClr val="2FB4E9">
                                      <a:lumMod val="60000"/>
                                      <a:lumOff val="40000"/>
                                    </a:srgbClr>
                                  </a:gs>
                                  <a:gs pos="87000">
                                    <a:srgbClr val="2FB4E9">
                                      <a:lumMod val="20000"/>
                                      <a:lumOff val="80000"/>
                                    </a:srgbClr>
                                  </a:gs>
                                </a:gsLst>
                                <a:lin ang="5400000"/>
                              </a:gra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ru-RU" sz="1400" b="1" i="1" u="none" strike="noStrike" kern="0" cap="none" spc="0" normalizeH="0" baseline="0" noProof="0">
                              <a:ln w="12700" cmpd="sng">
                                <a:solidFill>
                                  <a:srgbClr val="004077">
                                    <a:lumMod val="60000"/>
                                    <a:lumOff val="40000"/>
                                  </a:srgb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rgbClr val="2FB4E9"/>
                                  </a:gs>
                                  <a:gs pos="4000">
                                    <a:srgbClr val="2FB4E9">
                                      <a:lumMod val="60000"/>
                                      <a:lumOff val="40000"/>
                                    </a:srgbClr>
                                  </a:gs>
                                  <a:gs pos="87000">
                                    <a:srgbClr val="2FB4E9">
                                      <a:lumMod val="20000"/>
                                      <a:lumOff val="80000"/>
                                    </a:srgbClr>
                                  </a:gs>
                                </a:gsLst>
                                <a:lin ang="5400000"/>
                              </a:gra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А</m:t>
                          </m:r>
                        </m:e>
                        <m:sup>
                          <m:r>
                            <a:rPr kumimoji="0" lang="ru-RU" sz="1400" b="1" i="1" u="none" strike="noStrike" kern="0" cap="none" spc="0" normalizeH="0" baseline="0" noProof="0">
                              <a:ln w="12700" cmpd="sng">
                                <a:solidFill>
                                  <a:srgbClr val="004077">
                                    <a:lumMod val="60000"/>
                                    <a:lumOff val="40000"/>
                                  </a:srgbClr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rgbClr val="2FB4E9"/>
                                  </a:gs>
                                  <a:gs pos="4000">
                                    <a:srgbClr val="2FB4E9">
                                      <a:lumMod val="60000"/>
                                      <a:lumOff val="40000"/>
                                    </a:srgbClr>
                                  </a:gs>
                                  <a:gs pos="87000">
                                    <a:srgbClr val="2FB4E9">
                                      <a:lumMod val="20000"/>
                                      <a:lumOff val="80000"/>
                                    </a:srgbClr>
                                  </a:gs>
                                </a:gsLst>
                                <a:lin ang="5400000"/>
                              </a:gra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ru-RU" sz="1400" b="1" i="1" u="none" strike="noStrike" kern="0" cap="none" spc="0" normalizeH="0" baseline="0" noProof="0">
                          <a:ln w="12700" cmpd="sng">
                            <a:solidFill>
                              <a:srgbClr val="004077">
                                <a:lumMod val="60000"/>
                                <a:lumOff val="40000"/>
                              </a:srgb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rgbClr val="2FB4E9"/>
                              </a:gs>
                              <a:gs pos="4000">
                                <a:srgbClr val="2FB4E9">
                                  <a:lumMod val="60000"/>
                                  <a:lumOff val="40000"/>
                                </a:srgbClr>
                              </a:gs>
                              <a:gs pos="87000">
                                <a:srgbClr val="2FB4E9">
                                  <a:lumMod val="20000"/>
                                  <a:lumOff val="80000"/>
                                </a:srgbClr>
                              </a:gs>
                            </a:gsLst>
                            <a:lin ang="5400000"/>
                          </a:gra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∙В</m:t>
                      </m:r>
                    </m:oMath>
                  </m:oMathPara>
                </a14:m>
                <a:endParaRPr kumimoji="0" lang="ru-RU" sz="1050" b="1" i="0" u="none" strike="noStrike" kern="0" cap="none" spc="0" normalizeH="0" baseline="0" noProof="0" dirty="0">
                  <a:ln w="12700" cmpd="sng">
                    <a:solidFill>
                      <a:srgbClr val="004077">
                        <a:lumMod val="60000"/>
                        <a:lumOff val="4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2FB4E9"/>
                      </a:gs>
                      <a:gs pos="4000">
                        <a:srgbClr val="2FB4E9">
                          <a:lumMod val="60000"/>
                          <a:lumOff val="40000"/>
                        </a:srgbClr>
                      </a:gs>
                      <a:gs pos="87000">
                        <a:srgbClr val="2FB4E9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98E9CC-C4F3-458D-8141-48957BF56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717" y="1391776"/>
                <a:ext cx="1687361" cy="818378"/>
              </a:xfrm>
              <a:prstGeom prst="flowChartAlternateProcess">
                <a:avLst/>
              </a:prstGeom>
              <a:blipFill>
                <a:blip r:embed="rId3"/>
                <a:stretch>
                  <a:fillRect t="-2190"/>
                </a:stretch>
              </a:blipFill>
              <a:ln w="9525" cap="rnd" cmpd="sng" algn="ctr">
                <a:solidFill>
                  <a:srgbClr val="0070BA"/>
                </a:solidFill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9E7BD0C-A226-46EF-93F6-D881148545A7}"/>
              </a:ext>
            </a:extLst>
          </p:cNvPr>
          <p:cNvSpPr txBox="1"/>
          <p:nvPr/>
        </p:nvSpPr>
        <p:spPr>
          <a:xfrm>
            <a:off x="5998895" y="1391469"/>
            <a:ext cx="2304642" cy="818685"/>
          </a:xfrm>
          <a:prstGeom prst="flowChartAlternateProcess">
            <a:avLst/>
          </a:prstGeom>
          <a:noFill/>
          <a:ln w="9525" cap="rnd" cmpd="sng" algn="ctr">
            <a:solidFill>
              <a:srgbClr val="0070BA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Итеративно решаем систему (на каждом шаге уточняем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PVT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запасы и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</a:t>
            </a:r>
            <a:r>
              <a: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oil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исходя из полученного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</a:t>
            </a:r>
            <a:r>
              <a: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70B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2376CE-D573-4E8E-B5EB-3489A6D50A8E}"/>
                  </a:ext>
                </a:extLst>
              </p:cNvPr>
              <p:cNvSpPr txBox="1"/>
              <p:nvPr/>
            </p:nvSpPr>
            <p:spPr>
              <a:xfrm>
                <a:off x="8389746" y="1391469"/>
                <a:ext cx="2503215" cy="818685"/>
              </a:xfrm>
              <a:prstGeom prst="flowChartAlternateProcess">
                <a:avLst/>
              </a:prstGeom>
              <a:noFill/>
              <a:ln w="9525" cap="rnd" cmpd="sng" algn="ctr">
                <a:solidFill>
                  <a:srgbClr val="0070BA"/>
                </a:solidFill>
                <a:prstDash val="solid"/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defRPr/>
                </a:pP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При достижении условия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ru-RU" sz="1400" b="1" i="1" u="none" strike="noStrike" kern="0" cap="none" spc="0" normalizeH="0" baseline="0" noProof="0" smtClean="0">
                            <a:ln w="12700" cmpd="sng">
                              <a:solidFill>
                                <a:srgbClr val="004077">
                                  <a:lumMod val="60000"/>
                                  <a:lumOff val="40000"/>
                                </a:srgb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rgbClr val="2FB4E9"/>
                                </a:gs>
                                <a:gs pos="4000">
                                  <a:srgbClr val="2FB4E9">
                                    <a:lumMod val="60000"/>
                                    <a:lumOff val="40000"/>
                                  </a:srgbClr>
                                </a:gs>
                                <a:gs pos="87000">
                                  <a:srgbClr val="2FB4E9">
                                    <a:lumMod val="20000"/>
                                    <a:lumOff val="80000"/>
                                  </a:srgbClr>
                                </a:gs>
                              </a:gsLst>
                              <a:lin ang="540000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ru-RU" sz="1400" b="1" i="1" u="none" strike="noStrike" kern="0" cap="none" spc="0" normalizeH="0" baseline="0" noProof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400" b="1" i="1" u="none" strike="noStrike" kern="0" cap="none" spc="0" normalizeH="0" baseline="0" noProof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ru-RU" sz="1400" b="1" i="1" u="none" strike="noStrike" kern="0" cap="none" spc="0" normalizeH="0" baseline="0" noProof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  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  <m:r>
                          <a:rPr kumimoji="0" lang="ru-RU" sz="1400" b="1" i="1" u="none" strike="noStrike" kern="0" cap="none" spc="0" normalizeH="0" baseline="0" noProof="0">
                            <a:ln w="12700" cmpd="sng">
                              <a:solidFill>
                                <a:srgbClr val="004077">
                                  <a:lumMod val="60000"/>
                                  <a:lumOff val="40000"/>
                                </a:srgbClr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rgbClr val="2FB4E9"/>
                                </a:gs>
                                <a:gs pos="4000">
                                  <a:srgbClr val="2FB4E9">
                                    <a:lumMod val="60000"/>
                                    <a:lumOff val="40000"/>
                                  </a:srgbClr>
                                </a:gs>
                                <a:gs pos="87000">
                                  <a:srgbClr val="2FB4E9">
                                    <a:lumMod val="20000"/>
                                    <a:lumOff val="80000"/>
                                  </a:srgbClr>
                                </a:gs>
                              </a:gsLst>
                              <a:lin ang="5400000"/>
                            </a:gra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ru-RU" sz="1400" b="1" i="1" u="none" strike="noStrike" kern="0" cap="none" spc="0" normalizeH="0" baseline="0" noProof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ru-RU" sz="1400" b="1" i="1" u="none" strike="noStrike" kern="0" cap="none" spc="0" normalizeH="0" baseline="0" noProof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ru-RU" sz="1400" b="1" i="1" u="none" strike="noStrike" kern="0" cap="none" spc="0" normalizeH="0" baseline="0" noProof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𝑟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  </m:t>
                            </m:r>
                            <m:r>
                              <a:rPr kumimoji="0" lang="en-US" sz="1400" b="1" i="1" u="none" strike="noStrike" kern="0" cap="none" spc="0" normalizeH="0" baseline="0" noProof="0" smtClean="0">
                                <a:ln w="12700" cmpd="sng">
                                  <a:solidFill>
                                    <a:srgbClr val="004077">
                                      <a:lumMod val="60000"/>
                                      <a:lumOff val="40000"/>
                                    </a:srgbClr>
                                  </a:solidFill>
                                  <a:prstDash val="solid"/>
                                </a:ln>
                                <a:gradFill>
                                  <a:gsLst>
                                    <a:gs pos="0">
                                      <a:srgbClr val="2FB4E9"/>
                                    </a:gs>
                                    <a:gs pos="4000">
                                      <a:srgbClr val="2FB4E9">
                                        <a:lumMod val="60000"/>
                                        <a:lumOff val="40000"/>
                                      </a:srgbClr>
                                    </a:gs>
                                    <a:gs pos="87000">
                                      <a:srgbClr val="2FB4E9">
                                        <a:lumMod val="20000"/>
                                        <a:lumOff val="80000"/>
                                      </a:srgbClr>
                                    </a:gs>
                                  </a:gsLst>
                                  <a:lin ang="5400000"/>
                                </a:gra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ru-RU" sz="1400" b="1" i="1" u="none" strike="noStrike" kern="0" cap="none" spc="0" normalizeH="0" baseline="0" noProof="0">
                        <a:ln w="12700" cmpd="sng">
                          <a:solidFill>
                            <a:srgbClr val="004077">
                              <a:lumMod val="60000"/>
                              <a:lumOff val="4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2FB4E9"/>
                            </a:gs>
                            <a:gs pos="4000">
                              <a:srgbClr val="2FB4E9">
                                <a:lumMod val="60000"/>
                                <a:lumOff val="40000"/>
                              </a:srgbClr>
                            </a:gs>
                            <a:gs pos="87000">
                              <a:srgbClr val="2FB4E9">
                                <a:lumMod val="20000"/>
                                <a:lumOff val="80000"/>
                              </a:srgbClr>
                            </a:gs>
                          </a:gsLst>
                          <a:lin ang="5400000"/>
                        </a:gra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≤0,0</m:t>
                    </m:r>
                    <m:r>
                      <a:rPr lang="ru-RU" sz="1400" b="1" i="1" kern="0">
                        <a:ln w="12700" cmpd="sng">
                          <a:solidFill>
                            <a:srgbClr val="004077">
                              <a:lumMod val="60000"/>
                              <a:lumOff val="4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2FB4E9"/>
                            </a:gs>
                            <a:gs pos="4000">
                              <a:srgbClr val="2FB4E9">
                                <a:lumMod val="60000"/>
                                <a:lumOff val="40000"/>
                              </a:srgbClr>
                            </a:gs>
                            <a:gs pos="87000">
                              <a:srgbClr val="2FB4E9">
                                <a:lumMod val="20000"/>
                                <a:lumOff val="80000"/>
                              </a:srgbClr>
                            </a:gs>
                          </a:gsLst>
                          <a:lin ang="5400000"/>
                        </a:gradFill>
                        <a:latin typeface="Cambria Math" panose="02040503050406030204" pitchFamily="18" charset="0"/>
                      </a:rPr>
                      <m:t>0</m:t>
                    </m:r>
                    <m:r>
                      <a:rPr kumimoji="0" lang="ru-RU" sz="1400" b="1" i="1" u="none" strike="noStrike" kern="0" cap="none" spc="0" normalizeH="0" baseline="0" noProof="0">
                        <a:ln w="12700" cmpd="sng">
                          <a:solidFill>
                            <a:srgbClr val="004077">
                              <a:lumMod val="60000"/>
                              <a:lumOff val="4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2FB4E9"/>
                            </a:gs>
                            <a:gs pos="4000">
                              <a:srgbClr val="2FB4E9">
                                <a:lumMod val="60000"/>
                                <a:lumOff val="40000"/>
                              </a:srgbClr>
                            </a:gs>
                            <a:gs pos="87000">
                              <a:srgbClr val="2FB4E9">
                                <a:lumMod val="20000"/>
                                <a:lumOff val="80000"/>
                              </a:srgbClr>
                            </a:gs>
                          </a:gsLst>
                          <a:lin ang="5400000"/>
                        </a:gra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lang="ru-RU" sz="1400" b="1" i="1" kern="0">
                        <a:ln w="12700" cmpd="sng">
                          <a:solidFill>
                            <a:srgbClr val="004077">
                              <a:lumMod val="60000"/>
                              <a:lumOff val="4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2FB4E9"/>
                            </a:gs>
                            <a:gs pos="4000">
                              <a:srgbClr val="2FB4E9">
                                <a:lumMod val="60000"/>
                                <a:lumOff val="40000"/>
                              </a:srgbClr>
                            </a:gs>
                            <a:gs pos="87000">
                              <a:srgbClr val="2FB4E9">
                                <a:lumMod val="20000"/>
                                <a:lumOff val="80000"/>
                              </a:srgbClr>
                            </a:gs>
                          </a:gsLst>
                          <a:lin ang="5400000"/>
                        </a:gradFill>
                        <a:latin typeface="Cambria Math" panose="02040503050406030204" pitchFamily="18" charset="0"/>
                      </a:rPr>
                      <m:t>00</m:t>
                    </m:r>
                    <m:r>
                      <a:rPr kumimoji="0" lang="ru-RU" sz="1400" b="1" i="1" u="none" strike="noStrike" kern="0" cap="none" spc="0" normalizeH="0" baseline="0" noProof="0">
                        <a:ln w="12700" cmpd="sng">
                          <a:solidFill>
                            <a:srgbClr val="004077">
                              <a:lumMod val="60000"/>
                              <a:lumOff val="40000"/>
                            </a:srgb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rgbClr val="2FB4E9"/>
                            </a:gs>
                            <a:gs pos="4000">
                              <a:srgbClr val="2FB4E9">
                                <a:lumMod val="60000"/>
                                <a:lumOff val="40000"/>
                              </a:srgbClr>
                            </a:gs>
                            <a:gs pos="87000">
                              <a:srgbClr val="2FB4E9">
                                <a:lumMod val="20000"/>
                                <a:lumOff val="80000"/>
                              </a:srgbClr>
                            </a:gs>
                          </a:gsLst>
                          <a:lin ang="5400000"/>
                        </a:gra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ru-RU" sz="1400" b="1" i="0" u="none" strike="noStrike" kern="0" cap="none" spc="0" normalizeH="0" baseline="0" noProof="0" dirty="0">
                    <a:ln w="12700" cmpd="sng">
                      <a:solidFill>
                        <a:srgbClr val="004077">
                          <a:lumMod val="60000"/>
                          <a:lumOff val="4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2FB4E9"/>
                        </a:gs>
                        <a:gs pos="4000">
                          <a:srgbClr val="2FB4E9">
                            <a:lumMod val="60000"/>
                            <a:lumOff val="40000"/>
                          </a:srgbClr>
                        </a:gs>
                        <a:gs pos="87000">
                          <a:srgbClr val="2FB4E9">
                            <a:lumMod val="20000"/>
                            <a:lumOff val="80000"/>
                          </a:srgbClr>
                        </a:gs>
                      </a:gsLst>
                      <a:lin ang="5400000"/>
                    </a:gra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BA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переходим к расчету на следующий прогнозный месяц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2376CE-D573-4E8E-B5EB-3489A6D50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746" y="1391469"/>
                <a:ext cx="2503215" cy="818685"/>
              </a:xfrm>
              <a:prstGeom prst="flowChartAlternateProcess">
                <a:avLst/>
              </a:prstGeom>
              <a:blipFill>
                <a:blip r:embed="rId4"/>
                <a:stretch>
                  <a:fillRect t="-3650" b="-8029"/>
                </a:stretch>
              </a:blipFill>
              <a:ln w="9525" cap="rnd" cmpd="sng" algn="ctr">
                <a:solidFill>
                  <a:srgbClr val="0070BA"/>
                </a:solidFill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86DB8F7E-7991-49D6-9DA7-03898E9D3FE1}"/>
              </a:ext>
            </a:extLst>
          </p:cNvPr>
          <p:cNvSpPr/>
          <p:nvPr/>
        </p:nvSpPr>
        <p:spPr>
          <a:xfrm>
            <a:off x="3354940" y="920948"/>
            <a:ext cx="1389888" cy="470522"/>
          </a:xfrm>
          <a:prstGeom prst="curvedDownArrow">
            <a:avLst/>
          </a:prstGeom>
          <a:solidFill>
            <a:srgbClr val="0097D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2FB4E9">
                <a:satMod val="175000"/>
                <a:alpha val="4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Стрелка: изогнутая вниз 25">
            <a:extLst>
              <a:ext uri="{FF2B5EF4-FFF2-40B4-BE49-F238E27FC236}">
                <a16:creationId xmlns:a16="http://schemas.microsoft.com/office/drawing/2014/main" id="{33BA2366-6D54-4874-A5B9-ED0BD0C77375}"/>
              </a:ext>
            </a:extLst>
          </p:cNvPr>
          <p:cNvSpPr/>
          <p:nvPr/>
        </p:nvSpPr>
        <p:spPr>
          <a:xfrm>
            <a:off x="5650605" y="920947"/>
            <a:ext cx="1389888" cy="470522"/>
          </a:xfrm>
          <a:prstGeom prst="curvedDownArrow">
            <a:avLst/>
          </a:prstGeom>
          <a:solidFill>
            <a:srgbClr val="0097D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2FB4E9">
                <a:satMod val="175000"/>
                <a:alpha val="4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Стрелка: изогнутая вниз 31">
            <a:extLst>
              <a:ext uri="{FF2B5EF4-FFF2-40B4-BE49-F238E27FC236}">
                <a16:creationId xmlns:a16="http://schemas.microsoft.com/office/drawing/2014/main" id="{D18ED4D4-E984-4E48-8AC3-5D4ED773BC37}"/>
              </a:ext>
            </a:extLst>
          </p:cNvPr>
          <p:cNvSpPr/>
          <p:nvPr/>
        </p:nvSpPr>
        <p:spPr>
          <a:xfrm>
            <a:off x="7955414" y="920947"/>
            <a:ext cx="1389888" cy="470522"/>
          </a:xfrm>
          <a:prstGeom prst="curvedDownArrow">
            <a:avLst/>
          </a:prstGeom>
          <a:solidFill>
            <a:srgbClr val="0097D8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rgbClr val="2FB4E9">
                <a:satMod val="175000"/>
                <a:alpha val="4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id="{10D59D7B-D0C6-4913-9872-B1A06E357C6D}"/>
              </a:ext>
            </a:extLst>
          </p:cNvPr>
          <p:cNvSpPr/>
          <p:nvPr/>
        </p:nvSpPr>
        <p:spPr>
          <a:xfrm>
            <a:off x="3568089" y="2605281"/>
            <a:ext cx="7267838" cy="3689336"/>
          </a:xfrm>
          <a:custGeom>
            <a:avLst/>
            <a:gdLst>
              <a:gd name="connsiteX0" fmla="*/ 33067 w 7267838"/>
              <a:gd name="connsiteY0" fmla="*/ 58897 h 3689336"/>
              <a:gd name="connsiteX1" fmla="*/ 462044 w 7267838"/>
              <a:gd name="connsiteY1" fmla="*/ 58897 h 3689336"/>
              <a:gd name="connsiteX2" fmla="*/ 574933 w 7267838"/>
              <a:gd name="connsiteY2" fmla="*/ 781386 h 3689336"/>
              <a:gd name="connsiteX3" fmla="*/ 1184533 w 7267838"/>
              <a:gd name="connsiteY3" fmla="*/ 995875 h 3689336"/>
              <a:gd name="connsiteX4" fmla="*/ 1071644 w 7267838"/>
              <a:gd name="connsiteY4" fmla="*/ 1515163 h 3689336"/>
              <a:gd name="connsiteX5" fmla="*/ 755555 w 7267838"/>
              <a:gd name="connsiteY5" fmla="*/ 1639341 h 3689336"/>
              <a:gd name="connsiteX6" fmla="*/ 778133 w 7267838"/>
              <a:gd name="connsiteY6" fmla="*/ 2282808 h 3689336"/>
              <a:gd name="connsiteX7" fmla="*/ 1466755 w 7267838"/>
              <a:gd name="connsiteY7" fmla="*/ 2339252 h 3689336"/>
              <a:gd name="connsiteX8" fmla="*/ 3577778 w 7267838"/>
              <a:gd name="connsiteY8" fmla="*/ 2305386 h 3689336"/>
              <a:gd name="connsiteX9" fmla="*/ 6196800 w 7267838"/>
              <a:gd name="connsiteY9" fmla="*/ 2282808 h 3689336"/>
              <a:gd name="connsiteX10" fmla="*/ 7156355 w 7267838"/>
              <a:gd name="connsiteY10" fmla="*/ 2553741 h 3689336"/>
              <a:gd name="connsiteX11" fmla="*/ 7212800 w 7267838"/>
              <a:gd name="connsiteY11" fmla="*/ 3276230 h 3689336"/>
              <a:gd name="connsiteX12" fmla="*/ 6840267 w 7267838"/>
              <a:gd name="connsiteY12" fmla="*/ 3592319 h 3689336"/>
              <a:gd name="connsiteX13" fmla="*/ 5384000 w 7267838"/>
              <a:gd name="connsiteY13" fmla="*/ 3682630 h 3689336"/>
              <a:gd name="connsiteX14" fmla="*/ 3498755 w 7267838"/>
              <a:gd name="connsiteY14" fmla="*/ 3671341 h 3689336"/>
              <a:gd name="connsiteX15" fmla="*/ 2426311 w 7267838"/>
              <a:gd name="connsiteY15" fmla="*/ 3581030 h 3689336"/>
              <a:gd name="connsiteX16" fmla="*/ 2313422 w 7267838"/>
              <a:gd name="connsiteY16" fmla="*/ 2858541 h 3689336"/>
              <a:gd name="connsiteX17" fmla="*/ 2245689 w 7267838"/>
              <a:gd name="connsiteY17" fmla="*/ 2531163 h 3689336"/>
              <a:gd name="connsiteX18" fmla="*/ 2132800 w 7267838"/>
              <a:gd name="connsiteY18" fmla="*/ 2463430 h 3689336"/>
              <a:gd name="connsiteX19" fmla="*/ 1669955 w 7267838"/>
              <a:gd name="connsiteY19" fmla="*/ 2463430 h 3689336"/>
              <a:gd name="connsiteX20" fmla="*/ 1094222 w 7267838"/>
              <a:gd name="connsiteY20" fmla="*/ 2452141 h 3689336"/>
              <a:gd name="connsiteX21" fmla="*/ 721689 w 7267838"/>
              <a:gd name="connsiteY21" fmla="*/ 2406986 h 3689336"/>
              <a:gd name="connsiteX22" fmla="*/ 304000 w 7267838"/>
              <a:gd name="connsiteY22" fmla="*/ 2361830 h 3689336"/>
              <a:gd name="connsiteX23" fmla="*/ 315289 w 7267838"/>
              <a:gd name="connsiteY23" fmla="*/ 2023163 h 3689336"/>
              <a:gd name="connsiteX24" fmla="*/ 270133 w 7267838"/>
              <a:gd name="connsiteY24" fmla="*/ 1594186 h 3689336"/>
              <a:gd name="connsiteX25" fmla="*/ 766844 w 7267838"/>
              <a:gd name="connsiteY25" fmla="*/ 1549030 h 3689336"/>
              <a:gd name="connsiteX26" fmla="*/ 879733 w 7267838"/>
              <a:gd name="connsiteY26" fmla="*/ 1278097 h 3689336"/>
              <a:gd name="connsiteX27" fmla="*/ 834578 w 7267838"/>
              <a:gd name="connsiteY27" fmla="*/ 1029741 h 3689336"/>
              <a:gd name="connsiteX28" fmla="*/ 518489 w 7267838"/>
              <a:gd name="connsiteY28" fmla="*/ 894275 h 3689336"/>
              <a:gd name="connsiteX29" fmla="*/ 44355 w 7267838"/>
              <a:gd name="connsiteY29" fmla="*/ 950719 h 3689336"/>
              <a:gd name="connsiteX30" fmla="*/ 55644 w 7267838"/>
              <a:gd name="connsiteY30" fmla="*/ 566897 h 3689336"/>
              <a:gd name="connsiteX31" fmla="*/ 33067 w 7267838"/>
              <a:gd name="connsiteY31" fmla="*/ 194363 h 3689336"/>
              <a:gd name="connsiteX32" fmla="*/ 33067 w 7267838"/>
              <a:gd name="connsiteY32" fmla="*/ 58897 h 368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67838" h="3689336">
                <a:moveTo>
                  <a:pt x="33067" y="58897"/>
                </a:moveTo>
                <a:cubicBezTo>
                  <a:pt x="104563" y="36319"/>
                  <a:pt x="371733" y="-61518"/>
                  <a:pt x="462044" y="58897"/>
                </a:cubicBezTo>
                <a:cubicBezTo>
                  <a:pt x="552355" y="179312"/>
                  <a:pt x="454518" y="625223"/>
                  <a:pt x="574933" y="781386"/>
                </a:cubicBezTo>
                <a:cubicBezTo>
                  <a:pt x="695348" y="937549"/>
                  <a:pt x="1101748" y="873579"/>
                  <a:pt x="1184533" y="995875"/>
                </a:cubicBezTo>
                <a:cubicBezTo>
                  <a:pt x="1267318" y="1118171"/>
                  <a:pt x="1143140" y="1407919"/>
                  <a:pt x="1071644" y="1515163"/>
                </a:cubicBezTo>
                <a:cubicBezTo>
                  <a:pt x="1000148" y="1622407"/>
                  <a:pt x="804474" y="1511400"/>
                  <a:pt x="755555" y="1639341"/>
                </a:cubicBezTo>
                <a:cubicBezTo>
                  <a:pt x="706637" y="1767282"/>
                  <a:pt x="659600" y="2166156"/>
                  <a:pt x="778133" y="2282808"/>
                </a:cubicBezTo>
                <a:cubicBezTo>
                  <a:pt x="896666" y="2399460"/>
                  <a:pt x="1466755" y="2339252"/>
                  <a:pt x="1466755" y="2339252"/>
                </a:cubicBezTo>
                <a:lnTo>
                  <a:pt x="3577778" y="2305386"/>
                </a:lnTo>
                <a:cubicBezTo>
                  <a:pt x="4366119" y="2295979"/>
                  <a:pt x="5600371" y="2241416"/>
                  <a:pt x="6196800" y="2282808"/>
                </a:cubicBezTo>
                <a:cubicBezTo>
                  <a:pt x="6793230" y="2324201"/>
                  <a:pt x="6987022" y="2388171"/>
                  <a:pt x="7156355" y="2553741"/>
                </a:cubicBezTo>
                <a:cubicBezTo>
                  <a:pt x="7325688" y="2719311"/>
                  <a:pt x="7265481" y="3103134"/>
                  <a:pt x="7212800" y="3276230"/>
                </a:cubicBezTo>
                <a:cubicBezTo>
                  <a:pt x="7160119" y="3449326"/>
                  <a:pt x="7145067" y="3524586"/>
                  <a:pt x="6840267" y="3592319"/>
                </a:cubicBezTo>
                <a:cubicBezTo>
                  <a:pt x="6535467" y="3660052"/>
                  <a:pt x="5940919" y="3669460"/>
                  <a:pt x="5384000" y="3682630"/>
                </a:cubicBezTo>
                <a:cubicBezTo>
                  <a:pt x="4827081" y="3695800"/>
                  <a:pt x="3991703" y="3688274"/>
                  <a:pt x="3498755" y="3671341"/>
                </a:cubicBezTo>
                <a:cubicBezTo>
                  <a:pt x="3005807" y="3654408"/>
                  <a:pt x="2623867" y="3716497"/>
                  <a:pt x="2426311" y="3581030"/>
                </a:cubicBezTo>
                <a:cubicBezTo>
                  <a:pt x="2228756" y="3445563"/>
                  <a:pt x="2343526" y="3033519"/>
                  <a:pt x="2313422" y="2858541"/>
                </a:cubicBezTo>
                <a:cubicBezTo>
                  <a:pt x="2283318" y="2683563"/>
                  <a:pt x="2275793" y="2597015"/>
                  <a:pt x="2245689" y="2531163"/>
                </a:cubicBezTo>
                <a:cubicBezTo>
                  <a:pt x="2215585" y="2465311"/>
                  <a:pt x="2228756" y="2474719"/>
                  <a:pt x="2132800" y="2463430"/>
                </a:cubicBezTo>
                <a:cubicBezTo>
                  <a:pt x="2036844" y="2452141"/>
                  <a:pt x="1669955" y="2463430"/>
                  <a:pt x="1669955" y="2463430"/>
                </a:cubicBezTo>
                <a:cubicBezTo>
                  <a:pt x="1496859" y="2461549"/>
                  <a:pt x="1252266" y="2461548"/>
                  <a:pt x="1094222" y="2452141"/>
                </a:cubicBezTo>
                <a:cubicBezTo>
                  <a:pt x="936178" y="2442734"/>
                  <a:pt x="721689" y="2406986"/>
                  <a:pt x="721689" y="2406986"/>
                </a:cubicBezTo>
                <a:cubicBezTo>
                  <a:pt x="589985" y="2391934"/>
                  <a:pt x="371733" y="2425801"/>
                  <a:pt x="304000" y="2361830"/>
                </a:cubicBezTo>
                <a:cubicBezTo>
                  <a:pt x="236267" y="2297860"/>
                  <a:pt x="320934" y="2151104"/>
                  <a:pt x="315289" y="2023163"/>
                </a:cubicBezTo>
                <a:cubicBezTo>
                  <a:pt x="309645" y="1895222"/>
                  <a:pt x="194874" y="1673208"/>
                  <a:pt x="270133" y="1594186"/>
                </a:cubicBezTo>
                <a:cubicBezTo>
                  <a:pt x="345392" y="1515164"/>
                  <a:pt x="665244" y="1601711"/>
                  <a:pt x="766844" y="1549030"/>
                </a:cubicBezTo>
                <a:cubicBezTo>
                  <a:pt x="868444" y="1496349"/>
                  <a:pt x="868444" y="1364645"/>
                  <a:pt x="879733" y="1278097"/>
                </a:cubicBezTo>
                <a:cubicBezTo>
                  <a:pt x="891022" y="1191549"/>
                  <a:pt x="894785" y="1093711"/>
                  <a:pt x="834578" y="1029741"/>
                </a:cubicBezTo>
                <a:cubicBezTo>
                  <a:pt x="774371" y="965771"/>
                  <a:pt x="650193" y="907445"/>
                  <a:pt x="518489" y="894275"/>
                </a:cubicBezTo>
                <a:cubicBezTo>
                  <a:pt x="386785" y="881105"/>
                  <a:pt x="121496" y="1005282"/>
                  <a:pt x="44355" y="950719"/>
                </a:cubicBezTo>
                <a:cubicBezTo>
                  <a:pt x="-32786" y="896156"/>
                  <a:pt x="57525" y="692956"/>
                  <a:pt x="55644" y="566897"/>
                </a:cubicBezTo>
                <a:cubicBezTo>
                  <a:pt x="53763" y="440838"/>
                  <a:pt x="38711" y="277148"/>
                  <a:pt x="33067" y="194363"/>
                </a:cubicBezTo>
                <a:cubicBezTo>
                  <a:pt x="27423" y="111578"/>
                  <a:pt x="-38429" y="81475"/>
                  <a:pt x="33067" y="5889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FEC23E93-9515-4085-B55B-9DDF3D826765}"/>
              </a:ext>
            </a:extLst>
          </p:cNvPr>
          <p:cNvSpPr/>
          <p:nvPr/>
        </p:nvSpPr>
        <p:spPr>
          <a:xfrm>
            <a:off x="2657303" y="2771429"/>
            <a:ext cx="815092" cy="390000"/>
          </a:xfrm>
          <a:custGeom>
            <a:avLst/>
            <a:gdLst>
              <a:gd name="connsiteX0" fmla="*/ 123997 w 815092"/>
              <a:gd name="connsiteY0" fmla="*/ 346 h 390000"/>
              <a:gd name="connsiteX1" fmla="*/ 276397 w 815092"/>
              <a:gd name="connsiteY1" fmla="*/ 152746 h 390000"/>
              <a:gd name="connsiteX2" fmla="*/ 733597 w 815092"/>
              <a:gd name="connsiteY2" fmla="*/ 181321 h 390000"/>
              <a:gd name="connsiteX3" fmla="*/ 800272 w 815092"/>
              <a:gd name="connsiteY3" fmla="*/ 381346 h 390000"/>
              <a:gd name="connsiteX4" fmla="*/ 562147 w 815092"/>
              <a:gd name="connsiteY4" fmla="*/ 352771 h 390000"/>
              <a:gd name="connsiteX5" fmla="*/ 171622 w 815092"/>
              <a:gd name="connsiteY5" fmla="*/ 343246 h 390000"/>
              <a:gd name="connsiteX6" fmla="*/ 66847 w 815092"/>
              <a:gd name="connsiteY6" fmla="*/ 219421 h 390000"/>
              <a:gd name="connsiteX7" fmla="*/ 172 w 815092"/>
              <a:gd name="connsiteY7" fmla="*/ 114646 h 390000"/>
              <a:gd name="connsiteX8" fmla="*/ 123997 w 815092"/>
              <a:gd name="connsiteY8" fmla="*/ 346 h 3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092" h="390000">
                <a:moveTo>
                  <a:pt x="123997" y="346"/>
                </a:moveTo>
                <a:cubicBezTo>
                  <a:pt x="170035" y="6696"/>
                  <a:pt x="174797" y="122584"/>
                  <a:pt x="276397" y="152746"/>
                </a:cubicBezTo>
                <a:cubicBezTo>
                  <a:pt x="377997" y="182908"/>
                  <a:pt x="646285" y="143221"/>
                  <a:pt x="733597" y="181321"/>
                </a:cubicBezTo>
                <a:cubicBezTo>
                  <a:pt x="820910" y="219421"/>
                  <a:pt x="828847" y="352771"/>
                  <a:pt x="800272" y="381346"/>
                </a:cubicBezTo>
                <a:cubicBezTo>
                  <a:pt x="771697" y="409921"/>
                  <a:pt x="666922" y="359121"/>
                  <a:pt x="562147" y="352771"/>
                </a:cubicBezTo>
                <a:cubicBezTo>
                  <a:pt x="457372" y="346421"/>
                  <a:pt x="254172" y="365471"/>
                  <a:pt x="171622" y="343246"/>
                </a:cubicBezTo>
                <a:cubicBezTo>
                  <a:pt x="89072" y="321021"/>
                  <a:pt x="95422" y="257521"/>
                  <a:pt x="66847" y="219421"/>
                </a:cubicBezTo>
                <a:cubicBezTo>
                  <a:pt x="38272" y="181321"/>
                  <a:pt x="-3003" y="152746"/>
                  <a:pt x="172" y="114646"/>
                </a:cubicBezTo>
                <a:cubicBezTo>
                  <a:pt x="3347" y="76546"/>
                  <a:pt x="77959" y="-6004"/>
                  <a:pt x="123997" y="346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F140B918-A870-43A0-A575-EA99CB09EBC8}"/>
              </a:ext>
            </a:extLst>
          </p:cNvPr>
          <p:cNvSpPr/>
          <p:nvPr/>
        </p:nvSpPr>
        <p:spPr>
          <a:xfrm>
            <a:off x="2632046" y="3240353"/>
            <a:ext cx="815092" cy="390000"/>
          </a:xfrm>
          <a:custGeom>
            <a:avLst/>
            <a:gdLst>
              <a:gd name="connsiteX0" fmla="*/ 123997 w 815092"/>
              <a:gd name="connsiteY0" fmla="*/ 346 h 390000"/>
              <a:gd name="connsiteX1" fmla="*/ 276397 w 815092"/>
              <a:gd name="connsiteY1" fmla="*/ 152746 h 390000"/>
              <a:gd name="connsiteX2" fmla="*/ 733597 w 815092"/>
              <a:gd name="connsiteY2" fmla="*/ 181321 h 390000"/>
              <a:gd name="connsiteX3" fmla="*/ 800272 w 815092"/>
              <a:gd name="connsiteY3" fmla="*/ 381346 h 390000"/>
              <a:gd name="connsiteX4" fmla="*/ 562147 w 815092"/>
              <a:gd name="connsiteY4" fmla="*/ 352771 h 390000"/>
              <a:gd name="connsiteX5" fmla="*/ 171622 w 815092"/>
              <a:gd name="connsiteY5" fmla="*/ 343246 h 390000"/>
              <a:gd name="connsiteX6" fmla="*/ 66847 w 815092"/>
              <a:gd name="connsiteY6" fmla="*/ 219421 h 390000"/>
              <a:gd name="connsiteX7" fmla="*/ 172 w 815092"/>
              <a:gd name="connsiteY7" fmla="*/ 114646 h 390000"/>
              <a:gd name="connsiteX8" fmla="*/ 123997 w 815092"/>
              <a:gd name="connsiteY8" fmla="*/ 346 h 3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092" h="390000">
                <a:moveTo>
                  <a:pt x="123997" y="346"/>
                </a:moveTo>
                <a:cubicBezTo>
                  <a:pt x="170035" y="6696"/>
                  <a:pt x="174797" y="122584"/>
                  <a:pt x="276397" y="152746"/>
                </a:cubicBezTo>
                <a:cubicBezTo>
                  <a:pt x="377997" y="182908"/>
                  <a:pt x="646285" y="143221"/>
                  <a:pt x="733597" y="181321"/>
                </a:cubicBezTo>
                <a:cubicBezTo>
                  <a:pt x="820910" y="219421"/>
                  <a:pt x="828847" y="352771"/>
                  <a:pt x="800272" y="381346"/>
                </a:cubicBezTo>
                <a:cubicBezTo>
                  <a:pt x="771697" y="409921"/>
                  <a:pt x="666922" y="359121"/>
                  <a:pt x="562147" y="352771"/>
                </a:cubicBezTo>
                <a:cubicBezTo>
                  <a:pt x="457372" y="346421"/>
                  <a:pt x="254172" y="365471"/>
                  <a:pt x="171622" y="343246"/>
                </a:cubicBezTo>
                <a:cubicBezTo>
                  <a:pt x="89072" y="321021"/>
                  <a:pt x="95422" y="257521"/>
                  <a:pt x="66847" y="219421"/>
                </a:cubicBezTo>
                <a:cubicBezTo>
                  <a:pt x="38272" y="181321"/>
                  <a:pt x="-3003" y="152746"/>
                  <a:pt x="172" y="114646"/>
                </a:cubicBezTo>
                <a:cubicBezTo>
                  <a:pt x="3347" y="76546"/>
                  <a:pt x="77959" y="-6004"/>
                  <a:pt x="123997" y="346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D236ACBB-51E8-4D54-8764-2F1DA50EFF8C}"/>
              </a:ext>
            </a:extLst>
          </p:cNvPr>
          <p:cNvSpPr/>
          <p:nvPr/>
        </p:nvSpPr>
        <p:spPr>
          <a:xfrm>
            <a:off x="2818848" y="3616465"/>
            <a:ext cx="950621" cy="250973"/>
          </a:xfrm>
          <a:custGeom>
            <a:avLst/>
            <a:gdLst>
              <a:gd name="connsiteX0" fmla="*/ 48177 w 950621"/>
              <a:gd name="connsiteY0" fmla="*/ 31610 h 250973"/>
              <a:gd name="connsiteX1" fmla="*/ 305352 w 950621"/>
              <a:gd name="connsiteY1" fmla="*/ 12560 h 250973"/>
              <a:gd name="connsiteX2" fmla="*/ 676827 w 950621"/>
              <a:gd name="connsiteY2" fmla="*/ 50660 h 250973"/>
              <a:gd name="connsiteX3" fmla="*/ 876852 w 950621"/>
              <a:gd name="connsiteY3" fmla="*/ 3035 h 250973"/>
              <a:gd name="connsiteX4" fmla="*/ 943527 w 950621"/>
              <a:gd name="connsiteY4" fmla="*/ 155435 h 250973"/>
              <a:gd name="connsiteX5" fmla="*/ 724452 w 950621"/>
              <a:gd name="connsiteY5" fmla="*/ 231635 h 250973"/>
              <a:gd name="connsiteX6" fmla="*/ 257727 w 950621"/>
              <a:gd name="connsiteY6" fmla="*/ 250685 h 250973"/>
              <a:gd name="connsiteX7" fmla="*/ 48177 w 950621"/>
              <a:gd name="connsiteY7" fmla="*/ 222110 h 250973"/>
              <a:gd name="connsiteX8" fmla="*/ 552 w 950621"/>
              <a:gd name="connsiteY8" fmla="*/ 117335 h 250973"/>
              <a:gd name="connsiteX9" fmla="*/ 48177 w 950621"/>
              <a:gd name="connsiteY9" fmla="*/ 31610 h 2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0621" h="250973">
                <a:moveTo>
                  <a:pt x="48177" y="31610"/>
                </a:moveTo>
                <a:cubicBezTo>
                  <a:pt x="98977" y="14148"/>
                  <a:pt x="200577" y="9385"/>
                  <a:pt x="305352" y="12560"/>
                </a:cubicBezTo>
                <a:cubicBezTo>
                  <a:pt x="410127" y="15735"/>
                  <a:pt x="581577" y="52247"/>
                  <a:pt x="676827" y="50660"/>
                </a:cubicBezTo>
                <a:cubicBezTo>
                  <a:pt x="772077" y="49073"/>
                  <a:pt x="832402" y="-14427"/>
                  <a:pt x="876852" y="3035"/>
                </a:cubicBezTo>
                <a:cubicBezTo>
                  <a:pt x="921302" y="20497"/>
                  <a:pt x="968927" y="117335"/>
                  <a:pt x="943527" y="155435"/>
                </a:cubicBezTo>
                <a:cubicBezTo>
                  <a:pt x="918127" y="193535"/>
                  <a:pt x="838752" y="215760"/>
                  <a:pt x="724452" y="231635"/>
                </a:cubicBezTo>
                <a:cubicBezTo>
                  <a:pt x="610152" y="247510"/>
                  <a:pt x="370439" y="252272"/>
                  <a:pt x="257727" y="250685"/>
                </a:cubicBezTo>
                <a:cubicBezTo>
                  <a:pt x="145015" y="249098"/>
                  <a:pt x="91039" y="244335"/>
                  <a:pt x="48177" y="222110"/>
                </a:cubicBezTo>
                <a:cubicBezTo>
                  <a:pt x="5315" y="199885"/>
                  <a:pt x="2140" y="149085"/>
                  <a:pt x="552" y="117335"/>
                </a:cubicBezTo>
                <a:cubicBezTo>
                  <a:pt x="-1036" y="85585"/>
                  <a:pt x="-2623" y="49072"/>
                  <a:pt x="48177" y="31610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A3B78CC9-F571-4401-BB9E-55BAFBD58495}"/>
              </a:ext>
            </a:extLst>
          </p:cNvPr>
          <p:cNvSpPr/>
          <p:nvPr/>
        </p:nvSpPr>
        <p:spPr>
          <a:xfrm>
            <a:off x="2378321" y="4265852"/>
            <a:ext cx="1084106" cy="329995"/>
          </a:xfrm>
          <a:custGeom>
            <a:avLst/>
            <a:gdLst>
              <a:gd name="connsiteX0" fmla="*/ 50554 w 1084106"/>
              <a:gd name="connsiteY0" fmla="*/ 115648 h 329995"/>
              <a:gd name="connsiteX1" fmla="*/ 631579 w 1084106"/>
              <a:gd name="connsiteY1" fmla="*/ 153748 h 329995"/>
              <a:gd name="connsiteX2" fmla="*/ 850654 w 1084106"/>
              <a:gd name="connsiteY2" fmla="*/ 153748 h 329995"/>
              <a:gd name="connsiteX3" fmla="*/ 974479 w 1084106"/>
              <a:gd name="connsiteY3" fmla="*/ 1348 h 329995"/>
              <a:gd name="connsiteX4" fmla="*/ 1050679 w 1084106"/>
              <a:gd name="connsiteY4" fmla="*/ 77548 h 329995"/>
              <a:gd name="connsiteX5" fmla="*/ 1050679 w 1084106"/>
              <a:gd name="connsiteY5" fmla="*/ 48973 h 329995"/>
              <a:gd name="connsiteX6" fmla="*/ 1079254 w 1084106"/>
              <a:gd name="connsiteY6" fmla="*/ 182323 h 329995"/>
              <a:gd name="connsiteX7" fmla="*/ 936379 w 1084106"/>
              <a:gd name="connsiteY7" fmla="*/ 315673 h 329995"/>
              <a:gd name="connsiteX8" fmla="*/ 660154 w 1084106"/>
              <a:gd name="connsiteY8" fmla="*/ 325198 h 329995"/>
              <a:gd name="connsiteX9" fmla="*/ 488704 w 1084106"/>
              <a:gd name="connsiteY9" fmla="*/ 306148 h 329995"/>
              <a:gd name="connsiteX10" fmla="*/ 241054 w 1084106"/>
              <a:gd name="connsiteY10" fmla="*/ 315673 h 329995"/>
              <a:gd name="connsiteX11" fmla="*/ 50554 w 1084106"/>
              <a:gd name="connsiteY11" fmla="*/ 268048 h 329995"/>
              <a:gd name="connsiteX12" fmla="*/ 50554 w 1084106"/>
              <a:gd name="connsiteY12" fmla="*/ 115648 h 32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4106" h="329995">
                <a:moveTo>
                  <a:pt x="50554" y="115648"/>
                </a:moveTo>
                <a:cubicBezTo>
                  <a:pt x="147391" y="96598"/>
                  <a:pt x="498229" y="147398"/>
                  <a:pt x="631579" y="153748"/>
                </a:cubicBezTo>
                <a:cubicBezTo>
                  <a:pt x="764929" y="160098"/>
                  <a:pt x="793504" y="179148"/>
                  <a:pt x="850654" y="153748"/>
                </a:cubicBezTo>
                <a:cubicBezTo>
                  <a:pt x="907804" y="128348"/>
                  <a:pt x="941142" y="14048"/>
                  <a:pt x="974479" y="1348"/>
                </a:cubicBezTo>
                <a:cubicBezTo>
                  <a:pt x="1007817" y="-11352"/>
                  <a:pt x="1037979" y="69611"/>
                  <a:pt x="1050679" y="77548"/>
                </a:cubicBezTo>
                <a:cubicBezTo>
                  <a:pt x="1063379" y="85485"/>
                  <a:pt x="1045916" y="31510"/>
                  <a:pt x="1050679" y="48973"/>
                </a:cubicBezTo>
                <a:cubicBezTo>
                  <a:pt x="1055442" y="66436"/>
                  <a:pt x="1098304" y="137873"/>
                  <a:pt x="1079254" y="182323"/>
                </a:cubicBezTo>
                <a:cubicBezTo>
                  <a:pt x="1060204" y="226773"/>
                  <a:pt x="1006229" y="291861"/>
                  <a:pt x="936379" y="315673"/>
                </a:cubicBezTo>
                <a:cubicBezTo>
                  <a:pt x="866529" y="339485"/>
                  <a:pt x="734766" y="326785"/>
                  <a:pt x="660154" y="325198"/>
                </a:cubicBezTo>
                <a:cubicBezTo>
                  <a:pt x="585542" y="323611"/>
                  <a:pt x="558554" y="307736"/>
                  <a:pt x="488704" y="306148"/>
                </a:cubicBezTo>
                <a:cubicBezTo>
                  <a:pt x="418854" y="304561"/>
                  <a:pt x="314079" y="322023"/>
                  <a:pt x="241054" y="315673"/>
                </a:cubicBezTo>
                <a:cubicBezTo>
                  <a:pt x="168029" y="309323"/>
                  <a:pt x="80716" y="296623"/>
                  <a:pt x="50554" y="268048"/>
                </a:cubicBezTo>
                <a:cubicBezTo>
                  <a:pt x="20392" y="239473"/>
                  <a:pt x="-46283" y="134698"/>
                  <a:pt x="50554" y="115648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99D842AB-63DA-4380-9BCD-4D1A817BC802}"/>
              </a:ext>
            </a:extLst>
          </p:cNvPr>
          <p:cNvSpPr/>
          <p:nvPr/>
        </p:nvSpPr>
        <p:spPr>
          <a:xfrm>
            <a:off x="2813440" y="3850929"/>
            <a:ext cx="950621" cy="250973"/>
          </a:xfrm>
          <a:custGeom>
            <a:avLst/>
            <a:gdLst>
              <a:gd name="connsiteX0" fmla="*/ 48177 w 950621"/>
              <a:gd name="connsiteY0" fmla="*/ 31610 h 250973"/>
              <a:gd name="connsiteX1" fmla="*/ 305352 w 950621"/>
              <a:gd name="connsiteY1" fmla="*/ 12560 h 250973"/>
              <a:gd name="connsiteX2" fmla="*/ 676827 w 950621"/>
              <a:gd name="connsiteY2" fmla="*/ 50660 h 250973"/>
              <a:gd name="connsiteX3" fmla="*/ 876852 w 950621"/>
              <a:gd name="connsiteY3" fmla="*/ 3035 h 250973"/>
              <a:gd name="connsiteX4" fmla="*/ 943527 w 950621"/>
              <a:gd name="connsiteY4" fmla="*/ 155435 h 250973"/>
              <a:gd name="connsiteX5" fmla="*/ 724452 w 950621"/>
              <a:gd name="connsiteY5" fmla="*/ 231635 h 250973"/>
              <a:gd name="connsiteX6" fmla="*/ 257727 w 950621"/>
              <a:gd name="connsiteY6" fmla="*/ 250685 h 250973"/>
              <a:gd name="connsiteX7" fmla="*/ 48177 w 950621"/>
              <a:gd name="connsiteY7" fmla="*/ 222110 h 250973"/>
              <a:gd name="connsiteX8" fmla="*/ 552 w 950621"/>
              <a:gd name="connsiteY8" fmla="*/ 117335 h 250973"/>
              <a:gd name="connsiteX9" fmla="*/ 48177 w 950621"/>
              <a:gd name="connsiteY9" fmla="*/ 31610 h 25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0621" h="250973">
                <a:moveTo>
                  <a:pt x="48177" y="31610"/>
                </a:moveTo>
                <a:cubicBezTo>
                  <a:pt x="98977" y="14148"/>
                  <a:pt x="200577" y="9385"/>
                  <a:pt x="305352" y="12560"/>
                </a:cubicBezTo>
                <a:cubicBezTo>
                  <a:pt x="410127" y="15735"/>
                  <a:pt x="581577" y="52247"/>
                  <a:pt x="676827" y="50660"/>
                </a:cubicBezTo>
                <a:cubicBezTo>
                  <a:pt x="772077" y="49073"/>
                  <a:pt x="832402" y="-14427"/>
                  <a:pt x="876852" y="3035"/>
                </a:cubicBezTo>
                <a:cubicBezTo>
                  <a:pt x="921302" y="20497"/>
                  <a:pt x="968927" y="117335"/>
                  <a:pt x="943527" y="155435"/>
                </a:cubicBezTo>
                <a:cubicBezTo>
                  <a:pt x="918127" y="193535"/>
                  <a:pt x="838752" y="215760"/>
                  <a:pt x="724452" y="231635"/>
                </a:cubicBezTo>
                <a:cubicBezTo>
                  <a:pt x="610152" y="247510"/>
                  <a:pt x="370439" y="252272"/>
                  <a:pt x="257727" y="250685"/>
                </a:cubicBezTo>
                <a:cubicBezTo>
                  <a:pt x="145015" y="249098"/>
                  <a:pt x="91039" y="244335"/>
                  <a:pt x="48177" y="222110"/>
                </a:cubicBezTo>
                <a:cubicBezTo>
                  <a:pt x="5315" y="199885"/>
                  <a:pt x="2140" y="149085"/>
                  <a:pt x="552" y="117335"/>
                </a:cubicBezTo>
                <a:cubicBezTo>
                  <a:pt x="-1036" y="85585"/>
                  <a:pt x="-2623" y="49072"/>
                  <a:pt x="48177" y="31610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D4604C5C-12EA-4203-8E1E-0650D48FD8C8}"/>
              </a:ext>
            </a:extLst>
          </p:cNvPr>
          <p:cNvSpPr/>
          <p:nvPr/>
        </p:nvSpPr>
        <p:spPr>
          <a:xfrm>
            <a:off x="2398109" y="4727391"/>
            <a:ext cx="1050077" cy="312212"/>
          </a:xfrm>
          <a:custGeom>
            <a:avLst/>
            <a:gdLst>
              <a:gd name="connsiteX0" fmla="*/ 13458 w 1050077"/>
              <a:gd name="connsiteY0" fmla="*/ 138999 h 312212"/>
              <a:gd name="connsiteX1" fmla="*/ 213483 w 1050077"/>
              <a:gd name="connsiteY1" fmla="*/ 129474 h 312212"/>
              <a:gd name="connsiteX2" fmla="*/ 718308 w 1050077"/>
              <a:gd name="connsiteY2" fmla="*/ 167574 h 312212"/>
              <a:gd name="connsiteX3" fmla="*/ 927858 w 1050077"/>
              <a:gd name="connsiteY3" fmla="*/ 158049 h 312212"/>
              <a:gd name="connsiteX4" fmla="*/ 965958 w 1050077"/>
              <a:gd name="connsiteY4" fmla="*/ 34224 h 312212"/>
              <a:gd name="connsiteX5" fmla="*/ 1042158 w 1050077"/>
              <a:gd name="connsiteY5" fmla="*/ 15174 h 312212"/>
              <a:gd name="connsiteX6" fmla="*/ 1032633 w 1050077"/>
              <a:gd name="connsiteY6" fmla="*/ 234249 h 312212"/>
              <a:gd name="connsiteX7" fmla="*/ 908808 w 1050077"/>
              <a:gd name="connsiteY7" fmla="*/ 300924 h 312212"/>
              <a:gd name="connsiteX8" fmla="*/ 584958 w 1050077"/>
              <a:gd name="connsiteY8" fmla="*/ 310449 h 312212"/>
              <a:gd name="connsiteX9" fmla="*/ 299208 w 1050077"/>
              <a:gd name="connsiteY9" fmla="*/ 281874 h 312212"/>
              <a:gd name="connsiteX10" fmla="*/ 61083 w 1050077"/>
              <a:gd name="connsiteY10" fmla="*/ 291399 h 312212"/>
              <a:gd name="connsiteX11" fmla="*/ 22983 w 1050077"/>
              <a:gd name="connsiteY11" fmla="*/ 205674 h 312212"/>
              <a:gd name="connsiteX12" fmla="*/ 13458 w 1050077"/>
              <a:gd name="connsiteY12" fmla="*/ 138999 h 31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077" h="312212">
                <a:moveTo>
                  <a:pt x="13458" y="138999"/>
                </a:moveTo>
                <a:cubicBezTo>
                  <a:pt x="45208" y="126299"/>
                  <a:pt x="96008" y="124712"/>
                  <a:pt x="213483" y="129474"/>
                </a:cubicBezTo>
                <a:cubicBezTo>
                  <a:pt x="330958" y="134236"/>
                  <a:pt x="599246" y="162812"/>
                  <a:pt x="718308" y="167574"/>
                </a:cubicBezTo>
                <a:cubicBezTo>
                  <a:pt x="837370" y="172336"/>
                  <a:pt x="886583" y="180274"/>
                  <a:pt x="927858" y="158049"/>
                </a:cubicBezTo>
                <a:cubicBezTo>
                  <a:pt x="969133" y="135824"/>
                  <a:pt x="946908" y="58036"/>
                  <a:pt x="965958" y="34224"/>
                </a:cubicBezTo>
                <a:cubicBezTo>
                  <a:pt x="985008" y="10412"/>
                  <a:pt x="1031046" y="-18163"/>
                  <a:pt x="1042158" y="15174"/>
                </a:cubicBezTo>
                <a:cubicBezTo>
                  <a:pt x="1053270" y="48511"/>
                  <a:pt x="1054858" y="186624"/>
                  <a:pt x="1032633" y="234249"/>
                </a:cubicBezTo>
                <a:cubicBezTo>
                  <a:pt x="1010408" y="281874"/>
                  <a:pt x="983420" y="288224"/>
                  <a:pt x="908808" y="300924"/>
                </a:cubicBezTo>
                <a:cubicBezTo>
                  <a:pt x="834196" y="313624"/>
                  <a:pt x="686558" y="313624"/>
                  <a:pt x="584958" y="310449"/>
                </a:cubicBezTo>
                <a:cubicBezTo>
                  <a:pt x="483358" y="307274"/>
                  <a:pt x="386520" y="285049"/>
                  <a:pt x="299208" y="281874"/>
                </a:cubicBezTo>
                <a:cubicBezTo>
                  <a:pt x="211896" y="278699"/>
                  <a:pt x="107120" y="304099"/>
                  <a:pt x="61083" y="291399"/>
                </a:cubicBezTo>
                <a:cubicBezTo>
                  <a:pt x="15046" y="278699"/>
                  <a:pt x="30920" y="231074"/>
                  <a:pt x="22983" y="205674"/>
                </a:cubicBezTo>
                <a:cubicBezTo>
                  <a:pt x="15046" y="180274"/>
                  <a:pt x="-18292" y="151699"/>
                  <a:pt x="13458" y="138999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04B0521B-6899-4B06-B0FA-87C015795ECA}"/>
              </a:ext>
            </a:extLst>
          </p:cNvPr>
          <p:cNvSpPr/>
          <p:nvPr/>
        </p:nvSpPr>
        <p:spPr>
          <a:xfrm>
            <a:off x="2644303" y="5581054"/>
            <a:ext cx="1842092" cy="551258"/>
          </a:xfrm>
          <a:custGeom>
            <a:avLst/>
            <a:gdLst>
              <a:gd name="connsiteX0" fmla="*/ 13172 w 1842092"/>
              <a:gd name="connsiteY0" fmla="*/ 353615 h 551258"/>
              <a:gd name="connsiteX1" fmla="*/ 70322 w 1842092"/>
              <a:gd name="connsiteY1" fmla="*/ 48815 h 551258"/>
              <a:gd name="connsiteX2" fmla="*/ 298922 w 1842092"/>
              <a:gd name="connsiteY2" fmla="*/ 29765 h 551258"/>
              <a:gd name="connsiteX3" fmla="*/ 775172 w 1842092"/>
              <a:gd name="connsiteY3" fmla="*/ 10715 h 551258"/>
              <a:gd name="connsiteX4" fmla="*/ 1013297 w 1842092"/>
              <a:gd name="connsiteY4" fmla="*/ 1190 h 551258"/>
              <a:gd name="connsiteX5" fmla="*/ 1318097 w 1842092"/>
              <a:gd name="connsiteY5" fmla="*/ 1190 h 551258"/>
              <a:gd name="connsiteX6" fmla="*/ 1537172 w 1842092"/>
              <a:gd name="connsiteY6" fmla="*/ 10715 h 551258"/>
              <a:gd name="connsiteX7" fmla="*/ 1794347 w 1842092"/>
              <a:gd name="connsiteY7" fmla="*/ 77390 h 551258"/>
              <a:gd name="connsiteX8" fmla="*/ 1822922 w 1842092"/>
              <a:gd name="connsiteY8" fmla="*/ 134540 h 551258"/>
              <a:gd name="connsiteX9" fmla="*/ 1832447 w 1842092"/>
              <a:gd name="connsiteY9" fmla="*/ 353615 h 551258"/>
              <a:gd name="connsiteX10" fmla="*/ 1680047 w 1842092"/>
              <a:gd name="connsiteY10" fmla="*/ 477440 h 551258"/>
              <a:gd name="connsiteX11" fmla="*/ 1384772 w 1842092"/>
              <a:gd name="connsiteY11" fmla="*/ 448865 h 551258"/>
              <a:gd name="connsiteX12" fmla="*/ 1127597 w 1842092"/>
              <a:gd name="connsiteY12" fmla="*/ 486965 h 551258"/>
              <a:gd name="connsiteX13" fmla="*/ 918047 w 1842092"/>
              <a:gd name="connsiteY13" fmla="*/ 544115 h 551258"/>
              <a:gd name="connsiteX14" fmla="*/ 584672 w 1842092"/>
              <a:gd name="connsiteY14" fmla="*/ 544115 h 551258"/>
              <a:gd name="connsiteX15" fmla="*/ 289397 w 1842092"/>
              <a:gd name="connsiteY15" fmla="*/ 486965 h 551258"/>
              <a:gd name="connsiteX16" fmla="*/ 13172 w 1842092"/>
              <a:gd name="connsiteY16" fmla="*/ 353615 h 5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42092" h="551258">
                <a:moveTo>
                  <a:pt x="13172" y="353615"/>
                </a:moveTo>
                <a:cubicBezTo>
                  <a:pt x="-23340" y="280590"/>
                  <a:pt x="22697" y="102790"/>
                  <a:pt x="70322" y="48815"/>
                </a:cubicBezTo>
                <a:cubicBezTo>
                  <a:pt x="117947" y="-5160"/>
                  <a:pt x="181447" y="36115"/>
                  <a:pt x="298922" y="29765"/>
                </a:cubicBezTo>
                <a:cubicBezTo>
                  <a:pt x="416397" y="23415"/>
                  <a:pt x="775172" y="10715"/>
                  <a:pt x="775172" y="10715"/>
                </a:cubicBezTo>
                <a:cubicBezTo>
                  <a:pt x="894234" y="5953"/>
                  <a:pt x="922810" y="2777"/>
                  <a:pt x="1013297" y="1190"/>
                </a:cubicBezTo>
                <a:cubicBezTo>
                  <a:pt x="1103784" y="-397"/>
                  <a:pt x="1230785" y="-397"/>
                  <a:pt x="1318097" y="1190"/>
                </a:cubicBezTo>
                <a:cubicBezTo>
                  <a:pt x="1405409" y="2777"/>
                  <a:pt x="1457797" y="-1985"/>
                  <a:pt x="1537172" y="10715"/>
                </a:cubicBezTo>
                <a:cubicBezTo>
                  <a:pt x="1616547" y="23415"/>
                  <a:pt x="1746722" y="56752"/>
                  <a:pt x="1794347" y="77390"/>
                </a:cubicBezTo>
                <a:cubicBezTo>
                  <a:pt x="1841972" y="98027"/>
                  <a:pt x="1816572" y="88502"/>
                  <a:pt x="1822922" y="134540"/>
                </a:cubicBezTo>
                <a:cubicBezTo>
                  <a:pt x="1829272" y="180578"/>
                  <a:pt x="1856259" y="296465"/>
                  <a:pt x="1832447" y="353615"/>
                </a:cubicBezTo>
                <a:cubicBezTo>
                  <a:pt x="1808635" y="410765"/>
                  <a:pt x="1754659" y="461565"/>
                  <a:pt x="1680047" y="477440"/>
                </a:cubicBezTo>
                <a:cubicBezTo>
                  <a:pt x="1605435" y="493315"/>
                  <a:pt x="1476847" y="447278"/>
                  <a:pt x="1384772" y="448865"/>
                </a:cubicBezTo>
                <a:cubicBezTo>
                  <a:pt x="1292697" y="450453"/>
                  <a:pt x="1205384" y="471090"/>
                  <a:pt x="1127597" y="486965"/>
                </a:cubicBezTo>
                <a:cubicBezTo>
                  <a:pt x="1049810" y="502840"/>
                  <a:pt x="1008535" y="534590"/>
                  <a:pt x="918047" y="544115"/>
                </a:cubicBezTo>
                <a:cubicBezTo>
                  <a:pt x="827560" y="553640"/>
                  <a:pt x="689447" y="553640"/>
                  <a:pt x="584672" y="544115"/>
                </a:cubicBezTo>
                <a:cubicBezTo>
                  <a:pt x="479897" y="534590"/>
                  <a:pt x="383059" y="517127"/>
                  <a:pt x="289397" y="486965"/>
                </a:cubicBezTo>
                <a:cubicBezTo>
                  <a:pt x="195735" y="456803"/>
                  <a:pt x="49684" y="426640"/>
                  <a:pt x="13172" y="353615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олилиния: фигура 81">
            <a:extLst>
              <a:ext uri="{FF2B5EF4-FFF2-40B4-BE49-F238E27FC236}">
                <a16:creationId xmlns:a16="http://schemas.microsoft.com/office/drawing/2014/main" id="{6EA4C07E-A729-4446-8BB5-4577292B925E}"/>
              </a:ext>
            </a:extLst>
          </p:cNvPr>
          <p:cNvSpPr/>
          <p:nvPr/>
        </p:nvSpPr>
        <p:spPr>
          <a:xfrm>
            <a:off x="2644303" y="5037535"/>
            <a:ext cx="1842092" cy="551258"/>
          </a:xfrm>
          <a:custGeom>
            <a:avLst/>
            <a:gdLst>
              <a:gd name="connsiteX0" fmla="*/ 13172 w 1842092"/>
              <a:gd name="connsiteY0" fmla="*/ 353615 h 551258"/>
              <a:gd name="connsiteX1" fmla="*/ 70322 w 1842092"/>
              <a:gd name="connsiteY1" fmla="*/ 48815 h 551258"/>
              <a:gd name="connsiteX2" fmla="*/ 298922 w 1842092"/>
              <a:gd name="connsiteY2" fmla="*/ 29765 h 551258"/>
              <a:gd name="connsiteX3" fmla="*/ 775172 w 1842092"/>
              <a:gd name="connsiteY3" fmla="*/ 10715 h 551258"/>
              <a:gd name="connsiteX4" fmla="*/ 1013297 w 1842092"/>
              <a:gd name="connsiteY4" fmla="*/ 1190 h 551258"/>
              <a:gd name="connsiteX5" fmla="*/ 1318097 w 1842092"/>
              <a:gd name="connsiteY5" fmla="*/ 1190 h 551258"/>
              <a:gd name="connsiteX6" fmla="*/ 1537172 w 1842092"/>
              <a:gd name="connsiteY6" fmla="*/ 10715 h 551258"/>
              <a:gd name="connsiteX7" fmla="*/ 1794347 w 1842092"/>
              <a:gd name="connsiteY7" fmla="*/ 77390 h 551258"/>
              <a:gd name="connsiteX8" fmla="*/ 1822922 w 1842092"/>
              <a:gd name="connsiteY8" fmla="*/ 134540 h 551258"/>
              <a:gd name="connsiteX9" fmla="*/ 1832447 w 1842092"/>
              <a:gd name="connsiteY9" fmla="*/ 353615 h 551258"/>
              <a:gd name="connsiteX10" fmla="*/ 1680047 w 1842092"/>
              <a:gd name="connsiteY10" fmla="*/ 477440 h 551258"/>
              <a:gd name="connsiteX11" fmla="*/ 1384772 w 1842092"/>
              <a:gd name="connsiteY11" fmla="*/ 448865 h 551258"/>
              <a:gd name="connsiteX12" fmla="*/ 1127597 w 1842092"/>
              <a:gd name="connsiteY12" fmla="*/ 486965 h 551258"/>
              <a:gd name="connsiteX13" fmla="*/ 918047 w 1842092"/>
              <a:gd name="connsiteY13" fmla="*/ 544115 h 551258"/>
              <a:gd name="connsiteX14" fmla="*/ 584672 w 1842092"/>
              <a:gd name="connsiteY14" fmla="*/ 544115 h 551258"/>
              <a:gd name="connsiteX15" fmla="*/ 289397 w 1842092"/>
              <a:gd name="connsiteY15" fmla="*/ 486965 h 551258"/>
              <a:gd name="connsiteX16" fmla="*/ 13172 w 1842092"/>
              <a:gd name="connsiteY16" fmla="*/ 353615 h 55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42092" h="551258">
                <a:moveTo>
                  <a:pt x="13172" y="353615"/>
                </a:moveTo>
                <a:cubicBezTo>
                  <a:pt x="-23340" y="280590"/>
                  <a:pt x="22697" y="102790"/>
                  <a:pt x="70322" y="48815"/>
                </a:cubicBezTo>
                <a:cubicBezTo>
                  <a:pt x="117947" y="-5160"/>
                  <a:pt x="181447" y="36115"/>
                  <a:pt x="298922" y="29765"/>
                </a:cubicBezTo>
                <a:cubicBezTo>
                  <a:pt x="416397" y="23415"/>
                  <a:pt x="775172" y="10715"/>
                  <a:pt x="775172" y="10715"/>
                </a:cubicBezTo>
                <a:cubicBezTo>
                  <a:pt x="894234" y="5953"/>
                  <a:pt x="922810" y="2777"/>
                  <a:pt x="1013297" y="1190"/>
                </a:cubicBezTo>
                <a:cubicBezTo>
                  <a:pt x="1103784" y="-397"/>
                  <a:pt x="1230785" y="-397"/>
                  <a:pt x="1318097" y="1190"/>
                </a:cubicBezTo>
                <a:cubicBezTo>
                  <a:pt x="1405409" y="2777"/>
                  <a:pt x="1457797" y="-1985"/>
                  <a:pt x="1537172" y="10715"/>
                </a:cubicBezTo>
                <a:cubicBezTo>
                  <a:pt x="1616547" y="23415"/>
                  <a:pt x="1746722" y="56752"/>
                  <a:pt x="1794347" y="77390"/>
                </a:cubicBezTo>
                <a:cubicBezTo>
                  <a:pt x="1841972" y="98027"/>
                  <a:pt x="1816572" y="88502"/>
                  <a:pt x="1822922" y="134540"/>
                </a:cubicBezTo>
                <a:cubicBezTo>
                  <a:pt x="1829272" y="180578"/>
                  <a:pt x="1856259" y="296465"/>
                  <a:pt x="1832447" y="353615"/>
                </a:cubicBezTo>
                <a:cubicBezTo>
                  <a:pt x="1808635" y="410765"/>
                  <a:pt x="1754659" y="461565"/>
                  <a:pt x="1680047" y="477440"/>
                </a:cubicBezTo>
                <a:cubicBezTo>
                  <a:pt x="1605435" y="493315"/>
                  <a:pt x="1476847" y="447278"/>
                  <a:pt x="1384772" y="448865"/>
                </a:cubicBezTo>
                <a:cubicBezTo>
                  <a:pt x="1292697" y="450453"/>
                  <a:pt x="1205384" y="471090"/>
                  <a:pt x="1127597" y="486965"/>
                </a:cubicBezTo>
                <a:cubicBezTo>
                  <a:pt x="1049810" y="502840"/>
                  <a:pt x="1008535" y="534590"/>
                  <a:pt x="918047" y="544115"/>
                </a:cubicBezTo>
                <a:cubicBezTo>
                  <a:pt x="827560" y="553640"/>
                  <a:pt x="689447" y="553640"/>
                  <a:pt x="584672" y="544115"/>
                </a:cubicBezTo>
                <a:cubicBezTo>
                  <a:pt x="479897" y="534590"/>
                  <a:pt x="383059" y="517127"/>
                  <a:pt x="289397" y="486965"/>
                </a:cubicBezTo>
                <a:cubicBezTo>
                  <a:pt x="195735" y="456803"/>
                  <a:pt x="49684" y="426640"/>
                  <a:pt x="13172" y="353615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BD48DA8-153C-40E8-9311-D731F13DBA5B}"/>
              </a:ext>
            </a:extLst>
          </p:cNvPr>
          <p:cNvSpPr/>
          <p:nvPr/>
        </p:nvSpPr>
        <p:spPr>
          <a:xfrm>
            <a:off x="778596" y="3977168"/>
            <a:ext cx="857731" cy="759593"/>
          </a:xfrm>
          <a:prstGeom prst="ellipse">
            <a:avLst/>
          </a:prstGeom>
          <a:solidFill>
            <a:srgbClr val="95CCF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Х</a:t>
            </a: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3B42F257-F982-41B6-ABAA-33143450D4C0}"/>
              </a:ext>
            </a:extLst>
          </p:cNvPr>
          <p:cNvSpPr/>
          <p:nvPr/>
        </p:nvSpPr>
        <p:spPr>
          <a:xfrm>
            <a:off x="4944003" y="5195143"/>
            <a:ext cx="778627" cy="408556"/>
          </a:xfrm>
          <a:custGeom>
            <a:avLst/>
            <a:gdLst>
              <a:gd name="connsiteX0" fmla="*/ 18522 w 778627"/>
              <a:gd name="connsiteY0" fmla="*/ 24557 h 408556"/>
              <a:gd name="connsiteX1" fmla="*/ 123297 w 778627"/>
              <a:gd name="connsiteY1" fmla="*/ 72182 h 408556"/>
              <a:gd name="connsiteX2" fmla="*/ 123297 w 778627"/>
              <a:gd name="connsiteY2" fmla="*/ 234107 h 408556"/>
              <a:gd name="connsiteX3" fmla="*/ 332847 w 778627"/>
              <a:gd name="connsiteY3" fmla="*/ 281732 h 408556"/>
              <a:gd name="connsiteX4" fmla="*/ 437622 w 778627"/>
              <a:gd name="connsiteY4" fmla="*/ 34082 h 408556"/>
              <a:gd name="connsiteX5" fmla="*/ 685272 w 778627"/>
              <a:gd name="connsiteY5" fmla="*/ 24557 h 408556"/>
              <a:gd name="connsiteX6" fmla="*/ 761472 w 778627"/>
              <a:gd name="connsiteY6" fmla="*/ 243632 h 408556"/>
              <a:gd name="connsiteX7" fmla="*/ 380472 w 778627"/>
              <a:gd name="connsiteY7" fmla="*/ 405557 h 408556"/>
              <a:gd name="connsiteX8" fmla="*/ 104247 w 778627"/>
              <a:gd name="connsiteY8" fmla="*/ 338882 h 408556"/>
              <a:gd name="connsiteX9" fmla="*/ 8997 w 778627"/>
              <a:gd name="connsiteY9" fmla="*/ 215057 h 408556"/>
              <a:gd name="connsiteX10" fmla="*/ 18522 w 778627"/>
              <a:gd name="connsiteY10" fmla="*/ 24557 h 4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627" h="408556">
                <a:moveTo>
                  <a:pt x="18522" y="24557"/>
                </a:moveTo>
                <a:cubicBezTo>
                  <a:pt x="37572" y="745"/>
                  <a:pt x="105835" y="37257"/>
                  <a:pt x="123297" y="72182"/>
                </a:cubicBezTo>
                <a:cubicBezTo>
                  <a:pt x="140760" y="107107"/>
                  <a:pt x="88372" y="199182"/>
                  <a:pt x="123297" y="234107"/>
                </a:cubicBezTo>
                <a:cubicBezTo>
                  <a:pt x="158222" y="269032"/>
                  <a:pt x="280459" y="315070"/>
                  <a:pt x="332847" y="281732"/>
                </a:cubicBezTo>
                <a:cubicBezTo>
                  <a:pt x="385235" y="248394"/>
                  <a:pt x="378884" y="76945"/>
                  <a:pt x="437622" y="34082"/>
                </a:cubicBezTo>
                <a:cubicBezTo>
                  <a:pt x="496360" y="-8781"/>
                  <a:pt x="631297" y="-10368"/>
                  <a:pt x="685272" y="24557"/>
                </a:cubicBezTo>
                <a:cubicBezTo>
                  <a:pt x="739247" y="59482"/>
                  <a:pt x="812272" y="180132"/>
                  <a:pt x="761472" y="243632"/>
                </a:cubicBezTo>
                <a:cubicBezTo>
                  <a:pt x="710672" y="307132"/>
                  <a:pt x="490010" y="389682"/>
                  <a:pt x="380472" y="405557"/>
                </a:cubicBezTo>
                <a:cubicBezTo>
                  <a:pt x="270935" y="421432"/>
                  <a:pt x="166160" y="370632"/>
                  <a:pt x="104247" y="338882"/>
                </a:cubicBezTo>
                <a:cubicBezTo>
                  <a:pt x="42334" y="307132"/>
                  <a:pt x="24872" y="267444"/>
                  <a:pt x="8997" y="215057"/>
                </a:cubicBezTo>
                <a:cubicBezTo>
                  <a:pt x="-6878" y="162670"/>
                  <a:pt x="-528" y="48369"/>
                  <a:pt x="18522" y="24557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: фигура 84">
            <a:extLst>
              <a:ext uri="{FF2B5EF4-FFF2-40B4-BE49-F238E27FC236}">
                <a16:creationId xmlns:a16="http://schemas.microsoft.com/office/drawing/2014/main" id="{3B39F8AC-F590-4F74-BB3E-90DAB51EC365}"/>
              </a:ext>
            </a:extLst>
          </p:cNvPr>
          <p:cNvSpPr/>
          <p:nvPr/>
        </p:nvSpPr>
        <p:spPr>
          <a:xfrm>
            <a:off x="4934801" y="5727541"/>
            <a:ext cx="778627" cy="408556"/>
          </a:xfrm>
          <a:custGeom>
            <a:avLst/>
            <a:gdLst>
              <a:gd name="connsiteX0" fmla="*/ 18522 w 778627"/>
              <a:gd name="connsiteY0" fmla="*/ 24557 h 408556"/>
              <a:gd name="connsiteX1" fmla="*/ 123297 w 778627"/>
              <a:gd name="connsiteY1" fmla="*/ 72182 h 408556"/>
              <a:gd name="connsiteX2" fmla="*/ 123297 w 778627"/>
              <a:gd name="connsiteY2" fmla="*/ 234107 h 408556"/>
              <a:gd name="connsiteX3" fmla="*/ 332847 w 778627"/>
              <a:gd name="connsiteY3" fmla="*/ 281732 h 408556"/>
              <a:gd name="connsiteX4" fmla="*/ 437622 w 778627"/>
              <a:gd name="connsiteY4" fmla="*/ 34082 h 408556"/>
              <a:gd name="connsiteX5" fmla="*/ 685272 w 778627"/>
              <a:gd name="connsiteY5" fmla="*/ 24557 h 408556"/>
              <a:gd name="connsiteX6" fmla="*/ 761472 w 778627"/>
              <a:gd name="connsiteY6" fmla="*/ 243632 h 408556"/>
              <a:gd name="connsiteX7" fmla="*/ 380472 w 778627"/>
              <a:gd name="connsiteY7" fmla="*/ 405557 h 408556"/>
              <a:gd name="connsiteX8" fmla="*/ 104247 w 778627"/>
              <a:gd name="connsiteY8" fmla="*/ 338882 h 408556"/>
              <a:gd name="connsiteX9" fmla="*/ 8997 w 778627"/>
              <a:gd name="connsiteY9" fmla="*/ 215057 h 408556"/>
              <a:gd name="connsiteX10" fmla="*/ 18522 w 778627"/>
              <a:gd name="connsiteY10" fmla="*/ 24557 h 4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627" h="408556">
                <a:moveTo>
                  <a:pt x="18522" y="24557"/>
                </a:moveTo>
                <a:cubicBezTo>
                  <a:pt x="37572" y="745"/>
                  <a:pt x="105835" y="37257"/>
                  <a:pt x="123297" y="72182"/>
                </a:cubicBezTo>
                <a:cubicBezTo>
                  <a:pt x="140760" y="107107"/>
                  <a:pt x="88372" y="199182"/>
                  <a:pt x="123297" y="234107"/>
                </a:cubicBezTo>
                <a:cubicBezTo>
                  <a:pt x="158222" y="269032"/>
                  <a:pt x="280459" y="315070"/>
                  <a:pt x="332847" y="281732"/>
                </a:cubicBezTo>
                <a:cubicBezTo>
                  <a:pt x="385235" y="248394"/>
                  <a:pt x="378884" y="76945"/>
                  <a:pt x="437622" y="34082"/>
                </a:cubicBezTo>
                <a:cubicBezTo>
                  <a:pt x="496360" y="-8781"/>
                  <a:pt x="631297" y="-10368"/>
                  <a:pt x="685272" y="24557"/>
                </a:cubicBezTo>
                <a:cubicBezTo>
                  <a:pt x="739247" y="59482"/>
                  <a:pt x="812272" y="180132"/>
                  <a:pt x="761472" y="243632"/>
                </a:cubicBezTo>
                <a:cubicBezTo>
                  <a:pt x="710672" y="307132"/>
                  <a:pt x="490010" y="389682"/>
                  <a:pt x="380472" y="405557"/>
                </a:cubicBezTo>
                <a:cubicBezTo>
                  <a:pt x="270935" y="421432"/>
                  <a:pt x="166160" y="370632"/>
                  <a:pt x="104247" y="338882"/>
                </a:cubicBezTo>
                <a:cubicBezTo>
                  <a:pt x="42334" y="307132"/>
                  <a:pt x="24872" y="267444"/>
                  <a:pt x="8997" y="215057"/>
                </a:cubicBezTo>
                <a:cubicBezTo>
                  <a:pt x="-6878" y="162670"/>
                  <a:pt x="-528" y="48369"/>
                  <a:pt x="18522" y="24557"/>
                </a:cubicBezTo>
                <a:close/>
              </a:path>
            </a:pathLst>
          </a:cu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71A16658-26D1-42B6-8879-A51F46A492BE}"/>
              </a:ext>
            </a:extLst>
          </p:cNvPr>
          <p:cNvSpPr/>
          <p:nvPr/>
        </p:nvSpPr>
        <p:spPr>
          <a:xfrm>
            <a:off x="772403" y="5222303"/>
            <a:ext cx="857731" cy="7595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7AD8983-D3C7-46F2-8C6F-A35E2E716251}"/>
              </a:ext>
            </a:extLst>
          </p:cNvPr>
          <p:cNvGrpSpPr/>
          <p:nvPr/>
        </p:nvGrpSpPr>
        <p:grpSpPr>
          <a:xfrm>
            <a:off x="2364358" y="2635431"/>
            <a:ext cx="3865235" cy="3367590"/>
            <a:chOff x="2185674" y="2590276"/>
            <a:chExt cx="3865235" cy="33675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9E7084-5035-4628-A050-842E48DED833}"/>
                </a:ext>
              </a:extLst>
            </p:cNvPr>
            <p:cNvSpPr txBox="1"/>
            <p:nvPr/>
          </p:nvSpPr>
          <p:spPr>
            <a:xfrm>
              <a:off x="6050844" y="2974622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9A2BC05-0A08-4172-97A4-52F675C2CAC9}"/>
                </a:ext>
              </a:extLst>
            </p:cNvPr>
            <p:cNvSpPr/>
            <p:nvPr/>
          </p:nvSpPr>
          <p:spPr>
            <a:xfrm>
              <a:off x="2190269" y="2718961"/>
              <a:ext cx="288692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C2B8AAC9-D28B-4ABA-AA35-8225277C4EC0}"/>
                </a:ext>
              </a:extLst>
            </p:cNvPr>
            <p:cNvSpPr/>
            <p:nvPr/>
          </p:nvSpPr>
          <p:spPr>
            <a:xfrm>
              <a:off x="2704966" y="2590276"/>
              <a:ext cx="444634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3086DDB1-F2BF-40D9-BB81-72285034009B}"/>
                </a:ext>
              </a:extLst>
            </p:cNvPr>
            <p:cNvSpPr/>
            <p:nvPr/>
          </p:nvSpPr>
          <p:spPr>
            <a:xfrm>
              <a:off x="2704966" y="3098236"/>
              <a:ext cx="444634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B3D821CA-6875-4E0E-AB8D-6F4A04C3DDEE}"/>
                </a:ext>
              </a:extLst>
            </p:cNvPr>
            <p:cNvSpPr/>
            <p:nvPr/>
          </p:nvSpPr>
          <p:spPr>
            <a:xfrm>
              <a:off x="2190269" y="3545252"/>
              <a:ext cx="444634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DE51CE74-D1EC-4205-9B95-3171BCE9A7D7}"/>
                </a:ext>
              </a:extLst>
            </p:cNvPr>
            <p:cNvSpPr/>
            <p:nvPr/>
          </p:nvSpPr>
          <p:spPr>
            <a:xfrm>
              <a:off x="2190269" y="3800913"/>
              <a:ext cx="444634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9D37C1A9-1DC0-419B-B337-D2EE634C3595}"/>
                </a:ext>
              </a:extLst>
            </p:cNvPr>
            <p:cNvSpPr/>
            <p:nvPr/>
          </p:nvSpPr>
          <p:spPr>
            <a:xfrm>
              <a:off x="3646429" y="3545252"/>
              <a:ext cx="444634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F7231CD0-334C-49F3-99D5-00136788CA67}"/>
                </a:ext>
              </a:extLst>
            </p:cNvPr>
            <p:cNvSpPr/>
            <p:nvPr/>
          </p:nvSpPr>
          <p:spPr>
            <a:xfrm>
              <a:off x="3661694" y="3800913"/>
              <a:ext cx="444634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0E42C5A-428A-45C9-8038-FAAB7A7EF97D}"/>
                </a:ext>
              </a:extLst>
            </p:cNvPr>
            <p:cNvSpPr/>
            <p:nvPr/>
          </p:nvSpPr>
          <p:spPr>
            <a:xfrm>
              <a:off x="4311483" y="5162585"/>
              <a:ext cx="444634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FAAAC4B-E964-429B-8F67-5A7213DBBC70}"/>
                </a:ext>
              </a:extLst>
            </p:cNvPr>
            <p:cNvSpPr/>
            <p:nvPr/>
          </p:nvSpPr>
          <p:spPr>
            <a:xfrm>
              <a:off x="4321008" y="5702205"/>
              <a:ext cx="444634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3A8BB504-D899-4F3F-8967-FAA0B249DB6B}"/>
                </a:ext>
              </a:extLst>
            </p:cNvPr>
            <p:cNvSpPr/>
            <p:nvPr/>
          </p:nvSpPr>
          <p:spPr>
            <a:xfrm>
              <a:off x="2190269" y="3220734"/>
              <a:ext cx="288692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2680795A-5A4D-48C1-9C72-E9AFC83249AC}"/>
                </a:ext>
              </a:extLst>
            </p:cNvPr>
            <p:cNvSpPr/>
            <p:nvPr/>
          </p:nvSpPr>
          <p:spPr>
            <a:xfrm>
              <a:off x="3252350" y="4195268"/>
              <a:ext cx="288692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7D55201D-5B3B-446B-897C-4C022C544B29}"/>
                </a:ext>
              </a:extLst>
            </p:cNvPr>
            <p:cNvSpPr/>
            <p:nvPr/>
          </p:nvSpPr>
          <p:spPr>
            <a:xfrm>
              <a:off x="2505822" y="4044834"/>
              <a:ext cx="288692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637190F5-E15D-4525-B8ED-F90CE875CEB5}"/>
                </a:ext>
              </a:extLst>
            </p:cNvPr>
            <p:cNvSpPr/>
            <p:nvPr/>
          </p:nvSpPr>
          <p:spPr>
            <a:xfrm>
              <a:off x="2507575" y="4522823"/>
              <a:ext cx="288692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33678FE-C387-464D-B778-19240032C47E}"/>
                </a:ext>
              </a:extLst>
            </p:cNvPr>
            <p:cNvSpPr/>
            <p:nvPr/>
          </p:nvSpPr>
          <p:spPr>
            <a:xfrm>
              <a:off x="3252350" y="4654899"/>
              <a:ext cx="288692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13DFD2F-A19B-4D97-9705-D9359EDD43DD}"/>
                </a:ext>
              </a:extLst>
            </p:cNvPr>
            <p:cNvSpPr/>
            <p:nvPr/>
          </p:nvSpPr>
          <p:spPr>
            <a:xfrm>
              <a:off x="4900848" y="5124614"/>
              <a:ext cx="210415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E9C504E9-A0E4-4A4E-A5E1-EBDB016C2A4A}"/>
                </a:ext>
              </a:extLst>
            </p:cNvPr>
            <p:cNvSpPr/>
            <p:nvPr/>
          </p:nvSpPr>
          <p:spPr>
            <a:xfrm>
              <a:off x="2185674" y="5004039"/>
              <a:ext cx="288692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7D5AF443-9D37-47EE-A5E4-86E07854958D}"/>
                </a:ext>
              </a:extLst>
            </p:cNvPr>
            <p:cNvSpPr/>
            <p:nvPr/>
          </p:nvSpPr>
          <p:spPr>
            <a:xfrm>
              <a:off x="2185674" y="5526244"/>
              <a:ext cx="288692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0466FE28-D87B-4A77-ABB6-B11321AB636F}"/>
                </a:ext>
              </a:extLst>
            </p:cNvPr>
            <p:cNvSpPr/>
            <p:nvPr/>
          </p:nvSpPr>
          <p:spPr>
            <a:xfrm>
              <a:off x="4899861" y="5692679"/>
              <a:ext cx="210415" cy="255661"/>
            </a:xfrm>
            <a:prstGeom prst="ellipse">
              <a:avLst/>
            </a:prstGeom>
            <a:solidFill>
              <a:srgbClr val="95CCF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27E2A4C-712E-4D03-A529-D55286B407CE}"/>
                  </a:ext>
                </a:extLst>
              </p:cNvPr>
              <p:cNvSpPr/>
              <p:nvPr/>
            </p:nvSpPr>
            <p:spPr>
              <a:xfrm>
                <a:off x="2161998" y="2580368"/>
                <a:ext cx="10227736" cy="3620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13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ru-RU" sz="1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1 </m:t>
                                          </m:r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𝑙𝑖𝑞</m:t>
                                          </m:r>
                                        </m:sub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𝑃𝐼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sub>
                                  </m:sSub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ru-RU" sz="13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2 </m:t>
                                          </m:r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𝑙𝑖𝑞</m:t>
                                          </m:r>
                                        </m:sub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𝑃𝐼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2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sub>
                                  </m:sSub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ru-RU" sz="1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𝑜𝑖𝑙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𝑊𝐶</m:t>
                                          </m:r>
                                        </m:e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ru-RU" sz="1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𝑜𝑖𝑙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𝑊𝐶</m:t>
                                          </m:r>
                                        </m:e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ru-RU" sz="1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3 </m:t>
                                          </m:r>
                                        </m:sub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𝐼𝐼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3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3</m:t>
                                      </m:r>
                                    </m:sub>
                                  </m:sSub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ru-RU" sz="1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3 </m:t>
                                          </m:r>
                                        </m:sub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𝐼𝐼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3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𝑤𝑓</m:t>
                                      </m:r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3</m:t>
                                      </m:r>
                                    </m:sub>
                                  </m:sSub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ru-RU" sz="1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</m:e>
                                      </m:d>
                                    </m:den>
                                  </m:f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</m:e>
                                      </m:d>
                                    </m:den>
                                  </m:f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ru-RU" sz="13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ru-RU" sz="13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13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sz="13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acc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 </m:t>
                                  </m:r>
                                </m:e>
                              </m:d>
                            </m:e>
                            <m:e>
                              <m:r>
                                <a:rPr lang="ru-RU" sz="13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ru-RU" sz="13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</m:e>
                                      </m:d>
                                    </m:den>
                                  </m:f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𝑙𝑖𝑞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𝑒𝑓𝑓</m:t>
                                      </m:r>
                                    </m:sub>
                                  </m:sSub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𝑤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</m:e>
                                      </m:d>
                                    </m:den>
                                  </m:f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ru-RU" sz="13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ru-RU" sz="13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ru-RU" sz="13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𝑜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Sup>
                                                    <m:sSubSupPr>
                                                      <m:ctrlPr>
                                                        <a:rPr lang="ru-RU" sz="13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ru-RU" sz="13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𝑅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sz="13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ru-RU" sz="13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e>
                                              </m:acc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3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3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  <m:r>
                                            <a:rPr lang="ru-RU" sz="13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3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3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  <m:r>
                                    <a:rPr lang="ru-RU" sz="13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                                                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ru-RU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927E2A4C-712E-4D03-A529-D55286B40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998" y="2580368"/>
                <a:ext cx="10227736" cy="36209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Овал 85">
            <a:extLst>
              <a:ext uri="{FF2B5EF4-FFF2-40B4-BE49-F238E27FC236}">
                <a16:creationId xmlns:a16="http://schemas.microsoft.com/office/drawing/2014/main" id="{1599FAD9-7ABC-4F46-BC88-98F2AC0D8D74}"/>
              </a:ext>
            </a:extLst>
          </p:cNvPr>
          <p:cNvSpPr/>
          <p:nvPr/>
        </p:nvSpPr>
        <p:spPr>
          <a:xfrm>
            <a:off x="778596" y="2729727"/>
            <a:ext cx="857731" cy="759593"/>
          </a:xfrm>
          <a:prstGeom prst="ellipse">
            <a:avLst/>
          </a:prstGeom>
          <a:solidFill>
            <a:srgbClr val="FFFF6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87" name="Равно 86">
            <a:extLst>
              <a:ext uri="{FF2B5EF4-FFF2-40B4-BE49-F238E27FC236}">
                <a16:creationId xmlns:a16="http://schemas.microsoft.com/office/drawing/2014/main" id="{EFB460F7-28DC-4698-AC49-56B43519C6EF}"/>
              </a:ext>
            </a:extLst>
          </p:cNvPr>
          <p:cNvSpPr/>
          <p:nvPr/>
        </p:nvSpPr>
        <p:spPr>
          <a:xfrm>
            <a:off x="947888" y="4856327"/>
            <a:ext cx="498117" cy="28627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5D746941-FDC7-4216-BDC8-A9F07816E806}"/>
              </a:ext>
            </a:extLst>
          </p:cNvPr>
          <p:cNvSpPr/>
          <p:nvPr/>
        </p:nvSpPr>
        <p:spPr>
          <a:xfrm flipH="1">
            <a:off x="1138167" y="3660675"/>
            <a:ext cx="117558" cy="1175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93968D-3CC0-4EF3-90EB-2B22A72D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31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C9DE1-FEDB-48B7-ACCE-EEC79F5FE4E0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srgbClr val="0097D8"/>
                </a:solidFill>
                <a:latin typeface="Arial" panose="020B0604020202020204"/>
              </a:rPr>
              <a:t>Переход к поблочному анализу</a:t>
            </a:r>
            <a:endParaRPr lang="ru-RU" sz="3200" dirty="0">
              <a:solidFill>
                <a:srgbClr val="0097D8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27AB07-FA0F-45AB-B2DF-E40D46F072B7}"/>
                  </a:ext>
                </a:extLst>
              </p:cNvPr>
              <p:cNvSpPr txBox="1"/>
              <p:nvPr/>
            </p:nvSpPr>
            <p:spPr>
              <a:xfrm>
                <a:off x="2705101" y="4896909"/>
                <a:ext cx="914400" cy="914400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В</m:t>
                      </m:r>
                      <m:r>
                        <a:rPr kumimoji="0" lang="ru-RU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ru-RU" sz="12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ru-RU" sz="12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𝑤𝑓</m:t>
                                  </m:r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𝑤𝑓</m:t>
                                  </m:r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2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ru-RU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ru-RU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𝑤𝑓</m:t>
                                  </m:r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𝑤𝑓</m:t>
                                  </m:r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3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  <m:r>
                                <a:rPr kumimoji="0" lang="ru-RU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𝑠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  <m:e>
                              <m:f>
                                <m:f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𝑓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𝑆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𝑤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  <m:r>
                                <a:rPr kumimoji="0" lang="ru-RU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e>
                                    <m:sup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𝑜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sSubSup>
                                            <m:sSubSupPr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𝑜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acc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𝑠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</m:e>
                                          </m:acc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𝑠</m:t>
                                              </m:r>
                                            </m:sub>
                                            <m:sup>
                                              <m:r>
                                                <a:rPr kumimoji="0" lang="ru-RU" sz="1200" b="0" i="1" u="none" strike="noStrike" kern="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𝑔</m:t>
                                          </m:r>
                                        </m:sub>
                                        <m:sup>
                                          <m: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kumimoji="0" lang="ru-RU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27AB07-FA0F-45AB-B2DF-E40D46F07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1" y="4896909"/>
                <a:ext cx="914400" cy="914400"/>
              </a:xfrm>
              <a:prstGeom prst="rect">
                <a:avLst/>
              </a:prstGeom>
              <a:blipFill>
                <a:blip r:embed="rId2"/>
                <a:stretch>
                  <a:fillRect l="-254000" t="-64667" r="-203333" b="-67333"/>
                </a:stretch>
              </a:blipFill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ACB9FA-01F4-480D-9BA1-24336CB3DEFE}"/>
                  </a:ext>
                </a:extLst>
              </p:cNvPr>
              <p:cNvSpPr txBox="1"/>
              <p:nvPr/>
            </p:nvSpPr>
            <p:spPr>
              <a:xfrm>
                <a:off x="1806022" y="2906537"/>
                <a:ext cx="914400" cy="914400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ru-RU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Х</m:t>
                      </m:r>
                      <m:r>
                        <a:rPr kumimoji="0" lang="ru-RU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ru-RU" sz="12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ru-RU" sz="12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1 </m:t>
                                  </m:r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𝑙𝑖𝑞</m:t>
                                  </m:r>
                                </m:sub>
                                <m: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2 </m:t>
                                  </m:r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𝑙𝑖𝑞</m:t>
                                  </m:r>
                                </m:sub>
                                <m: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1 </m:t>
                                  </m:r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𝑜𝑖𝑙</m:t>
                                  </m:r>
                                </m:sub>
                                <m: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2 </m:t>
                                  </m:r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𝑜𝑖𝑙</m:t>
                                  </m:r>
                                </m:sub>
                                <m: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3 </m:t>
                                  </m:r>
                                </m:sub>
                                <m: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SupPr>
                                <m:e>
                                  <m:r>
                                    <a:rPr kumimoji="0" lang="en-US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3 </m:t>
                                  </m:r>
                                </m:sub>
                                <m:sup>
                                  <m:r>
                                    <a:rPr kumimoji="0" lang="ru-RU" sz="1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  <m:r>
                        <a:rPr kumimoji="0" lang="ru-RU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ACB9FA-01F4-480D-9BA1-24336CB3D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022" y="2906537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l="-37333" t="-42000" b="-45333"/>
                </a:stretch>
              </a:blipFill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узырек для мыслей: облако 15">
            <a:extLst>
              <a:ext uri="{FF2B5EF4-FFF2-40B4-BE49-F238E27FC236}">
                <a16:creationId xmlns:a16="http://schemas.microsoft.com/office/drawing/2014/main" id="{BC2D8111-7220-4982-9F73-A0B65E240674}"/>
              </a:ext>
            </a:extLst>
          </p:cNvPr>
          <p:cNvSpPr/>
          <p:nvPr/>
        </p:nvSpPr>
        <p:spPr>
          <a:xfrm flipH="1">
            <a:off x="648044" y="2566866"/>
            <a:ext cx="1011223" cy="701919"/>
          </a:xfrm>
          <a:prstGeom prst="cloudCallout">
            <a:avLst/>
          </a:prstGeom>
          <a:noFill/>
          <a:ln w="12700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407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хотим найти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58A148A-244A-42B4-AF32-11A645571401}"/>
              </a:ext>
            </a:extLst>
          </p:cNvPr>
          <p:cNvCxnSpPr>
            <a:cxnSpLocks/>
          </p:cNvCxnSpPr>
          <p:nvPr/>
        </p:nvCxnSpPr>
        <p:spPr>
          <a:xfrm>
            <a:off x="6355645" y="2655375"/>
            <a:ext cx="4605867" cy="0"/>
          </a:xfrm>
          <a:prstGeom prst="line">
            <a:avLst/>
          </a:prstGeom>
          <a:noFill/>
          <a:ln w="9525" cap="flat" cmpd="sng" algn="ctr">
            <a:solidFill>
              <a:srgbClr val="2FB4E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A5DCB7F-CDEA-44A3-B4CF-04DE235E4718}"/>
              </a:ext>
            </a:extLst>
          </p:cNvPr>
          <p:cNvSpPr txBox="1"/>
          <p:nvPr/>
        </p:nvSpPr>
        <p:spPr>
          <a:xfrm>
            <a:off x="6503189" y="2769320"/>
            <a:ext cx="383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Численный алгоритм Рунге-Кутты: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EC58776-79CA-4E6A-9BD2-622DAE57A787}"/>
              </a:ext>
            </a:extLst>
          </p:cNvPr>
          <p:cNvCxnSpPr>
            <a:cxnSpLocks/>
          </p:cNvCxnSpPr>
          <p:nvPr/>
        </p:nvCxnSpPr>
        <p:spPr>
          <a:xfrm flipV="1">
            <a:off x="6355645" y="2655375"/>
            <a:ext cx="0" cy="3801868"/>
          </a:xfrm>
          <a:prstGeom prst="line">
            <a:avLst/>
          </a:prstGeom>
          <a:noFill/>
          <a:ln w="9525" cap="flat" cmpd="sng" algn="ctr">
            <a:solidFill>
              <a:srgbClr val="2FB4E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968AF36-F373-441E-A382-D3E52BF387EE}"/>
                  </a:ext>
                </a:extLst>
              </p:cNvPr>
              <p:cNvSpPr/>
              <p:nvPr/>
            </p:nvSpPr>
            <p:spPr>
              <a:xfrm>
                <a:off x="7559336" y="3076153"/>
                <a:ext cx="2644250" cy="561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𝑊𝐶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𝑜𝑖𝑙</m:t>
                              </m:r>
                            </m:sub>
                          </m:sSub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ru-RU" sz="1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КИН</m:t>
                          </m:r>
                        </m:e>
                      </m:d>
                    </m:oMath>
                  </m:oMathPara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E968AF36-F373-441E-A382-D3E52BF38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336" y="3076153"/>
                <a:ext cx="2644250" cy="561372"/>
              </a:xfrm>
              <a:prstGeom prst="rect">
                <a:avLst/>
              </a:prstGeom>
              <a:blipFill>
                <a:blip r:embed="rId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3911C455-4FA1-42A7-907C-35E390E03691}"/>
                  </a:ext>
                </a:extLst>
              </p:cNvPr>
              <p:cNvSpPr/>
              <p:nvPr/>
            </p:nvSpPr>
            <p:spPr>
              <a:xfrm>
                <a:off x="7382428" y="4011990"/>
                <a:ext cx="3190874" cy="502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oil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𝑙𝑖𝑞</m:t>
                              </m:r>
                            </m:sub>
                          </m:sSub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ru-RU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3911C455-4FA1-42A7-907C-35E390E036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428" y="4011990"/>
                <a:ext cx="3190874" cy="502510"/>
              </a:xfrm>
              <a:prstGeom prst="rect">
                <a:avLst/>
              </a:prstGeom>
              <a:blipFill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59E6D211-14DC-4C3E-AFA6-0503FCC3049D}"/>
                  </a:ext>
                </a:extLst>
              </p:cNvPr>
              <p:cNvSpPr/>
              <p:nvPr/>
            </p:nvSpPr>
            <p:spPr>
              <a:xfrm>
                <a:off x="5959125" y="4896909"/>
                <a:ext cx="6096000" cy="15192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15900" algn="just" hangingPunct="0">
                  <a:spcBef>
                    <a:spcPts val="3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КИН</m:t>
                          </m:r>
                        </m:e>
                      </m:d>
                    </m:oMath>
                  </m:oMathPara>
                </a14:m>
                <a:endParaRPr lang="ru-RU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15900" algn="just" hangingPunct="0">
                  <a:spcBef>
                    <a:spcPts val="3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КИН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15900" algn="just" hangingPunct="0">
                  <a:spcBef>
                    <a:spcPts val="3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КИН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𝑙𝑖𝑞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ru-RU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КИН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𝑙𝑖𝑞</m:t>
                              </m:r>
                            </m:sub>
                          </m:sSub>
                          <m: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59E6D211-14DC-4C3E-AFA6-0503FCC30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25" y="4896909"/>
                <a:ext cx="6096000" cy="15192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0AEE3587-F557-461E-B169-14EBA3AAC4FF}"/>
              </a:ext>
            </a:extLst>
          </p:cNvPr>
          <p:cNvSpPr txBox="1"/>
          <p:nvPr/>
        </p:nvSpPr>
        <p:spPr>
          <a:xfrm>
            <a:off x="6503190" y="3742976"/>
            <a:ext cx="383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Приближенное значение добычи нефти: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FAE92F-CA3F-410D-B4DC-B951A8D67DD7}"/>
                  </a:ext>
                </a:extLst>
              </p:cNvPr>
              <p:cNvSpPr txBox="1"/>
              <p:nvPr/>
            </p:nvSpPr>
            <p:spPr>
              <a:xfrm>
                <a:off x="6503190" y="4548971"/>
                <a:ext cx="445832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/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где величины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1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u-RU" sz="1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рассчитываются так:</a:t>
                </a:r>
              </a:p>
              <a:p>
                <a:endParaRPr lang="ru-RU" sz="11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FAE92F-CA3F-410D-B4DC-B951A8D67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190" y="4548971"/>
                <a:ext cx="4458322" cy="477054"/>
              </a:xfrm>
              <a:prstGeom prst="rect">
                <a:avLst/>
              </a:prstGeom>
              <a:blipFill>
                <a:blip r:embed="rId7"/>
                <a:stretch>
                  <a:fillRect l="-410" t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63060F-341C-4042-88F1-B773E9DAEEF9}"/>
                  </a:ext>
                </a:extLst>
              </p:cNvPr>
              <p:cNvSpPr txBox="1"/>
              <p:nvPr/>
            </p:nvSpPr>
            <p:spPr>
              <a:xfrm>
                <a:off x="5306565" y="1214346"/>
                <a:ext cx="914400" cy="914400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ru-RU" sz="12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glow rad="228600">
                              <a:schemeClr val="accent4">
                                <a:satMod val="175000"/>
                                <a:alpha val="40000"/>
                              </a:schemeClr>
                            </a:glo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А=</m:t>
                      </m:r>
                      <m:d>
                        <m:dPr>
                          <m:ctrlPr>
                            <a:rPr kumimoji="0" lang="ru-RU" sz="12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ru-RU" sz="12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ru-RU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sSup>
                                                          <m:sSupPr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𝑁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1</m:t>
                                                            </m:r>
                                                          </m:sup>
                                                        </m:sSup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∙</m:t>
                                                        </m:r>
                                                        <m:acc>
                                                          <m:accPr>
                                                            <m:chr m:val="̅"/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sSubSup>
                                                              <m:sSubSupPr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sSubSupPr>
                                                              <m:e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𝐵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𝑜</m:t>
                                                                </m:r>
                                                              </m:sub>
                                                              <m:sup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1</m:t>
                                                                </m:r>
                                                              </m:sup>
                                                            </m:sSubSup>
                                                          </m:e>
                                                        </m:acc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∙</m:t>
                                                        </m:r>
                                                        <m:d>
                                                          <m:dPr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bSup>
                                                              <m:sSubSupPr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sSubSupPr>
                                                              <m:e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𝑐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𝑤</m:t>
                                                                </m:r>
                                                              </m:sub>
                                                              <m:sup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1</m:t>
                                                                </m:r>
                                                              </m:sup>
                                                            </m:sSubSup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∙</m:t>
                                                            </m:r>
                                                            <m:acc>
                                                              <m:accPr>
                                                                <m:chr m:val="̅"/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sSubSup>
                                                                  <m:sSubSupPr>
                                                                    <m:ctrlP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</m:ctrlPr>
                                                                  </m:sSubSupP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𝑆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𝑤</m:t>
                                                                    </m:r>
                                                                  </m:sub>
                                                                  <m:sup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sup>
                                                                </m:sSubSup>
                                                              </m:e>
                                                            </m:acc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+</m:t>
                                                            </m:r>
                                                            <m:sSubSup>
                                                              <m:sSubSupPr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sSubSupPr>
                                                              <m:e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𝑐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𝑓</m:t>
                                                                </m:r>
                                                              </m:sub>
                                                              <m:sup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1</m:t>
                                                                </m:r>
                                                              </m:sup>
                                                            </m:sSubSup>
                                                          </m:e>
                                                        </m:d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/</m:t>
                                                        </m:r>
                                                        <m:d>
                                                          <m:dPr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1−</m:t>
                                                            </m:r>
                                                            <m:acc>
                                                              <m:accPr>
                                                                <m:chr m:val="̅"/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sSubSup>
                                                                  <m:sSubSupPr>
                                                                    <m:ctrlP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</m:ctrlPr>
                                                                  </m:sSubSupP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𝑆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𝑤</m:t>
                                                                    </m:r>
                                                                  </m:sub>
                                                                  <m:sup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sup>
                                                                </m:sSubSup>
                                                              </m:e>
                                                            </m:acc>
                                                          </m:e>
                                                        </m:d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ru-RU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ru-RU" sz="12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sSup>
                                                          <m:sSupPr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𝑁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2</m:t>
                                                            </m:r>
                                                          </m:sup>
                                                        </m:sSup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∙</m:t>
                                                        </m:r>
                                                        <m:acc>
                                                          <m:accPr>
                                                            <m:chr m:val="̅"/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accPr>
                                                          <m:e>
                                                            <m:sSubSup>
                                                              <m:sSubSupPr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sSubSupPr>
                                                              <m:e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𝐵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𝑜</m:t>
                                                                </m:r>
                                                              </m:sub>
                                                              <m:sup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2</m:t>
                                                                </m:r>
                                                              </m:sup>
                                                            </m:sSubSup>
                                                          </m:e>
                                                        </m:acc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∙</m:t>
                                                        </m:r>
                                                        <m:d>
                                                          <m:dPr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sSubSup>
                                                              <m:sSubSupPr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sSubSupPr>
                                                              <m:e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𝑐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𝑤</m:t>
                                                                </m:r>
                                                              </m:sub>
                                                              <m:sup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2</m:t>
                                                                </m:r>
                                                              </m:sup>
                                                            </m:sSubSup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∙</m:t>
                                                            </m:r>
                                                            <m:acc>
                                                              <m:accPr>
                                                                <m:chr m:val="̅"/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sSubSup>
                                                                  <m:sSubSupPr>
                                                                    <m:ctrlP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</m:ctrlPr>
                                                                  </m:sSubSupP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𝑆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𝑤</m:t>
                                                                    </m:r>
                                                                  </m:sub>
                                                                  <m:sup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2</m:t>
                                                                    </m:r>
                                                                  </m:sup>
                                                                </m:sSubSup>
                                                              </m:e>
                                                            </m:acc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+</m:t>
                                                            </m:r>
                                                            <m:sSubSup>
                                                              <m:sSubSupPr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sSubSupPr>
                                                              <m:e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𝑐</m:t>
                                                                </m:r>
                                                              </m:e>
                                                              <m:sub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𝑓</m:t>
                                                                </m:r>
                                                              </m:sub>
                                                              <m:sup>
                                                                <m: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  <m:t>2</m:t>
                                                                </m:r>
                                                              </m:sup>
                                                            </m:sSubSup>
                                                          </m:e>
                                                        </m:d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/</m:t>
                                                        </m:r>
                                                        <m:d>
                                                          <m:dPr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  <m:t>1−</m:t>
                                                            </m:r>
                                                            <m:acc>
                                                              <m:accPr>
                                                                <m:chr m:val="̅"/>
                                                                <m:ctrlPr>
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solidFill>
                                                                      <a:schemeClr val="accent5">
                                                                        <a:lumMod val="50000"/>
                                                                      </a:schemeClr>
                                                                    </a:solidFill>
                                                                    <a:effectLst/>
                                                                    <a:uLnTx/>
                                                                    <a:uFillTx/>
                                                                    <a:latin typeface="Cambria Math" panose="02040503050406030204" pitchFamily="18" charset="0"/>
                                                                    <a:ea typeface="+mn-ea"/>
                                                                    <a:cs typeface="+mn-cs"/>
                                                                  </a:rPr>
                                                                </m:ctrlPr>
                                                              </m:accPr>
                                                              <m:e>
                                                                <m:sSubSup>
                                                                  <m:sSubSupPr>
                                                                    <m:ctrlP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</m:ctrlPr>
                                                                  </m:sSubSupP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𝑆</m:t>
                                                                    </m:r>
                                                                  </m:e>
                                                                  <m: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𝑤</m:t>
                                                                    </m:r>
                                                                  </m:sub>
                                                                  <m:sup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2</m:t>
                                                                    </m:r>
                                                                  </m:sup>
                                                                </m:sSubSup>
                                                              </m:e>
                                                            </m:acc>
                                                          </m:e>
                                                        </m:d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ru-RU" sz="12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−1/(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𝑃𝐼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∙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1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)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𝑊𝐶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1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−1/(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𝑃𝐼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∙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𝑤</m:t>
                                                </m:r>
                                                <m: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2</m:t>
                                                </m:r>
                                              </m:sub>
                                            </m:sSub>
                                            <m:r>
                                              <a:rPr kumimoji="0" lang="ru-RU" sz="1200" b="0" i="1" u="none" strike="noStrike" kern="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5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)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𝑊𝐶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ru-RU" sz="1200" b="0" i="1" u="none" strike="noStrike" kern="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chemeClr val="accent5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mbria Math" panose="02040503050406030204" pitchFamily="18" charset="0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kumimoji="0" lang="ru-RU" sz="1200" b="0" i="1" u="none" strike="noStrike" kern="0" cap="none" spc="0" normalizeH="0" baseline="0" noProof="0">
                                                      <a:ln>
                                                        <a:noFill/>
                                                      </a:ln>
                                                      <a:solidFill>
                                                        <a:schemeClr val="accent5">
                                                          <a:lumMod val="50000"/>
                                                        </a:schemeClr>
                                                      </a:solidFill>
                                                      <a:effectLst/>
                                                      <a:uLnTx/>
                                                      <a:uFillTx/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cs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chemeClr val="accent5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mbria Math" panose="02040503050406030204" pitchFamily="18" charset="0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kumimoji="0" lang="ru-RU" sz="1200" b="0" i="1" u="none" strike="noStrike" kern="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5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chemeClr val="accent5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mbria Math" panose="02040503050406030204" pitchFamily="18" charset="0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1/(</m:t>
                                                                    </m:r>
                                                                    <m:sSub>
                                                                      <m:sSubPr>
                                                                        <m:ctrlP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</m:ctrlPr>
                                                                      </m:sSubPr>
                                                                      <m:e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𝐼𝐼</m:t>
                                                                        </m:r>
                                                                      </m:e>
                                                                      <m:sub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3</m:t>
                                                                        </m:r>
                                                                      </m:sub>
                                                                    </m:s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∙</m:t>
                                                                    </m:r>
                                                                    <m:sSub>
                                                                      <m:sSubPr>
                                                                        <m:ctrlP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</m:ctrlPr>
                                                                      </m:sSubPr>
                                                                      <m:e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𝛼</m:t>
                                                                        </m:r>
                                                                      </m:e>
                                                                      <m:sub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1</m:t>
                                                                        </m:r>
                                                                      </m:sub>
                                                                    </m:s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∙</m:t>
                                                                    </m:r>
                                                                    <m:sSub>
                                                                      <m:sSubPr>
                                                                        <m:ctrlP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</m:ctrlPr>
                                                                      </m:sSubPr>
                                                                      <m:e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𝑡</m:t>
                                                                        </m:r>
                                                                      </m:e>
                                                                      <m:sub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𝑤</m:t>
                                                                        </m:r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 3</m:t>
                                                                        </m:r>
                                                                      </m:sub>
                                                                    </m:s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)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m>
                                                                      <m:mPr>
                                                                        <m:mcs>
                                                                          <m:mc>
                                                                            <m:mcPr>
                                                                              <m:count m:val="1"/>
                                                                              <m:mcJc m:val="center"/>
                                                                            </m:mcPr>
                                                                          </m:mc>
                                                                        </m:mcs>
                                                                        <m:ctrlP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</m:ctrlPr>
                                                                      </m:mP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chemeClr val="accent5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mbria Math" panose="02040503050406030204" pitchFamily="18" charset="0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rPr>
                                                                            <m:t>−</m:t>
                                                                          </m:r>
                                                                          <m:sSub>
                                                                            <m:sSubPr>
                                                                              <m:ctrlPr>
    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chemeClr val="accent5">
                                                                                      <a:lumMod val="50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mbria Math" panose="02040503050406030204" pitchFamily="18" charset="0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rPr>
                                                                              </m:ctrlPr>
                                                                            </m:sSubPr>
                                                                            <m:e>
                                                                              <m:r>
    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chemeClr val="accent5">
                                                                                      <a:lumMod val="50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mbria Math" panose="02040503050406030204" pitchFamily="18" charset="0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rPr>
                                                                                <m:t>𝑘</m:t>
                                                                              </m:r>
                                                                            </m:e>
                                                                            <m:sub>
                                                                              <m:r>
    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chemeClr val="accent5">
                                                                                      <a:lumMod val="50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mbria Math" panose="02040503050406030204" pitchFamily="18" charset="0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rPr>
                                                                                <m:t>𝑒𝑓𝑓</m:t>
                                                                              </m:r>
                                                                            </m:sub>
                                                                          </m:sSub>
                                                                        </m:e>
                                                                      </m:m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chemeClr val="accent5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mbria Math" panose="02040503050406030204" pitchFamily="18" charset="0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rPr>
                                                                            <m:t>0</m:t>
                                                                          </m:r>
                                                                        </m:e>
                                                                      </m:mr>
                                                                    </m:m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kumimoji="0" lang="ru-RU" sz="1200" b="0" i="1" u="none" strike="noStrike" kern="0" cap="none" spc="0" normalizeH="0" baseline="0" noProof="0">
                                                          <a:ln>
                                                            <a:noFill/>
                                                          </a:ln>
                                                          <a:solidFill>
                                                            <a:schemeClr val="accent5">
                                                              <a:lumMod val="50000"/>
                                                            </a:schemeClr>
                                                          </a:solidFill>
                                                          <a:effectLst/>
                                                          <a:uLnTx/>
                                                          <a:uFillTx/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cs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kumimoji="0" lang="ru-RU" sz="1200" b="0" i="1" u="none" strike="noStrike" kern="0" cap="none" spc="0" normalizeH="0" baseline="0" noProof="0">
                                                            <a:ln>
                                                              <a:noFill/>
                                                            </a:ln>
                                                            <a:solidFill>
                                                              <a:schemeClr val="accent5">
                                                                <a:lumMod val="50000"/>
                                                              </a:schemeClr>
                                                            </a:solidFill>
                                                            <a:effectLst/>
                                                            <a:uLnTx/>
                                                            <a:uFillTx/>
                                                            <a:latin typeface="Cambria Math" panose="02040503050406030204" pitchFamily="18" charset="0"/>
                                                            <a:ea typeface="+mn-ea"/>
                                                            <a:cs typeface="+mn-cs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1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kumimoji="0" lang="ru-RU" sz="1200" b="0" i="1" u="none" strike="noStrike" kern="0" cap="none" spc="0" normalizeH="0" baseline="0" noProof="0"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solidFill>
                                                                  <a:schemeClr val="accent5">
                                                                    <a:lumMod val="50000"/>
                                                                  </a:schemeClr>
                                                                </a:solidFill>
                                                                <a:effectLst/>
                                                                <a:uLnTx/>
                                                                <a:uFillTx/>
                                                                <a:latin typeface="Cambria Math" panose="02040503050406030204" pitchFamily="18" charset="0"/>
                                                                <a:ea typeface="+mn-ea"/>
                                                                <a:cs typeface="+mn-cs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r>
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solidFill>
                                                                    <a:schemeClr val="accent5">
                                                                      <a:lumMod val="50000"/>
                                                                    </a:schemeClr>
                                                                  </a:solidFill>
                                                                  <a:effectLst/>
                                                                  <a:uLnTx/>
                                                                  <a:uFillTx/>
                                                                  <a:latin typeface="Cambria Math" panose="02040503050406030204" pitchFamily="18" charset="0"/>
                                                                  <a:ea typeface="+mn-ea"/>
                                                                  <a:cs typeface="+mn-cs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  <m:mr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1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  <a:solidFill>
                                                                        <a:schemeClr val="accent5">
                                                                          <a:lumMod val="50000"/>
                                                                        </a:schemeClr>
                                                                      </a:solidFill>
                                                                      <a:effectLst/>
                                                                      <a:uLnTx/>
                                                                      <a:uFillTx/>
                                                                      <a:latin typeface="Cambria Math" panose="02040503050406030204" pitchFamily="18" charset="0"/>
                                                                      <a:ea typeface="+mn-ea"/>
                                                                      <a:cs typeface="+mn-cs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1/(</m:t>
                                                                    </m:r>
                                                                    <m:sSub>
                                                                      <m:sSubPr>
                                                                        <m:ctrlP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</m:ctrlPr>
                                                                      </m:sSubPr>
                                                                      <m:e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𝐼𝐼</m:t>
                                                                        </m:r>
                                                                      </m:e>
                                                                      <m:sub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3</m:t>
                                                                        </m:r>
                                                                      </m:sub>
                                                                    </m:s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∙</m:t>
                                                                    </m:r>
                                                                    <m:sSub>
                                                                      <m:sSubPr>
                                                                        <m:ctrlP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</m:ctrlPr>
                                                                      </m:sSubPr>
                                                                      <m:e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𝛼</m:t>
                                                                        </m:r>
                                                                      </m:e>
                                                                      <m:sub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2</m:t>
                                                                        </m:r>
                                                                      </m:sub>
                                                                    </m:s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∙</m:t>
                                                                    </m:r>
                                                                    <m:sSub>
                                                                      <m:sSubPr>
                                                                        <m:ctrlP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</m:ctrlPr>
                                                                      </m:sSubPr>
                                                                      <m:e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𝑡</m:t>
                                                                        </m:r>
                                                                      </m:e>
                                                                      <m:sub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𝑤</m:t>
                                                                        </m:r>
                                                                        <m: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  <m:t> 3</m:t>
                                                                        </m:r>
                                                                      </m:sub>
                                                                    </m:sSub>
                                                                    <m:r>
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  <a:solidFill>
                                                                          <a:schemeClr val="accent5">
                                                                            <a:lumMod val="50000"/>
                                                                          </a:schemeClr>
                                                                        </a:solidFill>
                                                                        <a:effectLst/>
                                                                        <a:uLnTx/>
                                                                        <a:uFillTx/>
                                                                        <a:latin typeface="Cambria Math" panose="02040503050406030204" pitchFamily="18" charset="0"/>
                                                                        <a:ea typeface="+mn-ea"/>
                                                                        <a:cs typeface="+mn-cs"/>
                                                                      </a:rPr>
                                                                      <m:t>)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  <m:mr>
                                                                  <m:e>
                                                                    <m:m>
                                                                      <m:mPr>
                                                                        <m:mcs>
                                                                          <m:mc>
                                                                            <m:mcPr>
                                                                              <m:count m:val="1"/>
                                                                              <m:mcJc m:val="center"/>
                                                                            </m:mcPr>
                                                                          </m:mc>
                                                                        </m:mcs>
                                                                        <m:ctrlPr>
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  <a:solidFill>
                                                                              <a:schemeClr val="accent5">
                                                                                <a:lumMod val="50000"/>
                                                                              </a:schemeClr>
                                                                            </a:solidFill>
                                                                            <a:effectLst/>
                                                                            <a:uLnTx/>
                                                                            <a:uFillTx/>
                                                                            <a:latin typeface="Cambria Math" panose="02040503050406030204" pitchFamily="18" charset="0"/>
                                                                            <a:ea typeface="+mn-ea"/>
                                                                            <a:cs typeface="+mn-cs"/>
                                                                          </a:rPr>
                                                                        </m:ctrlPr>
                                                                      </m:mP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chemeClr val="accent5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mbria Math" panose="02040503050406030204" pitchFamily="18" charset="0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rPr>
                                                                            <m:t>0</m:t>
                                                                          </m:r>
                                                                        </m:e>
                                                                      </m:mr>
                                                                      <m:mr>
                                                                        <m:e>
                                                                          <m:r>
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  <a:solidFill>
                                                                                <a:schemeClr val="accent5">
                                                                                  <a:lumMod val="50000"/>
                                                                                </a:schemeClr>
                                                                              </a:solidFill>
                                                                              <a:effectLst/>
                                                                              <a:uLnTx/>
                                                                              <a:uFillTx/>
                                                                              <a:latin typeface="Cambria Math" panose="02040503050406030204" pitchFamily="18" charset="0"/>
                                                                              <a:ea typeface="+mn-ea"/>
                                                                              <a:cs typeface="+mn-cs"/>
                                                                            </a:rPr>
                                                                            <m:t>−</m:t>
                                                                          </m:r>
                                                                          <m:sSub>
                                                                            <m:sSubPr>
                                                                              <m:ctrlPr>
    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chemeClr val="accent5">
                                                                                      <a:lumMod val="50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mbria Math" panose="02040503050406030204" pitchFamily="18" charset="0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rPr>
                                                                              </m:ctrlPr>
                                                                            </m:sSubPr>
                                                                            <m:e>
                                                                              <m:r>
    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chemeClr val="accent5">
                                                                                      <a:lumMod val="50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mbria Math" panose="02040503050406030204" pitchFamily="18" charset="0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rPr>
                                                                                <m:t>𝑘</m:t>
                                                                              </m:r>
                                                                            </m:e>
                                                                            <m:sub>
                                                                              <m:r>
                                                                                <a:rPr kumimoji="0" lang="ru-RU" sz="1200" b="0" i="1" u="none" strike="noStrike" kern="0" cap="none" spc="0" normalizeH="0" baseline="0" noProof="0"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  <a:solidFill>
                                                                                    <a:schemeClr val="accent5">
                                                                                      <a:lumMod val="50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effectLst/>
                                                                                  <a:uLnTx/>
                                                                                  <a:uFillTx/>
                                                                                  <a:latin typeface="Cambria Math" panose="02040503050406030204" pitchFamily="18" charset="0"/>
                                                                                  <a:ea typeface="+mn-ea"/>
                                                                                  <a:cs typeface="+mn-cs"/>
                                                                                </a:rPr>
                                                                                <m:t>𝑒𝑓𝑓</m:t>
                                                                              </m:r>
                                                                            </m:sub>
                                                                          </m:sSub>
                                                                        </m:e>
                                                                      </m:mr>
                                                                    </m:m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kumimoji="0" lang="ru-RU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ru-RU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63060F-341C-4042-88F1-B773E9DAE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65" y="1214346"/>
                <a:ext cx="914400" cy="914400"/>
              </a:xfrm>
              <a:prstGeom prst="rect">
                <a:avLst/>
              </a:prstGeom>
              <a:blipFill>
                <a:blip r:embed="rId8"/>
                <a:stretch>
                  <a:fillRect l="-540000" t="-24000" r="-505333" b="-26000"/>
                </a:stretch>
              </a:blipFill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178BF9-ACED-4893-A330-5B50FEA1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4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A179F4F3-2265-45E5-AFCD-278D9841DFA5}"/>
              </a:ext>
            </a:extLst>
          </p:cNvPr>
          <p:cNvGrpSpPr/>
          <p:nvPr/>
        </p:nvGrpSpPr>
        <p:grpSpPr>
          <a:xfrm>
            <a:off x="2068662" y="1128324"/>
            <a:ext cx="2933166" cy="1473280"/>
            <a:chOff x="0" y="0"/>
            <a:chExt cx="4171949" cy="2095500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772D4E6-A81F-4440-8F31-4161CC62F478}"/>
                </a:ext>
              </a:extLst>
            </p:cNvPr>
            <p:cNvGrpSpPr/>
            <p:nvPr/>
          </p:nvGrpSpPr>
          <p:grpSpPr>
            <a:xfrm>
              <a:off x="0" y="0"/>
              <a:ext cx="4171949" cy="2095500"/>
              <a:chOff x="0" y="0"/>
              <a:chExt cx="4171949" cy="2095500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3C4D983A-1E6A-4A3C-9835-8359F6C0CF91}"/>
                  </a:ext>
                </a:extLst>
              </p:cNvPr>
              <p:cNvSpPr/>
              <p:nvPr/>
            </p:nvSpPr>
            <p:spPr>
              <a:xfrm>
                <a:off x="0" y="0"/>
                <a:ext cx="2095500" cy="20955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A3438EC5-DC43-4787-A07E-2BB943E63C2A}"/>
                  </a:ext>
                </a:extLst>
              </p:cNvPr>
              <p:cNvSpPr/>
              <p:nvPr/>
            </p:nvSpPr>
            <p:spPr>
              <a:xfrm>
                <a:off x="2076449" y="0"/>
                <a:ext cx="2095500" cy="20955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Равнобедренный треугольник 32">
                <a:extLst>
                  <a:ext uri="{FF2B5EF4-FFF2-40B4-BE49-F238E27FC236}">
                    <a16:creationId xmlns:a16="http://schemas.microsoft.com/office/drawing/2014/main" id="{D68CBDCD-2AE3-49F9-B256-3FCEAB57BCC6}"/>
                  </a:ext>
                </a:extLst>
              </p:cNvPr>
              <p:cNvSpPr/>
              <p:nvPr/>
            </p:nvSpPr>
            <p:spPr>
              <a:xfrm>
                <a:off x="1819275" y="771525"/>
                <a:ext cx="519303" cy="447675"/>
              </a:xfrm>
              <a:prstGeom prst="triangl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E362066C-0D41-4858-9979-294BD702C29C}"/>
                  </a:ext>
                </a:extLst>
              </p:cNvPr>
              <p:cNvSpPr/>
              <p:nvPr/>
            </p:nvSpPr>
            <p:spPr>
              <a:xfrm>
                <a:off x="771525" y="762000"/>
                <a:ext cx="504825" cy="504825"/>
              </a:xfrm>
              <a:prstGeom prst="ellipse">
                <a:avLst/>
              </a:prstGeom>
              <a:solidFill>
                <a:srgbClr val="CB5D0B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F2751A11-DB26-4628-AD12-AC5DF0144E48}"/>
                  </a:ext>
                </a:extLst>
              </p:cNvPr>
              <p:cNvSpPr/>
              <p:nvPr/>
            </p:nvSpPr>
            <p:spPr>
              <a:xfrm>
                <a:off x="2914650" y="762000"/>
                <a:ext cx="504825" cy="504825"/>
              </a:xfrm>
              <a:prstGeom prst="ellipse">
                <a:avLst/>
              </a:prstGeom>
              <a:solidFill>
                <a:srgbClr val="CB5D0B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Надпись 2">
              <a:extLst>
                <a:ext uri="{FF2B5EF4-FFF2-40B4-BE49-F238E27FC236}">
                  <a16:creationId xmlns:a16="http://schemas.microsoft.com/office/drawing/2014/main" id="{919EDB86-33C9-4546-9479-7DCF8B547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" y="2286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Надпись 2">
              <a:extLst>
                <a:ext uri="{FF2B5EF4-FFF2-40B4-BE49-F238E27FC236}">
                  <a16:creationId xmlns:a16="http://schemas.microsoft.com/office/drawing/2014/main" id="{85524590-17FE-4AF7-9737-D0EBE1558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260" y="1524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Надпись 2">
              <a:extLst>
                <a:ext uri="{FF2B5EF4-FFF2-40B4-BE49-F238E27FC236}">
                  <a16:creationId xmlns:a16="http://schemas.microsoft.com/office/drawing/2014/main" id="{3F2AD409-AF14-4D23-84C7-25855FD24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" y="113538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Надпись 2">
              <a:extLst>
                <a:ext uri="{FF2B5EF4-FFF2-40B4-BE49-F238E27FC236}">
                  <a16:creationId xmlns:a16="http://schemas.microsoft.com/office/drawing/2014/main" id="{154BC490-EFC2-4662-8A5E-00D6A8786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440" y="113538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Надпись 2">
              <a:extLst>
                <a:ext uri="{FF2B5EF4-FFF2-40B4-BE49-F238E27FC236}">
                  <a16:creationId xmlns:a16="http://schemas.microsoft.com/office/drawing/2014/main" id="{DEC87D69-AA5B-4708-BED5-9773D93A7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020" y="1150620"/>
              <a:ext cx="295275" cy="43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1F4E79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E9067FD1-276B-4408-BD53-CB7A07BFF6ED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srgbClr val="0097D8"/>
                </a:solidFill>
                <a:latin typeface="Arial" panose="020B0604020202020204"/>
              </a:rPr>
              <a:t>Результаты прогнозирования</a:t>
            </a:r>
            <a:endParaRPr lang="ru-RU" sz="3200" dirty="0">
              <a:solidFill>
                <a:srgbClr val="0097D8">
                  <a:lumMod val="60000"/>
                  <a:lumOff val="40000"/>
                </a:srgbClr>
              </a:solidFill>
              <a:latin typeface="Arial" panose="020B0604020202020204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2" t="7053" r="3415" b="7844"/>
          <a:stretch/>
        </p:blipFill>
        <p:spPr>
          <a:xfrm>
            <a:off x="6766106" y="913778"/>
            <a:ext cx="4226138" cy="16708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1217A29-3430-43AF-9454-A12A2EDBD77D}"/>
              </a:ext>
            </a:extLst>
          </p:cNvPr>
          <p:cNvSpPr txBox="1"/>
          <p:nvPr/>
        </p:nvSpPr>
        <p:spPr>
          <a:xfrm>
            <a:off x="5026736" y="1410595"/>
            <a:ext cx="171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VS</a:t>
            </a:r>
            <a:endParaRPr lang="ru-RU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687301-A30F-415B-8D81-39C330B8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5F5F6-9D78-4FC1-A285-16FEB158B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13" y="3155381"/>
            <a:ext cx="3747303" cy="31058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E004D4-F81D-4CB0-A6C2-ED448F7ED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62" y="3157097"/>
            <a:ext cx="3820874" cy="31058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BF731D-979E-41E8-96E1-3AC975469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882" y="3155381"/>
            <a:ext cx="3592412" cy="31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2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3614F-DFCE-40BF-A1FA-83A043802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33" y="544828"/>
            <a:ext cx="2062797" cy="788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37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83000">
                  <a:schemeClr val="accent5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DC986-6B28-41A8-8ABD-32F3650ED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5704" r="851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E3192B-234A-4755-AD92-5AA7132E8241}"/>
              </a:ext>
            </a:extLst>
          </p:cNvPr>
          <p:cNvSpPr txBox="1"/>
          <p:nvPr/>
        </p:nvSpPr>
        <p:spPr>
          <a:xfrm>
            <a:off x="6271264" y="1273310"/>
            <a:ext cx="5125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Получена динамика пластового давления по блокам, а не по пласту целиком, как это было реализовано ранее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Разработанный инструмент позволяет спрогнозировать добычу нефти и жидкости с возможностью корректировки системы поддержания пластового давления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поблочного анализа реализован на языке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прогноз на 5 лет выполняется за 0,34 секунды (в 10 раз быстрее, чем в ГДМ симуляторе)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Полученное решение попадает в границы погрешности ±5%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114F8E-D0E1-4CB9-879B-E529E6CF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6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9F31DD-A345-442A-BED6-24C4D02343DF}"/>
              </a:ext>
            </a:extLst>
          </p:cNvPr>
          <p:cNvSpPr txBox="1">
            <a:spLocks/>
          </p:cNvSpPr>
          <p:nvPr/>
        </p:nvSpPr>
        <p:spPr>
          <a:xfrm>
            <a:off x="804672" y="457200"/>
            <a:ext cx="10579398" cy="1299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4400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en-US" sz="44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B29C2-A2D5-4868-93BD-E765FCE37FF9}"/>
              </a:ext>
            </a:extLst>
          </p:cNvPr>
          <p:cNvSpPr txBox="1"/>
          <p:nvPr/>
        </p:nvSpPr>
        <p:spPr>
          <a:xfrm>
            <a:off x="398927" y="2140441"/>
            <a:ext cx="11538451" cy="1829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д</a:t>
            </a:r>
            <a:r>
              <a:rPr lang="en-US" kern="0" dirty="0" err="1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олгосрочное</a:t>
            </a:r>
            <a:r>
              <a:rPr lang="en-US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планирование</a:t>
            </a:r>
            <a:r>
              <a:rPr lang="en-US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стратегии</a:t>
            </a:r>
            <a:r>
              <a:rPr lang="en-US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разработки</a:t>
            </a:r>
            <a:r>
              <a:rPr lang="en-US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 </a:t>
            </a:r>
            <a:r>
              <a:rPr lang="en-US" kern="0" dirty="0" err="1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месторождения</a:t>
            </a:r>
            <a:endParaRPr lang="ru-RU" kern="0" dirty="0">
              <a:solidFill>
                <a:schemeClr val="accent5">
                  <a:lumMod val="50000"/>
                </a:schemeClr>
              </a:solidFill>
              <a:latin typeface="Arial" panose="020B0604020202020204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возможность оценки системы поддержания пластового давления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минимальные затраты вычислительных мощностей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ru-RU" kern="0" dirty="0">
                <a:solidFill>
                  <a:schemeClr val="accent5">
                    <a:lumMod val="50000"/>
                  </a:schemeClr>
                </a:solidFill>
                <a:latin typeface="Arial" panose="020B0604020202020204"/>
              </a:rPr>
              <a:t>высокая скорость расчета по сравнению с гидродинамической моделью</a:t>
            </a:r>
            <a:endParaRPr lang="en-US" sz="1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8E0A673-C40A-4511-8846-CA9F1419D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60" t="57613" r="32012" b="12730"/>
          <a:stretch/>
        </p:blipFill>
        <p:spPr>
          <a:xfrm>
            <a:off x="546090" y="3991402"/>
            <a:ext cx="5154403" cy="1764534"/>
          </a:xfrm>
          <a:prstGeom prst="rect">
            <a:avLst/>
          </a:prstGeom>
        </p:spPr>
      </p:pic>
      <p:sp>
        <p:nvSpPr>
          <p:cNvPr id="69" name="Скругленный прямоугольник 62">
            <a:extLst>
              <a:ext uri="{FF2B5EF4-FFF2-40B4-BE49-F238E27FC236}">
                <a16:creationId xmlns:a16="http://schemas.microsoft.com/office/drawing/2014/main" id="{22FA38D4-2374-4992-BA31-C20487D1BD9F}"/>
              </a:ext>
            </a:extLst>
          </p:cNvPr>
          <p:cNvSpPr/>
          <p:nvPr/>
        </p:nvSpPr>
        <p:spPr>
          <a:xfrm>
            <a:off x="5901869" y="3871085"/>
            <a:ext cx="5349343" cy="1942725"/>
          </a:xfrm>
          <a:prstGeom prst="roundRect">
            <a:avLst/>
          </a:prstGeom>
          <a:solidFill>
            <a:srgbClr val="2FB4E9">
              <a:lumMod val="40000"/>
              <a:lumOff val="60000"/>
            </a:srgbClr>
          </a:solidFill>
          <a:ln w="6350" cap="flat" cmpd="sng" algn="ctr">
            <a:solidFill>
              <a:srgbClr val="0040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Скругленный прямоугольник 61">
            <a:extLst>
              <a:ext uri="{FF2B5EF4-FFF2-40B4-BE49-F238E27FC236}">
                <a16:creationId xmlns:a16="http://schemas.microsoft.com/office/drawing/2014/main" id="{BC6319CB-1F85-4633-A2DA-3F38695E35E6}"/>
              </a:ext>
            </a:extLst>
          </p:cNvPr>
          <p:cNvSpPr/>
          <p:nvPr/>
        </p:nvSpPr>
        <p:spPr>
          <a:xfrm>
            <a:off x="6303648" y="5357509"/>
            <a:ext cx="4545111" cy="274907"/>
          </a:xfrm>
          <a:prstGeom prst="roundRect">
            <a:avLst/>
          </a:prstGeom>
          <a:solidFill>
            <a:srgbClr val="AEBD15">
              <a:lumMod val="40000"/>
              <a:lumOff val="60000"/>
            </a:srgbClr>
          </a:solidFill>
          <a:ln w="15875" cap="flat" cmpd="sng" algn="ctr">
            <a:solidFill>
              <a:srgbClr val="0040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1" name="Picture 2" descr="D:\PROFILES\Lozovoy.ES\Desktop\untitled.png">
            <a:extLst>
              <a:ext uri="{FF2B5EF4-FFF2-40B4-BE49-F238E27FC236}">
                <a16:creationId xmlns:a16="http://schemas.microsoft.com/office/drawing/2014/main" id="{61795F11-3CB4-4E2F-B696-47B57385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28" y="3596370"/>
            <a:ext cx="1643311" cy="181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D:\PROFILES\Lozovoy.ES\Desktop\untitled.png">
            <a:extLst>
              <a:ext uri="{FF2B5EF4-FFF2-40B4-BE49-F238E27FC236}">
                <a16:creationId xmlns:a16="http://schemas.microsoft.com/office/drawing/2014/main" id="{26FF91C0-99A5-4E49-BA89-4D5B53EF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473" y="3600195"/>
            <a:ext cx="1643311" cy="181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1DAEC99-FF23-4BDF-8DD5-4DBF8FBA8118}"/>
              </a:ext>
            </a:extLst>
          </p:cNvPr>
          <p:cNvSpPr/>
          <p:nvPr/>
        </p:nvSpPr>
        <p:spPr>
          <a:xfrm>
            <a:off x="6168153" y="5331792"/>
            <a:ext cx="4770259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Планирование закачки, добычи жидкости, добычи нефти</a:t>
            </a:r>
            <a:endParaRPr lang="ru-RU" sz="1400" b="1" dirty="0">
              <a:solidFill>
                <a:srgbClr val="00206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2FEB9BF9-E271-4946-9046-3EA3710EB68C}"/>
              </a:ext>
            </a:extLst>
          </p:cNvPr>
          <p:cNvSpPr/>
          <p:nvPr/>
        </p:nvSpPr>
        <p:spPr>
          <a:xfrm>
            <a:off x="6640793" y="4405270"/>
            <a:ext cx="1088076" cy="936799"/>
          </a:xfrm>
          <a:prstGeom prst="ellipse">
            <a:avLst/>
          </a:prstGeom>
          <a:solidFill>
            <a:srgbClr val="2FB4E9">
              <a:lumMod val="20000"/>
              <a:lumOff val="80000"/>
            </a:srgbClr>
          </a:solidFill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Picture96">
            <a:extLst>
              <a:ext uri="{FF2B5EF4-FFF2-40B4-BE49-F238E27FC236}">
                <a16:creationId xmlns:a16="http://schemas.microsoft.com/office/drawing/2014/main" id="{22FB82EF-07EF-4945-850E-549914D0DB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48115" y="4447633"/>
            <a:ext cx="479245" cy="751425"/>
          </a:xfrm>
          <a:custGeom>
            <a:avLst/>
            <a:gdLst>
              <a:gd name="T0" fmla="*/ 455 w 609"/>
              <a:gd name="T1" fmla="*/ 261 h 912"/>
              <a:gd name="T2" fmla="*/ 385 w 609"/>
              <a:gd name="T3" fmla="*/ 152 h 912"/>
              <a:gd name="T4" fmla="*/ 305 w 609"/>
              <a:gd name="T5" fmla="*/ 0 h 912"/>
              <a:gd name="T6" fmla="*/ 244 w 609"/>
              <a:gd name="T7" fmla="*/ 118 h 912"/>
              <a:gd name="T8" fmla="*/ 180 w 609"/>
              <a:gd name="T9" fmla="*/ 222 h 912"/>
              <a:gd name="T10" fmla="*/ 122 w 609"/>
              <a:gd name="T11" fmla="*/ 305 h 912"/>
              <a:gd name="T12" fmla="*/ 77 w 609"/>
              <a:gd name="T13" fmla="*/ 370 h 912"/>
              <a:gd name="T14" fmla="*/ 43 w 609"/>
              <a:gd name="T15" fmla="*/ 430 h 912"/>
              <a:gd name="T16" fmla="*/ 20 w 609"/>
              <a:gd name="T17" fmla="*/ 486 h 912"/>
              <a:gd name="T18" fmla="*/ 6 w 609"/>
              <a:gd name="T19" fmla="*/ 540 h 912"/>
              <a:gd name="T20" fmla="*/ 1 w 609"/>
              <a:gd name="T21" fmla="*/ 591 h 912"/>
              <a:gd name="T22" fmla="*/ 1 w 609"/>
              <a:gd name="T23" fmla="*/ 624 h 912"/>
              <a:gd name="T24" fmla="*/ 6 w 609"/>
              <a:gd name="T25" fmla="*/ 670 h 912"/>
              <a:gd name="T26" fmla="*/ 18 w 609"/>
              <a:gd name="T27" fmla="*/ 712 h 912"/>
              <a:gd name="T28" fmla="*/ 37 w 609"/>
              <a:gd name="T29" fmla="*/ 753 h 912"/>
              <a:gd name="T30" fmla="*/ 60 w 609"/>
              <a:gd name="T31" fmla="*/ 791 h 912"/>
              <a:gd name="T32" fmla="*/ 89 w 609"/>
              <a:gd name="T33" fmla="*/ 823 h 912"/>
              <a:gd name="T34" fmla="*/ 122 w 609"/>
              <a:gd name="T35" fmla="*/ 852 h 912"/>
              <a:gd name="T36" fmla="*/ 160 w 609"/>
              <a:gd name="T37" fmla="*/ 876 h 912"/>
              <a:gd name="T38" fmla="*/ 200 w 609"/>
              <a:gd name="T39" fmla="*/ 894 h 912"/>
              <a:gd name="T40" fmla="*/ 244 w 609"/>
              <a:gd name="T41" fmla="*/ 907 h 912"/>
              <a:gd name="T42" fmla="*/ 289 w 609"/>
              <a:gd name="T43" fmla="*/ 912 h 912"/>
              <a:gd name="T44" fmla="*/ 320 w 609"/>
              <a:gd name="T45" fmla="*/ 912 h 912"/>
              <a:gd name="T46" fmla="*/ 366 w 609"/>
              <a:gd name="T47" fmla="*/ 907 h 912"/>
              <a:gd name="T48" fmla="*/ 409 w 609"/>
              <a:gd name="T49" fmla="*/ 894 h 912"/>
              <a:gd name="T50" fmla="*/ 450 w 609"/>
              <a:gd name="T51" fmla="*/ 876 h 912"/>
              <a:gd name="T52" fmla="*/ 487 w 609"/>
              <a:gd name="T53" fmla="*/ 852 h 912"/>
              <a:gd name="T54" fmla="*/ 520 w 609"/>
              <a:gd name="T55" fmla="*/ 823 h 912"/>
              <a:gd name="T56" fmla="*/ 549 w 609"/>
              <a:gd name="T57" fmla="*/ 791 h 912"/>
              <a:gd name="T58" fmla="*/ 572 w 609"/>
              <a:gd name="T59" fmla="*/ 753 h 912"/>
              <a:gd name="T60" fmla="*/ 591 w 609"/>
              <a:gd name="T61" fmla="*/ 712 h 912"/>
              <a:gd name="T62" fmla="*/ 603 w 609"/>
              <a:gd name="T63" fmla="*/ 670 h 912"/>
              <a:gd name="T64" fmla="*/ 609 w 609"/>
              <a:gd name="T65" fmla="*/ 624 h 912"/>
              <a:gd name="T66" fmla="*/ 609 w 609"/>
              <a:gd name="T67" fmla="*/ 591 h 912"/>
              <a:gd name="T68" fmla="*/ 603 w 609"/>
              <a:gd name="T69" fmla="*/ 540 h 912"/>
              <a:gd name="T70" fmla="*/ 589 w 609"/>
              <a:gd name="T71" fmla="*/ 486 h 912"/>
              <a:gd name="T72" fmla="*/ 566 w 609"/>
              <a:gd name="T73" fmla="*/ 430 h 912"/>
              <a:gd name="T74" fmla="*/ 533 w 609"/>
              <a:gd name="T75" fmla="*/ 370 h 912"/>
              <a:gd name="T76" fmla="*/ 488 w 609"/>
              <a:gd name="T77" fmla="*/ 305 h 912"/>
              <a:gd name="T78" fmla="*/ 305 w 609"/>
              <a:gd name="T79" fmla="*/ 882 h 912"/>
              <a:gd name="T80" fmla="*/ 321 w 609"/>
              <a:gd name="T81" fmla="*/ 838 h 912"/>
              <a:gd name="T82" fmla="*/ 371 w 609"/>
              <a:gd name="T83" fmla="*/ 827 h 912"/>
              <a:gd name="T84" fmla="*/ 416 w 609"/>
              <a:gd name="T85" fmla="*/ 807 h 912"/>
              <a:gd name="T86" fmla="*/ 456 w 609"/>
              <a:gd name="T87" fmla="*/ 777 h 912"/>
              <a:gd name="T88" fmla="*/ 492 w 609"/>
              <a:gd name="T89" fmla="*/ 738 h 912"/>
              <a:gd name="T90" fmla="*/ 521 w 609"/>
              <a:gd name="T91" fmla="*/ 692 h 912"/>
              <a:gd name="T92" fmla="*/ 554 w 609"/>
              <a:gd name="T93" fmla="*/ 721 h 912"/>
              <a:gd name="T94" fmla="*/ 522 w 609"/>
              <a:gd name="T95" fmla="*/ 775 h 912"/>
              <a:gd name="T96" fmla="*/ 480 w 609"/>
              <a:gd name="T97" fmla="*/ 819 h 912"/>
              <a:gd name="T98" fmla="*/ 429 w 609"/>
              <a:gd name="T99" fmla="*/ 853 h 912"/>
              <a:gd name="T100" fmla="*/ 369 w 609"/>
              <a:gd name="T101" fmla="*/ 874 h 912"/>
              <a:gd name="T102" fmla="*/ 305 w 609"/>
              <a:gd name="T103" fmla="*/ 882 h 912"/>
              <a:gd name="T104" fmla="*/ 532 w 609"/>
              <a:gd name="T105" fmla="*/ 652 h 912"/>
              <a:gd name="T106" fmla="*/ 535 w 609"/>
              <a:gd name="T107" fmla="*/ 608 h 912"/>
              <a:gd name="T108" fmla="*/ 579 w 609"/>
              <a:gd name="T109" fmla="*/ 608 h 912"/>
              <a:gd name="T110" fmla="*/ 575 w 609"/>
              <a:gd name="T111" fmla="*/ 65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912">
                <a:moveTo>
                  <a:pt x="488" y="305"/>
                </a:moveTo>
                <a:lnTo>
                  <a:pt x="488" y="305"/>
                </a:lnTo>
                <a:lnTo>
                  <a:pt x="455" y="261"/>
                </a:lnTo>
                <a:lnTo>
                  <a:pt x="429" y="222"/>
                </a:lnTo>
                <a:lnTo>
                  <a:pt x="405" y="187"/>
                </a:lnTo>
                <a:lnTo>
                  <a:pt x="385" y="152"/>
                </a:lnTo>
                <a:lnTo>
                  <a:pt x="365" y="118"/>
                </a:lnTo>
                <a:lnTo>
                  <a:pt x="346" y="82"/>
                </a:lnTo>
                <a:lnTo>
                  <a:pt x="305" y="0"/>
                </a:lnTo>
                <a:lnTo>
                  <a:pt x="305" y="0"/>
                </a:lnTo>
                <a:lnTo>
                  <a:pt x="263" y="82"/>
                </a:lnTo>
                <a:lnTo>
                  <a:pt x="244" y="118"/>
                </a:lnTo>
                <a:lnTo>
                  <a:pt x="224" y="152"/>
                </a:lnTo>
                <a:lnTo>
                  <a:pt x="204" y="187"/>
                </a:lnTo>
                <a:lnTo>
                  <a:pt x="180" y="222"/>
                </a:lnTo>
                <a:lnTo>
                  <a:pt x="154" y="261"/>
                </a:lnTo>
                <a:lnTo>
                  <a:pt x="122" y="305"/>
                </a:lnTo>
                <a:lnTo>
                  <a:pt x="122" y="305"/>
                </a:lnTo>
                <a:lnTo>
                  <a:pt x="105" y="327"/>
                </a:lnTo>
                <a:lnTo>
                  <a:pt x="90" y="349"/>
                </a:lnTo>
                <a:lnTo>
                  <a:pt x="77" y="370"/>
                </a:lnTo>
                <a:lnTo>
                  <a:pt x="64" y="391"/>
                </a:lnTo>
                <a:lnTo>
                  <a:pt x="54" y="410"/>
                </a:lnTo>
                <a:lnTo>
                  <a:pt x="43" y="430"/>
                </a:lnTo>
                <a:lnTo>
                  <a:pt x="34" y="448"/>
                </a:lnTo>
                <a:lnTo>
                  <a:pt x="27" y="468"/>
                </a:lnTo>
                <a:lnTo>
                  <a:pt x="20" y="486"/>
                </a:lnTo>
                <a:lnTo>
                  <a:pt x="15" y="504"/>
                </a:lnTo>
                <a:lnTo>
                  <a:pt x="10" y="521"/>
                </a:lnTo>
                <a:lnTo>
                  <a:pt x="6" y="540"/>
                </a:lnTo>
                <a:lnTo>
                  <a:pt x="3" y="557"/>
                </a:lnTo>
                <a:lnTo>
                  <a:pt x="2" y="574"/>
                </a:lnTo>
                <a:lnTo>
                  <a:pt x="1" y="591"/>
                </a:lnTo>
                <a:lnTo>
                  <a:pt x="0" y="608"/>
                </a:lnTo>
                <a:lnTo>
                  <a:pt x="0" y="608"/>
                </a:lnTo>
                <a:lnTo>
                  <a:pt x="1" y="624"/>
                </a:lnTo>
                <a:lnTo>
                  <a:pt x="2" y="639"/>
                </a:lnTo>
                <a:lnTo>
                  <a:pt x="3" y="654"/>
                </a:lnTo>
                <a:lnTo>
                  <a:pt x="6" y="670"/>
                </a:lnTo>
                <a:lnTo>
                  <a:pt x="10" y="685"/>
                </a:lnTo>
                <a:lnTo>
                  <a:pt x="14" y="698"/>
                </a:lnTo>
                <a:lnTo>
                  <a:pt x="18" y="712"/>
                </a:lnTo>
                <a:lnTo>
                  <a:pt x="24" y="726"/>
                </a:lnTo>
                <a:lnTo>
                  <a:pt x="30" y="740"/>
                </a:lnTo>
                <a:lnTo>
                  <a:pt x="37" y="753"/>
                </a:lnTo>
                <a:lnTo>
                  <a:pt x="44" y="766"/>
                </a:lnTo>
                <a:lnTo>
                  <a:pt x="53" y="779"/>
                </a:lnTo>
                <a:lnTo>
                  <a:pt x="60" y="791"/>
                </a:lnTo>
                <a:lnTo>
                  <a:pt x="70" y="801"/>
                </a:lnTo>
                <a:lnTo>
                  <a:pt x="79" y="813"/>
                </a:lnTo>
                <a:lnTo>
                  <a:pt x="89" y="823"/>
                </a:lnTo>
                <a:lnTo>
                  <a:pt x="100" y="834"/>
                </a:lnTo>
                <a:lnTo>
                  <a:pt x="111" y="843"/>
                </a:lnTo>
                <a:lnTo>
                  <a:pt x="122" y="852"/>
                </a:lnTo>
                <a:lnTo>
                  <a:pt x="134" y="860"/>
                </a:lnTo>
                <a:lnTo>
                  <a:pt x="147" y="868"/>
                </a:lnTo>
                <a:lnTo>
                  <a:pt x="160" y="876"/>
                </a:lnTo>
                <a:lnTo>
                  <a:pt x="173" y="883"/>
                </a:lnTo>
                <a:lnTo>
                  <a:pt x="186" y="888"/>
                </a:lnTo>
                <a:lnTo>
                  <a:pt x="200" y="894"/>
                </a:lnTo>
                <a:lnTo>
                  <a:pt x="214" y="899"/>
                </a:lnTo>
                <a:lnTo>
                  <a:pt x="229" y="903"/>
                </a:lnTo>
                <a:lnTo>
                  <a:pt x="244" y="907"/>
                </a:lnTo>
                <a:lnTo>
                  <a:pt x="258" y="909"/>
                </a:lnTo>
                <a:lnTo>
                  <a:pt x="274" y="911"/>
                </a:lnTo>
                <a:lnTo>
                  <a:pt x="289" y="912"/>
                </a:lnTo>
                <a:lnTo>
                  <a:pt x="305" y="912"/>
                </a:lnTo>
                <a:lnTo>
                  <a:pt x="305" y="912"/>
                </a:lnTo>
                <a:lnTo>
                  <a:pt x="320" y="912"/>
                </a:lnTo>
                <a:lnTo>
                  <a:pt x="336" y="911"/>
                </a:lnTo>
                <a:lnTo>
                  <a:pt x="351" y="909"/>
                </a:lnTo>
                <a:lnTo>
                  <a:pt x="366" y="907"/>
                </a:lnTo>
                <a:lnTo>
                  <a:pt x="380" y="903"/>
                </a:lnTo>
                <a:lnTo>
                  <a:pt x="395" y="899"/>
                </a:lnTo>
                <a:lnTo>
                  <a:pt x="409" y="894"/>
                </a:lnTo>
                <a:lnTo>
                  <a:pt x="423" y="888"/>
                </a:lnTo>
                <a:lnTo>
                  <a:pt x="437" y="883"/>
                </a:lnTo>
                <a:lnTo>
                  <a:pt x="450" y="876"/>
                </a:lnTo>
                <a:lnTo>
                  <a:pt x="463" y="868"/>
                </a:lnTo>
                <a:lnTo>
                  <a:pt x="475" y="860"/>
                </a:lnTo>
                <a:lnTo>
                  <a:pt x="487" y="852"/>
                </a:lnTo>
                <a:lnTo>
                  <a:pt x="498" y="843"/>
                </a:lnTo>
                <a:lnTo>
                  <a:pt x="509" y="834"/>
                </a:lnTo>
                <a:lnTo>
                  <a:pt x="520" y="823"/>
                </a:lnTo>
                <a:lnTo>
                  <a:pt x="530" y="813"/>
                </a:lnTo>
                <a:lnTo>
                  <a:pt x="539" y="801"/>
                </a:lnTo>
                <a:lnTo>
                  <a:pt x="549" y="791"/>
                </a:lnTo>
                <a:lnTo>
                  <a:pt x="557" y="779"/>
                </a:lnTo>
                <a:lnTo>
                  <a:pt x="565" y="766"/>
                </a:lnTo>
                <a:lnTo>
                  <a:pt x="572" y="753"/>
                </a:lnTo>
                <a:lnTo>
                  <a:pt x="579" y="740"/>
                </a:lnTo>
                <a:lnTo>
                  <a:pt x="585" y="726"/>
                </a:lnTo>
                <a:lnTo>
                  <a:pt x="591" y="712"/>
                </a:lnTo>
                <a:lnTo>
                  <a:pt x="595" y="698"/>
                </a:lnTo>
                <a:lnTo>
                  <a:pt x="599" y="685"/>
                </a:lnTo>
                <a:lnTo>
                  <a:pt x="603" y="670"/>
                </a:lnTo>
                <a:lnTo>
                  <a:pt x="606" y="654"/>
                </a:lnTo>
                <a:lnTo>
                  <a:pt x="608" y="639"/>
                </a:lnTo>
                <a:lnTo>
                  <a:pt x="609" y="624"/>
                </a:lnTo>
                <a:lnTo>
                  <a:pt x="609" y="608"/>
                </a:lnTo>
                <a:lnTo>
                  <a:pt x="609" y="608"/>
                </a:lnTo>
                <a:lnTo>
                  <a:pt x="609" y="591"/>
                </a:lnTo>
                <a:lnTo>
                  <a:pt x="608" y="574"/>
                </a:lnTo>
                <a:lnTo>
                  <a:pt x="606" y="557"/>
                </a:lnTo>
                <a:lnTo>
                  <a:pt x="603" y="540"/>
                </a:lnTo>
                <a:lnTo>
                  <a:pt x="599" y="521"/>
                </a:lnTo>
                <a:lnTo>
                  <a:pt x="595" y="504"/>
                </a:lnTo>
                <a:lnTo>
                  <a:pt x="589" y="486"/>
                </a:lnTo>
                <a:lnTo>
                  <a:pt x="582" y="468"/>
                </a:lnTo>
                <a:lnTo>
                  <a:pt x="575" y="448"/>
                </a:lnTo>
                <a:lnTo>
                  <a:pt x="566" y="430"/>
                </a:lnTo>
                <a:lnTo>
                  <a:pt x="556" y="410"/>
                </a:lnTo>
                <a:lnTo>
                  <a:pt x="545" y="391"/>
                </a:lnTo>
                <a:lnTo>
                  <a:pt x="533" y="370"/>
                </a:lnTo>
                <a:lnTo>
                  <a:pt x="519" y="349"/>
                </a:lnTo>
                <a:lnTo>
                  <a:pt x="504" y="326"/>
                </a:lnTo>
                <a:lnTo>
                  <a:pt x="488" y="305"/>
                </a:lnTo>
                <a:lnTo>
                  <a:pt x="488" y="305"/>
                </a:lnTo>
                <a:close/>
                <a:moveTo>
                  <a:pt x="305" y="882"/>
                </a:moveTo>
                <a:lnTo>
                  <a:pt x="305" y="882"/>
                </a:lnTo>
                <a:lnTo>
                  <a:pt x="305" y="839"/>
                </a:lnTo>
                <a:lnTo>
                  <a:pt x="305" y="839"/>
                </a:lnTo>
                <a:lnTo>
                  <a:pt x="321" y="838"/>
                </a:lnTo>
                <a:lnTo>
                  <a:pt x="338" y="836"/>
                </a:lnTo>
                <a:lnTo>
                  <a:pt x="354" y="833"/>
                </a:lnTo>
                <a:lnTo>
                  <a:pt x="371" y="827"/>
                </a:lnTo>
                <a:lnTo>
                  <a:pt x="386" y="822"/>
                </a:lnTo>
                <a:lnTo>
                  <a:pt x="401" y="815"/>
                </a:lnTo>
                <a:lnTo>
                  <a:pt x="416" y="807"/>
                </a:lnTo>
                <a:lnTo>
                  <a:pt x="430" y="798"/>
                </a:lnTo>
                <a:lnTo>
                  <a:pt x="444" y="789"/>
                </a:lnTo>
                <a:lnTo>
                  <a:pt x="456" y="777"/>
                </a:lnTo>
                <a:lnTo>
                  <a:pt x="469" y="765"/>
                </a:lnTo>
                <a:lnTo>
                  <a:pt x="481" y="752"/>
                </a:lnTo>
                <a:lnTo>
                  <a:pt x="492" y="738"/>
                </a:lnTo>
                <a:lnTo>
                  <a:pt x="503" y="723"/>
                </a:lnTo>
                <a:lnTo>
                  <a:pt x="512" y="708"/>
                </a:lnTo>
                <a:lnTo>
                  <a:pt x="521" y="692"/>
                </a:lnTo>
                <a:lnTo>
                  <a:pt x="562" y="702"/>
                </a:lnTo>
                <a:lnTo>
                  <a:pt x="562" y="702"/>
                </a:lnTo>
                <a:lnTo>
                  <a:pt x="554" y="721"/>
                </a:lnTo>
                <a:lnTo>
                  <a:pt x="545" y="740"/>
                </a:lnTo>
                <a:lnTo>
                  <a:pt x="535" y="757"/>
                </a:lnTo>
                <a:lnTo>
                  <a:pt x="522" y="775"/>
                </a:lnTo>
                <a:lnTo>
                  <a:pt x="509" y="791"/>
                </a:lnTo>
                <a:lnTo>
                  <a:pt x="495" y="805"/>
                </a:lnTo>
                <a:lnTo>
                  <a:pt x="480" y="819"/>
                </a:lnTo>
                <a:lnTo>
                  <a:pt x="464" y="832"/>
                </a:lnTo>
                <a:lnTo>
                  <a:pt x="446" y="842"/>
                </a:lnTo>
                <a:lnTo>
                  <a:pt x="429" y="853"/>
                </a:lnTo>
                <a:lnTo>
                  <a:pt x="409" y="862"/>
                </a:lnTo>
                <a:lnTo>
                  <a:pt x="390" y="869"/>
                </a:lnTo>
                <a:lnTo>
                  <a:pt x="369" y="874"/>
                </a:lnTo>
                <a:lnTo>
                  <a:pt x="348" y="879"/>
                </a:lnTo>
                <a:lnTo>
                  <a:pt x="327" y="881"/>
                </a:lnTo>
                <a:lnTo>
                  <a:pt x="305" y="882"/>
                </a:lnTo>
                <a:lnTo>
                  <a:pt x="305" y="882"/>
                </a:lnTo>
                <a:close/>
                <a:moveTo>
                  <a:pt x="575" y="658"/>
                </a:moveTo>
                <a:lnTo>
                  <a:pt x="532" y="652"/>
                </a:lnTo>
                <a:lnTo>
                  <a:pt x="532" y="652"/>
                </a:lnTo>
                <a:lnTo>
                  <a:pt x="534" y="631"/>
                </a:lnTo>
                <a:lnTo>
                  <a:pt x="535" y="608"/>
                </a:lnTo>
                <a:lnTo>
                  <a:pt x="579" y="608"/>
                </a:lnTo>
                <a:lnTo>
                  <a:pt x="579" y="608"/>
                </a:lnTo>
                <a:lnTo>
                  <a:pt x="579" y="608"/>
                </a:lnTo>
                <a:lnTo>
                  <a:pt x="578" y="633"/>
                </a:lnTo>
                <a:lnTo>
                  <a:pt x="575" y="658"/>
                </a:lnTo>
                <a:lnTo>
                  <a:pt x="575" y="658"/>
                </a:lnTo>
                <a:close/>
              </a:path>
            </a:pathLst>
          </a:custGeom>
          <a:solidFill>
            <a:srgbClr val="002060">
              <a:alpha val="78000"/>
            </a:srgbClr>
          </a:solidFill>
          <a:ln>
            <a:noFill/>
          </a:ln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AC8C6B27-902E-408D-8381-C46FC9F13298}"/>
              </a:ext>
            </a:extLst>
          </p:cNvPr>
          <p:cNvSpPr/>
          <p:nvPr/>
        </p:nvSpPr>
        <p:spPr>
          <a:xfrm>
            <a:off x="8032147" y="4405270"/>
            <a:ext cx="1088076" cy="936799"/>
          </a:xfrm>
          <a:prstGeom prst="ellipse">
            <a:avLst/>
          </a:prstGeom>
          <a:solidFill>
            <a:srgbClr val="2FB4E9">
              <a:lumMod val="20000"/>
              <a:lumOff val="80000"/>
            </a:srgbClr>
          </a:solidFill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Picture96">
            <a:extLst>
              <a:ext uri="{FF2B5EF4-FFF2-40B4-BE49-F238E27FC236}">
                <a16:creationId xmlns:a16="http://schemas.microsoft.com/office/drawing/2014/main" id="{3314C7CE-4F52-4A31-859C-DCF4DA4DCA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48127" y="4505384"/>
            <a:ext cx="478694" cy="698807"/>
          </a:xfrm>
          <a:custGeom>
            <a:avLst/>
            <a:gdLst>
              <a:gd name="T0" fmla="*/ 455 w 609"/>
              <a:gd name="T1" fmla="*/ 261 h 912"/>
              <a:gd name="T2" fmla="*/ 385 w 609"/>
              <a:gd name="T3" fmla="*/ 152 h 912"/>
              <a:gd name="T4" fmla="*/ 305 w 609"/>
              <a:gd name="T5" fmla="*/ 0 h 912"/>
              <a:gd name="T6" fmla="*/ 244 w 609"/>
              <a:gd name="T7" fmla="*/ 118 h 912"/>
              <a:gd name="T8" fmla="*/ 180 w 609"/>
              <a:gd name="T9" fmla="*/ 222 h 912"/>
              <a:gd name="T10" fmla="*/ 122 w 609"/>
              <a:gd name="T11" fmla="*/ 305 h 912"/>
              <a:gd name="T12" fmla="*/ 77 w 609"/>
              <a:gd name="T13" fmla="*/ 370 h 912"/>
              <a:gd name="T14" fmla="*/ 43 w 609"/>
              <a:gd name="T15" fmla="*/ 430 h 912"/>
              <a:gd name="T16" fmla="*/ 20 w 609"/>
              <a:gd name="T17" fmla="*/ 486 h 912"/>
              <a:gd name="T18" fmla="*/ 6 w 609"/>
              <a:gd name="T19" fmla="*/ 540 h 912"/>
              <a:gd name="T20" fmla="*/ 1 w 609"/>
              <a:gd name="T21" fmla="*/ 591 h 912"/>
              <a:gd name="T22" fmla="*/ 1 w 609"/>
              <a:gd name="T23" fmla="*/ 624 h 912"/>
              <a:gd name="T24" fmla="*/ 6 w 609"/>
              <a:gd name="T25" fmla="*/ 670 h 912"/>
              <a:gd name="T26" fmla="*/ 18 w 609"/>
              <a:gd name="T27" fmla="*/ 712 h 912"/>
              <a:gd name="T28" fmla="*/ 37 w 609"/>
              <a:gd name="T29" fmla="*/ 753 h 912"/>
              <a:gd name="T30" fmla="*/ 60 w 609"/>
              <a:gd name="T31" fmla="*/ 791 h 912"/>
              <a:gd name="T32" fmla="*/ 89 w 609"/>
              <a:gd name="T33" fmla="*/ 823 h 912"/>
              <a:gd name="T34" fmla="*/ 122 w 609"/>
              <a:gd name="T35" fmla="*/ 852 h 912"/>
              <a:gd name="T36" fmla="*/ 160 w 609"/>
              <a:gd name="T37" fmla="*/ 876 h 912"/>
              <a:gd name="T38" fmla="*/ 200 w 609"/>
              <a:gd name="T39" fmla="*/ 894 h 912"/>
              <a:gd name="T40" fmla="*/ 244 w 609"/>
              <a:gd name="T41" fmla="*/ 907 h 912"/>
              <a:gd name="T42" fmla="*/ 289 w 609"/>
              <a:gd name="T43" fmla="*/ 912 h 912"/>
              <a:gd name="T44" fmla="*/ 320 w 609"/>
              <a:gd name="T45" fmla="*/ 912 h 912"/>
              <a:gd name="T46" fmla="*/ 366 w 609"/>
              <a:gd name="T47" fmla="*/ 907 h 912"/>
              <a:gd name="T48" fmla="*/ 409 w 609"/>
              <a:gd name="T49" fmla="*/ 894 h 912"/>
              <a:gd name="T50" fmla="*/ 450 w 609"/>
              <a:gd name="T51" fmla="*/ 876 h 912"/>
              <a:gd name="T52" fmla="*/ 487 w 609"/>
              <a:gd name="T53" fmla="*/ 852 h 912"/>
              <a:gd name="T54" fmla="*/ 520 w 609"/>
              <a:gd name="T55" fmla="*/ 823 h 912"/>
              <a:gd name="T56" fmla="*/ 549 w 609"/>
              <a:gd name="T57" fmla="*/ 791 h 912"/>
              <a:gd name="T58" fmla="*/ 572 w 609"/>
              <a:gd name="T59" fmla="*/ 753 h 912"/>
              <a:gd name="T60" fmla="*/ 591 w 609"/>
              <a:gd name="T61" fmla="*/ 712 h 912"/>
              <a:gd name="T62" fmla="*/ 603 w 609"/>
              <a:gd name="T63" fmla="*/ 670 h 912"/>
              <a:gd name="T64" fmla="*/ 609 w 609"/>
              <a:gd name="T65" fmla="*/ 624 h 912"/>
              <a:gd name="T66" fmla="*/ 609 w 609"/>
              <a:gd name="T67" fmla="*/ 591 h 912"/>
              <a:gd name="T68" fmla="*/ 603 w 609"/>
              <a:gd name="T69" fmla="*/ 540 h 912"/>
              <a:gd name="T70" fmla="*/ 589 w 609"/>
              <a:gd name="T71" fmla="*/ 486 h 912"/>
              <a:gd name="T72" fmla="*/ 566 w 609"/>
              <a:gd name="T73" fmla="*/ 430 h 912"/>
              <a:gd name="T74" fmla="*/ 533 w 609"/>
              <a:gd name="T75" fmla="*/ 370 h 912"/>
              <a:gd name="T76" fmla="*/ 488 w 609"/>
              <a:gd name="T77" fmla="*/ 305 h 912"/>
              <a:gd name="T78" fmla="*/ 305 w 609"/>
              <a:gd name="T79" fmla="*/ 882 h 912"/>
              <a:gd name="T80" fmla="*/ 321 w 609"/>
              <a:gd name="T81" fmla="*/ 838 h 912"/>
              <a:gd name="T82" fmla="*/ 371 w 609"/>
              <a:gd name="T83" fmla="*/ 827 h 912"/>
              <a:gd name="T84" fmla="*/ 416 w 609"/>
              <a:gd name="T85" fmla="*/ 807 h 912"/>
              <a:gd name="T86" fmla="*/ 456 w 609"/>
              <a:gd name="T87" fmla="*/ 777 h 912"/>
              <a:gd name="T88" fmla="*/ 492 w 609"/>
              <a:gd name="T89" fmla="*/ 738 h 912"/>
              <a:gd name="T90" fmla="*/ 521 w 609"/>
              <a:gd name="T91" fmla="*/ 692 h 912"/>
              <a:gd name="T92" fmla="*/ 554 w 609"/>
              <a:gd name="T93" fmla="*/ 721 h 912"/>
              <a:gd name="T94" fmla="*/ 522 w 609"/>
              <a:gd name="T95" fmla="*/ 775 h 912"/>
              <a:gd name="T96" fmla="*/ 480 w 609"/>
              <a:gd name="T97" fmla="*/ 819 h 912"/>
              <a:gd name="T98" fmla="*/ 429 w 609"/>
              <a:gd name="T99" fmla="*/ 853 h 912"/>
              <a:gd name="T100" fmla="*/ 369 w 609"/>
              <a:gd name="T101" fmla="*/ 874 h 912"/>
              <a:gd name="T102" fmla="*/ 305 w 609"/>
              <a:gd name="T103" fmla="*/ 882 h 912"/>
              <a:gd name="T104" fmla="*/ 532 w 609"/>
              <a:gd name="T105" fmla="*/ 652 h 912"/>
              <a:gd name="T106" fmla="*/ 535 w 609"/>
              <a:gd name="T107" fmla="*/ 608 h 912"/>
              <a:gd name="T108" fmla="*/ 579 w 609"/>
              <a:gd name="T109" fmla="*/ 608 h 912"/>
              <a:gd name="T110" fmla="*/ 575 w 609"/>
              <a:gd name="T111" fmla="*/ 65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912">
                <a:moveTo>
                  <a:pt x="488" y="305"/>
                </a:moveTo>
                <a:lnTo>
                  <a:pt x="488" y="305"/>
                </a:lnTo>
                <a:lnTo>
                  <a:pt x="455" y="261"/>
                </a:lnTo>
                <a:lnTo>
                  <a:pt x="429" y="222"/>
                </a:lnTo>
                <a:lnTo>
                  <a:pt x="405" y="187"/>
                </a:lnTo>
                <a:lnTo>
                  <a:pt x="385" y="152"/>
                </a:lnTo>
                <a:lnTo>
                  <a:pt x="365" y="118"/>
                </a:lnTo>
                <a:lnTo>
                  <a:pt x="346" y="82"/>
                </a:lnTo>
                <a:lnTo>
                  <a:pt x="305" y="0"/>
                </a:lnTo>
                <a:lnTo>
                  <a:pt x="305" y="0"/>
                </a:lnTo>
                <a:lnTo>
                  <a:pt x="263" y="82"/>
                </a:lnTo>
                <a:lnTo>
                  <a:pt x="244" y="118"/>
                </a:lnTo>
                <a:lnTo>
                  <a:pt x="224" y="152"/>
                </a:lnTo>
                <a:lnTo>
                  <a:pt x="204" y="187"/>
                </a:lnTo>
                <a:lnTo>
                  <a:pt x="180" y="222"/>
                </a:lnTo>
                <a:lnTo>
                  <a:pt x="154" y="261"/>
                </a:lnTo>
                <a:lnTo>
                  <a:pt x="122" y="305"/>
                </a:lnTo>
                <a:lnTo>
                  <a:pt x="122" y="305"/>
                </a:lnTo>
                <a:lnTo>
                  <a:pt x="105" y="327"/>
                </a:lnTo>
                <a:lnTo>
                  <a:pt x="90" y="349"/>
                </a:lnTo>
                <a:lnTo>
                  <a:pt x="77" y="370"/>
                </a:lnTo>
                <a:lnTo>
                  <a:pt x="64" y="391"/>
                </a:lnTo>
                <a:lnTo>
                  <a:pt x="54" y="410"/>
                </a:lnTo>
                <a:lnTo>
                  <a:pt x="43" y="430"/>
                </a:lnTo>
                <a:lnTo>
                  <a:pt x="34" y="448"/>
                </a:lnTo>
                <a:lnTo>
                  <a:pt x="27" y="468"/>
                </a:lnTo>
                <a:lnTo>
                  <a:pt x="20" y="486"/>
                </a:lnTo>
                <a:lnTo>
                  <a:pt x="15" y="504"/>
                </a:lnTo>
                <a:lnTo>
                  <a:pt x="10" y="521"/>
                </a:lnTo>
                <a:lnTo>
                  <a:pt x="6" y="540"/>
                </a:lnTo>
                <a:lnTo>
                  <a:pt x="3" y="557"/>
                </a:lnTo>
                <a:lnTo>
                  <a:pt x="2" y="574"/>
                </a:lnTo>
                <a:lnTo>
                  <a:pt x="1" y="591"/>
                </a:lnTo>
                <a:lnTo>
                  <a:pt x="0" y="608"/>
                </a:lnTo>
                <a:lnTo>
                  <a:pt x="0" y="608"/>
                </a:lnTo>
                <a:lnTo>
                  <a:pt x="1" y="624"/>
                </a:lnTo>
                <a:lnTo>
                  <a:pt x="2" y="639"/>
                </a:lnTo>
                <a:lnTo>
                  <a:pt x="3" y="654"/>
                </a:lnTo>
                <a:lnTo>
                  <a:pt x="6" y="670"/>
                </a:lnTo>
                <a:lnTo>
                  <a:pt x="10" y="685"/>
                </a:lnTo>
                <a:lnTo>
                  <a:pt x="14" y="698"/>
                </a:lnTo>
                <a:lnTo>
                  <a:pt x="18" y="712"/>
                </a:lnTo>
                <a:lnTo>
                  <a:pt x="24" y="726"/>
                </a:lnTo>
                <a:lnTo>
                  <a:pt x="30" y="740"/>
                </a:lnTo>
                <a:lnTo>
                  <a:pt x="37" y="753"/>
                </a:lnTo>
                <a:lnTo>
                  <a:pt x="44" y="766"/>
                </a:lnTo>
                <a:lnTo>
                  <a:pt x="53" y="779"/>
                </a:lnTo>
                <a:lnTo>
                  <a:pt x="60" y="791"/>
                </a:lnTo>
                <a:lnTo>
                  <a:pt x="70" y="801"/>
                </a:lnTo>
                <a:lnTo>
                  <a:pt x="79" y="813"/>
                </a:lnTo>
                <a:lnTo>
                  <a:pt x="89" y="823"/>
                </a:lnTo>
                <a:lnTo>
                  <a:pt x="100" y="834"/>
                </a:lnTo>
                <a:lnTo>
                  <a:pt x="111" y="843"/>
                </a:lnTo>
                <a:lnTo>
                  <a:pt x="122" y="852"/>
                </a:lnTo>
                <a:lnTo>
                  <a:pt x="134" y="860"/>
                </a:lnTo>
                <a:lnTo>
                  <a:pt x="147" y="868"/>
                </a:lnTo>
                <a:lnTo>
                  <a:pt x="160" y="876"/>
                </a:lnTo>
                <a:lnTo>
                  <a:pt x="173" y="883"/>
                </a:lnTo>
                <a:lnTo>
                  <a:pt x="186" y="888"/>
                </a:lnTo>
                <a:lnTo>
                  <a:pt x="200" y="894"/>
                </a:lnTo>
                <a:lnTo>
                  <a:pt x="214" y="899"/>
                </a:lnTo>
                <a:lnTo>
                  <a:pt x="229" y="903"/>
                </a:lnTo>
                <a:lnTo>
                  <a:pt x="244" y="907"/>
                </a:lnTo>
                <a:lnTo>
                  <a:pt x="258" y="909"/>
                </a:lnTo>
                <a:lnTo>
                  <a:pt x="274" y="911"/>
                </a:lnTo>
                <a:lnTo>
                  <a:pt x="289" y="912"/>
                </a:lnTo>
                <a:lnTo>
                  <a:pt x="305" y="912"/>
                </a:lnTo>
                <a:lnTo>
                  <a:pt x="305" y="912"/>
                </a:lnTo>
                <a:lnTo>
                  <a:pt x="320" y="912"/>
                </a:lnTo>
                <a:lnTo>
                  <a:pt x="336" y="911"/>
                </a:lnTo>
                <a:lnTo>
                  <a:pt x="351" y="909"/>
                </a:lnTo>
                <a:lnTo>
                  <a:pt x="366" y="907"/>
                </a:lnTo>
                <a:lnTo>
                  <a:pt x="380" y="903"/>
                </a:lnTo>
                <a:lnTo>
                  <a:pt x="395" y="899"/>
                </a:lnTo>
                <a:lnTo>
                  <a:pt x="409" y="894"/>
                </a:lnTo>
                <a:lnTo>
                  <a:pt x="423" y="888"/>
                </a:lnTo>
                <a:lnTo>
                  <a:pt x="437" y="883"/>
                </a:lnTo>
                <a:lnTo>
                  <a:pt x="450" y="876"/>
                </a:lnTo>
                <a:lnTo>
                  <a:pt x="463" y="868"/>
                </a:lnTo>
                <a:lnTo>
                  <a:pt x="475" y="860"/>
                </a:lnTo>
                <a:lnTo>
                  <a:pt x="487" y="852"/>
                </a:lnTo>
                <a:lnTo>
                  <a:pt x="498" y="843"/>
                </a:lnTo>
                <a:lnTo>
                  <a:pt x="509" y="834"/>
                </a:lnTo>
                <a:lnTo>
                  <a:pt x="520" y="823"/>
                </a:lnTo>
                <a:lnTo>
                  <a:pt x="530" y="813"/>
                </a:lnTo>
                <a:lnTo>
                  <a:pt x="539" y="801"/>
                </a:lnTo>
                <a:lnTo>
                  <a:pt x="549" y="791"/>
                </a:lnTo>
                <a:lnTo>
                  <a:pt x="557" y="779"/>
                </a:lnTo>
                <a:lnTo>
                  <a:pt x="565" y="766"/>
                </a:lnTo>
                <a:lnTo>
                  <a:pt x="572" y="753"/>
                </a:lnTo>
                <a:lnTo>
                  <a:pt x="579" y="740"/>
                </a:lnTo>
                <a:lnTo>
                  <a:pt x="585" y="726"/>
                </a:lnTo>
                <a:lnTo>
                  <a:pt x="591" y="712"/>
                </a:lnTo>
                <a:lnTo>
                  <a:pt x="595" y="698"/>
                </a:lnTo>
                <a:lnTo>
                  <a:pt x="599" y="685"/>
                </a:lnTo>
                <a:lnTo>
                  <a:pt x="603" y="670"/>
                </a:lnTo>
                <a:lnTo>
                  <a:pt x="606" y="654"/>
                </a:lnTo>
                <a:lnTo>
                  <a:pt x="608" y="639"/>
                </a:lnTo>
                <a:lnTo>
                  <a:pt x="609" y="624"/>
                </a:lnTo>
                <a:lnTo>
                  <a:pt x="609" y="608"/>
                </a:lnTo>
                <a:lnTo>
                  <a:pt x="609" y="608"/>
                </a:lnTo>
                <a:lnTo>
                  <a:pt x="609" y="591"/>
                </a:lnTo>
                <a:lnTo>
                  <a:pt x="608" y="574"/>
                </a:lnTo>
                <a:lnTo>
                  <a:pt x="606" y="557"/>
                </a:lnTo>
                <a:lnTo>
                  <a:pt x="603" y="540"/>
                </a:lnTo>
                <a:lnTo>
                  <a:pt x="599" y="521"/>
                </a:lnTo>
                <a:lnTo>
                  <a:pt x="595" y="504"/>
                </a:lnTo>
                <a:lnTo>
                  <a:pt x="589" y="486"/>
                </a:lnTo>
                <a:lnTo>
                  <a:pt x="582" y="468"/>
                </a:lnTo>
                <a:lnTo>
                  <a:pt x="575" y="448"/>
                </a:lnTo>
                <a:lnTo>
                  <a:pt x="566" y="430"/>
                </a:lnTo>
                <a:lnTo>
                  <a:pt x="556" y="410"/>
                </a:lnTo>
                <a:lnTo>
                  <a:pt x="545" y="391"/>
                </a:lnTo>
                <a:lnTo>
                  <a:pt x="533" y="370"/>
                </a:lnTo>
                <a:lnTo>
                  <a:pt x="519" y="349"/>
                </a:lnTo>
                <a:lnTo>
                  <a:pt x="504" y="326"/>
                </a:lnTo>
                <a:lnTo>
                  <a:pt x="488" y="305"/>
                </a:lnTo>
                <a:lnTo>
                  <a:pt x="488" y="305"/>
                </a:lnTo>
                <a:close/>
                <a:moveTo>
                  <a:pt x="305" y="882"/>
                </a:moveTo>
                <a:lnTo>
                  <a:pt x="305" y="882"/>
                </a:lnTo>
                <a:lnTo>
                  <a:pt x="305" y="839"/>
                </a:lnTo>
                <a:lnTo>
                  <a:pt x="305" y="839"/>
                </a:lnTo>
                <a:lnTo>
                  <a:pt x="321" y="838"/>
                </a:lnTo>
                <a:lnTo>
                  <a:pt x="338" y="836"/>
                </a:lnTo>
                <a:lnTo>
                  <a:pt x="354" y="833"/>
                </a:lnTo>
                <a:lnTo>
                  <a:pt x="371" y="827"/>
                </a:lnTo>
                <a:lnTo>
                  <a:pt x="386" y="822"/>
                </a:lnTo>
                <a:lnTo>
                  <a:pt x="401" y="815"/>
                </a:lnTo>
                <a:lnTo>
                  <a:pt x="416" y="807"/>
                </a:lnTo>
                <a:lnTo>
                  <a:pt x="430" y="798"/>
                </a:lnTo>
                <a:lnTo>
                  <a:pt x="444" y="789"/>
                </a:lnTo>
                <a:lnTo>
                  <a:pt x="456" y="777"/>
                </a:lnTo>
                <a:lnTo>
                  <a:pt x="469" y="765"/>
                </a:lnTo>
                <a:lnTo>
                  <a:pt x="481" y="752"/>
                </a:lnTo>
                <a:lnTo>
                  <a:pt x="492" y="738"/>
                </a:lnTo>
                <a:lnTo>
                  <a:pt x="503" y="723"/>
                </a:lnTo>
                <a:lnTo>
                  <a:pt x="512" y="708"/>
                </a:lnTo>
                <a:lnTo>
                  <a:pt x="521" y="692"/>
                </a:lnTo>
                <a:lnTo>
                  <a:pt x="562" y="702"/>
                </a:lnTo>
                <a:lnTo>
                  <a:pt x="562" y="702"/>
                </a:lnTo>
                <a:lnTo>
                  <a:pt x="554" y="721"/>
                </a:lnTo>
                <a:lnTo>
                  <a:pt x="545" y="740"/>
                </a:lnTo>
                <a:lnTo>
                  <a:pt x="535" y="757"/>
                </a:lnTo>
                <a:lnTo>
                  <a:pt x="522" y="775"/>
                </a:lnTo>
                <a:lnTo>
                  <a:pt x="509" y="791"/>
                </a:lnTo>
                <a:lnTo>
                  <a:pt x="495" y="805"/>
                </a:lnTo>
                <a:lnTo>
                  <a:pt x="480" y="819"/>
                </a:lnTo>
                <a:lnTo>
                  <a:pt x="464" y="832"/>
                </a:lnTo>
                <a:lnTo>
                  <a:pt x="446" y="842"/>
                </a:lnTo>
                <a:lnTo>
                  <a:pt x="429" y="853"/>
                </a:lnTo>
                <a:lnTo>
                  <a:pt x="409" y="862"/>
                </a:lnTo>
                <a:lnTo>
                  <a:pt x="390" y="869"/>
                </a:lnTo>
                <a:lnTo>
                  <a:pt x="369" y="874"/>
                </a:lnTo>
                <a:lnTo>
                  <a:pt x="348" y="879"/>
                </a:lnTo>
                <a:lnTo>
                  <a:pt x="327" y="881"/>
                </a:lnTo>
                <a:lnTo>
                  <a:pt x="305" y="882"/>
                </a:lnTo>
                <a:lnTo>
                  <a:pt x="305" y="882"/>
                </a:lnTo>
                <a:close/>
                <a:moveTo>
                  <a:pt x="575" y="658"/>
                </a:moveTo>
                <a:lnTo>
                  <a:pt x="532" y="652"/>
                </a:lnTo>
                <a:lnTo>
                  <a:pt x="532" y="652"/>
                </a:lnTo>
                <a:lnTo>
                  <a:pt x="534" y="631"/>
                </a:lnTo>
                <a:lnTo>
                  <a:pt x="535" y="608"/>
                </a:lnTo>
                <a:lnTo>
                  <a:pt x="579" y="608"/>
                </a:lnTo>
                <a:lnTo>
                  <a:pt x="579" y="608"/>
                </a:lnTo>
                <a:lnTo>
                  <a:pt x="579" y="608"/>
                </a:lnTo>
                <a:lnTo>
                  <a:pt x="578" y="633"/>
                </a:lnTo>
                <a:lnTo>
                  <a:pt x="575" y="658"/>
                </a:lnTo>
                <a:lnTo>
                  <a:pt x="575" y="65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ECF7AE38-78E4-415F-A7EB-3D6C53A7087C}"/>
              </a:ext>
            </a:extLst>
          </p:cNvPr>
          <p:cNvSpPr/>
          <p:nvPr/>
        </p:nvSpPr>
        <p:spPr>
          <a:xfrm>
            <a:off x="9426885" y="4405270"/>
            <a:ext cx="1088076" cy="936799"/>
          </a:xfrm>
          <a:prstGeom prst="ellipse">
            <a:avLst/>
          </a:prstGeom>
          <a:solidFill>
            <a:srgbClr val="2FB4E9">
              <a:lumMod val="20000"/>
              <a:lumOff val="80000"/>
            </a:srgbClr>
          </a:solidFill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Picture96">
            <a:extLst>
              <a:ext uri="{FF2B5EF4-FFF2-40B4-BE49-F238E27FC236}">
                <a16:creationId xmlns:a16="http://schemas.microsoft.com/office/drawing/2014/main" id="{8815947F-1806-4C78-B4FC-07E805192B1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728663" y="4478766"/>
            <a:ext cx="485521" cy="729464"/>
          </a:xfrm>
          <a:custGeom>
            <a:avLst/>
            <a:gdLst>
              <a:gd name="T0" fmla="*/ 455 w 609"/>
              <a:gd name="T1" fmla="*/ 261 h 912"/>
              <a:gd name="T2" fmla="*/ 385 w 609"/>
              <a:gd name="T3" fmla="*/ 152 h 912"/>
              <a:gd name="T4" fmla="*/ 305 w 609"/>
              <a:gd name="T5" fmla="*/ 0 h 912"/>
              <a:gd name="T6" fmla="*/ 244 w 609"/>
              <a:gd name="T7" fmla="*/ 118 h 912"/>
              <a:gd name="T8" fmla="*/ 180 w 609"/>
              <a:gd name="T9" fmla="*/ 222 h 912"/>
              <a:gd name="T10" fmla="*/ 122 w 609"/>
              <a:gd name="T11" fmla="*/ 305 h 912"/>
              <a:gd name="T12" fmla="*/ 77 w 609"/>
              <a:gd name="T13" fmla="*/ 370 h 912"/>
              <a:gd name="T14" fmla="*/ 43 w 609"/>
              <a:gd name="T15" fmla="*/ 430 h 912"/>
              <a:gd name="T16" fmla="*/ 20 w 609"/>
              <a:gd name="T17" fmla="*/ 486 h 912"/>
              <a:gd name="T18" fmla="*/ 6 w 609"/>
              <a:gd name="T19" fmla="*/ 540 h 912"/>
              <a:gd name="T20" fmla="*/ 1 w 609"/>
              <a:gd name="T21" fmla="*/ 591 h 912"/>
              <a:gd name="T22" fmla="*/ 1 w 609"/>
              <a:gd name="T23" fmla="*/ 624 h 912"/>
              <a:gd name="T24" fmla="*/ 6 w 609"/>
              <a:gd name="T25" fmla="*/ 670 h 912"/>
              <a:gd name="T26" fmla="*/ 18 w 609"/>
              <a:gd name="T27" fmla="*/ 712 h 912"/>
              <a:gd name="T28" fmla="*/ 37 w 609"/>
              <a:gd name="T29" fmla="*/ 753 h 912"/>
              <a:gd name="T30" fmla="*/ 60 w 609"/>
              <a:gd name="T31" fmla="*/ 791 h 912"/>
              <a:gd name="T32" fmla="*/ 89 w 609"/>
              <a:gd name="T33" fmla="*/ 823 h 912"/>
              <a:gd name="T34" fmla="*/ 122 w 609"/>
              <a:gd name="T35" fmla="*/ 852 h 912"/>
              <a:gd name="T36" fmla="*/ 160 w 609"/>
              <a:gd name="T37" fmla="*/ 876 h 912"/>
              <a:gd name="T38" fmla="*/ 200 w 609"/>
              <a:gd name="T39" fmla="*/ 894 h 912"/>
              <a:gd name="T40" fmla="*/ 244 w 609"/>
              <a:gd name="T41" fmla="*/ 907 h 912"/>
              <a:gd name="T42" fmla="*/ 289 w 609"/>
              <a:gd name="T43" fmla="*/ 912 h 912"/>
              <a:gd name="T44" fmla="*/ 320 w 609"/>
              <a:gd name="T45" fmla="*/ 912 h 912"/>
              <a:gd name="T46" fmla="*/ 366 w 609"/>
              <a:gd name="T47" fmla="*/ 907 h 912"/>
              <a:gd name="T48" fmla="*/ 409 w 609"/>
              <a:gd name="T49" fmla="*/ 894 h 912"/>
              <a:gd name="T50" fmla="*/ 450 w 609"/>
              <a:gd name="T51" fmla="*/ 876 h 912"/>
              <a:gd name="T52" fmla="*/ 487 w 609"/>
              <a:gd name="T53" fmla="*/ 852 h 912"/>
              <a:gd name="T54" fmla="*/ 520 w 609"/>
              <a:gd name="T55" fmla="*/ 823 h 912"/>
              <a:gd name="T56" fmla="*/ 549 w 609"/>
              <a:gd name="T57" fmla="*/ 791 h 912"/>
              <a:gd name="T58" fmla="*/ 572 w 609"/>
              <a:gd name="T59" fmla="*/ 753 h 912"/>
              <a:gd name="T60" fmla="*/ 591 w 609"/>
              <a:gd name="T61" fmla="*/ 712 h 912"/>
              <a:gd name="T62" fmla="*/ 603 w 609"/>
              <a:gd name="T63" fmla="*/ 670 h 912"/>
              <a:gd name="T64" fmla="*/ 609 w 609"/>
              <a:gd name="T65" fmla="*/ 624 h 912"/>
              <a:gd name="T66" fmla="*/ 609 w 609"/>
              <a:gd name="T67" fmla="*/ 591 h 912"/>
              <a:gd name="T68" fmla="*/ 603 w 609"/>
              <a:gd name="T69" fmla="*/ 540 h 912"/>
              <a:gd name="T70" fmla="*/ 589 w 609"/>
              <a:gd name="T71" fmla="*/ 486 h 912"/>
              <a:gd name="T72" fmla="*/ 566 w 609"/>
              <a:gd name="T73" fmla="*/ 430 h 912"/>
              <a:gd name="T74" fmla="*/ 533 w 609"/>
              <a:gd name="T75" fmla="*/ 370 h 912"/>
              <a:gd name="T76" fmla="*/ 488 w 609"/>
              <a:gd name="T77" fmla="*/ 305 h 912"/>
              <a:gd name="T78" fmla="*/ 305 w 609"/>
              <a:gd name="T79" fmla="*/ 882 h 912"/>
              <a:gd name="T80" fmla="*/ 321 w 609"/>
              <a:gd name="T81" fmla="*/ 838 h 912"/>
              <a:gd name="T82" fmla="*/ 371 w 609"/>
              <a:gd name="T83" fmla="*/ 827 h 912"/>
              <a:gd name="T84" fmla="*/ 416 w 609"/>
              <a:gd name="T85" fmla="*/ 807 h 912"/>
              <a:gd name="T86" fmla="*/ 456 w 609"/>
              <a:gd name="T87" fmla="*/ 777 h 912"/>
              <a:gd name="T88" fmla="*/ 492 w 609"/>
              <a:gd name="T89" fmla="*/ 738 h 912"/>
              <a:gd name="T90" fmla="*/ 521 w 609"/>
              <a:gd name="T91" fmla="*/ 692 h 912"/>
              <a:gd name="T92" fmla="*/ 554 w 609"/>
              <a:gd name="T93" fmla="*/ 721 h 912"/>
              <a:gd name="T94" fmla="*/ 522 w 609"/>
              <a:gd name="T95" fmla="*/ 775 h 912"/>
              <a:gd name="T96" fmla="*/ 480 w 609"/>
              <a:gd name="T97" fmla="*/ 819 h 912"/>
              <a:gd name="T98" fmla="*/ 429 w 609"/>
              <a:gd name="T99" fmla="*/ 853 h 912"/>
              <a:gd name="T100" fmla="*/ 369 w 609"/>
              <a:gd name="T101" fmla="*/ 874 h 912"/>
              <a:gd name="T102" fmla="*/ 305 w 609"/>
              <a:gd name="T103" fmla="*/ 882 h 912"/>
              <a:gd name="T104" fmla="*/ 532 w 609"/>
              <a:gd name="T105" fmla="*/ 652 h 912"/>
              <a:gd name="T106" fmla="*/ 535 w 609"/>
              <a:gd name="T107" fmla="*/ 608 h 912"/>
              <a:gd name="T108" fmla="*/ 579 w 609"/>
              <a:gd name="T109" fmla="*/ 608 h 912"/>
              <a:gd name="T110" fmla="*/ 575 w 609"/>
              <a:gd name="T111" fmla="*/ 65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912">
                <a:moveTo>
                  <a:pt x="488" y="305"/>
                </a:moveTo>
                <a:lnTo>
                  <a:pt x="488" y="305"/>
                </a:lnTo>
                <a:lnTo>
                  <a:pt x="455" y="261"/>
                </a:lnTo>
                <a:lnTo>
                  <a:pt x="429" y="222"/>
                </a:lnTo>
                <a:lnTo>
                  <a:pt x="405" y="187"/>
                </a:lnTo>
                <a:lnTo>
                  <a:pt x="385" y="152"/>
                </a:lnTo>
                <a:lnTo>
                  <a:pt x="365" y="118"/>
                </a:lnTo>
                <a:lnTo>
                  <a:pt x="346" y="82"/>
                </a:lnTo>
                <a:lnTo>
                  <a:pt x="305" y="0"/>
                </a:lnTo>
                <a:lnTo>
                  <a:pt x="305" y="0"/>
                </a:lnTo>
                <a:lnTo>
                  <a:pt x="263" y="82"/>
                </a:lnTo>
                <a:lnTo>
                  <a:pt x="244" y="118"/>
                </a:lnTo>
                <a:lnTo>
                  <a:pt x="224" y="152"/>
                </a:lnTo>
                <a:lnTo>
                  <a:pt x="204" y="187"/>
                </a:lnTo>
                <a:lnTo>
                  <a:pt x="180" y="222"/>
                </a:lnTo>
                <a:lnTo>
                  <a:pt x="154" y="261"/>
                </a:lnTo>
                <a:lnTo>
                  <a:pt x="122" y="305"/>
                </a:lnTo>
                <a:lnTo>
                  <a:pt x="122" y="305"/>
                </a:lnTo>
                <a:lnTo>
                  <a:pt x="105" y="327"/>
                </a:lnTo>
                <a:lnTo>
                  <a:pt x="90" y="349"/>
                </a:lnTo>
                <a:lnTo>
                  <a:pt x="77" y="370"/>
                </a:lnTo>
                <a:lnTo>
                  <a:pt x="64" y="391"/>
                </a:lnTo>
                <a:lnTo>
                  <a:pt x="54" y="410"/>
                </a:lnTo>
                <a:lnTo>
                  <a:pt x="43" y="430"/>
                </a:lnTo>
                <a:lnTo>
                  <a:pt x="34" y="448"/>
                </a:lnTo>
                <a:lnTo>
                  <a:pt x="27" y="468"/>
                </a:lnTo>
                <a:lnTo>
                  <a:pt x="20" y="486"/>
                </a:lnTo>
                <a:lnTo>
                  <a:pt x="15" y="504"/>
                </a:lnTo>
                <a:lnTo>
                  <a:pt x="10" y="521"/>
                </a:lnTo>
                <a:lnTo>
                  <a:pt x="6" y="540"/>
                </a:lnTo>
                <a:lnTo>
                  <a:pt x="3" y="557"/>
                </a:lnTo>
                <a:lnTo>
                  <a:pt x="2" y="574"/>
                </a:lnTo>
                <a:lnTo>
                  <a:pt x="1" y="591"/>
                </a:lnTo>
                <a:lnTo>
                  <a:pt x="0" y="608"/>
                </a:lnTo>
                <a:lnTo>
                  <a:pt x="0" y="608"/>
                </a:lnTo>
                <a:lnTo>
                  <a:pt x="1" y="624"/>
                </a:lnTo>
                <a:lnTo>
                  <a:pt x="2" y="639"/>
                </a:lnTo>
                <a:lnTo>
                  <a:pt x="3" y="654"/>
                </a:lnTo>
                <a:lnTo>
                  <a:pt x="6" y="670"/>
                </a:lnTo>
                <a:lnTo>
                  <a:pt x="10" y="685"/>
                </a:lnTo>
                <a:lnTo>
                  <a:pt x="14" y="698"/>
                </a:lnTo>
                <a:lnTo>
                  <a:pt x="18" y="712"/>
                </a:lnTo>
                <a:lnTo>
                  <a:pt x="24" y="726"/>
                </a:lnTo>
                <a:lnTo>
                  <a:pt x="30" y="740"/>
                </a:lnTo>
                <a:lnTo>
                  <a:pt x="37" y="753"/>
                </a:lnTo>
                <a:lnTo>
                  <a:pt x="44" y="766"/>
                </a:lnTo>
                <a:lnTo>
                  <a:pt x="53" y="779"/>
                </a:lnTo>
                <a:lnTo>
                  <a:pt x="60" y="791"/>
                </a:lnTo>
                <a:lnTo>
                  <a:pt x="70" y="801"/>
                </a:lnTo>
                <a:lnTo>
                  <a:pt x="79" y="813"/>
                </a:lnTo>
                <a:lnTo>
                  <a:pt x="89" y="823"/>
                </a:lnTo>
                <a:lnTo>
                  <a:pt x="100" y="834"/>
                </a:lnTo>
                <a:lnTo>
                  <a:pt x="111" y="843"/>
                </a:lnTo>
                <a:lnTo>
                  <a:pt x="122" y="852"/>
                </a:lnTo>
                <a:lnTo>
                  <a:pt x="134" y="860"/>
                </a:lnTo>
                <a:lnTo>
                  <a:pt x="147" y="868"/>
                </a:lnTo>
                <a:lnTo>
                  <a:pt x="160" y="876"/>
                </a:lnTo>
                <a:lnTo>
                  <a:pt x="173" y="883"/>
                </a:lnTo>
                <a:lnTo>
                  <a:pt x="186" y="888"/>
                </a:lnTo>
                <a:lnTo>
                  <a:pt x="200" y="894"/>
                </a:lnTo>
                <a:lnTo>
                  <a:pt x="214" y="899"/>
                </a:lnTo>
                <a:lnTo>
                  <a:pt x="229" y="903"/>
                </a:lnTo>
                <a:lnTo>
                  <a:pt x="244" y="907"/>
                </a:lnTo>
                <a:lnTo>
                  <a:pt x="258" y="909"/>
                </a:lnTo>
                <a:lnTo>
                  <a:pt x="274" y="911"/>
                </a:lnTo>
                <a:lnTo>
                  <a:pt x="289" y="912"/>
                </a:lnTo>
                <a:lnTo>
                  <a:pt x="305" y="912"/>
                </a:lnTo>
                <a:lnTo>
                  <a:pt x="305" y="912"/>
                </a:lnTo>
                <a:lnTo>
                  <a:pt x="320" y="912"/>
                </a:lnTo>
                <a:lnTo>
                  <a:pt x="336" y="911"/>
                </a:lnTo>
                <a:lnTo>
                  <a:pt x="351" y="909"/>
                </a:lnTo>
                <a:lnTo>
                  <a:pt x="366" y="907"/>
                </a:lnTo>
                <a:lnTo>
                  <a:pt x="380" y="903"/>
                </a:lnTo>
                <a:lnTo>
                  <a:pt x="395" y="899"/>
                </a:lnTo>
                <a:lnTo>
                  <a:pt x="409" y="894"/>
                </a:lnTo>
                <a:lnTo>
                  <a:pt x="423" y="888"/>
                </a:lnTo>
                <a:lnTo>
                  <a:pt x="437" y="883"/>
                </a:lnTo>
                <a:lnTo>
                  <a:pt x="450" y="876"/>
                </a:lnTo>
                <a:lnTo>
                  <a:pt x="463" y="868"/>
                </a:lnTo>
                <a:lnTo>
                  <a:pt x="475" y="860"/>
                </a:lnTo>
                <a:lnTo>
                  <a:pt x="487" y="852"/>
                </a:lnTo>
                <a:lnTo>
                  <a:pt x="498" y="843"/>
                </a:lnTo>
                <a:lnTo>
                  <a:pt x="509" y="834"/>
                </a:lnTo>
                <a:lnTo>
                  <a:pt x="520" y="823"/>
                </a:lnTo>
                <a:lnTo>
                  <a:pt x="530" y="813"/>
                </a:lnTo>
                <a:lnTo>
                  <a:pt x="539" y="801"/>
                </a:lnTo>
                <a:lnTo>
                  <a:pt x="549" y="791"/>
                </a:lnTo>
                <a:lnTo>
                  <a:pt x="557" y="779"/>
                </a:lnTo>
                <a:lnTo>
                  <a:pt x="565" y="766"/>
                </a:lnTo>
                <a:lnTo>
                  <a:pt x="572" y="753"/>
                </a:lnTo>
                <a:lnTo>
                  <a:pt x="579" y="740"/>
                </a:lnTo>
                <a:lnTo>
                  <a:pt x="585" y="726"/>
                </a:lnTo>
                <a:lnTo>
                  <a:pt x="591" y="712"/>
                </a:lnTo>
                <a:lnTo>
                  <a:pt x="595" y="698"/>
                </a:lnTo>
                <a:lnTo>
                  <a:pt x="599" y="685"/>
                </a:lnTo>
                <a:lnTo>
                  <a:pt x="603" y="670"/>
                </a:lnTo>
                <a:lnTo>
                  <a:pt x="606" y="654"/>
                </a:lnTo>
                <a:lnTo>
                  <a:pt x="608" y="639"/>
                </a:lnTo>
                <a:lnTo>
                  <a:pt x="609" y="624"/>
                </a:lnTo>
                <a:lnTo>
                  <a:pt x="609" y="608"/>
                </a:lnTo>
                <a:lnTo>
                  <a:pt x="609" y="608"/>
                </a:lnTo>
                <a:lnTo>
                  <a:pt x="609" y="591"/>
                </a:lnTo>
                <a:lnTo>
                  <a:pt x="608" y="574"/>
                </a:lnTo>
                <a:lnTo>
                  <a:pt x="606" y="557"/>
                </a:lnTo>
                <a:lnTo>
                  <a:pt x="603" y="540"/>
                </a:lnTo>
                <a:lnTo>
                  <a:pt x="599" y="521"/>
                </a:lnTo>
                <a:lnTo>
                  <a:pt x="595" y="504"/>
                </a:lnTo>
                <a:lnTo>
                  <a:pt x="589" y="486"/>
                </a:lnTo>
                <a:lnTo>
                  <a:pt x="582" y="468"/>
                </a:lnTo>
                <a:lnTo>
                  <a:pt x="575" y="448"/>
                </a:lnTo>
                <a:lnTo>
                  <a:pt x="566" y="430"/>
                </a:lnTo>
                <a:lnTo>
                  <a:pt x="556" y="410"/>
                </a:lnTo>
                <a:lnTo>
                  <a:pt x="545" y="391"/>
                </a:lnTo>
                <a:lnTo>
                  <a:pt x="533" y="370"/>
                </a:lnTo>
                <a:lnTo>
                  <a:pt x="519" y="349"/>
                </a:lnTo>
                <a:lnTo>
                  <a:pt x="504" y="326"/>
                </a:lnTo>
                <a:lnTo>
                  <a:pt x="488" y="305"/>
                </a:lnTo>
                <a:lnTo>
                  <a:pt x="488" y="305"/>
                </a:lnTo>
                <a:close/>
                <a:moveTo>
                  <a:pt x="305" y="882"/>
                </a:moveTo>
                <a:lnTo>
                  <a:pt x="305" y="882"/>
                </a:lnTo>
                <a:lnTo>
                  <a:pt x="305" y="839"/>
                </a:lnTo>
                <a:lnTo>
                  <a:pt x="305" y="839"/>
                </a:lnTo>
                <a:lnTo>
                  <a:pt x="321" y="838"/>
                </a:lnTo>
                <a:lnTo>
                  <a:pt x="338" y="836"/>
                </a:lnTo>
                <a:lnTo>
                  <a:pt x="354" y="833"/>
                </a:lnTo>
                <a:lnTo>
                  <a:pt x="371" y="827"/>
                </a:lnTo>
                <a:lnTo>
                  <a:pt x="386" y="822"/>
                </a:lnTo>
                <a:lnTo>
                  <a:pt x="401" y="815"/>
                </a:lnTo>
                <a:lnTo>
                  <a:pt x="416" y="807"/>
                </a:lnTo>
                <a:lnTo>
                  <a:pt x="430" y="798"/>
                </a:lnTo>
                <a:lnTo>
                  <a:pt x="444" y="789"/>
                </a:lnTo>
                <a:lnTo>
                  <a:pt x="456" y="777"/>
                </a:lnTo>
                <a:lnTo>
                  <a:pt x="469" y="765"/>
                </a:lnTo>
                <a:lnTo>
                  <a:pt x="481" y="752"/>
                </a:lnTo>
                <a:lnTo>
                  <a:pt x="492" y="738"/>
                </a:lnTo>
                <a:lnTo>
                  <a:pt x="503" y="723"/>
                </a:lnTo>
                <a:lnTo>
                  <a:pt x="512" y="708"/>
                </a:lnTo>
                <a:lnTo>
                  <a:pt x="521" y="692"/>
                </a:lnTo>
                <a:lnTo>
                  <a:pt x="562" y="702"/>
                </a:lnTo>
                <a:lnTo>
                  <a:pt x="562" y="702"/>
                </a:lnTo>
                <a:lnTo>
                  <a:pt x="554" y="721"/>
                </a:lnTo>
                <a:lnTo>
                  <a:pt x="545" y="740"/>
                </a:lnTo>
                <a:lnTo>
                  <a:pt x="535" y="757"/>
                </a:lnTo>
                <a:lnTo>
                  <a:pt x="522" y="775"/>
                </a:lnTo>
                <a:lnTo>
                  <a:pt x="509" y="791"/>
                </a:lnTo>
                <a:lnTo>
                  <a:pt x="495" y="805"/>
                </a:lnTo>
                <a:lnTo>
                  <a:pt x="480" y="819"/>
                </a:lnTo>
                <a:lnTo>
                  <a:pt x="464" y="832"/>
                </a:lnTo>
                <a:lnTo>
                  <a:pt x="446" y="842"/>
                </a:lnTo>
                <a:lnTo>
                  <a:pt x="429" y="853"/>
                </a:lnTo>
                <a:lnTo>
                  <a:pt x="409" y="862"/>
                </a:lnTo>
                <a:lnTo>
                  <a:pt x="390" y="869"/>
                </a:lnTo>
                <a:lnTo>
                  <a:pt x="369" y="874"/>
                </a:lnTo>
                <a:lnTo>
                  <a:pt x="348" y="879"/>
                </a:lnTo>
                <a:lnTo>
                  <a:pt x="327" y="881"/>
                </a:lnTo>
                <a:lnTo>
                  <a:pt x="305" y="882"/>
                </a:lnTo>
                <a:lnTo>
                  <a:pt x="305" y="882"/>
                </a:lnTo>
                <a:close/>
                <a:moveTo>
                  <a:pt x="575" y="658"/>
                </a:moveTo>
                <a:lnTo>
                  <a:pt x="532" y="652"/>
                </a:lnTo>
                <a:lnTo>
                  <a:pt x="532" y="652"/>
                </a:lnTo>
                <a:lnTo>
                  <a:pt x="534" y="631"/>
                </a:lnTo>
                <a:lnTo>
                  <a:pt x="535" y="608"/>
                </a:lnTo>
                <a:lnTo>
                  <a:pt x="579" y="608"/>
                </a:lnTo>
                <a:lnTo>
                  <a:pt x="579" y="608"/>
                </a:lnTo>
                <a:lnTo>
                  <a:pt x="579" y="608"/>
                </a:lnTo>
                <a:lnTo>
                  <a:pt x="578" y="633"/>
                </a:lnTo>
                <a:lnTo>
                  <a:pt x="575" y="658"/>
                </a:lnTo>
                <a:lnTo>
                  <a:pt x="575" y="658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B3E5A2DD-9773-4522-9C7D-F5FD5C109D43}"/>
              </a:ext>
            </a:extLst>
          </p:cNvPr>
          <p:cNvSpPr/>
          <p:nvPr/>
        </p:nvSpPr>
        <p:spPr>
          <a:xfrm>
            <a:off x="6908764" y="3904576"/>
            <a:ext cx="19102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Материальный </a:t>
            </a: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баланс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860B711-6A00-444D-B987-C68757CC31D0}"/>
              </a:ext>
            </a:extLst>
          </p:cNvPr>
          <p:cNvSpPr/>
          <p:nvPr/>
        </p:nvSpPr>
        <p:spPr>
          <a:xfrm>
            <a:off x="8035392" y="3903319"/>
            <a:ext cx="26666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Характеристика </a:t>
            </a: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вытеснения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F0D836-2712-44FF-A901-20C00795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3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3A539-619B-451F-BE68-CB02F7C0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Постановка</a:t>
            </a: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en-US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A58551D-7B27-4104-8102-4B9A4D66FBC1}"/>
              </a:ext>
            </a:extLst>
          </p:cNvPr>
          <p:cNvGrpSpPr/>
          <p:nvPr/>
        </p:nvGrpSpPr>
        <p:grpSpPr>
          <a:xfrm>
            <a:off x="7428089" y="3544892"/>
            <a:ext cx="3134530" cy="1371942"/>
            <a:chOff x="2612842" y="2785916"/>
            <a:chExt cx="3249354" cy="1985372"/>
          </a:xfrm>
        </p:grpSpPr>
        <p:sp>
          <p:nvSpPr>
            <p:cNvPr id="13" name="Блок-схема: магнитный диск 12">
              <a:extLst>
                <a:ext uri="{FF2B5EF4-FFF2-40B4-BE49-F238E27FC236}">
                  <a16:creationId xmlns:a16="http://schemas.microsoft.com/office/drawing/2014/main" id="{2EF06936-8A76-458A-A547-3D82431B3C38}"/>
                </a:ext>
              </a:extLst>
            </p:cNvPr>
            <p:cNvSpPr/>
            <p:nvPr/>
          </p:nvSpPr>
          <p:spPr>
            <a:xfrm>
              <a:off x="2612842" y="3746891"/>
              <a:ext cx="3249354" cy="1024397"/>
            </a:xfrm>
            <a:prstGeom prst="flowChartMagneticDisk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10" name="Стрелка вправо 103">
              <a:extLst>
                <a:ext uri="{FF2B5EF4-FFF2-40B4-BE49-F238E27FC236}">
                  <a16:creationId xmlns:a16="http://schemas.microsoft.com/office/drawing/2014/main" id="{778C6F28-3B1B-4019-A100-C5F1B05389E1}"/>
                </a:ext>
              </a:extLst>
            </p:cNvPr>
            <p:cNvSpPr/>
            <p:nvPr/>
          </p:nvSpPr>
          <p:spPr>
            <a:xfrm rot="5400000">
              <a:off x="2540306" y="3218280"/>
              <a:ext cx="1466735" cy="602008"/>
            </a:xfrm>
            <a:prstGeom prst="rightArrow">
              <a:avLst>
                <a:gd name="adj1" fmla="val 44710"/>
                <a:gd name="adj2" fmla="val 142438"/>
              </a:avLst>
            </a:prstGeom>
            <a:solidFill>
              <a:schemeClr val="accent3">
                <a:lumMod val="75000"/>
                <a:alpha val="33000"/>
              </a:scheme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ru-RU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3171F201-BEFE-42D1-9B30-714DCBC81F2B}"/>
              </a:ext>
            </a:extLst>
          </p:cNvPr>
          <p:cNvSpPr/>
          <p:nvPr/>
        </p:nvSpPr>
        <p:spPr>
          <a:xfrm>
            <a:off x="572739" y="5157863"/>
            <a:ext cx="1687361" cy="818685"/>
          </a:xfrm>
          <a:prstGeom prst="homePlate">
            <a:avLst/>
          </a:prstGeom>
          <a:solidFill>
            <a:srgbClr val="0097D8">
              <a:lumMod val="40000"/>
              <a:lumOff val="60000"/>
            </a:srgbClr>
          </a:solidFill>
          <a:ln w="9525" cap="rnd" cmpd="sng" algn="ctr">
            <a:solidFill>
              <a:srgbClr val="0097D8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 w="6600">
                  <a:solidFill>
                    <a:srgbClr val="0070B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BA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ИДЕЯ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2BEC0C-096B-43F3-A9BA-DEC211DEC811}"/>
              </a:ext>
            </a:extLst>
          </p:cNvPr>
          <p:cNvSpPr txBox="1"/>
          <p:nvPr/>
        </p:nvSpPr>
        <p:spPr>
          <a:xfrm>
            <a:off x="2484196" y="5128348"/>
            <a:ext cx="4104660" cy="107721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ru-RU" sz="160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Материальный баланс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для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блока заводнения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в каждом блоке свое </a:t>
            </a:r>
            <a:r>
              <a:rPr lang="ru-RU" sz="1600" b="1" i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пластовое давление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зависимые от него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PVT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параметры</a:t>
            </a:r>
          </a:p>
        </p:txBody>
      </p:sp>
      <p:sp>
        <p:nvSpPr>
          <p:cNvPr id="5" name="Прямоугольник: загнутый угол 4">
            <a:extLst>
              <a:ext uri="{FF2B5EF4-FFF2-40B4-BE49-F238E27FC236}">
                <a16:creationId xmlns:a16="http://schemas.microsoft.com/office/drawing/2014/main" id="{53AC9EE8-6005-4E7B-84CE-140BF18505F2}"/>
              </a:ext>
            </a:extLst>
          </p:cNvPr>
          <p:cNvSpPr/>
          <p:nvPr/>
        </p:nvSpPr>
        <p:spPr>
          <a:xfrm>
            <a:off x="6812952" y="5135138"/>
            <a:ext cx="4104660" cy="1077218"/>
          </a:xfrm>
          <a:prstGeom prst="foldedCorner">
            <a:avLst/>
          </a:prstGeom>
          <a:solidFill>
            <a:srgbClr val="6DD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пласт однородный, не наклонен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жидкость несжимаема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двухфазная фильтрация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7B17AE-CE9B-4B16-95FD-6FAFDAB60B5D}"/>
              </a:ext>
            </a:extLst>
          </p:cNvPr>
          <p:cNvPicPr/>
          <p:nvPr/>
        </p:nvPicPr>
        <p:blipFill rotWithShape="1">
          <a:blip r:embed="rId4"/>
          <a:srcRect l="20312" t="13984" r="1"/>
          <a:stretch/>
        </p:blipFill>
        <p:spPr>
          <a:xfrm>
            <a:off x="3137478" y="2772775"/>
            <a:ext cx="3336780" cy="2166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2CB6EA-55F2-493F-8374-CBB2C6138EE1}"/>
              </a:ext>
            </a:extLst>
          </p:cNvPr>
          <p:cNvSpPr txBox="1"/>
          <p:nvPr/>
        </p:nvSpPr>
        <p:spPr>
          <a:xfrm>
            <a:off x="572739" y="2676991"/>
            <a:ext cx="2486720" cy="132343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ru-RU" sz="1600" kern="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Выделение блоков по </a:t>
            </a:r>
            <a:r>
              <a:rPr lang="ru-RU" sz="1600" b="1" i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границам </a:t>
            </a:r>
            <a:r>
              <a:rPr lang="ru-RU" sz="1600" b="1" i="1" kern="0" dirty="0" err="1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неперетока</a:t>
            </a:r>
            <a:r>
              <a:rPr lang="ru-RU" sz="1600" b="1" i="1" kern="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 </a:t>
            </a:r>
            <a:r>
              <a:rPr lang="ru-RU" sz="1600" kern="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с учетом геологических и технологических </a:t>
            </a:r>
            <a:r>
              <a:rPr lang="ru-RU" sz="1600" kern="0" dirty="0" err="1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осо-бенностей</a:t>
            </a:r>
            <a:r>
              <a:rPr lang="ru-RU" sz="1600" kern="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 залежи</a:t>
            </a:r>
            <a:endParaRPr lang="ru-RU" sz="1600" b="1" i="1" kern="0" dirty="0">
              <a:solidFill>
                <a:schemeClr val="accent5">
                  <a:lumMod val="75000"/>
                </a:schemeClr>
              </a:solidFill>
              <a:latin typeface="Arial" panose="020B0604020202020204"/>
            </a:endParaRPr>
          </a:p>
        </p:txBody>
      </p:sp>
      <p:sp>
        <p:nvSpPr>
          <p:cNvPr id="20" name="Стрелка вправо 103">
            <a:extLst>
              <a:ext uri="{FF2B5EF4-FFF2-40B4-BE49-F238E27FC236}">
                <a16:creationId xmlns:a16="http://schemas.microsoft.com/office/drawing/2014/main" id="{00F9BABF-A553-4F29-90CE-425C83EBFDE0}"/>
              </a:ext>
            </a:extLst>
          </p:cNvPr>
          <p:cNvSpPr/>
          <p:nvPr/>
        </p:nvSpPr>
        <p:spPr>
          <a:xfrm rot="16200000" flipV="1">
            <a:off x="9325989" y="3761298"/>
            <a:ext cx="1013551" cy="580735"/>
          </a:xfrm>
          <a:prstGeom prst="rightArrow">
            <a:avLst>
              <a:gd name="adj1" fmla="val 44710"/>
              <a:gd name="adj2" fmla="val 142438"/>
            </a:avLst>
          </a:prstGeom>
          <a:solidFill>
            <a:schemeClr val="accent2">
              <a:lumMod val="60000"/>
              <a:lumOff val="40000"/>
              <a:alpha val="33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1" name="Стрелка: пятиугольник 20">
            <a:extLst>
              <a:ext uri="{FF2B5EF4-FFF2-40B4-BE49-F238E27FC236}">
                <a16:creationId xmlns:a16="http://schemas.microsoft.com/office/drawing/2014/main" id="{98860FFF-B4FC-41C4-B27C-09E79CDACDAF}"/>
              </a:ext>
            </a:extLst>
          </p:cNvPr>
          <p:cNvSpPr/>
          <p:nvPr/>
        </p:nvSpPr>
        <p:spPr>
          <a:xfrm>
            <a:off x="6812952" y="2622188"/>
            <a:ext cx="1974312" cy="818685"/>
          </a:xfrm>
          <a:prstGeom prst="homePlate">
            <a:avLst/>
          </a:prstGeom>
          <a:solidFill>
            <a:srgbClr val="0097D8">
              <a:lumMod val="40000"/>
              <a:lumOff val="60000"/>
            </a:srgbClr>
          </a:solidFill>
          <a:ln w="9525" cap="rnd" cmpd="sng" algn="ctr">
            <a:solidFill>
              <a:srgbClr val="0097D8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ln w="6600">
                  <a:solidFill>
                    <a:srgbClr val="0070B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70BA"/>
                  </a:outerShdw>
                </a:effectLst>
                <a:latin typeface="Arial" panose="020B0604020202020204"/>
              </a:rPr>
              <a:t>МАТ.БАЛАНС</a:t>
            </a:r>
            <a:endParaRPr kumimoji="0" lang="ru-RU" sz="1800" b="1" i="0" u="none" strike="noStrike" kern="0" cap="none" spc="0" normalizeH="0" baseline="0" noProof="0" dirty="0">
              <a:ln w="6600">
                <a:solidFill>
                  <a:srgbClr val="0070B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70BA"/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B76B94-AD83-48B9-B499-5C4DF1ECBF05}"/>
              </a:ext>
            </a:extLst>
          </p:cNvPr>
          <p:cNvSpPr txBox="1"/>
          <p:nvPr/>
        </p:nvSpPr>
        <p:spPr>
          <a:xfrm>
            <a:off x="8865282" y="2753936"/>
            <a:ext cx="2670328" cy="5847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ru-RU" sz="1600" kern="0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Получить согласованное решение между блоками</a:t>
            </a:r>
            <a:endParaRPr lang="ru-RU" sz="1600" b="1" i="1" kern="0" dirty="0">
              <a:solidFill>
                <a:schemeClr val="accent5">
                  <a:lumMod val="75000"/>
                </a:schemeClr>
              </a:solidFill>
              <a:latin typeface="Arial" panose="020B0604020202020204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AF986-EBC9-4967-A18F-C48049FF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80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9F31DD-A345-442A-BED6-24C4D02343DF}"/>
              </a:ext>
            </a:extLst>
          </p:cNvPr>
          <p:cNvSpPr txBox="1">
            <a:spLocks/>
          </p:cNvSpPr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 algn="ctr">
              <a:defRPr/>
            </a:pPr>
            <a:r>
              <a:rPr lang="ru-RU" sz="4400" dirty="0">
                <a:solidFill>
                  <a:schemeClr val="tx1"/>
                </a:solidFill>
                <a:latin typeface="Arial" panose="020B0604020202020204"/>
              </a:rPr>
              <a:t>Алгоритм расчета показателей разработки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90">
            <a:extLst>
              <a:ext uri="{FF2B5EF4-FFF2-40B4-BE49-F238E27FC236}">
                <a16:creationId xmlns:a16="http://schemas.microsoft.com/office/drawing/2014/main" id="{372A2477-4E17-40A0-B02D-6A0080AD4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469718"/>
              </p:ext>
            </p:extLst>
          </p:nvPr>
        </p:nvGraphicFramePr>
        <p:xfrm>
          <a:off x="4426004" y="591712"/>
          <a:ext cx="8120184" cy="5631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Picture166">
            <a:extLst>
              <a:ext uri="{FF2B5EF4-FFF2-40B4-BE49-F238E27FC236}">
                <a16:creationId xmlns:a16="http://schemas.microsoft.com/office/drawing/2014/main" id="{079AD6C6-81F1-4935-84C8-32CD1E47E903}"/>
              </a:ext>
            </a:extLst>
          </p:cNvPr>
          <p:cNvSpPr>
            <a:spLocks noEditPoints="1"/>
          </p:cNvSpPr>
          <p:nvPr/>
        </p:nvSpPr>
        <p:spPr bwMode="auto">
          <a:xfrm>
            <a:off x="8110224" y="3105717"/>
            <a:ext cx="751743" cy="603977"/>
          </a:xfrm>
          <a:custGeom>
            <a:avLst/>
            <a:gdLst>
              <a:gd name="T0" fmla="*/ 837 w 912"/>
              <a:gd name="T1" fmla="*/ 580 h 912"/>
              <a:gd name="T2" fmla="*/ 837 w 912"/>
              <a:gd name="T3" fmla="*/ 423 h 912"/>
              <a:gd name="T4" fmla="*/ 830 w 912"/>
              <a:gd name="T5" fmla="*/ 409 h 912"/>
              <a:gd name="T6" fmla="*/ 499 w 912"/>
              <a:gd name="T7" fmla="*/ 290 h 912"/>
              <a:gd name="T8" fmla="*/ 497 w 912"/>
              <a:gd name="T9" fmla="*/ 283 h 912"/>
              <a:gd name="T10" fmla="*/ 485 w 912"/>
              <a:gd name="T11" fmla="*/ 274 h 912"/>
              <a:gd name="T12" fmla="*/ 267 w 912"/>
              <a:gd name="T13" fmla="*/ 219 h 912"/>
              <a:gd name="T14" fmla="*/ 271 w 912"/>
              <a:gd name="T15" fmla="*/ 165 h 912"/>
              <a:gd name="T16" fmla="*/ 268 w 912"/>
              <a:gd name="T17" fmla="*/ 83 h 912"/>
              <a:gd name="T18" fmla="*/ 220 w 912"/>
              <a:gd name="T19" fmla="*/ 0 h 912"/>
              <a:gd name="T20" fmla="*/ 182 w 912"/>
              <a:gd name="T21" fmla="*/ 40 h 912"/>
              <a:gd name="T22" fmla="*/ 121 w 912"/>
              <a:gd name="T23" fmla="*/ 118 h 912"/>
              <a:gd name="T24" fmla="*/ 88 w 912"/>
              <a:gd name="T25" fmla="*/ 175 h 912"/>
              <a:gd name="T26" fmla="*/ 77 w 912"/>
              <a:gd name="T27" fmla="*/ 203 h 912"/>
              <a:gd name="T28" fmla="*/ 67 w 912"/>
              <a:gd name="T29" fmla="*/ 248 h 912"/>
              <a:gd name="T30" fmla="*/ 63 w 912"/>
              <a:gd name="T31" fmla="*/ 332 h 912"/>
              <a:gd name="T32" fmla="*/ 71 w 912"/>
              <a:gd name="T33" fmla="*/ 426 h 912"/>
              <a:gd name="T34" fmla="*/ 91 w 912"/>
              <a:gd name="T35" fmla="*/ 852 h 912"/>
              <a:gd name="T36" fmla="*/ 912 w 912"/>
              <a:gd name="T37" fmla="*/ 912 h 912"/>
              <a:gd name="T38" fmla="*/ 496 w 912"/>
              <a:gd name="T39" fmla="*/ 515 h 912"/>
              <a:gd name="T40" fmla="*/ 496 w 912"/>
              <a:gd name="T41" fmla="*/ 515 h 912"/>
              <a:gd name="T42" fmla="*/ 459 w 912"/>
              <a:gd name="T43" fmla="*/ 310 h 912"/>
              <a:gd name="T44" fmla="*/ 469 w 912"/>
              <a:gd name="T45" fmla="*/ 324 h 912"/>
              <a:gd name="T46" fmla="*/ 465 w 912"/>
              <a:gd name="T47" fmla="*/ 335 h 912"/>
              <a:gd name="T48" fmla="*/ 454 w 912"/>
              <a:gd name="T49" fmla="*/ 339 h 912"/>
              <a:gd name="T50" fmla="*/ 440 w 912"/>
              <a:gd name="T51" fmla="*/ 329 h 912"/>
              <a:gd name="T52" fmla="*/ 440 w 912"/>
              <a:gd name="T53" fmla="*/ 318 h 912"/>
              <a:gd name="T54" fmla="*/ 454 w 912"/>
              <a:gd name="T55" fmla="*/ 308 h 912"/>
              <a:gd name="T56" fmla="*/ 460 w 912"/>
              <a:gd name="T57" fmla="*/ 373 h 912"/>
              <a:gd name="T58" fmla="*/ 432 w 912"/>
              <a:gd name="T59" fmla="*/ 440 h 912"/>
              <a:gd name="T60" fmla="*/ 396 w 912"/>
              <a:gd name="T61" fmla="*/ 606 h 912"/>
              <a:gd name="T62" fmla="*/ 509 w 912"/>
              <a:gd name="T63" fmla="*/ 570 h 912"/>
              <a:gd name="T64" fmla="*/ 509 w 912"/>
              <a:gd name="T65" fmla="*/ 570 h 912"/>
              <a:gd name="T66" fmla="*/ 234 w 912"/>
              <a:gd name="T67" fmla="*/ 88 h 912"/>
              <a:gd name="T68" fmla="*/ 223 w 912"/>
              <a:gd name="T69" fmla="*/ 144 h 912"/>
              <a:gd name="T70" fmla="*/ 189 w 912"/>
              <a:gd name="T71" fmla="*/ 196 h 912"/>
              <a:gd name="T72" fmla="*/ 124 w 912"/>
              <a:gd name="T73" fmla="*/ 177 h 912"/>
              <a:gd name="T74" fmla="*/ 158 w 912"/>
              <a:gd name="T75" fmla="*/ 126 h 912"/>
              <a:gd name="T76" fmla="*/ 197 w 912"/>
              <a:gd name="T77" fmla="*/ 75 h 912"/>
              <a:gd name="T78" fmla="*/ 164 w 912"/>
              <a:gd name="T79" fmla="*/ 273 h 912"/>
              <a:gd name="T80" fmla="*/ 161 w 912"/>
              <a:gd name="T81" fmla="*/ 337 h 912"/>
              <a:gd name="T82" fmla="*/ 136 w 912"/>
              <a:gd name="T83" fmla="*/ 388 h 912"/>
              <a:gd name="T84" fmla="*/ 98 w 912"/>
              <a:gd name="T85" fmla="*/ 344 h 912"/>
              <a:gd name="T86" fmla="*/ 101 w 912"/>
              <a:gd name="T87" fmla="*/ 252 h 912"/>
              <a:gd name="T88" fmla="*/ 274 w 912"/>
              <a:gd name="T89" fmla="*/ 852 h 912"/>
              <a:gd name="T90" fmla="*/ 117 w 912"/>
              <a:gd name="T91" fmla="*/ 461 h 912"/>
              <a:gd name="T92" fmla="*/ 180 w 912"/>
              <a:gd name="T93" fmla="*/ 389 h 912"/>
              <a:gd name="T94" fmla="*/ 227 w 912"/>
              <a:gd name="T95" fmla="*/ 323 h 912"/>
              <a:gd name="T96" fmla="*/ 409 w 912"/>
              <a:gd name="T97" fmla="*/ 357 h 912"/>
              <a:gd name="T98" fmla="*/ 411 w 912"/>
              <a:gd name="T99" fmla="*/ 366 h 912"/>
              <a:gd name="T100" fmla="*/ 323 w 912"/>
              <a:gd name="T101" fmla="*/ 791 h 912"/>
              <a:gd name="T102" fmla="*/ 387 w 912"/>
              <a:gd name="T103" fmla="*/ 642 h 912"/>
              <a:gd name="T104" fmla="*/ 354 w 912"/>
              <a:gd name="T105" fmla="*/ 791 h 912"/>
              <a:gd name="T106" fmla="*/ 558 w 912"/>
              <a:gd name="T107" fmla="*/ 791 h 912"/>
              <a:gd name="T108" fmla="*/ 638 w 912"/>
              <a:gd name="T109" fmla="*/ 852 h 912"/>
              <a:gd name="T110" fmla="*/ 498 w 912"/>
              <a:gd name="T111" fmla="*/ 386 h 912"/>
              <a:gd name="T112" fmla="*/ 793 w 912"/>
              <a:gd name="T113" fmla="*/ 58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2" h="912">
                <a:moveTo>
                  <a:pt x="819" y="852"/>
                </a:moveTo>
                <a:lnTo>
                  <a:pt x="819" y="580"/>
                </a:lnTo>
                <a:lnTo>
                  <a:pt x="837" y="580"/>
                </a:lnTo>
                <a:lnTo>
                  <a:pt x="837" y="430"/>
                </a:lnTo>
                <a:lnTo>
                  <a:pt x="837" y="430"/>
                </a:lnTo>
                <a:lnTo>
                  <a:pt x="837" y="423"/>
                </a:lnTo>
                <a:lnTo>
                  <a:pt x="836" y="415"/>
                </a:lnTo>
                <a:lnTo>
                  <a:pt x="833" y="410"/>
                </a:lnTo>
                <a:lnTo>
                  <a:pt x="830" y="409"/>
                </a:lnTo>
                <a:lnTo>
                  <a:pt x="828" y="407"/>
                </a:lnTo>
                <a:lnTo>
                  <a:pt x="499" y="297"/>
                </a:lnTo>
                <a:lnTo>
                  <a:pt x="499" y="290"/>
                </a:lnTo>
                <a:lnTo>
                  <a:pt x="499" y="290"/>
                </a:lnTo>
                <a:lnTo>
                  <a:pt x="498" y="286"/>
                </a:lnTo>
                <a:lnTo>
                  <a:pt x="497" y="283"/>
                </a:lnTo>
                <a:lnTo>
                  <a:pt x="494" y="278"/>
                </a:lnTo>
                <a:lnTo>
                  <a:pt x="488" y="275"/>
                </a:lnTo>
                <a:lnTo>
                  <a:pt x="485" y="274"/>
                </a:lnTo>
                <a:lnTo>
                  <a:pt x="482" y="273"/>
                </a:lnTo>
                <a:lnTo>
                  <a:pt x="427" y="273"/>
                </a:lnTo>
                <a:lnTo>
                  <a:pt x="267" y="219"/>
                </a:lnTo>
                <a:lnTo>
                  <a:pt x="267" y="219"/>
                </a:lnTo>
                <a:lnTo>
                  <a:pt x="269" y="192"/>
                </a:lnTo>
                <a:lnTo>
                  <a:pt x="271" y="165"/>
                </a:lnTo>
                <a:lnTo>
                  <a:pt x="271" y="136"/>
                </a:lnTo>
                <a:lnTo>
                  <a:pt x="270" y="109"/>
                </a:lnTo>
                <a:lnTo>
                  <a:pt x="268" y="83"/>
                </a:lnTo>
                <a:lnTo>
                  <a:pt x="266" y="57"/>
                </a:lnTo>
                <a:lnTo>
                  <a:pt x="260" y="13"/>
                </a:lnTo>
                <a:lnTo>
                  <a:pt x="220" y="0"/>
                </a:lnTo>
                <a:lnTo>
                  <a:pt x="220" y="0"/>
                </a:lnTo>
                <a:lnTo>
                  <a:pt x="203" y="18"/>
                </a:lnTo>
                <a:lnTo>
                  <a:pt x="182" y="40"/>
                </a:lnTo>
                <a:lnTo>
                  <a:pt x="162" y="64"/>
                </a:lnTo>
                <a:lnTo>
                  <a:pt x="142" y="90"/>
                </a:lnTo>
                <a:lnTo>
                  <a:pt x="121" y="118"/>
                </a:lnTo>
                <a:lnTo>
                  <a:pt x="103" y="146"/>
                </a:lnTo>
                <a:lnTo>
                  <a:pt x="95" y="161"/>
                </a:lnTo>
                <a:lnTo>
                  <a:pt x="88" y="175"/>
                </a:lnTo>
                <a:lnTo>
                  <a:pt x="82" y="189"/>
                </a:lnTo>
                <a:lnTo>
                  <a:pt x="77" y="203"/>
                </a:lnTo>
                <a:lnTo>
                  <a:pt x="77" y="203"/>
                </a:lnTo>
                <a:lnTo>
                  <a:pt x="73" y="217"/>
                </a:lnTo>
                <a:lnTo>
                  <a:pt x="70" y="232"/>
                </a:lnTo>
                <a:lnTo>
                  <a:pt x="67" y="248"/>
                </a:lnTo>
                <a:lnTo>
                  <a:pt x="65" y="264"/>
                </a:lnTo>
                <a:lnTo>
                  <a:pt x="63" y="297"/>
                </a:lnTo>
                <a:lnTo>
                  <a:pt x="63" y="332"/>
                </a:lnTo>
                <a:lnTo>
                  <a:pt x="64" y="365"/>
                </a:lnTo>
                <a:lnTo>
                  <a:pt x="68" y="397"/>
                </a:lnTo>
                <a:lnTo>
                  <a:pt x="71" y="426"/>
                </a:lnTo>
                <a:lnTo>
                  <a:pt x="74" y="451"/>
                </a:lnTo>
                <a:lnTo>
                  <a:pt x="91" y="456"/>
                </a:lnTo>
                <a:lnTo>
                  <a:pt x="91" y="852"/>
                </a:lnTo>
                <a:lnTo>
                  <a:pt x="0" y="852"/>
                </a:lnTo>
                <a:lnTo>
                  <a:pt x="0" y="912"/>
                </a:lnTo>
                <a:lnTo>
                  <a:pt x="912" y="912"/>
                </a:lnTo>
                <a:lnTo>
                  <a:pt x="912" y="852"/>
                </a:lnTo>
                <a:lnTo>
                  <a:pt x="819" y="852"/>
                </a:lnTo>
                <a:close/>
                <a:moveTo>
                  <a:pt x="496" y="515"/>
                </a:moveTo>
                <a:lnTo>
                  <a:pt x="453" y="457"/>
                </a:lnTo>
                <a:lnTo>
                  <a:pt x="475" y="424"/>
                </a:lnTo>
                <a:lnTo>
                  <a:pt x="496" y="515"/>
                </a:lnTo>
                <a:close/>
                <a:moveTo>
                  <a:pt x="454" y="308"/>
                </a:moveTo>
                <a:lnTo>
                  <a:pt x="454" y="308"/>
                </a:lnTo>
                <a:lnTo>
                  <a:pt x="459" y="310"/>
                </a:lnTo>
                <a:lnTo>
                  <a:pt x="465" y="313"/>
                </a:lnTo>
                <a:lnTo>
                  <a:pt x="468" y="318"/>
                </a:lnTo>
                <a:lnTo>
                  <a:pt x="469" y="324"/>
                </a:lnTo>
                <a:lnTo>
                  <a:pt x="469" y="324"/>
                </a:lnTo>
                <a:lnTo>
                  <a:pt x="468" y="329"/>
                </a:lnTo>
                <a:lnTo>
                  <a:pt x="465" y="335"/>
                </a:lnTo>
                <a:lnTo>
                  <a:pt x="459" y="338"/>
                </a:lnTo>
                <a:lnTo>
                  <a:pt x="454" y="339"/>
                </a:lnTo>
                <a:lnTo>
                  <a:pt x="454" y="339"/>
                </a:lnTo>
                <a:lnTo>
                  <a:pt x="447" y="338"/>
                </a:lnTo>
                <a:lnTo>
                  <a:pt x="443" y="335"/>
                </a:lnTo>
                <a:lnTo>
                  <a:pt x="440" y="329"/>
                </a:lnTo>
                <a:lnTo>
                  <a:pt x="439" y="324"/>
                </a:lnTo>
                <a:lnTo>
                  <a:pt x="439" y="324"/>
                </a:lnTo>
                <a:lnTo>
                  <a:pt x="440" y="318"/>
                </a:lnTo>
                <a:lnTo>
                  <a:pt x="443" y="313"/>
                </a:lnTo>
                <a:lnTo>
                  <a:pt x="447" y="310"/>
                </a:lnTo>
                <a:lnTo>
                  <a:pt x="454" y="308"/>
                </a:lnTo>
                <a:lnTo>
                  <a:pt x="454" y="308"/>
                </a:lnTo>
                <a:close/>
                <a:moveTo>
                  <a:pt x="447" y="373"/>
                </a:moveTo>
                <a:lnTo>
                  <a:pt x="460" y="373"/>
                </a:lnTo>
                <a:lnTo>
                  <a:pt x="465" y="374"/>
                </a:lnTo>
                <a:lnTo>
                  <a:pt x="468" y="387"/>
                </a:lnTo>
                <a:lnTo>
                  <a:pt x="432" y="440"/>
                </a:lnTo>
                <a:lnTo>
                  <a:pt x="447" y="373"/>
                </a:lnTo>
                <a:close/>
                <a:moveTo>
                  <a:pt x="488" y="550"/>
                </a:moveTo>
                <a:lnTo>
                  <a:pt x="396" y="606"/>
                </a:lnTo>
                <a:lnTo>
                  <a:pt x="427" y="467"/>
                </a:lnTo>
                <a:lnTo>
                  <a:pt x="488" y="550"/>
                </a:lnTo>
                <a:close/>
                <a:moveTo>
                  <a:pt x="509" y="570"/>
                </a:moveTo>
                <a:lnTo>
                  <a:pt x="544" y="730"/>
                </a:lnTo>
                <a:lnTo>
                  <a:pt x="412" y="628"/>
                </a:lnTo>
                <a:lnTo>
                  <a:pt x="509" y="570"/>
                </a:lnTo>
                <a:close/>
                <a:moveTo>
                  <a:pt x="197" y="75"/>
                </a:moveTo>
                <a:lnTo>
                  <a:pt x="234" y="88"/>
                </a:lnTo>
                <a:lnTo>
                  <a:pt x="234" y="88"/>
                </a:lnTo>
                <a:lnTo>
                  <a:pt x="237" y="131"/>
                </a:lnTo>
                <a:lnTo>
                  <a:pt x="237" y="131"/>
                </a:lnTo>
                <a:lnTo>
                  <a:pt x="223" y="144"/>
                </a:lnTo>
                <a:lnTo>
                  <a:pt x="211" y="159"/>
                </a:lnTo>
                <a:lnTo>
                  <a:pt x="200" y="177"/>
                </a:lnTo>
                <a:lnTo>
                  <a:pt x="189" y="196"/>
                </a:lnTo>
                <a:lnTo>
                  <a:pt x="189" y="196"/>
                </a:lnTo>
                <a:lnTo>
                  <a:pt x="188" y="197"/>
                </a:lnTo>
                <a:lnTo>
                  <a:pt x="124" y="177"/>
                </a:lnTo>
                <a:lnTo>
                  <a:pt x="124" y="177"/>
                </a:lnTo>
                <a:lnTo>
                  <a:pt x="141" y="151"/>
                </a:lnTo>
                <a:lnTo>
                  <a:pt x="158" y="126"/>
                </a:lnTo>
                <a:lnTo>
                  <a:pt x="177" y="100"/>
                </a:lnTo>
                <a:lnTo>
                  <a:pt x="197" y="75"/>
                </a:lnTo>
                <a:lnTo>
                  <a:pt x="197" y="75"/>
                </a:lnTo>
                <a:close/>
                <a:moveTo>
                  <a:pt x="101" y="252"/>
                </a:moveTo>
                <a:lnTo>
                  <a:pt x="164" y="273"/>
                </a:lnTo>
                <a:lnTo>
                  <a:pt x="164" y="273"/>
                </a:lnTo>
                <a:lnTo>
                  <a:pt x="161" y="295"/>
                </a:lnTo>
                <a:lnTo>
                  <a:pt x="160" y="317"/>
                </a:lnTo>
                <a:lnTo>
                  <a:pt x="161" y="337"/>
                </a:lnTo>
                <a:lnTo>
                  <a:pt x="164" y="355"/>
                </a:lnTo>
                <a:lnTo>
                  <a:pt x="164" y="355"/>
                </a:lnTo>
                <a:lnTo>
                  <a:pt x="136" y="388"/>
                </a:lnTo>
                <a:lnTo>
                  <a:pt x="100" y="377"/>
                </a:lnTo>
                <a:lnTo>
                  <a:pt x="100" y="377"/>
                </a:lnTo>
                <a:lnTo>
                  <a:pt x="98" y="344"/>
                </a:lnTo>
                <a:lnTo>
                  <a:pt x="97" y="313"/>
                </a:lnTo>
                <a:lnTo>
                  <a:pt x="98" y="281"/>
                </a:lnTo>
                <a:lnTo>
                  <a:pt x="101" y="252"/>
                </a:lnTo>
                <a:lnTo>
                  <a:pt x="101" y="252"/>
                </a:lnTo>
                <a:close/>
                <a:moveTo>
                  <a:pt x="274" y="791"/>
                </a:moveTo>
                <a:lnTo>
                  <a:pt x="274" y="852"/>
                </a:lnTo>
                <a:lnTo>
                  <a:pt x="117" y="852"/>
                </a:lnTo>
                <a:lnTo>
                  <a:pt x="117" y="461"/>
                </a:lnTo>
                <a:lnTo>
                  <a:pt x="117" y="461"/>
                </a:lnTo>
                <a:lnTo>
                  <a:pt x="147" y="429"/>
                </a:lnTo>
                <a:lnTo>
                  <a:pt x="163" y="410"/>
                </a:lnTo>
                <a:lnTo>
                  <a:pt x="180" y="389"/>
                </a:lnTo>
                <a:lnTo>
                  <a:pt x="197" y="368"/>
                </a:lnTo>
                <a:lnTo>
                  <a:pt x="214" y="345"/>
                </a:lnTo>
                <a:lnTo>
                  <a:pt x="227" y="323"/>
                </a:lnTo>
                <a:lnTo>
                  <a:pt x="240" y="300"/>
                </a:lnTo>
                <a:lnTo>
                  <a:pt x="409" y="356"/>
                </a:lnTo>
                <a:lnTo>
                  <a:pt x="409" y="357"/>
                </a:lnTo>
                <a:lnTo>
                  <a:pt x="409" y="357"/>
                </a:lnTo>
                <a:lnTo>
                  <a:pt x="409" y="362"/>
                </a:lnTo>
                <a:lnTo>
                  <a:pt x="411" y="366"/>
                </a:lnTo>
                <a:lnTo>
                  <a:pt x="413" y="369"/>
                </a:lnTo>
                <a:lnTo>
                  <a:pt x="417" y="371"/>
                </a:lnTo>
                <a:lnTo>
                  <a:pt x="323" y="791"/>
                </a:lnTo>
                <a:lnTo>
                  <a:pt x="274" y="791"/>
                </a:lnTo>
                <a:close/>
                <a:moveTo>
                  <a:pt x="354" y="791"/>
                </a:moveTo>
                <a:lnTo>
                  <a:pt x="387" y="642"/>
                </a:lnTo>
                <a:lnTo>
                  <a:pt x="515" y="744"/>
                </a:lnTo>
                <a:lnTo>
                  <a:pt x="435" y="791"/>
                </a:lnTo>
                <a:lnTo>
                  <a:pt x="354" y="791"/>
                </a:lnTo>
                <a:close/>
                <a:moveTo>
                  <a:pt x="486" y="791"/>
                </a:moveTo>
                <a:lnTo>
                  <a:pt x="548" y="754"/>
                </a:lnTo>
                <a:lnTo>
                  <a:pt x="558" y="791"/>
                </a:lnTo>
                <a:lnTo>
                  <a:pt x="486" y="791"/>
                </a:lnTo>
                <a:close/>
                <a:moveTo>
                  <a:pt x="793" y="852"/>
                </a:moveTo>
                <a:lnTo>
                  <a:pt x="638" y="852"/>
                </a:lnTo>
                <a:lnTo>
                  <a:pt x="638" y="791"/>
                </a:lnTo>
                <a:lnTo>
                  <a:pt x="588" y="791"/>
                </a:lnTo>
                <a:lnTo>
                  <a:pt x="498" y="386"/>
                </a:lnTo>
                <a:lnTo>
                  <a:pt x="777" y="479"/>
                </a:lnTo>
                <a:lnTo>
                  <a:pt x="777" y="580"/>
                </a:lnTo>
                <a:lnTo>
                  <a:pt x="793" y="580"/>
                </a:lnTo>
                <a:lnTo>
                  <a:pt x="793" y="852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Рисунок 4" descr="Мишень">
            <a:extLst>
              <a:ext uri="{FF2B5EF4-FFF2-40B4-BE49-F238E27FC236}">
                <a16:creationId xmlns:a16="http://schemas.microsoft.com/office/drawing/2014/main" id="{418B7002-8A95-447F-86B8-9B6B98916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4138" y="2527663"/>
            <a:ext cx="1802674" cy="180267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27B894-4EDB-443A-9CC4-6590EF3C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321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DE768A7-56F6-43D4-8300-A56027CCA2C5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97D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j-lt"/>
              </a:rPr>
              <a:t>Алгоритм расчета показателей разработки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7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E93E29F-1CDD-4D17-A18E-C177056459C6}"/>
              </a:ext>
            </a:extLst>
          </p:cNvPr>
          <p:cNvCxnSpPr>
            <a:cxnSpLocks/>
          </p:cNvCxnSpPr>
          <p:nvPr/>
        </p:nvCxnSpPr>
        <p:spPr>
          <a:xfrm>
            <a:off x="455587" y="1944171"/>
            <a:ext cx="10810724" cy="0"/>
          </a:xfrm>
          <a:prstGeom prst="line">
            <a:avLst/>
          </a:prstGeom>
          <a:noFill/>
          <a:ln w="9525" cap="flat" cmpd="sng" algn="ctr">
            <a:solidFill>
              <a:srgbClr val="2FB4E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2589E30-EF07-4E9D-A1BC-1DA6F04A09AC}"/>
                  </a:ext>
                </a:extLst>
              </p:cNvPr>
              <p:cNvSpPr/>
              <p:nvPr/>
            </p:nvSpPr>
            <p:spPr>
              <a:xfrm>
                <a:off x="6739176" y="1062306"/>
                <a:ext cx="6096000" cy="4912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44500" indent="215900" algn="just" hangingPunct="0">
                  <a:lnSpc>
                    <a:spcPct val="150000"/>
                  </a:lnSpc>
                  <a:spcBef>
                    <a:spcPts val="800"/>
                  </a:spcBef>
                  <a:spcAft>
                    <a:spcPts val="0"/>
                  </a:spcAft>
                  <a:tabLst>
                    <a:tab pos="5041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ru-RU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2589E30-EF07-4E9D-A1BC-1DA6F04A0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176" y="1062306"/>
                <a:ext cx="6096000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115A800-A065-4340-A0C3-89A27A32E860}"/>
                  </a:ext>
                </a:extLst>
              </p:cNvPr>
              <p:cNvSpPr/>
              <p:nvPr/>
            </p:nvSpPr>
            <p:spPr>
              <a:xfrm>
                <a:off x="959556" y="1002516"/>
                <a:ext cx="6355643" cy="749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Время работы </a:t>
                </a:r>
                <a:r>
                  <a:rPr lang="ru-RU" sz="1400" b="1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i-ой</a:t>
                </a:r>
                <a:r>
                  <a:rPr lang="ru-RU" sz="14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скважины в </a:t>
                </a:r>
                <a:r>
                  <a:rPr lang="en-US" sz="1400" b="1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</a:t>
                </a:r>
                <a:r>
                  <a:rPr lang="ru-RU" sz="1400" b="1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-ом</a:t>
                </a:r>
                <a:r>
                  <a:rPr lang="ru-RU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прогнозном месяце определяется календарным временем этого месяца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ru-RU" sz="14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и заранее заданным коэффициентом эксплуатации</a:t>
                </a:r>
                <a:r>
                  <a:rPr lang="en-US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  <m:sup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endParaRPr lang="ru-RU" sz="1400" b="1" dirty="0">
                  <a:solidFill>
                    <a:schemeClr val="accent5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115A800-A065-4340-A0C3-89A27A32E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56" y="1002516"/>
                <a:ext cx="6355643" cy="749372"/>
              </a:xfrm>
              <a:prstGeom prst="rect">
                <a:avLst/>
              </a:prstGeom>
              <a:blipFill>
                <a:blip r:embed="rId3"/>
                <a:stretch>
                  <a:fillRect l="-288" t="-813" r="-288" b="-89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E365773-71FE-4FA3-9294-EACD28C43070}"/>
              </a:ext>
            </a:extLst>
          </p:cNvPr>
          <p:cNvSpPr/>
          <p:nvPr/>
        </p:nvSpPr>
        <p:spPr>
          <a:xfrm>
            <a:off x="7679889" y="969263"/>
            <a:ext cx="801511" cy="759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12218D5-28B9-4E44-861E-59952DBA379F}"/>
              </a:ext>
            </a:extLst>
          </p:cNvPr>
          <p:cNvSpPr/>
          <p:nvPr/>
        </p:nvSpPr>
        <p:spPr>
          <a:xfrm>
            <a:off x="959556" y="1958286"/>
            <a:ext cx="6199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400"/>
              </a:spcBef>
              <a:tabLst>
                <a:tab pos="1268095" algn="l"/>
                <a:tab pos="673100" algn="l"/>
              </a:tabLst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рассматриваемой методике для определения характеристик вытеснения будем использовать модель, основанную на корреляциях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Corey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50FEFD-FEAB-4DFD-B261-31F4F66AE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692" y="3037265"/>
            <a:ext cx="2970567" cy="21352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85B9BAE-3254-4CAC-84E5-1F2A42A6D9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161" y="3045890"/>
            <a:ext cx="2982205" cy="2143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5F45FD9-9A9A-4723-BE1D-506EDCE46178}"/>
                  </a:ext>
                </a:extLst>
              </p:cNvPr>
              <p:cNvSpPr/>
              <p:nvPr/>
            </p:nvSpPr>
            <p:spPr>
              <a:xfrm>
                <a:off x="1299318" y="3370766"/>
                <a:ext cx="2670859" cy="128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u-RU" sz="160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КИН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КИН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КИН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КИН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5F45FD9-9A9A-4723-BE1D-506EDCE46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318" y="3370766"/>
                <a:ext cx="2670859" cy="12834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0B83CF19-B69A-4FD8-A152-3AF70B65F3FC}"/>
                  </a:ext>
                </a:extLst>
              </p:cNvPr>
              <p:cNvSpPr/>
              <p:nvPr/>
            </p:nvSpPr>
            <p:spPr>
              <a:xfrm>
                <a:off x="1334103" y="4798280"/>
                <a:ext cx="2638223" cy="818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𝑊𝐶</m:t>
                          </m:r>
                        </m:e>
                        <m:sub>
                          <m:r>
                            <a:rPr lang="ru-RU" sz="16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6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𝑊𝐶</m:t>
                                  </m:r>
                                </m:e>
                                <m:sub>
                                  <m:r>
                                    <a:rPr lang="ru-RU" sz="16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ru-RU" sz="16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0B83CF19-B69A-4FD8-A152-3AF70B65F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103" y="4798280"/>
                <a:ext cx="2638223" cy="8181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5D46DC71-35B2-47F4-B250-211064A42276}"/>
              </a:ext>
            </a:extLst>
          </p:cNvPr>
          <p:cNvSpPr/>
          <p:nvPr/>
        </p:nvSpPr>
        <p:spPr>
          <a:xfrm>
            <a:off x="7712455" y="3725373"/>
            <a:ext cx="801511" cy="759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38DF689F-AD25-40A4-8873-A5C359D44DB0}"/>
                  </a:ext>
                </a:extLst>
              </p:cNvPr>
              <p:cNvSpPr/>
              <p:nvPr/>
            </p:nvSpPr>
            <p:spPr>
              <a:xfrm>
                <a:off x="959556" y="5779615"/>
                <a:ext cx="100245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algn="just">
                  <a:spcBef>
                    <a:spcPts val="400"/>
                  </a:spcBef>
                  <a:tabLst>
                    <a:tab pos="1268095" algn="l"/>
                    <a:tab pos="673100" algn="l"/>
                  </a:tabLst>
                </a:pP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sz="1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𝑟𝑤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относительная фазовая проницаемость по нефти и воде, </a:t>
                </a:r>
                <a:r>
                  <a:rPr lang="ru-RU" sz="120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д.ед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.;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  <m:sup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200" b="0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ru-RU" sz="1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  <m:sup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значение проницаемости в крайних точках, </a:t>
                </a:r>
                <a:r>
                  <a:rPr lang="ru-RU" sz="120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д.ед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sz="12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степень Кори по нефти и воде соответственно; </a:t>
                </a:r>
                <a:r>
                  <a:rPr lang="ru-RU" sz="1200" i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КИН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коэффициент извлечения нефти, </a:t>
                </a:r>
                <a:r>
                  <a:rPr lang="ru-RU" sz="120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д.ед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.; </a:t>
                </a:r>
                <a:r>
                  <a:rPr lang="en-US" sz="1200" i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WC</a:t>
                </a:r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текущая обводненность</a:t>
                </a:r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20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д.ед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.; </a:t>
                </a:r>
                <a:r>
                  <a:rPr lang="en-US" sz="1200" i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WC</a:t>
                </a:r>
                <a:r>
                  <a:rPr lang="ru-RU" sz="1200" i="1" baseline="-250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начальная обводненность, </a:t>
                </a:r>
                <a:r>
                  <a:rPr lang="ru-RU" sz="120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д.ед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вязкость нефти и вязкость воды, </a:t>
                </a:r>
                <a:r>
                  <a:rPr lang="ru-RU" sz="120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сП</a:t>
                </a:r>
                <a:r>
                  <a:rPr lang="ru-RU" sz="12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38DF689F-AD25-40A4-8873-A5C359D44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56" y="5779615"/>
                <a:ext cx="10024533" cy="646331"/>
              </a:xfrm>
              <a:prstGeom prst="rect">
                <a:avLst/>
              </a:prstGeom>
              <a:blipFill>
                <a:blip r:embed="rId8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70F668-C821-44E9-B143-9FC762A54CAC}"/>
              </a:ext>
            </a:extLst>
          </p:cNvPr>
          <p:cNvSpPr txBox="1"/>
          <p:nvPr/>
        </p:nvSpPr>
        <p:spPr>
          <a:xfrm>
            <a:off x="450857" y="977921"/>
            <a:ext cx="2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D6C5E4-7671-48F7-AA64-F901FA0DA0CC}"/>
              </a:ext>
            </a:extLst>
          </p:cNvPr>
          <p:cNvSpPr txBox="1"/>
          <p:nvPr/>
        </p:nvSpPr>
        <p:spPr>
          <a:xfrm>
            <a:off x="450857" y="2036369"/>
            <a:ext cx="2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6434332-2813-4978-9A1C-2764307469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72" t="12373" r="51971" b="49037"/>
          <a:stretch/>
        </p:blipFill>
        <p:spPr>
          <a:xfrm>
            <a:off x="5714138" y="3199055"/>
            <a:ext cx="580452" cy="113722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737058-C1DA-4A9A-847D-FFA0D812CAE9}"/>
              </a:ext>
            </a:extLst>
          </p:cNvPr>
          <p:cNvSpPr/>
          <p:nvPr/>
        </p:nvSpPr>
        <p:spPr>
          <a:xfrm>
            <a:off x="5977166" y="3245159"/>
            <a:ext cx="305594" cy="100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930B44-2184-46F8-B5DB-0C6FBDBC22DB}"/>
              </a:ext>
            </a:extLst>
          </p:cNvPr>
          <p:cNvSpPr txBox="1"/>
          <p:nvPr/>
        </p:nvSpPr>
        <p:spPr>
          <a:xfrm>
            <a:off x="5923236" y="3223381"/>
            <a:ext cx="499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Krw</a:t>
            </a:r>
            <a:endParaRPr lang="ru-RU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8BF585-80A1-4128-AC5C-7185028FFE02}"/>
              </a:ext>
            </a:extLst>
          </p:cNvPr>
          <p:cNvSpPr txBox="1"/>
          <p:nvPr/>
        </p:nvSpPr>
        <p:spPr>
          <a:xfrm>
            <a:off x="5923236" y="3607847"/>
            <a:ext cx="499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Kro</a:t>
            </a:r>
            <a:endParaRPr lang="ru-RU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4EF201-0535-4858-8BC4-5A78FDCC0F6C}"/>
              </a:ext>
            </a:extLst>
          </p:cNvPr>
          <p:cNvSpPr txBox="1"/>
          <p:nvPr/>
        </p:nvSpPr>
        <p:spPr>
          <a:xfrm>
            <a:off x="5939152" y="3992313"/>
            <a:ext cx="499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КИН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02EAB6F7-DFEB-4495-AE1D-C35323B38524}"/>
                  </a:ext>
                </a:extLst>
              </p:cNvPr>
              <p:cNvSpPr/>
              <p:nvPr/>
            </p:nvSpPr>
            <p:spPr>
              <a:xfrm>
                <a:off x="1025631" y="2860486"/>
                <a:ext cx="3463769" cy="370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𝑊𝐶</m:t>
                          </m:r>
                        </m:e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d>
                        <m:d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КИН</m:t>
                              </m:r>
                            </m:e>
                            <m:sup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𝑊𝐶</m:t>
                              </m:r>
                            </m:e>
                            <m:sub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02EAB6F7-DFEB-4495-AE1D-C35323B38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31" y="2860486"/>
                <a:ext cx="3463769" cy="3708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id="{ED72C1B4-CEA2-42B7-B150-E36D43405629}"/>
              </a:ext>
            </a:extLst>
          </p:cNvPr>
          <p:cNvSpPr/>
          <p:nvPr/>
        </p:nvSpPr>
        <p:spPr>
          <a:xfrm>
            <a:off x="6398860" y="4900738"/>
            <a:ext cx="79325" cy="793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5A0CD34-ABCF-4538-B3C1-FFC757A63184}"/>
              </a:ext>
            </a:extLst>
          </p:cNvPr>
          <p:cNvSpPr/>
          <p:nvPr/>
        </p:nvSpPr>
        <p:spPr>
          <a:xfrm>
            <a:off x="7058330" y="4899926"/>
            <a:ext cx="79325" cy="7932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941B59F-5BAF-4DC5-AF82-BEC498AE725F}"/>
              </a:ext>
            </a:extLst>
          </p:cNvPr>
          <p:cNvSpPr/>
          <p:nvPr/>
        </p:nvSpPr>
        <p:spPr>
          <a:xfrm>
            <a:off x="7058329" y="4537238"/>
            <a:ext cx="79325" cy="793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CA9788A-E98A-485E-970C-9F604E5A7B4C}"/>
              </a:ext>
            </a:extLst>
          </p:cNvPr>
          <p:cNvSpPr/>
          <p:nvPr/>
        </p:nvSpPr>
        <p:spPr>
          <a:xfrm>
            <a:off x="6398860" y="3941467"/>
            <a:ext cx="79325" cy="79325"/>
          </a:xfrm>
          <a:prstGeom prst="ellipse">
            <a:avLst/>
          </a:prstGeom>
          <a:solidFill>
            <a:srgbClr val="EFDD57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5A94378-4C17-4CE5-9C93-C2525B721E95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7097993" y="4654194"/>
            <a:ext cx="0" cy="245732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D5B75FA-2434-4177-B2C9-8590003634DE}"/>
              </a:ext>
            </a:extLst>
          </p:cNvPr>
          <p:cNvCxnSpPr>
            <a:cxnSpLocks/>
            <a:stCxn id="30" idx="4"/>
            <a:endCxn id="4" idx="0"/>
          </p:cNvCxnSpPr>
          <p:nvPr/>
        </p:nvCxnSpPr>
        <p:spPr>
          <a:xfrm>
            <a:off x="6438523" y="4020792"/>
            <a:ext cx="0" cy="879946"/>
          </a:xfrm>
          <a:prstGeom prst="line">
            <a:avLst/>
          </a:prstGeom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0CB5E73-4942-44AB-B92E-EDD91CE58EBD}"/>
              </a:ext>
            </a:extLst>
          </p:cNvPr>
          <p:cNvCxnSpPr/>
          <p:nvPr/>
        </p:nvCxnSpPr>
        <p:spPr>
          <a:xfrm>
            <a:off x="6194534" y="4948456"/>
            <a:ext cx="200111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A9FB7261-F340-4E7E-94C7-ADB1D42CA91F}"/>
                  </a:ext>
                </a:extLst>
              </p:cNvPr>
              <p:cNvSpPr/>
              <p:nvPr/>
            </p:nvSpPr>
            <p:spPr>
              <a:xfrm>
                <a:off x="6355004" y="3676618"/>
                <a:ext cx="41139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A9FB7261-F340-4E7E-94C7-ADB1D42CA9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04" y="3676618"/>
                <a:ext cx="41139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42A6C36-6579-4643-BE0C-FC7C7FF2093C}"/>
                  </a:ext>
                </a:extLst>
              </p:cNvPr>
              <p:cNvSpPr/>
              <p:nvPr/>
            </p:nvSpPr>
            <p:spPr>
              <a:xfrm>
                <a:off x="7080743" y="4633861"/>
                <a:ext cx="4689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𝑜𝑟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542A6C36-6579-4643-BE0C-FC7C7FF209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743" y="4633861"/>
                <a:ext cx="46891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ECD7F22-9321-4B9F-BEBA-5930A9273DC9}"/>
                  </a:ext>
                </a:extLst>
              </p:cNvPr>
              <p:cNvSpPr/>
              <p:nvPr/>
            </p:nvSpPr>
            <p:spPr>
              <a:xfrm>
                <a:off x="5968031" y="4629832"/>
                <a:ext cx="4993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𝑤𝑟</m:t>
                          </m:r>
                        </m:sub>
                      </m:sSub>
                    </m:oMath>
                  </m:oMathPara>
                </a14:m>
                <a:endParaRPr lang="ru-RU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3ECD7F22-9321-4B9F-BEBA-5930A927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031" y="4629832"/>
                <a:ext cx="49936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Рисунок 51" descr="Песочные часы">
            <a:extLst>
              <a:ext uri="{FF2B5EF4-FFF2-40B4-BE49-F238E27FC236}">
                <a16:creationId xmlns:a16="http://schemas.microsoft.com/office/drawing/2014/main" id="{3C417D7E-B620-4533-951A-8E531A4BD7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4290" y="8240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A9DF11A9-64C3-49E6-B2A1-111B65B74146}"/>
                  </a:ext>
                </a:extLst>
              </p:cNvPr>
              <p:cNvSpPr/>
              <p:nvPr/>
            </p:nvSpPr>
            <p:spPr>
              <a:xfrm>
                <a:off x="6722213" y="4322055"/>
                <a:ext cx="451790" cy="312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A9DF11A9-64C3-49E6-B2A1-111B65B74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13" y="4322055"/>
                <a:ext cx="451790" cy="3125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A16096-3696-4556-88CD-93BFB9453833}"/>
              </a:ext>
            </a:extLst>
          </p:cNvPr>
          <p:cNvSpPr/>
          <p:nvPr/>
        </p:nvSpPr>
        <p:spPr>
          <a:xfrm>
            <a:off x="1162756" y="3264705"/>
            <a:ext cx="3150484" cy="247915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изогнутая влево 13">
            <a:extLst>
              <a:ext uri="{FF2B5EF4-FFF2-40B4-BE49-F238E27FC236}">
                <a16:creationId xmlns:a16="http://schemas.microsoft.com/office/drawing/2014/main" id="{51434617-1919-4639-A4AB-D7064AE18684}"/>
              </a:ext>
            </a:extLst>
          </p:cNvPr>
          <p:cNvSpPr/>
          <p:nvPr/>
        </p:nvSpPr>
        <p:spPr>
          <a:xfrm>
            <a:off x="3770488" y="3687907"/>
            <a:ext cx="328029" cy="15846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изогнутая влево 41">
            <a:extLst>
              <a:ext uri="{FF2B5EF4-FFF2-40B4-BE49-F238E27FC236}">
                <a16:creationId xmlns:a16="http://schemas.microsoft.com/office/drawing/2014/main" id="{CA4D5201-9F70-4990-AC9D-A6942ED004D0}"/>
              </a:ext>
            </a:extLst>
          </p:cNvPr>
          <p:cNvSpPr/>
          <p:nvPr/>
        </p:nvSpPr>
        <p:spPr>
          <a:xfrm>
            <a:off x="3787420" y="4265920"/>
            <a:ext cx="328029" cy="13019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11E5F5B9-3FAA-4D36-9786-16EDF2B12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95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Капля 50">
            <a:extLst>
              <a:ext uri="{FF2B5EF4-FFF2-40B4-BE49-F238E27FC236}">
                <a16:creationId xmlns:a16="http://schemas.microsoft.com/office/drawing/2014/main" id="{CE288143-7D09-4E70-85D4-1A74625EC026}"/>
              </a:ext>
            </a:extLst>
          </p:cNvPr>
          <p:cNvSpPr/>
          <p:nvPr/>
        </p:nvSpPr>
        <p:spPr>
          <a:xfrm flipH="1">
            <a:off x="4522750" y="4184557"/>
            <a:ext cx="1424480" cy="771133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12C1D450-755E-4309-A9D2-CA44C19A0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313116"/>
              </p:ext>
            </p:extLst>
          </p:nvPr>
        </p:nvGraphicFramePr>
        <p:xfrm>
          <a:off x="803277" y="3706430"/>
          <a:ext cx="3520763" cy="1343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DE768A7-56F6-43D4-8300-A56027CCA2C5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97D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j-lt"/>
              </a:rPr>
              <a:t>Алгоритм расчета показателей разработки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7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E93E29F-1CDD-4D17-A18E-C177056459C6}"/>
              </a:ext>
            </a:extLst>
          </p:cNvPr>
          <p:cNvCxnSpPr>
            <a:cxnSpLocks/>
          </p:cNvCxnSpPr>
          <p:nvPr/>
        </p:nvCxnSpPr>
        <p:spPr>
          <a:xfrm flipV="1">
            <a:off x="6096000" y="966262"/>
            <a:ext cx="0" cy="5390088"/>
          </a:xfrm>
          <a:prstGeom prst="line">
            <a:avLst/>
          </a:prstGeom>
          <a:noFill/>
          <a:ln w="9525" cap="flat" cmpd="sng" algn="ctr">
            <a:solidFill>
              <a:srgbClr val="2FB4E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4CDB979-7E02-4FD3-9357-568E41252EF2}"/>
                  </a:ext>
                </a:extLst>
              </p:cNvPr>
              <p:cNvSpPr/>
              <p:nvPr/>
            </p:nvSpPr>
            <p:spPr>
              <a:xfrm>
                <a:off x="717284" y="921104"/>
                <a:ext cx="5186806" cy="1264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</a:t>
                </a:r>
                <a:r>
                  <a:rPr lang="ru-RU" sz="1400" i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фактическим</a:t>
                </a:r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данным рассчитываются </a:t>
                </a:r>
                <a:r>
                  <a:rPr lang="ru-RU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коэффициенты продуктивности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𝑷𝑰</m:t>
                        </m:r>
                      </m:e>
                      <m:sub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для каждой добывающей скважины и </a:t>
                </a:r>
                <a:r>
                  <a:rPr lang="ru-RU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коэффициенты приемистости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𝑰𝑰</m:t>
                        </m:r>
                      </m:e>
                      <m:sub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ru-RU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ru-RU" sz="14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каждой нагнета-тельной скважины:</a:t>
                </a:r>
              </a:p>
              <a:p>
                <a:endParaRPr lang="ru-RU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04CDB979-7E02-4FD3-9357-568E41252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84" y="921104"/>
                <a:ext cx="5186806" cy="1264962"/>
              </a:xfrm>
              <a:prstGeom prst="rect">
                <a:avLst/>
              </a:prstGeom>
              <a:blipFill>
                <a:blip r:embed="rId4"/>
                <a:stretch>
                  <a:fillRect l="-353" t="-962" r="-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D9413D0-EAD5-42CB-89D0-EDBB30AC998A}"/>
                  </a:ext>
                </a:extLst>
              </p:cNvPr>
              <p:cNvSpPr/>
              <p:nvPr/>
            </p:nvSpPr>
            <p:spPr>
              <a:xfrm>
                <a:off x="1555712" y="1896093"/>
                <a:ext cx="3923766" cy="860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𝑃𝐼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𝑖𝑞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𝑤𝑓</m:t>
                              </m:r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∙</m:t>
                          </m:r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D9413D0-EAD5-42CB-89D0-EDBB30AC9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12" y="1896093"/>
                <a:ext cx="3923766" cy="860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9B543F3-4B1F-4AD6-B522-3E3243FAF36C}"/>
                  </a:ext>
                </a:extLst>
              </p:cNvPr>
              <p:cNvSpPr/>
              <p:nvPr/>
            </p:nvSpPr>
            <p:spPr>
              <a:xfrm>
                <a:off x="2089383" y="2839926"/>
                <a:ext cx="2499017" cy="7828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𝐼𝐼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𝑒𝑓𝑓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endChr m:val=""/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𝑤𝑓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ru-RU" sz="16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ru-RU" sz="16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B9B543F3-4B1F-4AD6-B522-3E3243FAF3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383" y="2839926"/>
                <a:ext cx="2499017" cy="782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2F510FA-3237-43B4-82F9-7218BDFFEEFA}"/>
              </a:ext>
            </a:extLst>
          </p:cNvPr>
          <p:cNvSpPr txBox="1"/>
          <p:nvPr/>
        </p:nvSpPr>
        <p:spPr>
          <a:xfrm>
            <a:off x="320120" y="730496"/>
            <a:ext cx="2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0F22178C-9FE7-4478-8404-037FCA7B2D1B}"/>
                  </a:ext>
                </a:extLst>
              </p:cNvPr>
              <p:cNvSpPr/>
              <p:nvPr/>
            </p:nvSpPr>
            <p:spPr>
              <a:xfrm>
                <a:off x="4539664" y="4362027"/>
                <a:ext cx="1407566" cy="360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𝑃𝐼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16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sz="16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ru-RU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0F22178C-9FE7-4478-8404-037FCA7B2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64" y="4362027"/>
                <a:ext cx="1407566" cy="360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8DF9F71-E6F3-4C78-9794-3BE54EDAD8F1}"/>
              </a:ext>
            </a:extLst>
          </p:cNvPr>
          <p:cNvSpPr txBox="1"/>
          <p:nvPr/>
        </p:nvSpPr>
        <p:spPr>
          <a:xfrm>
            <a:off x="6152444" y="730496"/>
            <a:ext cx="2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Picture96">
            <a:extLst>
              <a:ext uri="{FF2B5EF4-FFF2-40B4-BE49-F238E27FC236}">
                <a16:creationId xmlns:a16="http://schemas.microsoft.com/office/drawing/2014/main" id="{82923EC1-7636-465C-8FD4-316628681C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22997" y="1970658"/>
            <a:ext cx="419903" cy="658379"/>
          </a:xfrm>
          <a:custGeom>
            <a:avLst/>
            <a:gdLst>
              <a:gd name="T0" fmla="*/ 455 w 609"/>
              <a:gd name="T1" fmla="*/ 261 h 912"/>
              <a:gd name="T2" fmla="*/ 385 w 609"/>
              <a:gd name="T3" fmla="*/ 152 h 912"/>
              <a:gd name="T4" fmla="*/ 305 w 609"/>
              <a:gd name="T5" fmla="*/ 0 h 912"/>
              <a:gd name="T6" fmla="*/ 244 w 609"/>
              <a:gd name="T7" fmla="*/ 118 h 912"/>
              <a:gd name="T8" fmla="*/ 180 w 609"/>
              <a:gd name="T9" fmla="*/ 222 h 912"/>
              <a:gd name="T10" fmla="*/ 122 w 609"/>
              <a:gd name="T11" fmla="*/ 305 h 912"/>
              <a:gd name="T12" fmla="*/ 77 w 609"/>
              <a:gd name="T13" fmla="*/ 370 h 912"/>
              <a:gd name="T14" fmla="*/ 43 w 609"/>
              <a:gd name="T15" fmla="*/ 430 h 912"/>
              <a:gd name="T16" fmla="*/ 20 w 609"/>
              <a:gd name="T17" fmla="*/ 486 h 912"/>
              <a:gd name="T18" fmla="*/ 6 w 609"/>
              <a:gd name="T19" fmla="*/ 540 h 912"/>
              <a:gd name="T20" fmla="*/ 1 w 609"/>
              <a:gd name="T21" fmla="*/ 591 h 912"/>
              <a:gd name="T22" fmla="*/ 1 w 609"/>
              <a:gd name="T23" fmla="*/ 624 h 912"/>
              <a:gd name="T24" fmla="*/ 6 w 609"/>
              <a:gd name="T25" fmla="*/ 670 h 912"/>
              <a:gd name="T26" fmla="*/ 18 w 609"/>
              <a:gd name="T27" fmla="*/ 712 h 912"/>
              <a:gd name="T28" fmla="*/ 37 w 609"/>
              <a:gd name="T29" fmla="*/ 753 h 912"/>
              <a:gd name="T30" fmla="*/ 60 w 609"/>
              <a:gd name="T31" fmla="*/ 791 h 912"/>
              <a:gd name="T32" fmla="*/ 89 w 609"/>
              <a:gd name="T33" fmla="*/ 823 h 912"/>
              <a:gd name="T34" fmla="*/ 122 w 609"/>
              <a:gd name="T35" fmla="*/ 852 h 912"/>
              <a:gd name="T36" fmla="*/ 160 w 609"/>
              <a:gd name="T37" fmla="*/ 876 h 912"/>
              <a:gd name="T38" fmla="*/ 200 w 609"/>
              <a:gd name="T39" fmla="*/ 894 h 912"/>
              <a:gd name="T40" fmla="*/ 244 w 609"/>
              <a:gd name="T41" fmla="*/ 907 h 912"/>
              <a:gd name="T42" fmla="*/ 289 w 609"/>
              <a:gd name="T43" fmla="*/ 912 h 912"/>
              <a:gd name="T44" fmla="*/ 320 w 609"/>
              <a:gd name="T45" fmla="*/ 912 h 912"/>
              <a:gd name="T46" fmla="*/ 366 w 609"/>
              <a:gd name="T47" fmla="*/ 907 h 912"/>
              <a:gd name="T48" fmla="*/ 409 w 609"/>
              <a:gd name="T49" fmla="*/ 894 h 912"/>
              <a:gd name="T50" fmla="*/ 450 w 609"/>
              <a:gd name="T51" fmla="*/ 876 h 912"/>
              <a:gd name="T52" fmla="*/ 487 w 609"/>
              <a:gd name="T53" fmla="*/ 852 h 912"/>
              <a:gd name="T54" fmla="*/ 520 w 609"/>
              <a:gd name="T55" fmla="*/ 823 h 912"/>
              <a:gd name="T56" fmla="*/ 549 w 609"/>
              <a:gd name="T57" fmla="*/ 791 h 912"/>
              <a:gd name="T58" fmla="*/ 572 w 609"/>
              <a:gd name="T59" fmla="*/ 753 h 912"/>
              <a:gd name="T60" fmla="*/ 591 w 609"/>
              <a:gd name="T61" fmla="*/ 712 h 912"/>
              <a:gd name="T62" fmla="*/ 603 w 609"/>
              <a:gd name="T63" fmla="*/ 670 h 912"/>
              <a:gd name="T64" fmla="*/ 609 w 609"/>
              <a:gd name="T65" fmla="*/ 624 h 912"/>
              <a:gd name="T66" fmla="*/ 609 w 609"/>
              <a:gd name="T67" fmla="*/ 591 h 912"/>
              <a:gd name="T68" fmla="*/ 603 w 609"/>
              <a:gd name="T69" fmla="*/ 540 h 912"/>
              <a:gd name="T70" fmla="*/ 589 w 609"/>
              <a:gd name="T71" fmla="*/ 486 h 912"/>
              <a:gd name="T72" fmla="*/ 566 w 609"/>
              <a:gd name="T73" fmla="*/ 430 h 912"/>
              <a:gd name="T74" fmla="*/ 533 w 609"/>
              <a:gd name="T75" fmla="*/ 370 h 912"/>
              <a:gd name="T76" fmla="*/ 488 w 609"/>
              <a:gd name="T77" fmla="*/ 305 h 912"/>
              <a:gd name="T78" fmla="*/ 305 w 609"/>
              <a:gd name="T79" fmla="*/ 882 h 912"/>
              <a:gd name="T80" fmla="*/ 321 w 609"/>
              <a:gd name="T81" fmla="*/ 838 h 912"/>
              <a:gd name="T82" fmla="*/ 371 w 609"/>
              <a:gd name="T83" fmla="*/ 827 h 912"/>
              <a:gd name="T84" fmla="*/ 416 w 609"/>
              <a:gd name="T85" fmla="*/ 807 h 912"/>
              <a:gd name="T86" fmla="*/ 456 w 609"/>
              <a:gd name="T87" fmla="*/ 777 h 912"/>
              <a:gd name="T88" fmla="*/ 492 w 609"/>
              <a:gd name="T89" fmla="*/ 738 h 912"/>
              <a:gd name="T90" fmla="*/ 521 w 609"/>
              <a:gd name="T91" fmla="*/ 692 h 912"/>
              <a:gd name="T92" fmla="*/ 554 w 609"/>
              <a:gd name="T93" fmla="*/ 721 h 912"/>
              <a:gd name="T94" fmla="*/ 522 w 609"/>
              <a:gd name="T95" fmla="*/ 775 h 912"/>
              <a:gd name="T96" fmla="*/ 480 w 609"/>
              <a:gd name="T97" fmla="*/ 819 h 912"/>
              <a:gd name="T98" fmla="*/ 429 w 609"/>
              <a:gd name="T99" fmla="*/ 853 h 912"/>
              <a:gd name="T100" fmla="*/ 369 w 609"/>
              <a:gd name="T101" fmla="*/ 874 h 912"/>
              <a:gd name="T102" fmla="*/ 305 w 609"/>
              <a:gd name="T103" fmla="*/ 882 h 912"/>
              <a:gd name="T104" fmla="*/ 532 w 609"/>
              <a:gd name="T105" fmla="*/ 652 h 912"/>
              <a:gd name="T106" fmla="*/ 535 w 609"/>
              <a:gd name="T107" fmla="*/ 608 h 912"/>
              <a:gd name="T108" fmla="*/ 579 w 609"/>
              <a:gd name="T109" fmla="*/ 608 h 912"/>
              <a:gd name="T110" fmla="*/ 575 w 609"/>
              <a:gd name="T111" fmla="*/ 65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912">
                <a:moveTo>
                  <a:pt x="488" y="305"/>
                </a:moveTo>
                <a:lnTo>
                  <a:pt x="488" y="305"/>
                </a:lnTo>
                <a:lnTo>
                  <a:pt x="455" y="261"/>
                </a:lnTo>
                <a:lnTo>
                  <a:pt x="429" y="222"/>
                </a:lnTo>
                <a:lnTo>
                  <a:pt x="405" y="187"/>
                </a:lnTo>
                <a:lnTo>
                  <a:pt x="385" y="152"/>
                </a:lnTo>
                <a:lnTo>
                  <a:pt x="365" y="118"/>
                </a:lnTo>
                <a:lnTo>
                  <a:pt x="346" y="82"/>
                </a:lnTo>
                <a:lnTo>
                  <a:pt x="305" y="0"/>
                </a:lnTo>
                <a:lnTo>
                  <a:pt x="305" y="0"/>
                </a:lnTo>
                <a:lnTo>
                  <a:pt x="263" y="82"/>
                </a:lnTo>
                <a:lnTo>
                  <a:pt x="244" y="118"/>
                </a:lnTo>
                <a:lnTo>
                  <a:pt x="224" y="152"/>
                </a:lnTo>
                <a:lnTo>
                  <a:pt x="204" y="187"/>
                </a:lnTo>
                <a:lnTo>
                  <a:pt x="180" y="222"/>
                </a:lnTo>
                <a:lnTo>
                  <a:pt x="154" y="261"/>
                </a:lnTo>
                <a:lnTo>
                  <a:pt x="122" y="305"/>
                </a:lnTo>
                <a:lnTo>
                  <a:pt x="122" y="305"/>
                </a:lnTo>
                <a:lnTo>
                  <a:pt x="105" y="327"/>
                </a:lnTo>
                <a:lnTo>
                  <a:pt x="90" y="349"/>
                </a:lnTo>
                <a:lnTo>
                  <a:pt x="77" y="370"/>
                </a:lnTo>
                <a:lnTo>
                  <a:pt x="64" y="391"/>
                </a:lnTo>
                <a:lnTo>
                  <a:pt x="54" y="410"/>
                </a:lnTo>
                <a:lnTo>
                  <a:pt x="43" y="430"/>
                </a:lnTo>
                <a:lnTo>
                  <a:pt x="34" y="448"/>
                </a:lnTo>
                <a:lnTo>
                  <a:pt x="27" y="468"/>
                </a:lnTo>
                <a:lnTo>
                  <a:pt x="20" y="486"/>
                </a:lnTo>
                <a:lnTo>
                  <a:pt x="15" y="504"/>
                </a:lnTo>
                <a:lnTo>
                  <a:pt x="10" y="521"/>
                </a:lnTo>
                <a:lnTo>
                  <a:pt x="6" y="540"/>
                </a:lnTo>
                <a:lnTo>
                  <a:pt x="3" y="557"/>
                </a:lnTo>
                <a:lnTo>
                  <a:pt x="2" y="574"/>
                </a:lnTo>
                <a:lnTo>
                  <a:pt x="1" y="591"/>
                </a:lnTo>
                <a:lnTo>
                  <a:pt x="0" y="608"/>
                </a:lnTo>
                <a:lnTo>
                  <a:pt x="0" y="608"/>
                </a:lnTo>
                <a:lnTo>
                  <a:pt x="1" y="624"/>
                </a:lnTo>
                <a:lnTo>
                  <a:pt x="2" y="639"/>
                </a:lnTo>
                <a:lnTo>
                  <a:pt x="3" y="654"/>
                </a:lnTo>
                <a:lnTo>
                  <a:pt x="6" y="670"/>
                </a:lnTo>
                <a:lnTo>
                  <a:pt x="10" y="685"/>
                </a:lnTo>
                <a:lnTo>
                  <a:pt x="14" y="698"/>
                </a:lnTo>
                <a:lnTo>
                  <a:pt x="18" y="712"/>
                </a:lnTo>
                <a:lnTo>
                  <a:pt x="24" y="726"/>
                </a:lnTo>
                <a:lnTo>
                  <a:pt x="30" y="740"/>
                </a:lnTo>
                <a:lnTo>
                  <a:pt x="37" y="753"/>
                </a:lnTo>
                <a:lnTo>
                  <a:pt x="44" y="766"/>
                </a:lnTo>
                <a:lnTo>
                  <a:pt x="53" y="779"/>
                </a:lnTo>
                <a:lnTo>
                  <a:pt x="60" y="791"/>
                </a:lnTo>
                <a:lnTo>
                  <a:pt x="70" y="801"/>
                </a:lnTo>
                <a:lnTo>
                  <a:pt x="79" y="813"/>
                </a:lnTo>
                <a:lnTo>
                  <a:pt x="89" y="823"/>
                </a:lnTo>
                <a:lnTo>
                  <a:pt x="100" y="834"/>
                </a:lnTo>
                <a:lnTo>
                  <a:pt x="111" y="843"/>
                </a:lnTo>
                <a:lnTo>
                  <a:pt x="122" y="852"/>
                </a:lnTo>
                <a:lnTo>
                  <a:pt x="134" y="860"/>
                </a:lnTo>
                <a:lnTo>
                  <a:pt x="147" y="868"/>
                </a:lnTo>
                <a:lnTo>
                  <a:pt x="160" y="876"/>
                </a:lnTo>
                <a:lnTo>
                  <a:pt x="173" y="883"/>
                </a:lnTo>
                <a:lnTo>
                  <a:pt x="186" y="888"/>
                </a:lnTo>
                <a:lnTo>
                  <a:pt x="200" y="894"/>
                </a:lnTo>
                <a:lnTo>
                  <a:pt x="214" y="899"/>
                </a:lnTo>
                <a:lnTo>
                  <a:pt x="229" y="903"/>
                </a:lnTo>
                <a:lnTo>
                  <a:pt x="244" y="907"/>
                </a:lnTo>
                <a:lnTo>
                  <a:pt x="258" y="909"/>
                </a:lnTo>
                <a:lnTo>
                  <a:pt x="274" y="911"/>
                </a:lnTo>
                <a:lnTo>
                  <a:pt x="289" y="912"/>
                </a:lnTo>
                <a:lnTo>
                  <a:pt x="305" y="912"/>
                </a:lnTo>
                <a:lnTo>
                  <a:pt x="305" y="912"/>
                </a:lnTo>
                <a:lnTo>
                  <a:pt x="320" y="912"/>
                </a:lnTo>
                <a:lnTo>
                  <a:pt x="336" y="911"/>
                </a:lnTo>
                <a:lnTo>
                  <a:pt x="351" y="909"/>
                </a:lnTo>
                <a:lnTo>
                  <a:pt x="366" y="907"/>
                </a:lnTo>
                <a:lnTo>
                  <a:pt x="380" y="903"/>
                </a:lnTo>
                <a:lnTo>
                  <a:pt x="395" y="899"/>
                </a:lnTo>
                <a:lnTo>
                  <a:pt x="409" y="894"/>
                </a:lnTo>
                <a:lnTo>
                  <a:pt x="423" y="888"/>
                </a:lnTo>
                <a:lnTo>
                  <a:pt x="437" y="883"/>
                </a:lnTo>
                <a:lnTo>
                  <a:pt x="450" y="876"/>
                </a:lnTo>
                <a:lnTo>
                  <a:pt x="463" y="868"/>
                </a:lnTo>
                <a:lnTo>
                  <a:pt x="475" y="860"/>
                </a:lnTo>
                <a:lnTo>
                  <a:pt x="487" y="852"/>
                </a:lnTo>
                <a:lnTo>
                  <a:pt x="498" y="843"/>
                </a:lnTo>
                <a:lnTo>
                  <a:pt x="509" y="834"/>
                </a:lnTo>
                <a:lnTo>
                  <a:pt x="520" y="823"/>
                </a:lnTo>
                <a:lnTo>
                  <a:pt x="530" y="813"/>
                </a:lnTo>
                <a:lnTo>
                  <a:pt x="539" y="801"/>
                </a:lnTo>
                <a:lnTo>
                  <a:pt x="549" y="791"/>
                </a:lnTo>
                <a:lnTo>
                  <a:pt x="557" y="779"/>
                </a:lnTo>
                <a:lnTo>
                  <a:pt x="565" y="766"/>
                </a:lnTo>
                <a:lnTo>
                  <a:pt x="572" y="753"/>
                </a:lnTo>
                <a:lnTo>
                  <a:pt x="579" y="740"/>
                </a:lnTo>
                <a:lnTo>
                  <a:pt x="585" y="726"/>
                </a:lnTo>
                <a:lnTo>
                  <a:pt x="591" y="712"/>
                </a:lnTo>
                <a:lnTo>
                  <a:pt x="595" y="698"/>
                </a:lnTo>
                <a:lnTo>
                  <a:pt x="599" y="685"/>
                </a:lnTo>
                <a:lnTo>
                  <a:pt x="603" y="670"/>
                </a:lnTo>
                <a:lnTo>
                  <a:pt x="606" y="654"/>
                </a:lnTo>
                <a:lnTo>
                  <a:pt x="608" y="639"/>
                </a:lnTo>
                <a:lnTo>
                  <a:pt x="609" y="624"/>
                </a:lnTo>
                <a:lnTo>
                  <a:pt x="609" y="608"/>
                </a:lnTo>
                <a:lnTo>
                  <a:pt x="609" y="608"/>
                </a:lnTo>
                <a:lnTo>
                  <a:pt x="609" y="591"/>
                </a:lnTo>
                <a:lnTo>
                  <a:pt x="608" y="574"/>
                </a:lnTo>
                <a:lnTo>
                  <a:pt x="606" y="557"/>
                </a:lnTo>
                <a:lnTo>
                  <a:pt x="603" y="540"/>
                </a:lnTo>
                <a:lnTo>
                  <a:pt x="599" y="521"/>
                </a:lnTo>
                <a:lnTo>
                  <a:pt x="595" y="504"/>
                </a:lnTo>
                <a:lnTo>
                  <a:pt x="589" y="486"/>
                </a:lnTo>
                <a:lnTo>
                  <a:pt x="582" y="468"/>
                </a:lnTo>
                <a:lnTo>
                  <a:pt x="575" y="448"/>
                </a:lnTo>
                <a:lnTo>
                  <a:pt x="566" y="430"/>
                </a:lnTo>
                <a:lnTo>
                  <a:pt x="556" y="410"/>
                </a:lnTo>
                <a:lnTo>
                  <a:pt x="545" y="391"/>
                </a:lnTo>
                <a:lnTo>
                  <a:pt x="533" y="370"/>
                </a:lnTo>
                <a:lnTo>
                  <a:pt x="519" y="349"/>
                </a:lnTo>
                <a:lnTo>
                  <a:pt x="504" y="326"/>
                </a:lnTo>
                <a:lnTo>
                  <a:pt x="488" y="305"/>
                </a:lnTo>
                <a:lnTo>
                  <a:pt x="488" y="305"/>
                </a:lnTo>
                <a:close/>
                <a:moveTo>
                  <a:pt x="305" y="882"/>
                </a:moveTo>
                <a:lnTo>
                  <a:pt x="305" y="882"/>
                </a:lnTo>
                <a:lnTo>
                  <a:pt x="305" y="839"/>
                </a:lnTo>
                <a:lnTo>
                  <a:pt x="305" y="839"/>
                </a:lnTo>
                <a:lnTo>
                  <a:pt x="321" y="838"/>
                </a:lnTo>
                <a:lnTo>
                  <a:pt x="338" y="836"/>
                </a:lnTo>
                <a:lnTo>
                  <a:pt x="354" y="833"/>
                </a:lnTo>
                <a:lnTo>
                  <a:pt x="371" y="827"/>
                </a:lnTo>
                <a:lnTo>
                  <a:pt x="386" y="822"/>
                </a:lnTo>
                <a:lnTo>
                  <a:pt x="401" y="815"/>
                </a:lnTo>
                <a:lnTo>
                  <a:pt x="416" y="807"/>
                </a:lnTo>
                <a:lnTo>
                  <a:pt x="430" y="798"/>
                </a:lnTo>
                <a:lnTo>
                  <a:pt x="444" y="789"/>
                </a:lnTo>
                <a:lnTo>
                  <a:pt x="456" y="777"/>
                </a:lnTo>
                <a:lnTo>
                  <a:pt x="469" y="765"/>
                </a:lnTo>
                <a:lnTo>
                  <a:pt x="481" y="752"/>
                </a:lnTo>
                <a:lnTo>
                  <a:pt x="492" y="738"/>
                </a:lnTo>
                <a:lnTo>
                  <a:pt x="503" y="723"/>
                </a:lnTo>
                <a:lnTo>
                  <a:pt x="512" y="708"/>
                </a:lnTo>
                <a:lnTo>
                  <a:pt x="521" y="692"/>
                </a:lnTo>
                <a:lnTo>
                  <a:pt x="562" y="702"/>
                </a:lnTo>
                <a:lnTo>
                  <a:pt x="562" y="702"/>
                </a:lnTo>
                <a:lnTo>
                  <a:pt x="554" y="721"/>
                </a:lnTo>
                <a:lnTo>
                  <a:pt x="545" y="740"/>
                </a:lnTo>
                <a:lnTo>
                  <a:pt x="535" y="757"/>
                </a:lnTo>
                <a:lnTo>
                  <a:pt x="522" y="775"/>
                </a:lnTo>
                <a:lnTo>
                  <a:pt x="509" y="791"/>
                </a:lnTo>
                <a:lnTo>
                  <a:pt x="495" y="805"/>
                </a:lnTo>
                <a:lnTo>
                  <a:pt x="480" y="819"/>
                </a:lnTo>
                <a:lnTo>
                  <a:pt x="464" y="832"/>
                </a:lnTo>
                <a:lnTo>
                  <a:pt x="446" y="842"/>
                </a:lnTo>
                <a:lnTo>
                  <a:pt x="429" y="853"/>
                </a:lnTo>
                <a:lnTo>
                  <a:pt x="409" y="862"/>
                </a:lnTo>
                <a:lnTo>
                  <a:pt x="390" y="869"/>
                </a:lnTo>
                <a:lnTo>
                  <a:pt x="369" y="874"/>
                </a:lnTo>
                <a:lnTo>
                  <a:pt x="348" y="879"/>
                </a:lnTo>
                <a:lnTo>
                  <a:pt x="327" y="881"/>
                </a:lnTo>
                <a:lnTo>
                  <a:pt x="305" y="882"/>
                </a:lnTo>
                <a:lnTo>
                  <a:pt x="305" y="882"/>
                </a:lnTo>
                <a:close/>
                <a:moveTo>
                  <a:pt x="575" y="658"/>
                </a:moveTo>
                <a:lnTo>
                  <a:pt x="532" y="652"/>
                </a:lnTo>
                <a:lnTo>
                  <a:pt x="532" y="652"/>
                </a:lnTo>
                <a:lnTo>
                  <a:pt x="534" y="631"/>
                </a:lnTo>
                <a:lnTo>
                  <a:pt x="535" y="608"/>
                </a:lnTo>
                <a:lnTo>
                  <a:pt x="579" y="608"/>
                </a:lnTo>
                <a:lnTo>
                  <a:pt x="579" y="608"/>
                </a:lnTo>
                <a:lnTo>
                  <a:pt x="579" y="608"/>
                </a:lnTo>
                <a:lnTo>
                  <a:pt x="578" y="633"/>
                </a:lnTo>
                <a:lnTo>
                  <a:pt x="575" y="658"/>
                </a:lnTo>
                <a:lnTo>
                  <a:pt x="575" y="658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Picture96">
            <a:extLst>
              <a:ext uri="{FF2B5EF4-FFF2-40B4-BE49-F238E27FC236}">
                <a16:creationId xmlns:a16="http://schemas.microsoft.com/office/drawing/2014/main" id="{DA513E4F-E484-4D41-8477-A5D332240C6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09437" y="2821326"/>
            <a:ext cx="447022" cy="700899"/>
          </a:xfrm>
          <a:custGeom>
            <a:avLst/>
            <a:gdLst>
              <a:gd name="T0" fmla="*/ 455 w 609"/>
              <a:gd name="T1" fmla="*/ 261 h 912"/>
              <a:gd name="T2" fmla="*/ 385 w 609"/>
              <a:gd name="T3" fmla="*/ 152 h 912"/>
              <a:gd name="T4" fmla="*/ 305 w 609"/>
              <a:gd name="T5" fmla="*/ 0 h 912"/>
              <a:gd name="T6" fmla="*/ 244 w 609"/>
              <a:gd name="T7" fmla="*/ 118 h 912"/>
              <a:gd name="T8" fmla="*/ 180 w 609"/>
              <a:gd name="T9" fmla="*/ 222 h 912"/>
              <a:gd name="T10" fmla="*/ 122 w 609"/>
              <a:gd name="T11" fmla="*/ 305 h 912"/>
              <a:gd name="T12" fmla="*/ 77 w 609"/>
              <a:gd name="T13" fmla="*/ 370 h 912"/>
              <a:gd name="T14" fmla="*/ 43 w 609"/>
              <a:gd name="T15" fmla="*/ 430 h 912"/>
              <a:gd name="T16" fmla="*/ 20 w 609"/>
              <a:gd name="T17" fmla="*/ 486 h 912"/>
              <a:gd name="T18" fmla="*/ 6 w 609"/>
              <a:gd name="T19" fmla="*/ 540 h 912"/>
              <a:gd name="T20" fmla="*/ 1 w 609"/>
              <a:gd name="T21" fmla="*/ 591 h 912"/>
              <a:gd name="T22" fmla="*/ 1 w 609"/>
              <a:gd name="T23" fmla="*/ 624 h 912"/>
              <a:gd name="T24" fmla="*/ 6 w 609"/>
              <a:gd name="T25" fmla="*/ 670 h 912"/>
              <a:gd name="T26" fmla="*/ 18 w 609"/>
              <a:gd name="T27" fmla="*/ 712 h 912"/>
              <a:gd name="T28" fmla="*/ 37 w 609"/>
              <a:gd name="T29" fmla="*/ 753 h 912"/>
              <a:gd name="T30" fmla="*/ 60 w 609"/>
              <a:gd name="T31" fmla="*/ 791 h 912"/>
              <a:gd name="T32" fmla="*/ 89 w 609"/>
              <a:gd name="T33" fmla="*/ 823 h 912"/>
              <a:gd name="T34" fmla="*/ 122 w 609"/>
              <a:gd name="T35" fmla="*/ 852 h 912"/>
              <a:gd name="T36" fmla="*/ 160 w 609"/>
              <a:gd name="T37" fmla="*/ 876 h 912"/>
              <a:gd name="T38" fmla="*/ 200 w 609"/>
              <a:gd name="T39" fmla="*/ 894 h 912"/>
              <a:gd name="T40" fmla="*/ 244 w 609"/>
              <a:gd name="T41" fmla="*/ 907 h 912"/>
              <a:gd name="T42" fmla="*/ 289 w 609"/>
              <a:gd name="T43" fmla="*/ 912 h 912"/>
              <a:gd name="T44" fmla="*/ 320 w 609"/>
              <a:gd name="T45" fmla="*/ 912 h 912"/>
              <a:gd name="T46" fmla="*/ 366 w 609"/>
              <a:gd name="T47" fmla="*/ 907 h 912"/>
              <a:gd name="T48" fmla="*/ 409 w 609"/>
              <a:gd name="T49" fmla="*/ 894 h 912"/>
              <a:gd name="T50" fmla="*/ 450 w 609"/>
              <a:gd name="T51" fmla="*/ 876 h 912"/>
              <a:gd name="T52" fmla="*/ 487 w 609"/>
              <a:gd name="T53" fmla="*/ 852 h 912"/>
              <a:gd name="T54" fmla="*/ 520 w 609"/>
              <a:gd name="T55" fmla="*/ 823 h 912"/>
              <a:gd name="T56" fmla="*/ 549 w 609"/>
              <a:gd name="T57" fmla="*/ 791 h 912"/>
              <a:gd name="T58" fmla="*/ 572 w 609"/>
              <a:gd name="T59" fmla="*/ 753 h 912"/>
              <a:gd name="T60" fmla="*/ 591 w 609"/>
              <a:gd name="T61" fmla="*/ 712 h 912"/>
              <a:gd name="T62" fmla="*/ 603 w 609"/>
              <a:gd name="T63" fmla="*/ 670 h 912"/>
              <a:gd name="T64" fmla="*/ 609 w 609"/>
              <a:gd name="T65" fmla="*/ 624 h 912"/>
              <a:gd name="T66" fmla="*/ 609 w 609"/>
              <a:gd name="T67" fmla="*/ 591 h 912"/>
              <a:gd name="T68" fmla="*/ 603 w 609"/>
              <a:gd name="T69" fmla="*/ 540 h 912"/>
              <a:gd name="T70" fmla="*/ 589 w 609"/>
              <a:gd name="T71" fmla="*/ 486 h 912"/>
              <a:gd name="T72" fmla="*/ 566 w 609"/>
              <a:gd name="T73" fmla="*/ 430 h 912"/>
              <a:gd name="T74" fmla="*/ 533 w 609"/>
              <a:gd name="T75" fmla="*/ 370 h 912"/>
              <a:gd name="T76" fmla="*/ 488 w 609"/>
              <a:gd name="T77" fmla="*/ 305 h 912"/>
              <a:gd name="T78" fmla="*/ 305 w 609"/>
              <a:gd name="T79" fmla="*/ 882 h 912"/>
              <a:gd name="T80" fmla="*/ 321 w 609"/>
              <a:gd name="T81" fmla="*/ 838 h 912"/>
              <a:gd name="T82" fmla="*/ 371 w 609"/>
              <a:gd name="T83" fmla="*/ 827 h 912"/>
              <a:gd name="T84" fmla="*/ 416 w 609"/>
              <a:gd name="T85" fmla="*/ 807 h 912"/>
              <a:gd name="T86" fmla="*/ 456 w 609"/>
              <a:gd name="T87" fmla="*/ 777 h 912"/>
              <a:gd name="T88" fmla="*/ 492 w 609"/>
              <a:gd name="T89" fmla="*/ 738 h 912"/>
              <a:gd name="T90" fmla="*/ 521 w 609"/>
              <a:gd name="T91" fmla="*/ 692 h 912"/>
              <a:gd name="T92" fmla="*/ 554 w 609"/>
              <a:gd name="T93" fmla="*/ 721 h 912"/>
              <a:gd name="T94" fmla="*/ 522 w 609"/>
              <a:gd name="T95" fmla="*/ 775 h 912"/>
              <a:gd name="T96" fmla="*/ 480 w 609"/>
              <a:gd name="T97" fmla="*/ 819 h 912"/>
              <a:gd name="T98" fmla="*/ 429 w 609"/>
              <a:gd name="T99" fmla="*/ 853 h 912"/>
              <a:gd name="T100" fmla="*/ 369 w 609"/>
              <a:gd name="T101" fmla="*/ 874 h 912"/>
              <a:gd name="T102" fmla="*/ 305 w 609"/>
              <a:gd name="T103" fmla="*/ 882 h 912"/>
              <a:gd name="T104" fmla="*/ 532 w 609"/>
              <a:gd name="T105" fmla="*/ 652 h 912"/>
              <a:gd name="T106" fmla="*/ 535 w 609"/>
              <a:gd name="T107" fmla="*/ 608 h 912"/>
              <a:gd name="T108" fmla="*/ 579 w 609"/>
              <a:gd name="T109" fmla="*/ 608 h 912"/>
              <a:gd name="T110" fmla="*/ 575 w 609"/>
              <a:gd name="T111" fmla="*/ 658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912">
                <a:moveTo>
                  <a:pt x="488" y="305"/>
                </a:moveTo>
                <a:lnTo>
                  <a:pt x="488" y="305"/>
                </a:lnTo>
                <a:lnTo>
                  <a:pt x="455" y="261"/>
                </a:lnTo>
                <a:lnTo>
                  <a:pt x="429" y="222"/>
                </a:lnTo>
                <a:lnTo>
                  <a:pt x="405" y="187"/>
                </a:lnTo>
                <a:lnTo>
                  <a:pt x="385" y="152"/>
                </a:lnTo>
                <a:lnTo>
                  <a:pt x="365" y="118"/>
                </a:lnTo>
                <a:lnTo>
                  <a:pt x="346" y="82"/>
                </a:lnTo>
                <a:lnTo>
                  <a:pt x="305" y="0"/>
                </a:lnTo>
                <a:lnTo>
                  <a:pt x="305" y="0"/>
                </a:lnTo>
                <a:lnTo>
                  <a:pt x="263" y="82"/>
                </a:lnTo>
                <a:lnTo>
                  <a:pt x="244" y="118"/>
                </a:lnTo>
                <a:lnTo>
                  <a:pt x="224" y="152"/>
                </a:lnTo>
                <a:lnTo>
                  <a:pt x="204" y="187"/>
                </a:lnTo>
                <a:lnTo>
                  <a:pt x="180" y="222"/>
                </a:lnTo>
                <a:lnTo>
                  <a:pt x="154" y="261"/>
                </a:lnTo>
                <a:lnTo>
                  <a:pt x="122" y="305"/>
                </a:lnTo>
                <a:lnTo>
                  <a:pt x="122" y="305"/>
                </a:lnTo>
                <a:lnTo>
                  <a:pt x="105" y="327"/>
                </a:lnTo>
                <a:lnTo>
                  <a:pt x="90" y="349"/>
                </a:lnTo>
                <a:lnTo>
                  <a:pt x="77" y="370"/>
                </a:lnTo>
                <a:lnTo>
                  <a:pt x="64" y="391"/>
                </a:lnTo>
                <a:lnTo>
                  <a:pt x="54" y="410"/>
                </a:lnTo>
                <a:lnTo>
                  <a:pt x="43" y="430"/>
                </a:lnTo>
                <a:lnTo>
                  <a:pt x="34" y="448"/>
                </a:lnTo>
                <a:lnTo>
                  <a:pt x="27" y="468"/>
                </a:lnTo>
                <a:lnTo>
                  <a:pt x="20" y="486"/>
                </a:lnTo>
                <a:lnTo>
                  <a:pt x="15" y="504"/>
                </a:lnTo>
                <a:lnTo>
                  <a:pt x="10" y="521"/>
                </a:lnTo>
                <a:lnTo>
                  <a:pt x="6" y="540"/>
                </a:lnTo>
                <a:lnTo>
                  <a:pt x="3" y="557"/>
                </a:lnTo>
                <a:lnTo>
                  <a:pt x="2" y="574"/>
                </a:lnTo>
                <a:lnTo>
                  <a:pt x="1" y="591"/>
                </a:lnTo>
                <a:lnTo>
                  <a:pt x="0" y="608"/>
                </a:lnTo>
                <a:lnTo>
                  <a:pt x="0" y="608"/>
                </a:lnTo>
                <a:lnTo>
                  <a:pt x="1" y="624"/>
                </a:lnTo>
                <a:lnTo>
                  <a:pt x="2" y="639"/>
                </a:lnTo>
                <a:lnTo>
                  <a:pt x="3" y="654"/>
                </a:lnTo>
                <a:lnTo>
                  <a:pt x="6" y="670"/>
                </a:lnTo>
                <a:lnTo>
                  <a:pt x="10" y="685"/>
                </a:lnTo>
                <a:lnTo>
                  <a:pt x="14" y="698"/>
                </a:lnTo>
                <a:lnTo>
                  <a:pt x="18" y="712"/>
                </a:lnTo>
                <a:lnTo>
                  <a:pt x="24" y="726"/>
                </a:lnTo>
                <a:lnTo>
                  <a:pt x="30" y="740"/>
                </a:lnTo>
                <a:lnTo>
                  <a:pt x="37" y="753"/>
                </a:lnTo>
                <a:lnTo>
                  <a:pt x="44" y="766"/>
                </a:lnTo>
                <a:lnTo>
                  <a:pt x="53" y="779"/>
                </a:lnTo>
                <a:lnTo>
                  <a:pt x="60" y="791"/>
                </a:lnTo>
                <a:lnTo>
                  <a:pt x="70" y="801"/>
                </a:lnTo>
                <a:lnTo>
                  <a:pt x="79" y="813"/>
                </a:lnTo>
                <a:lnTo>
                  <a:pt x="89" y="823"/>
                </a:lnTo>
                <a:lnTo>
                  <a:pt x="100" y="834"/>
                </a:lnTo>
                <a:lnTo>
                  <a:pt x="111" y="843"/>
                </a:lnTo>
                <a:lnTo>
                  <a:pt x="122" y="852"/>
                </a:lnTo>
                <a:lnTo>
                  <a:pt x="134" y="860"/>
                </a:lnTo>
                <a:lnTo>
                  <a:pt x="147" y="868"/>
                </a:lnTo>
                <a:lnTo>
                  <a:pt x="160" y="876"/>
                </a:lnTo>
                <a:lnTo>
                  <a:pt x="173" y="883"/>
                </a:lnTo>
                <a:lnTo>
                  <a:pt x="186" y="888"/>
                </a:lnTo>
                <a:lnTo>
                  <a:pt x="200" y="894"/>
                </a:lnTo>
                <a:lnTo>
                  <a:pt x="214" y="899"/>
                </a:lnTo>
                <a:lnTo>
                  <a:pt x="229" y="903"/>
                </a:lnTo>
                <a:lnTo>
                  <a:pt x="244" y="907"/>
                </a:lnTo>
                <a:lnTo>
                  <a:pt x="258" y="909"/>
                </a:lnTo>
                <a:lnTo>
                  <a:pt x="274" y="911"/>
                </a:lnTo>
                <a:lnTo>
                  <a:pt x="289" y="912"/>
                </a:lnTo>
                <a:lnTo>
                  <a:pt x="305" y="912"/>
                </a:lnTo>
                <a:lnTo>
                  <a:pt x="305" y="912"/>
                </a:lnTo>
                <a:lnTo>
                  <a:pt x="320" y="912"/>
                </a:lnTo>
                <a:lnTo>
                  <a:pt x="336" y="911"/>
                </a:lnTo>
                <a:lnTo>
                  <a:pt x="351" y="909"/>
                </a:lnTo>
                <a:lnTo>
                  <a:pt x="366" y="907"/>
                </a:lnTo>
                <a:lnTo>
                  <a:pt x="380" y="903"/>
                </a:lnTo>
                <a:lnTo>
                  <a:pt x="395" y="899"/>
                </a:lnTo>
                <a:lnTo>
                  <a:pt x="409" y="894"/>
                </a:lnTo>
                <a:lnTo>
                  <a:pt x="423" y="888"/>
                </a:lnTo>
                <a:lnTo>
                  <a:pt x="437" y="883"/>
                </a:lnTo>
                <a:lnTo>
                  <a:pt x="450" y="876"/>
                </a:lnTo>
                <a:lnTo>
                  <a:pt x="463" y="868"/>
                </a:lnTo>
                <a:lnTo>
                  <a:pt x="475" y="860"/>
                </a:lnTo>
                <a:lnTo>
                  <a:pt x="487" y="852"/>
                </a:lnTo>
                <a:lnTo>
                  <a:pt x="498" y="843"/>
                </a:lnTo>
                <a:lnTo>
                  <a:pt x="509" y="834"/>
                </a:lnTo>
                <a:lnTo>
                  <a:pt x="520" y="823"/>
                </a:lnTo>
                <a:lnTo>
                  <a:pt x="530" y="813"/>
                </a:lnTo>
                <a:lnTo>
                  <a:pt x="539" y="801"/>
                </a:lnTo>
                <a:lnTo>
                  <a:pt x="549" y="791"/>
                </a:lnTo>
                <a:lnTo>
                  <a:pt x="557" y="779"/>
                </a:lnTo>
                <a:lnTo>
                  <a:pt x="565" y="766"/>
                </a:lnTo>
                <a:lnTo>
                  <a:pt x="572" y="753"/>
                </a:lnTo>
                <a:lnTo>
                  <a:pt x="579" y="740"/>
                </a:lnTo>
                <a:lnTo>
                  <a:pt x="585" y="726"/>
                </a:lnTo>
                <a:lnTo>
                  <a:pt x="591" y="712"/>
                </a:lnTo>
                <a:lnTo>
                  <a:pt x="595" y="698"/>
                </a:lnTo>
                <a:lnTo>
                  <a:pt x="599" y="685"/>
                </a:lnTo>
                <a:lnTo>
                  <a:pt x="603" y="670"/>
                </a:lnTo>
                <a:lnTo>
                  <a:pt x="606" y="654"/>
                </a:lnTo>
                <a:lnTo>
                  <a:pt x="608" y="639"/>
                </a:lnTo>
                <a:lnTo>
                  <a:pt x="609" y="624"/>
                </a:lnTo>
                <a:lnTo>
                  <a:pt x="609" y="608"/>
                </a:lnTo>
                <a:lnTo>
                  <a:pt x="609" y="608"/>
                </a:lnTo>
                <a:lnTo>
                  <a:pt x="609" y="591"/>
                </a:lnTo>
                <a:lnTo>
                  <a:pt x="608" y="574"/>
                </a:lnTo>
                <a:lnTo>
                  <a:pt x="606" y="557"/>
                </a:lnTo>
                <a:lnTo>
                  <a:pt x="603" y="540"/>
                </a:lnTo>
                <a:lnTo>
                  <a:pt x="599" y="521"/>
                </a:lnTo>
                <a:lnTo>
                  <a:pt x="595" y="504"/>
                </a:lnTo>
                <a:lnTo>
                  <a:pt x="589" y="486"/>
                </a:lnTo>
                <a:lnTo>
                  <a:pt x="582" y="468"/>
                </a:lnTo>
                <a:lnTo>
                  <a:pt x="575" y="448"/>
                </a:lnTo>
                <a:lnTo>
                  <a:pt x="566" y="430"/>
                </a:lnTo>
                <a:lnTo>
                  <a:pt x="556" y="410"/>
                </a:lnTo>
                <a:lnTo>
                  <a:pt x="545" y="391"/>
                </a:lnTo>
                <a:lnTo>
                  <a:pt x="533" y="370"/>
                </a:lnTo>
                <a:lnTo>
                  <a:pt x="519" y="349"/>
                </a:lnTo>
                <a:lnTo>
                  <a:pt x="504" y="326"/>
                </a:lnTo>
                <a:lnTo>
                  <a:pt x="488" y="305"/>
                </a:lnTo>
                <a:lnTo>
                  <a:pt x="488" y="305"/>
                </a:lnTo>
                <a:close/>
                <a:moveTo>
                  <a:pt x="305" y="882"/>
                </a:moveTo>
                <a:lnTo>
                  <a:pt x="305" y="882"/>
                </a:lnTo>
                <a:lnTo>
                  <a:pt x="305" y="839"/>
                </a:lnTo>
                <a:lnTo>
                  <a:pt x="305" y="839"/>
                </a:lnTo>
                <a:lnTo>
                  <a:pt x="321" y="838"/>
                </a:lnTo>
                <a:lnTo>
                  <a:pt x="338" y="836"/>
                </a:lnTo>
                <a:lnTo>
                  <a:pt x="354" y="833"/>
                </a:lnTo>
                <a:lnTo>
                  <a:pt x="371" y="827"/>
                </a:lnTo>
                <a:lnTo>
                  <a:pt x="386" y="822"/>
                </a:lnTo>
                <a:lnTo>
                  <a:pt x="401" y="815"/>
                </a:lnTo>
                <a:lnTo>
                  <a:pt x="416" y="807"/>
                </a:lnTo>
                <a:lnTo>
                  <a:pt x="430" y="798"/>
                </a:lnTo>
                <a:lnTo>
                  <a:pt x="444" y="789"/>
                </a:lnTo>
                <a:lnTo>
                  <a:pt x="456" y="777"/>
                </a:lnTo>
                <a:lnTo>
                  <a:pt x="469" y="765"/>
                </a:lnTo>
                <a:lnTo>
                  <a:pt x="481" y="752"/>
                </a:lnTo>
                <a:lnTo>
                  <a:pt x="492" y="738"/>
                </a:lnTo>
                <a:lnTo>
                  <a:pt x="503" y="723"/>
                </a:lnTo>
                <a:lnTo>
                  <a:pt x="512" y="708"/>
                </a:lnTo>
                <a:lnTo>
                  <a:pt x="521" y="692"/>
                </a:lnTo>
                <a:lnTo>
                  <a:pt x="562" y="702"/>
                </a:lnTo>
                <a:lnTo>
                  <a:pt x="562" y="702"/>
                </a:lnTo>
                <a:lnTo>
                  <a:pt x="554" y="721"/>
                </a:lnTo>
                <a:lnTo>
                  <a:pt x="545" y="740"/>
                </a:lnTo>
                <a:lnTo>
                  <a:pt x="535" y="757"/>
                </a:lnTo>
                <a:lnTo>
                  <a:pt x="522" y="775"/>
                </a:lnTo>
                <a:lnTo>
                  <a:pt x="509" y="791"/>
                </a:lnTo>
                <a:lnTo>
                  <a:pt x="495" y="805"/>
                </a:lnTo>
                <a:lnTo>
                  <a:pt x="480" y="819"/>
                </a:lnTo>
                <a:lnTo>
                  <a:pt x="464" y="832"/>
                </a:lnTo>
                <a:lnTo>
                  <a:pt x="446" y="842"/>
                </a:lnTo>
                <a:lnTo>
                  <a:pt x="429" y="853"/>
                </a:lnTo>
                <a:lnTo>
                  <a:pt x="409" y="862"/>
                </a:lnTo>
                <a:lnTo>
                  <a:pt x="390" y="869"/>
                </a:lnTo>
                <a:lnTo>
                  <a:pt x="369" y="874"/>
                </a:lnTo>
                <a:lnTo>
                  <a:pt x="348" y="879"/>
                </a:lnTo>
                <a:lnTo>
                  <a:pt x="327" y="881"/>
                </a:lnTo>
                <a:lnTo>
                  <a:pt x="305" y="882"/>
                </a:lnTo>
                <a:lnTo>
                  <a:pt x="305" y="882"/>
                </a:lnTo>
                <a:close/>
                <a:moveTo>
                  <a:pt x="575" y="658"/>
                </a:moveTo>
                <a:lnTo>
                  <a:pt x="532" y="652"/>
                </a:lnTo>
                <a:lnTo>
                  <a:pt x="532" y="652"/>
                </a:lnTo>
                <a:lnTo>
                  <a:pt x="534" y="631"/>
                </a:lnTo>
                <a:lnTo>
                  <a:pt x="535" y="608"/>
                </a:lnTo>
                <a:lnTo>
                  <a:pt x="579" y="608"/>
                </a:lnTo>
                <a:lnTo>
                  <a:pt x="579" y="608"/>
                </a:lnTo>
                <a:lnTo>
                  <a:pt x="579" y="608"/>
                </a:lnTo>
                <a:lnTo>
                  <a:pt x="578" y="633"/>
                </a:lnTo>
                <a:lnTo>
                  <a:pt x="575" y="658"/>
                </a:lnTo>
                <a:lnTo>
                  <a:pt x="575" y="65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75613" tIns="37806" rIns="75613" bIns="37806" numCol="1" anchor="t" anchorCtr="0" compatLnSpc="1">
            <a:prstTxWarp prst="textNoShape">
              <a:avLst/>
            </a:prstTxWarp>
          </a:bodyPr>
          <a:lstStyle/>
          <a:p>
            <a:endParaRPr lang="ru-RU" sz="1488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32" name="Диаграмма 31">
            <a:extLst>
              <a:ext uri="{FF2B5EF4-FFF2-40B4-BE49-F238E27FC236}">
                <a16:creationId xmlns:a16="http://schemas.microsoft.com/office/drawing/2014/main" id="{5A190309-E96B-41FA-A34A-44B3AEF29D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077646"/>
              </p:ext>
            </p:extLst>
          </p:nvPr>
        </p:nvGraphicFramePr>
        <p:xfrm>
          <a:off x="803278" y="4882467"/>
          <a:ext cx="3520763" cy="139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00CFE1A-767A-4C9D-B05F-415A857E72D6}"/>
              </a:ext>
            </a:extLst>
          </p:cNvPr>
          <p:cNvSpPr txBox="1"/>
          <p:nvPr/>
        </p:nvSpPr>
        <p:spPr>
          <a:xfrm>
            <a:off x="4421012" y="3622769"/>
            <a:ext cx="148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прогнозном периоде:</a:t>
            </a:r>
          </a:p>
        </p:txBody>
      </p:sp>
      <p:sp>
        <p:nvSpPr>
          <p:cNvPr id="52" name="Капля 51">
            <a:extLst>
              <a:ext uri="{FF2B5EF4-FFF2-40B4-BE49-F238E27FC236}">
                <a16:creationId xmlns:a16="http://schemas.microsoft.com/office/drawing/2014/main" id="{0ADF7862-7C16-4B62-A523-B359D2B34AB9}"/>
              </a:ext>
            </a:extLst>
          </p:cNvPr>
          <p:cNvSpPr/>
          <p:nvPr/>
        </p:nvSpPr>
        <p:spPr>
          <a:xfrm flipH="1" flipV="1">
            <a:off x="4497782" y="5129496"/>
            <a:ext cx="1424480" cy="771133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4293F391-03CF-46E6-B00E-8781516BB484}"/>
                  </a:ext>
                </a:extLst>
              </p:cNvPr>
              <p:cNvSpPr/>
              <p:nvPr/>
            </p:nvSpPr>
            <p:spPr>
              <a:xfrm>
                <a:off x="4382162" y="5354705"/>
                <a:ext cx="1711884" cy="3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6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ru-RU" sz="16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ru-RU" sz="160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sz="1600" i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ru-RU" sz="16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4293F391-03CF-46E6-B00E-8781516BB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162" y="5354705"/>
                <a:ext cx="1711884" cy="3767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87E35205-0ED3-4EC0-995C-3F99713D85D1}"/>
                  </a:ext>
                </a:extLst>
              </p:cNvPr>
              <p:cNvSpPr/>
              <p:nvPr/>
            </p:nvSpPr>
            <p:spPr>
              <a:xfrm>
                <a:off x="7836238" y="1175271"/>
                <a:ext cx="2968826" cy="335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ru-RU" sz="14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𝑠𝑏</m:t>
                          </m:r>
                        </m:sub>
                      </m:sSub>
                      <m:r>
                        <a:rPr lang="ru-RU" sz="1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bSup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14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sz="1400" i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</m:oMath>
                  </m:oMathPara>
                </a14:m>
                <a:endParaRPr lang="ru-RU" sz="1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87E35205-0ED3-4EC0-995C-3F99713D8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238" y="1175271"/>
                <a:ext cx="2968826" cy="335798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2B00130B-6005-4F7A-9DA0-4BBF4952311F}"/>
                  </a:ext>
                </a:extLst>
              </p:cNvPr>
              <p:cNvSpPr/>
              <p:nvPr/>
            </p:nvSpPr>
            <p:spPr>
              <a:xfrm>
                <a:off x="7826716" y="2842545"/>
                <a:ext cx="298786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u-RU" sz="14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𝑜𝑏</m:t>
                              </m:r>
                            </m:sub>
                          </m:sSub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ru-RU" sz="14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ru-RU" sz="14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sz="1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2B00130B-6005-4F7A-9DA0-4BBF49523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716" y="2842545"/>
                <a:ext cx="2987869" cy="307777"/>
              </a:xfrm>
              <a:prstGeom prst="rect">
                <a:avLst/>
              </a:prstGeom>
              <a:blipFill>
                <a:blip r:embed="rId12"/>
                <a:stretch>
                  <a:fillRect t="-101961" b="-156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70630C57-AD37-4D21-8644-32DA7757D1B0}"/>
                  </a:ext>
                </a:extLst>
              </p:cNvPr>
              <p:cNvSpPr/>
              <p:nvPr/>
            </p:nvSpPr>
            <p:spPr>
              <a:xfrm>
                <a:off x="7186412" y="3534312"/>
                <a:ext cx="4268476" cy="67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u-RU" sz="14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28,1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14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−1180</m:t>
                          </m:r>
                          <m: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4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1784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−10910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14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70630C57-AD37-4D21-8644-32DA7757D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412" y="3534312"/>
                <a:ext cx="4268476" cy="67435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D482A1F-41CE-4B12-AF9D-E45D31A06146}"/>
                  </a:ext>
                </a:extLst>
              </p:cNvPr>
              <p:cNvSpPr/>
              <p:nvPr/>
            </p:nvSpPr>
            <p:spPr>
              <a:xfrm>
                <a:off x="8180345" y="1928716"/>
                <a:ext cx="2148280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ru-RU" sz="14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4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00034722</m:t>
                          </m:r>
                          <m: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  <m: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sSub>
                            <m:sSub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ru-RU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BD482A1F-41CE-4B12-AF9D-E45D31A06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345" y="1928716"/>
                <a:ext cx="2148280" cy="5334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85FBB519-12C4-409D-A083-DAE3DFC5D231}"/>
                  </a:ext>
                </a:extLst>
              </p:cNvPr>
              <p:cNvSpPr/>
              <p:nvPr/>
            </p:nvSpPr>
            <p:spPr>
              <a:xfrm>
                <a:off x="6470585" y="4466268"/>
                <a:ext cx="6096000" cy="6908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215900" algn="just" hangingPunct="0">
                  <a:spcBef>
                    <a:spcPts val="800"/>
                  </a:spcBef>
                  <a:spcAft>
                    <a:spcPts val="0"/>
                  </a:spcAft>
                  <a:tabLst>
                    <a:tab pos="5041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40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𝑀𝑃𝑎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1400" b="0" i="1" smtClean="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𝑀𝑃𝑎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2,6∙</m:t>
                          </m:r>
                          <m:sSup>
                            <m:sSupPr>
                              <m:ctrlPr>
                                <a:rPr lang="ru-RU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𝑝𝑠𝑖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1,187</m:t>
                              </m:r>
                            </m:sup>
                          </m:sSup>
                          <m: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11,513−8,98∙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𝑝𝑠𝑖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 sz="1400" dirty="0">
                  <a:solidFill>
                    <a:schemeClr val="accent5">
                      <a:lumMod val="50000"/>
                    </a:schemeClr>
                  </a:solidFill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85FBB519-12C4-409D-A083-DAE3DFC5D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585" y="4466268"/>
                <a:ext cx="6096000" cy="6908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41D38E8-28FE-444A-BC3E-51A243CAB4A8}"/>
              </a:ext>
            </a:extLst>
          </p:cNvPr>
          <p:cNvSpPr/>
          <p:nvPr/>
        </p:nvSpPr>
        <p:spPr>
          <a:xfrm>
            <a:off x="6470585" y="911217"/>
            <a:ext cx="51868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Газосодержание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altLang="ru-RU" sz="1400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</a:rPr>
              <a:t>/м</a:t>
            </a:r>
            <a:r>
              <a:rPr lang="ru-RU" altLang="ru-RU" sz="1400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altLang="ru-RU" sz="1400" dirty="0">
                <a:solidFill>
                  <a:schemeClr val="accent5">
                    <a:lumMod val="75000"/>
                  </a:schemeClr>
                </a:solidFill>
              </a:rPr>
              <a:t>):</a:t>
            </a:r>
          </a:p>
          <a:p>
            <a:pPr algn="just"/>
            <a:r>
              <a:rPr lang="ru-RU" altLang="ru-RU" sz="1400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3094564-8E0A-441A-825A-E75844C491B2}"/>
              </a:ext>
            </a:extLst>
          </p:cNvPr>
          <p:cNvSpPr/>
          <p:nvPr/>
        </p:nvSpPr>
        <p:spPr>
          <a:xfrm>
            <a:off x="6473669" y="1629547"/>
            <a:ext cx="5186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Объемный коэффициент газа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altLang="ru-RU" sz="1400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</a:rPr>
              <a:t>/м</a:t>
            </a:r>
            <a:r>
              <a:rPr lang="ru-RU" altLang="ru-RU" sz="1400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altLang="ru-RU" sz="1400" dirty="0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7134DE5-F1C9-4222-90D2-3FAF5FB81F01}"/>
              </a:ext>
            </a:extLst>
          </p:cNvPr>
          <p:cNvSpPr/>
          <p:nvPr/>
        </p:nvSpPr>
        <p:spPr>
          <a:xfrm>
            <a:off x="6470585" y="2547538"/>
            <a:ext cx="5186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Объемный коэффициент нефти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</a:rPr>
              <a:t>м</a:t>
            </a:r>
            <a:r>
              <a:rPr lang="ru-RU" altLang="ru-RU" sz="1400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</a:rPr>
              <a:t>/м</a:t>
            </a:r>
            <a:r>
              <a:rPr lang="ru-RU" altLang="ru-RU" sz="1400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altLang="ru-RU" sz="1400" dirty="0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11BD8D1E-6A4E-473D-954E-230E6F5FDDB2}"/>
              </a:ext>
            </a:extLst>
          </p:cNvPr>
          <p:cNvSpPr/>
          <p:nvPr/>
        </p:nvSpPr>
        <p:spPr>
          <a:xfrm>
            <a:off x="6463424" y="3269391"/>
            <a:ext cx="51868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Сжимаемость нефти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4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altLang="ru-RU" sz="1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ru-RU" altLang="ru-RU" sz="1400" dirty="0" err="1">
                <a:solidFill>
                  <a:schemeClr val="accent5">
                    <a:lumMod val="75000"/>
                  </a:schemeClr>
                </a:solidFill>
              </a:rPr>
              <a:t>атм</a:t>
            </a:r>
            <a:r>
              <a:rPr lang="en-US" altLang="ru-RU" sz="1400" dirty="0">
                <a:solidFill>
                  <a:schemeClr val="accent5">
                    <a:lumMod val="75000"/>
                  </a:schemeClr>
                </a:solidFill>
              </a:rPr>
              <a:t>):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2192F7C-A19E-41B4-A4F0-F8E7865136E7}"/>
              </a:ext>
            </a:extLst>
          </p:cNvPr>
          <p:cNvSpPr/>
          <p:nvPr/>
        </p:nvSpPr>
        <p:spPr>
          <a:xfrm>
            <a:off x="6470585" y="4263831"/>
            <a:ext cx="515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Вязкость нефти (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Блок-схема: магнитный диск 32">
            <a:extLst>
              <a:ext uri="{FF2B5EF4-FFF2-40B4-BE49-F238E27FC236}">
                <a16:creationId xmlns:a16="http://schemas.microsoft.com/office/drawing/2014/main" id="{5F80F25C-32A9-4336-8178-875FA4E0EE3E}"/>
              </a:ext>
            </a:extLst>
          </p:cNvPr>
          <p:cNvSpPr/>
          <p:nvPr/>
        </p:nvSpPr>
        <p:spPr>
          <a:xfrm>
            <a:off x="10085507" y="5705469"/>
            <a:ext cx="1269582" cy="601788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86C27E8-15A5-4484-AC15-C088709FA410}"/>
              </a:ext>
            </a:extLst>
          </p:cNvPr>
          <p:cNvSpPr/>
          <p:nvPr/>
        </p:nvSpPr>
        <p:spPr>
          <a:xfrm>
            <a:off x="6628247" y="5135109"/>
            <a:ext cx="224638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Пластовые условия</a:t>
            </a:r>
            <a:endParaRPr lang="en-US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Блок-схема: магнитный диск 36">
            <a:extLst>
              <a:ext uri="{FF2B5EF4-FFF2-40B4-BE49-F238E27FC236}">
                <a16:creationId xmlns:a16="http://schemas.microsoft.com/office/drawing/2014/main" id="{904E354C-2B29-4527-97D1-25299715BCEB}"/>
              </a:ext>
            </a:extLst>
          </p:cNvPr>
          <p:cNvSpPr/>
          <p:nvPr/>
        </p:nvSpPr>
        <p:spPr>
          <a:xfrm>
            <a:off x="6630201" y="5372913"/>
            <a:ext cx="2246388" cy="983437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E8EFAB4-D2E1-4575-A749-83F241C8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82" y="5911779"/>
            <a:ext cx="291307" cy="3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6CA8A30-D448-4751-83C8-E1CBA1422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008" y="5829351"/>
            <a:ext cx="358775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7BE3B3E-0D06-4993-8899-5FF12B941364}"/>
              </a:ext>
            </a:extLst>
          </p:cNvPr>
          <p:cNvSpPr/>
          <p:nvPr/>
        </p:nvSpPr>
        <p:spPr>
          <a:xfrm>
            <a:off x="9758273" y="5428470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Поверхностные условия</a:t>
            </a:r>
            <a:endParaRPr lang="en-US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5A8EB080-1E7A-4AC2-9636-3BE6BDB5410D}"/>
              </a:ext>
            </a:extLst>
          </p:cNvPr>
          <p:cNvSpPr/>
          <p:nvPr/>
        </p:nvSpPr>
        <p:spPr>
          <a:xfrm>
            <a:off x="9141700" y="5564373"/>
            <a:ext cx="691908" cy="734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136F36-62BC-4A65-B815-24D53053168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3568" t="30318" r="65171" b="68355"/>
          <a:stretch/>
        </p:blipFill>
        <p:spPr>
          <a:xfrm flipH="1" flipV="1">
            <a:off x="2531446" y="4335339"/>
            <a:ext cx="80183" cy="45719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FCEDE54-4FD7-4CF3-9720-A7D43357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5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лако 22">
            <a:extLst>
              <a:ext uri="{FF2B5EF4-FFF2-40B4-BE49-F238E27FC236}">
                <a16:creationId xmlns:a16="http://schemas.microsoft.com/office/drawing/2014/main" id="{04A0BDBB-89A7-4A8C-B4DA-1061E85EEA98}"/>
              </a:ext>
            </a:extLst>
          </p:cNvPr>
          <p:cNvSpPr/>
          <p:nvPr/>
        </p:nvSpPr>
        <p:spPr>
          <a:xfrm>
            <a:off x="695480" y="3099153"/>
            <a:ext cx="1408555" cy="97102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DE768A7-56F6-43D4-8300-A56027CCA2C5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97D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+mj-lt"/>
              </a:rPr>
              <a:t>Алгоритм расчета показателей разработки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7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4CDB979-7E02-4FD3-9357-568E41252EF2}"/>
              </a:ext>
            </a:extLst>
          </p:cNvPr>
          <p:cNvSpPr/>
          <p:nvPr/>
        </p:nvSpPr>
        <p:spPr>
          <a:xfrm>
            <a:off x="709437" y="873965"/>
            <a:ext cx="49350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 и закачки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</a:t>
            </a: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давления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выполняется для каждого прогнозного месяца </a:t>
            </a:r>
            <a:r>
              <a:rPr lang="en-U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итерационному алгоритму (</a:t>
            </a:r>
            <a:r>
              <a:rPr lang="en-US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номер скважины,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номер итерации):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F510FA-3237-43B4-82F9-7218BDFFEEFA}"/>
              </a:ext>
            </a:extLst>
          </p:cNvPr>
          <p:cNvSpPr txBox="1"/>
          <p:nvPr/>
        </p:nvSpPr>
        <p:spPr>
          <a:xfrm>
            <a:off x="320120" y="730496"/>
            <a:ext cx="2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36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432BA-F4FA-440A-9A69-41625EA38688}"/>
              </a:ext>
            </a:extLst>
          </p:cNvPr>
          <p:cNvSpPr txBox="1"/>
          <p:nvPr/>
        </p:nvSpPr>
        <p:spPr>
          <a:xfrm>
            <a:off x="782822" y="3364046"/>
            <a:ext cx="1499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Pwf</a:t>
            </a:r>
            <a:r>
              <a:rPr lang="ru-RU" sz="1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endParaRPr lang="ru-RU" sz="1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81EA4B8-3203-469E-AD18-EA708843052F}"/>
                  </a:ext>
                </a:extLst>
              </p:cNvPr>
              <p:cNvSpPr/>
              <p:nvPr/>
            </p:nvSpPr>
            <p:spPr>
              <a:xfrm>
                <a:off x="2147877" y="2127610"/>
                <a:ext cx="3196709" cy="411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𝑃𝐼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𝑤𝑓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6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781EA4B8-3203-469E-AD18-EA7088430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877" y="2127610"/>
                <a:ext cx="3196709" cy="411972"/>
              </a:xfrm>
              <a:prstGeom prst="rect">
                <a:avLst/>
              </a:prstGeom>
              <a:blipFill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33F17D2-C2E6-4C79-A05F-75F27BE6EE2D}"/>
                  </a:ext>
                </a:extLst>
              </p:cNvPr>
              <p:cNvSpPr/>
              <p:nvPr/>
            </p:nvSpPr>
            <p:spPr>
              <a:xfrm>
                <a:off x="2314309" y="3365603"/>
                <a:ext cx="2866234" cy="411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6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6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𝑤𝑓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ru-RU" sz="16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6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233F17D2-C2E6-4C79-A05F-75F27BE6EE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309" y="3365603"/>
                <a:ext cx="2866234" cy="411972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9D3BBC1A-F62C-4C20-A899-D642C4FD0F3E}"/>
                  </a:ext>
                </a:extLst>
              </p:cNvPr>
              <p:cNvSpPr/>
              <p:nvPr/>
            </p:nvSpPr>
            <p:spPr>
              <a:xfrm>
                <a:off x="2527130" y="4517096"/>
                <a:ext cx="2743199" cy="651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15900" algn="just" hangingPunct="0">
                  <a:spcBef>
                    <a:spcPts val="800"/>
                  </a:spcBef>
                  <a:tabLst>
                    <a:tab pos="5041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гтм </m:t>
                                  </m:r>
                                  <m:r>
                                    <a:rPr lang="en-US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i="1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9D3BBC1A-F62C-4C20-A899-D642C4FD0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130" y="4517096"/>
                <a:ext cx="2743199" cy="6514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96777F8C-C905-4D15-87D2-BEF26D02EB9F}"/>
                  </a:ext>
                </a:extLst>
              </p:cNvPr>
              <p:cNvSpPr/>
              <p:nvPr/>
            </p:nvSpPr>
            <p:spPr>
              <a:xfrm>
                <a:off x="2297975" y="5247819"/>
                <a:ext cx="4053626" cy="82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15900" algn="just" hangingPunct="0">
                  <a:spcBef>
                    <a:spcPts val="800"/>
                  </a:spcBef>
                  <a:spcAft>
                    <a:spcPts val="0"/>
                  </a:spcAft>
                  <a:tabLst>
                    <a:tab pos="5041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4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4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400" i="1" smtClean="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pHide m:val="on"/>
                                          <m:ctrlPr>
                                            <a:rPr lang="ru-RU" sz="14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ru-RU" sz="1400" i="1">
                                              <a:solidFill>
                                                <a:schemeClr val="accent5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ru-RU" sz="14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4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ru-RU" sz="14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 гтм </m:t>
                                              </m:r>
                                              <m:r>
                                                <a:rPr lang="en-US" sz="14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400" i="1">
                                                  <a:solidFill>
                                                    <a:schemeClr val="accent5">
                                                      <a:lumMod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bSup>
                                        </m:e>
                                      </m:nary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ru-RU" sz="14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96777F8C-C905-4D15-87D2-BEF26D02E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975" y="5247819"/>
                <a:ext cx="4053626" cy="825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93A99CD-8304-4030-ABAE-7FCE1DCE65D8}"/>
                  </a:ext>
                </a:extLst>
              </p:cNvPr>
              <p:cNvSpPr/>
              <p:nvPr/>
            </p:nvSpPr>
            <p:spPr>
              <a:xfrm>
                <a:off x="2424804" y="2733757"/>
                <a:ext cx="2612575" cy="411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𝑖𝑙</m:t>
                          </m:r>
                          <m:r>
                            <a:rPr lang="ru-RU" sz="1600" b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b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b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16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𝑖𝑞</m:t>
                          </m:r>
                          <m:r>
                            <a:rPr lang="ru-RU" sz="1600" b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600" b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600" b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600" b="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1600" b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𝑊𝐶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6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16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E93A99CD-8304-4030-ABAE-7FCE1DCE65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804" y="2733757"/>
                <a:ext cx="2612575" cy="411972"/>
              </a:xfrm>
              <a:prstGeom prst="rect">
                <a:avLst/>
              </a:prstGeom>
              <a:blipFill>
                <a:blip r:embed="rId7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: усеченные противолежащие углы 24">
            <a:extLst>
              <a:ext uri="{FF2B5EF4-FFF2-40B4-BE49-F238E27FC236}">
                <a16:creationId xmlns:a16="http://schemas.microsoft.com/office/drawing/2014/main" id="{E475EDC0-1443-493F-B423-3A322999E799}"/>
              </a:ext>
            </a:extLst>
          </p:cNvPr>
          <p:cNvSpPr/>
          <p:nvPr/>
        </p:nvSpPr>
        <p:spPr>
          <a:xfrm>
            <a:off x="591054" y="4545660"/>
            <a:ext cx="2160993" cy="556949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накопленная добыча нефти</a:t>
            </a:r>
          </a:p>
        </p:txBody>
      </p:sp>
      <p:sp>
        <p:nvSpPr>
          <p:cNvPr id="26" name="Прямоугольник: усеченные противолежащие углы 25">
            <a:extLst>
              <a:ext uri="{FF2B5EF4-FFF2-40B4-BE49-F238E27FC236}">
                <a16:creationId xmlns:a16="http://schemas.microsoft.com/office/drawing/2014/main" id="{73C1B039-5246-45FD-BCBF-6E1D818911F2}"/>
              </a:ext>
            </a:extLst>
          </p:cNvPr>
          <p:cNvSpPr/>
          <p:nvPr/>
        </p:nvSpPr>
        <p:spPr>
          <a:xfrm>
            <a:off x="580339" y="5441994"/>
            <a:ext cx="2171708" cy="556949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накопленная добыча воды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90F154-B8A5-4468-B479-2414C672A45F}"/>
              </a:ext>
            </a:extLst>
          </p:cNvPr>
          <p:cNvSpPr txBox="1"/>
          <p:nvPr/>
        </p:nvSpPr>
        <p:spPr>
          <a:xfrm>
            <a:off x="5960534" y="730496"/>
            <a:ext cx="27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36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200751A4-17CB-47A1-A56C-329B3C70CA98}"/>
                  </a:ext>
                </a:extLst>
              </p:cNvPr>
              <p:cNvSpPr/>
              <p:nvPr/>
            </p:nvSpPr>
            <p:spPr>
              <a:xfrm>
                <a:off x="6163734" y="1644947"/>
                <a:ext cx="5764147" cy="555793"/>
              </a:xfrm>
              <a:prstGeom prst="rect">
                <a:avLst/>
              </a:prstGeom>
            </p:spPr>
            <p:txBody>
              <a:bodyPr wrap="square" numCol="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2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2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2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ru-RU" sz="12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2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−1,</m:t>
                          </m:r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2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2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200" i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  <m:r>
                        <a:rPr lang="ru-RU" sz="12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 </m:t>
                      </m:r>
                      <m:f>
                        <m:fPr>
                          <m:ctrlP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sz="12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ru-RU" sz="120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num>
                        <m:den>
                          <m:sSup>
                            <m:s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ru-RU" sz="1200" dirty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200751A4-17CB-47A1-A56C-329B3C70C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734" y="1644947"/>
                <a:ext cx="5764147" cy="555793"/>
              </a:xfrm>
              <a:prstGeom prst="rect">
                <a:avLst/>
              </a:prstGeom>
              <a:blipFill>
                <a:blip r:embed="rId8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76BAD55F-29E1-44C1-9F64-144278D96FF9}"/>
                  </a:ext>
                </a:extLst>
              </p:cNvPr>
              <p:cNvSpPr/>
              <p:nvPr/>
            </p:nvSpPr>
            <p:spPr>
              <a:xfrm>
                <a:off x="6249389" y="2385423"/>
                <a:ext cx="5531771" cy="563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2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ru-RU" sz="1200" i="1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200">
                                          <a:solidFill>
                                            <a:schemeClr val="accent5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𝑖𝑛𝑗</m:t>
                                  </m:r>
                                </m:sub>
                              </m:sSub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𝑊𝑒</m:t>
                          </m:r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200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𝑖𝑛𝑗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ru-RU" sz="1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12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ru-RU" sz="120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76BAD55F-29E1-44C1-9F64-144278D96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389" y="2385423"/>
                <a:ext cx="5531771" cy="563296"/>
              </a:xfrm>
              <a:prstGeom prst="rect">
                <a:avLst/>
              </a:prstGeom>
              <a:blipFill>
                <a:blip r:embed="rId12"/>
                <a:stretch>
                  <a:fillRect t="-68817" b="-5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536EEFA-51FD-4615-91E2-AAB58C07B422}"/>
              </a:ext>
            </a:extLst>
          </p:cNvPr>
          <p:cNvSpPr/>
          <p:nvPr/>
        </p:nvSpPr>
        <p:spPr>
          <a:xfrm>
            <a:off x="6351601" y="873965"/>
            <a:ext cx="52035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определяем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пластовое давление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рассчитанных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PVT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-свойств, а также значений добычи и закачки: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0CE7E7A-3319-42DF-8E7B-1B7FD70BAF79}"/>
              </a:ext>
            </a:extLst>
          </p:cNvPr>
          <p:cNvSpPr/>
          <p:nvPr/>
        </p:nvSpPr>
        <p:spPr>
          <a:xfrm>
            <a:off x="6351601" y="3121223"/>
            <a:ext cx="2289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Рассчитывается невязка: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C4E7DDB4-DFF3-4700-85B8-5C41BF2DE402}"/>
              </a:ext>
            </a:extLst>
          </p:cNvPr>
          <p:cNvSpPr/>
          <p:nvPr/>
        </p:nvSpPr>
        <p:spPr>
          <a:xfrm>
            <a:off x="6351601" y="4109562"/>
            <a:ext cx="5182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800"/>
              </a:spcBef>
              <a:spcAft>
                <a:spcPts val="0"/>
              </a:spcAft>
              <a:buSzPts val="1100"/>
              <a:tabLst>
                <a:tab pos="504190" algn="l"/>
              </a:tabLst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Выполняется проверка условия сходимости: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02FB3FFE-D67F-4B70-A024-C5363362D04C}"/>
                  </a:ext>
                </a:extLst>
              </p:cNvPr>
              <p:cNvSpPr/>
              <p:nvPr/>
            </p:nvSpPr>
            <p:spPr>
              <a:xfrm>
                <a:off x="8231146" y="3559658"/>
                <a:ext cx="1640962" cy="333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ru-RU" sz="14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ru-RU" sz="14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1400" i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14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ru-RU" sz="1400" i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u-RU" sz="1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Прямоугольник 62">
                <a:extLst>
                  <a:ext uri="{FF2B5EF4-FFF2-40B4-BE49-F238E27FC236}">
                    <a16:creationId xmlns:a16="http://schemas.microsoft.com/office/drawing/2014/main" id="{02FB3FFE-D67F-4B70-A024-C5363362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46" y="3559658"/>
                <a:ext cx="1640962" cy="333874"/>
              </a:xfrm>
              <a:prstGeom prst="rect">
                <a:avLst/>
              </a:prstGeom>
              <a:blipFill>
                <a:blip r:embed="rId13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Овал 63">
            <a:extLst>
              <a:ext uri="{FF2B5EF4-FFF2-40B4-BE49-F238E27FC236}">
                <a16:creationId xmlns:a16="http://schemas.microsoft.com/office/drawing/2014/main" id="{CA96EC84-875E-4C72-92BA-F8CB223D5C5B}"/>
              </a:ext>
            </a:extLst>
          </p:cNvPr>
          <p:cNvSpPr/>
          <p:nvPr/>
        </p:nvSpPr>
        <p:spPr>
          <a:xfrm>
            <a:off x="7849360" y="3464537"/>
            <a:ext cx="2289538" cy="523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Закругленная стрелка по часовой стрелке">
            <a:extLst>
              <a:ext uri="{FF2B5EF4-FFF2-40B4-BE49-F238E27FC236}">
                <a16:creationId xmlns:a16="http://schemas.microsoft.com/office/drawing/2014/main" id="{E1795EA2-AE23-40A4-B0DF-46DCD1AF4F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>
            <a:off x="7132019" y="4675192"/>
            <a:ext cx="741739" cy="741739"/>
          </a:xfrm>
          <a:prstGeom prst="rect">
            <a:avLst/>
          </a:prstGeom>
        </p:spPr>
      </p:pic>
      <p:pic>
        <p:nvPicPr>
          <p:cNvPr id="66" name="Рисунок 65" descr="Закругленная стрелка по часовой стрелке">
            <a:extLst>
              <a:ext uri="{FF2B5EF4-FFF2-40B4-BE49-F238E27FC236}">
                <a16:creationId xmlns:a16="http://schemas.microsoft.com/office/drawing/2014/main" id="{E916E93E-5342-48F2-956A-B03DB043DA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10103540" y="4686482"/>
            <a:ext cx="741737" cy="741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Ромб 66">
                <a:extLst>
                  <a:ext uri="{FF2B5EF4-FFF2-40B4-BE49-F238E27FC236}">
                    <a16:creationId xmlns:a16="http://schemas.microsoft.com/office/drawing/2014/main" id="{A265C1B0-9988-440A-B23C-E1C646CDBF2B}"/>
                  </a:ext>
                </a:extLst>
              </p:cNvPr>
              <p:cNvSpPr/>
              <p:nvPr/>
            </p:nvSpPr>
            <p:spPr>
              <a:xfrm>
                <a:off x="7666576" y="4510820"/>
                <a:ext cx="2587405" cy="548741"/>
              </a:xfrm>
              <a:prstGeom prst="diamond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ru-RU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ru-RU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Ромб 66">
                <a:extLst>
                  <a:ext uri="{FF2B5EF4-FFF2-40B4-BE49-F238E27FC236}">
                    <a16:creationId xmlns:a16="http://schemas.microsoft.com/office/drawing/2014/main" id="{A265C1B0-9988-440A-B23C-E1C646CDB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576" y="4510820"/>
                <a:ext cx="2587405" cy="548741"/>
              </a:xfrm>
              <a:prstGeom prst="diamond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Овал 67">
            <a:extLst>
              <a:ext uri="{FF2B5EF4-FFF2-40B4-BE49-F238E27FC236}">
                <a16:creationId xmlns:a16="http://schemas.microsoft.com/office/drawing/2014/main" id="{B3309D23-0D58-4A8E-8FE9-F09874F04748}"/>
              </a:ext>
            </a:extLst>
          </p:cNvPr>
          <p:cNvSpPr/>
          <p:nvPr/>
        </p:nvSpPr>
        <p:spPr>
          <a:xfrm>
            <a:off x="6520827" y="5384991"/>
            <a:ext cx="1964122" cy="76271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spcBef>
                <a:spcPts val="800"/>
              </a:spcBef>
              <a:spcAft>
                <a:spcPts val="0"/>
              </a:spcAft>
              <a:tabLst>
                <a:tab pos="504190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на следующий месяц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950EAABC-DD41-42A9-AC40-A6C44F2167D6}"/>
              </a:ext>
            </a:extLst>
          </p:cNvPr>
          <p:cNvSpPr/>
          <p:nvPr/>
        </p:nvSpPr>
        <p:spPr>
          <a:xfrm>
            <a:off x="9492347" y="5384991"/>
            <a:ext cx="1964122" cy="76271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spcBef>
                <a:spcPts val="800"/>
              </a:spcBef>
              <a:spcAft>
                <a:spcPts val="0"/>
              </a:spcAft>
              <a:tabLst>
                <a:tab pos="504190" algn="l"/>
              </a:tabLs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возврат к шагу 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BF5C458-A17F-4BB8-88A6-8014048336CB}"/>
              </a:ext>
            </a:extLst>
          </p:cNvPr>
          <p:cNvSpPr txBox="1"/>
          <p:nvPr/>
        </p:nvSpPr>
        <p:spPr>
          <a:xfrm>
            <a:off x="7422867" y="4518456"/>
            <a:ext cx="64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BCF270-93D8-479F-9D68-84C12EB66A4D}"/>
              </a:ext>
            </a:extLst>
          </p:cNvPr>
          <p:cNvSpPr txBox="1"/>
          <p:nvPr/>
        </p:nvSpPr>
        <p:spPr>
          <a:xfrm>
            <a:off x="10068717" y="4510820"/>
            <a:ext cx="647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</p:txBody>
      </p: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2E6A1B2-F439-4ECC-B824-D2F03DE54125}"/>
              </a:ext>
            </a:extLst>
          </p:cNvPr>
          <p:cNvCxnSpPr>
            <a:cxnSpLocks/>
          </p:cNvCxnSpPr>
          <p:nvPr/>
        </p:nvCxnSpPr>
        <p:spPr>
          <a:xfrm flipV="1">
            <a:off x="5847645" y="944361"/>
            <a:ext cx="0" cy="5390088"/>
          </a:xfrm>
          <a:prstGeom prst="line">
            <a:avLst/>
          </a:prstGeom>
          <a:noFill/>
          <a:ln w="9525" cap="flat" cmpd="sng" algn="ctr">
            <a:solidFill>
              <a:srgbClr val="2FB4E9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Облако 32">
            <a:extLst>
              <a:ext uri="{FF2B5EF4-FFF2-40B4-BE49-F238E27FC236}">
                <a16:creationId xmlns:a16="http://schemas.microsoft.com/office/drawing/2014/main" id="{2C36F79C-2640-459C-A389-944C2D0F14A9}"/>
              </a:ext>
            </a:extLst>
          </p:cNvPr>
          <p:cNvSpPr/>
          <p:nvPr/>
        </p:nvSpPr>
        <p:spPr>
          <a:xfrm>
            <a:off x="701648" y="1972931"/>
            <a:ext cx="1408555" cy="97102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AADCFC7-F59A-4F13-A39B-CA9B6290897D}"/>
                  </a:ext>
                </a:extLst>
              </p:cNvPr>
              <p:cNvSpPr/>
              <p:nvPr/>
            </p:nvSpPr>
            <p:spPr>
              <a:xfrm>
                <a:off x="721043" y="2260266"/>
                <a:ext cx="1434624" cy="369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600" b="1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sub>
                        <m:sup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ru-RU" sz="1600" b="1" i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sub>
                        <m:sup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ru-RU" sz="1600" b="1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ru-RU" sz="1600" b="1" i="1" dirty="0">
                  <a:ln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AAADCFC7-F59A-4F13-A39B-CA9B62908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43" y="2260266"/>
                <a:ext cx="1434624" cy="36946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20026F-5695-489F-8D70-D293A83E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00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8635" y="0"/>
            <a:ext cx="12220634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6" y="0"/>
            <a:ext cx="1222063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A928-6788-434C-B5D8-779504AF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" y="2681434"/>
            <a:ext cx="4511987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Материальный</a:t>
            </a: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</a:t>
            </a:r>
            <a:endParaRPr lang="en-US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Весы правосудия">
            <a:extLst>
              <a:ext uri="{FF2B5EF4-FFF2-40B4-BE49-F238E27FC236}">
                <a16:creationId xmlns:a16="http://schemas.microsoft.com/office/drawing/2014/main" id="{BABA5260-C649-4FF4-8597-0E4F042F4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0721" y="908504"/>
            <a:ext cx="5031847" cy="50318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12667A-CFBD-4B1D-9220-1C22DAC23A2F}"/>
              </a:ext>
            </a:extLst>
          </p:cNvPr>
          <p:cNvSpPr/>
          <p:nvPr/>
        </p:nvSpPr>
        <p:spPr>
          <a:xfrm>
            <a:off x="6613924" y="3367584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0000CC"/>
                </a:solidFill>
                <a:latin typeface="Arial Black" panose="020B0A04020102020204" pitchFamily="34" charset="0"/>
              </a:rPr>
              <a:t>V</a:t>
            </a:r>
            <a:r>
              <a:rPr lang="ru-RU" altLang="ru-RU" baseline="-8000" dirty="0">
                <a:solidFill>
                  <a:srgbClr val="0000CC"/>
                </a:solidFill>
                <a:latin typeface="Arial Black" panose="020B0A04020102020204" pitchFamily="34" charset="0"/>
              </a:rPr>
              <a:t>извлеченный</a:t>
            </a:r>
            <a:r>
              <a:rPr lang="ru-RU" altLang="ru-RU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A457A5-8E10-4938-852E-2F5C54B8008F}"/>
              </a:ext>
            </a:extLst>
          </p:cNvPr>
          <p:cNvSpPr/>
          <p:nvPr/>
        </p:nvSpPr>
        <p:spPr>
          <a:xfrm>
            <a:off x="9328463" y="3022851"/>
            <a:ext cx="20681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dirty="0">
                <a:solidFill>
                  <a:srgbClr val="0000CC"/>
                </a:solidFill>
                <a:latin typeface="Arial Black" panose="020B0A04020102020204" pitchFamily="34" charset="0"/>
                <a:cs typeface="Times New Roman" pitchFamily="18" charset="0"/>
              </a:rPr>
              <a:t>∆</a:t>
            </a:r>
            <a:r>
              <a:rPr lang="en-US" altLang="ru-RU" dirty="0">
                <a:solidFill>
                  <a:srgbClr val="0000CC"/>
                </a:solidFill>
                <a:latin typeface="Arial Black" panose="020B0A04020102020204" pitchFamily="34" charset="0"/>
              </a:rPr>
              <a:t>V</a:t>
            </a:r>
            <a:r>
              <a:rPr lang="ru-RU" altLang="ru-RU" baseline="-8000" dirty="0">
                <a:solidFill>
                  <a:srgbClr val="0000CC"/>
                </a:solidFill>
                <a:latin typeface="Arial Black" panose="020B0A04020102020204" pitchFamily="34" charset="0"/>
              </a:rPr>
              <a:t>первоначальный</a:t>
            </a:r>
            <a:r>
              <a:rPr lang="ru-RU" altLang="ru-RU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altLang="ru-RU" dirty="0">
                <a:solidFill>
                  <a:srgbClr val="0000CC"/>
                </a:solidFill>
                <a:latin typeface="Arial Black" panose="020B0A04020102020204" pitchFamily="34" charset="0"/>
              </a:rPr>
              <a:t>+ </a:t>
            </a:r>
          </a:p>
          <a:p>
            <a:pPr algn="ctr"/>
            <a:r>
              <a:rPr lang="en-US" altLang="ru-RU" dirty="0">
                <a:solidFill>
                  <a:srgbClr val="0000CC"/>
                </a:solidFill>
                <a:latin typeface="Arial Black" panose="020B0A04020102020204" pitchFamily="34" charset="0"/>
              </a:rPr>
              <a:t>V</a:t>
            </a:r>
            <a:r>
              <a:rPr lang="ru-RU" altLang="ru-RU" baseline="-8000" dirty="0">
                <a:solidFill>
                  <a:srgbClr val="0000CC"/>
                </a:solidFill>
                <a:latin typeface="Arial Black" panose="020B0A04020102020204" pitchFamily="34" charset="0"/>
              </a:rPr>
              <a:t>привнесенный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8A6A50-87B8-4415-A92E-93F2D309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9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14">
            <a:extLst>
              <a:ext uri="{FF2B5EF4-FFF2-40B4-BE49-F238E27FC236}">
                <a16:creationId xmlns:a16="http://schemas.microsoft.com/office/drawing/2014/main" id="{5555C65F-76EC-4F11-94B5-6E9043A98F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7029" y="4900947"/>
            <a:ext cx="1692966" cy="280385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ru-RU" b="1" dirty="0">
                <a:solidFill>
                  <a:srgbClr val="0000CC"/>
                </a:solidFill>
                <a:sym typeface="Symbol" pitchFamily="18" charset="2"/>
              </a:rPr>
              <a:t></a:t>
            </a:r>
            <a:r>
              <a:rPr lang="en-US" altLang="ru-RU" b="1" dirty="0">
                <a:solidFill>
                  <a:srgbClr val="0000CC"/>
                </a:solidFill>
              </a:rPr>
              <a:t>V</a:t>
            </a:r>
            <a:r>
              <a:rPr lang="en-US" altLang="ru-RU" b="1" baseline="-25000" dirty="0">
                <a:solidFill>
                  <a:srgbClr val="0000CC"/>
                </a:solidFill>
              </a:rPr>
              <a:t>w</a:t>
            </a:r>
            <a:endParaRPr lang="ru-RU" altLang="ru-RU" b="1" baseline="-25000" dirty="0">
              <a:solidFill>
                <a:srgbClr val="0000CC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8E5C30A-9C2F-4153-924E-8F83B420237E}"/>
              </a:ext>
            </a:extLst>
          </p:cNvPr>
          <p:cNvSpPr txBox="1">
            <a:spLocks/>
          </p:cNvSpPr>
          <p:nvPr/>
        </p:nvSpPr>
        <p:spPr>
          <a:xfrm>
            <a:off x="455587" y="398097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97D8"/>
                </a:solidFill>
                <a:latin typeface="Arial" panose="020B0604020202020204"/>
              </a:rPr>
              <a:t>Материальный баланс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7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+mj-cs"/>
              <a:sym typeface="+mj-lt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344721C6-F575-4412-BED2-096F63DE8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4" y="1470920"/>
            <a:ext cx="108982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пласта добывается нефть </a:t>
            </a:r>
            <a:r>
              <a:rPr lang="ru-RU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6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ru-RU" sz="1600" b="1" i="1" baseline="-8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ru-RU" sz="16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sz="1600" b="1" i="1" baseline="-8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давление в пласте </a:t>
            </a:r>
            <a:r>
              <a:rPr lang="en-US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en-US" altLang="ru-RU" sz="1600" b="1" i="1" baseline="-8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</a:t>
            </a:r>
            <a:r>
              <a:rPr lang="en-US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начального </a:t>
            </a:r>
            <a:r>
              <a:rPr lang="en-US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600" b="1" i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ru-RU" sz="1600" b="1" i="1" baseline="-8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</a:t>
            </a:r>
            <a:r>
              <a:rPr lang="en-US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выше давления насыщения</a:t>
            </a:r>
            <a:r>
              <a:rPr lang="en-US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</a:t>
            </a:r>
            <a:r>
              <a:rPr lang="en-US" altLang="ru-RU" sz="1600" b="1" i="1" baseline="-8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sz="16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600" baseline="-8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1" descr="10%">
            <a:extLst>
              <a:ext uri="{FF2B5EF4-FFF2-40B4-BE49-F238E27FC236}">
                <a16:creationId xmlns:a16="http://schemas.microsoft.com/office/drawing/2014/main" id="{3B48234A-FF66-40D2-91CF-49AC86D2B0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22185" y="3834876"/>
            <a:ext cx="1732645" cy="1687763"/>
          </a:xfrm>
          <a:prstGeom prst="rect">
            <a:avLst/>
          </a:prstGeom>
          <a:pattFill prst="pct10">
            <a:fgClr>
              <a:srgbClr val="00CC00"/>
            </a:fgClr>
            <a:bgClr>
              <a:srgbClr val="FFFFFF"/>
            </a:bgClr>
          </a:pattFill>
          <a:ln w="50800">
            <a:solidFill>
              <a:srgbClr val="00CC00"/>
            </a:solidFill>
            <a:prstDash val="dash"/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A4DB36A5-77F9-4EEF-BCCD-FE49E15DE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390" y="2069336"/>
            <a:ext cx="86764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2400" b="1" dirty="0"/>
              <a:t>  </a:t>
            </a:r>
            <a:r>
              <a:rPr lang="en-US" altLang="ru-RU" sz="2400" b="1" dirty="0">
                <a:solidFill>
                  <a:srgbClr val="FF0000"/>
                </a:solidFill>
              </a:rPr>
              <a:t>N</a:t>
            </a:r>
            <a:r>
              <a:rPr lang="en-US" altLang="ru-RU" sz="2400" b="1" baseline="-8000" dirty="0">
                <a:solidFill>
                  <a:srgbClr val="FF0000"/>
                </a:solidFill>
              </a:rPr>
              <a:t>p</a:t>
            </a:r>
            <a:r>
              <a:rPr lang="ru-RU" altLang="ru-RU" sz="2400" b="1" baseline="-8000" dirty="0">
                <a:solidFill>
                  <a:srgbClr val="FF0000"/>
                </a:solidFill>
              </a:rPr>
              <a:t> 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‧</a:t>
            </a:r>
            <a:r>
              <a:rPr lang="ru-RU" altLang="ru-RU" sz="2400" b="1" baseline="-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FF0000"/>
                </a:solidFill>
              </a:rPr>
              <a:t>B</a:t>
            </a:r>
            <a:r>
              <a:rPr lang="en-US" altLang="ru-RU" sz="2400" b="1" baseline="-8000" dirty="0">
                <a:solidFill>
                  <a:srgbClr val="FF0000"/>
                </a:solidFill>
              </a:rPr>
              <a:t>o </a:t>
            </a:r>
            <a:r>
              <a:rPr lang="en-US" altLang="ru-RU" sz="2400" b="1" dirty="0">
                <a:solidFill>
                  <a:srgbClr val="FF0000"/>
                </a:solidFill>
              </a:rPr>
              <a:t>=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</a:rPr>
              <a:t> V</a:t>
            </a:r>
            <a:r>
              <a:rPr lang="ru-RU" altLang="ru-RU" sz="2400" b="1" baseline="-8000" dirty="0">
                <a:solidFill>
                  <a:schemeClr val="accent5">
                    <a:lumMod val="50000"/>
                  </a:schemeClr>
                </a:solidFill>
              </a:rPr>
              <a:t>извлеченный</a:t>
            </a: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</a:rPr>
              <a:t> =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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</a:rPr>
              <a:t>V</a:t>
            </a:r>
            <a:r>
              <a:rPr lang="ru-RU" altLang="ru-RU" sz="2400" b="1" baseline="-8000" dirty="0">
                <a:solidFill>
                  <a:schemeClr val="accent5">
                    <a:lumMod val="50000"/>
                  </a:schemeClr>
                </a:solidFill>
              </a:rPr>
              <a:t>первоначальный</a:t>
            </a:r>
            <a:r>
              <a:rPr lang="ru-RU" altLang="ru-RU" sz="2400" b="1" baseline="-8000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=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ru-RU" sz="2400" b="1" dirty="0">
                <a:solidFill>
                  <a:srgbClr val="0000CC"/>
                </a:solidFill>
                <a:sym typeface="Symbol" pitchFamily="18" charset="2"/>
              </a:rPr>
              <a:t></a:t>
            </a:r>
            <a:r>
              <a:rPr lang="en-US" altLang="ru-RU" sz="2400" b="1" dirty="0">
                <a:solidFill>
                  <a:srgbClr val="0000CC"/>
                </a:solidFill>
              </a:rPr>
              <a:t>V</a:t>
            </a:r>
            <a:r>
              <a:rPr lang="en-US" altLang="ru-RU" sz="2400" b="1" baseline="-8000" dirty="0">
                <a:solidFill>
                  <a:srgbClr val="0000CC"/>
                </a:solidFill>
              </a:rPr>
              <a:t>w</a:t>
            </a:r>
            <a:r>
              <a:rPr lang="en-US" altLang="ru-RU" sz="2400" b="1" baseline="-8000" dirty="0"/>
              <a:t> 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+</a:t>
            </a:r>
            <a:r>
              <a:rPr lang="en-US" altLang="ru-RU" sz="2400" b="1" dirty="0">
                <a:sym typeface="Symbol" pitchFamily="18" charset="2"/>
              </a:rPr>
              <a:t> </a:t>
            </a:r>
            <a:r>
              <a:rPr lang="en-US" altLang="ru-RU" sz="2400" b="1" dirty="0">
                <a:solidFill>
                  <a:srgbClr val="990033"/>
                </a:solidFill>
                <a:sym typeface="Symbol" pitchFamily="18" charset="2"/>
              </a:rPr>
              <a:t></a:t>
            </a:r>
            <a:r>
              <a:rPr lang="en-US" altLang="ru-RU" sz="2400" b="1" dirty="0">
                <a:solidFill>
                  <a:srgbClr val="990033"/>
                </a:solidFill>
              </a:rPr>
              <a:t>V</a:t>
            </a:r>
            <a:r>
              <a:rPr lang="en-US" altLang="ru-RU" sz="2400" b="1" baseline="-25000" dirty="0">
                <a:solidFill>
                  <a:srgbClr val="990033"/>
                </a:solidFill>
              </a:rPr>
              <a:t>o</a:t>
            </a:r>
            <a:r>
              <a:rPr lang="ru-RU" altLang="ru-RU" sz="2400" b="1" dirty="0">
                <a:solidFill>
                  <a:srgbClr val="990033"/>
                </a:solidFill>
              </a:rPr>
              <a:t> </a:t>
            </a:r>
            <a:r>
              <a:rPr lang="en-US" altLang="ru-RU" sz="2400" b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rPr>
              <a:t>+</a:t>
            </a:r>
            <a:r>
              <a:rPr lang="en-US" altLang="ru-RU" sz="2400" b="1" dirty="0">
                <a:sym typeface="Symbol" pitchFamily="18" charset="2"/>
              </a:rPr>
              <a:t> </a:t>
            </a:r>
            <a:r>
              <a:rPr lang="en-US" altLang="ru-RU" sz="2400" b="1" dirty="0">
                <a:solidFill>
                  <a:srgbClr val="00CC00"/>
                </a:solidFill>
                <a:sym typeface="Symbol" pitchFamily="18" charset="2"/>
              </a:rPr>
              <a:t></a:t>
            </a:r>
            <a:r>
              <a:rPr lang="en-US" altLang="ru-RU" sz="2400" b="1" dirty="0" err="1">
                <a:solidFill>
                  <a:srgbClr val="00CC00"/>
                </a:solidFill>
              </a:rPr>
              <a:t>V</a:t>
            </a:r>
            <a:r>
              <a:rPr lang="en-US" altLang="ru-RU" sz="2400" b="1" baseline="-8000" dirty="0" err="1">
                <a:solidFill>
                  <a:srgbClr val="00CC00"/>
                </a:solidFill>
              </a:rPr>
              <a:t>f</a:t>
            </a:r>
            <a:r>
              <a:rPr lang="ru-RU" altLang="ru-RU" sz="2400" b="1" baseline="-8000" dirty="0"/>
              <a:t> </a:t>
            </a:r>
            <a:endParaRPr lang="en-US" altLang="ru-RU" sz="2400" b="1" baseline="-8000" dirty="0"/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86E94499-A538-4C3A-AA62-8B27E5F60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7411" y="3516228"/>
            <a:ext cx="1681210" cy="2927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r" eaLnBrk="0" hangingPunct="0"/>
            <a:r>
              <a:rPr lang="ru-RU" altLang="ru-RU" b="1" dirty="0">
                <a:solidFill>
                  <a:srgbClr val="990033"/>
                </a:solidFill>
                <a:sym typeface="Symbol" pitchFamily="18" charset="2"/>
              </a:rPr>
              <a:t> </a:t>
            </a:r>
            <a:r>
              <a:rPr lang="en-US" altLang="ru-RU" b="1" dirty="0">
                <a:solidFill>
                  <a:srgbClr val="990033"/>
                </a:solidFill>
                <a:sym typeface="Symbol" pitchFamily="18" charset="2"/>
              </a:rPr>
              <a:t></a:t>
            </a:r>
            <a:r>
              <a:rPr lang="en-US" altLang="ru-RU" b="1" dirty="0">
                <a:solidFill>
                  <a:srgbClr val="990033"/>
                </a:solidFill>
              </a:rPr>
              <a:t>V</a:t>
            </a:r>
            <a:r>
              <a:rPr lang="en-US" altLang="ru-RU" b="1" baseline="-8000" dirty="0">
                <a:solidFill>
                  <a:srgbClr val="990033"/>
                </a:solidFill>
              </a:rPr>
              <a:t>o</a:t>
            </a:r>
            <a:r>
              <a:rPr lang="en-US" altLang="ru-RU" b="1" dirty="0"/>
              <a:t> </a:t>
            </a: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8924E432-74AA-432A-8AD3-4F2655A15B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89723" y="3845548"/>
            <a:ext cx="1697376" cy="12959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ru-RU" altLang="ru-RU" sz="2800" b="1" dirty="0">
                <a:solidFill>
                  <a:srgbClr val="990033"/>
                </a:solidFill>
              </a:rPr>
              <a:t>    </a:t>
            </a:r>
            <a:r>
              <a:rPr lang="en-US" altLang="ru-RU" sz="2800" b="1" dirty="0" err="1">
                <a:solidFill>
                  <a:srgbClr val="990033"/>
                </a:solidFill>
              </a:rPr>
              <a:t>V</a:t>
            </a:r>
            <a:r>
              <a:rPr lang="en-US" altLang="ru-RU" sz="2800" b="1" baseline="-8000" dirty="0" err="1">
                <a:solidFill>
                  <a:srgbClr val="990033"/>
                </a:solidFill>
              </a:rPr>
              <a:t>oi</a:t>
            </a:r>
            <a:r>
              <a:rPr lang="en-US" altLang="ru-RU" sz="2800" b="1" baseline="-8000" dirty="0">
                <a:solidFill>
                  <a:srgbClr val="990033"/>
                </a:solidFill>
              </a:rPr>
              <a:t>, </a:t>
            </a:r>
            <a:r>
              <a:rPr lang="en-US" altLang="ru-RU" sz="2800" b="1" baseline="-8000" dirty="0" err="1">
                <a:solidFill>
                  <a:srgbClr val="990033"/>
                </a:solidFill>
              </a:rPr>
              <a:t>Soi</a:t>
            </a:r>
            <a:endParaRPr lang="en-US" altLang="ru-RU" sz="2800" b="1" baseline="-25000" dirty="0">
              <a:solidFill>
                <a:srgbClr val="990033"/>
              </a:solidFill>
            </a:endParaRP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EA75CC5B-69B5-41E2-B65C-788F540AF4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54453" y="5141481"/>
            <a:ext cx="1732646" cy="350664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z="2800" b="1" dirty="0">
                <a:solidFill>
                  <a:srgbClr val="0000CC"/>
                </a:solidFill>
              </a:rPr>
              <a:t>    </a:t>
            </a:r>
            <a:r>
              <a:rPr lang="en-US" altLang="ru-RU" sz="2800" b="1" dirty="0" err="1">
                <a:solidFill>
                  <a:srgbClr val="0000CC"/>
                </a:solidFill>
              </a:rPr>
              <a:t>V</a:t>
            </a:r>
            <a:r>
              <a:rPr lang="en-US" altLang="ru-RU" sz="2800" b="1" baseline="-8000" dirty="0" err="1">
                <a:solidFill>
                  <a:srgbClr val="0000CC"/>
                </a:solidFill>
              </a:rPr>
              <a:t>wi</a:t>
            </a:r>
            <a:r>
              <a:rPr lang="en-US" altLang="ru-RU" sz="2800" b="1" baseline="-8000" dirty="0">
                <a:solidFill>
                  <a:srgbClr val="0000CC"/>
                </a:solidFill>
              </a:rPr>
              <a:t>, </a:t>
            </a:r>
            <a:r>
              <a:rPr lang="en-US" altLang="ru-RU" sz="2800" b="1" baseline="-8000" dirty="0" err="1">
                <a:solidFill>
                  <a:srgbClr val="0000CC"/>
                </a:solidFill>
              </a:rPr>
              <a:t>Swi</a:t>
            </a:r>
            <a:endParaRPr lang="ru-RU" altLang="ru-RU" sz="2800" b="1" baseline="-8000" dirty="0">
              <a:solidFill>
                <a:srgbClr val="0000CC"/>
              </a:solidFill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697E388D-DFB7-4502-A86C-BBE8C3CC7E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54453" y="3834876"/>
            <a:ext cx="1732646" cy="1687763"/>
          </a:xfrm>
          <a:prstGeom prst="rect">
            <a:avLst/>
          </a:prstGeom>
          <a:noFill/>
          <a:ln w="88900">
            <a:solidFill>
              <a:srgbClr val="00CC00"/>
            </a:solidFill>
            <a:miter lim="800000"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/>
          </a:p>
        </p:txBody>
      </p:sp>
      <p:sp>
        <p:nvSpPr>
          <p:cNvPr id="47" name="Text Box 16">
            <a:extLst>
              <a:ext uri="{FF2B5EF4-FFF2-40B4-BE49-F238E27FC236}">
                <a16:creationId xmlns:a16="http://schemas.microsoft.com/office/drawing/2014/main" id="{38972932-8ECD-4479-85B5-BAD839E90E5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454516" y="3691116"/>
            <a:ext cx="16812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ru-RU" sz="2800" b="1" dirty="0">
                <a:solidFill>
                  <a:srgbClr val="00CC00"/>
                </a:solidFill>
                <a:sym typeface="Symbol" pitchFamily="18" charset="2"/>
              </a:rPr>
              <a:t></a:t>
            </a:r>
            <a:r>
              <a:rPr lang="en-US" altLang="ru-RU" b="1" dirty="0" err="1">
                <a:solidFill>
                  <a:srgbClr val="00CC00"/>
                </a:solidFill>
              </a:rPr>
              <a:t>V</a:t>
            </a:r>
            <a:r>
              <a:rPr lang="en-US" altLang="ru-RU" b="1" baseline="-8000" dirty="0" err="1">
                <a:solidFill>
                  <a:srgbClr val="00CC00"/>
                </a:solidFill>
              </a:rPr>
              <a:t>f</a:t>
            </a:r>
            <a:endParaRPr lang="en-US" altLang="ru-RU" sz="2800" b="1" baseline="-8000" dirty="0">
              <a:solidFill>
                <a:srgbClr val="00CC00"/>
              </a:solidFill>
            </a:endParaRPr>
          </a:p>
        </p:txBody>
      </p:sp>
      <p:sp>
        <p:nvSpPr>
          <p:cNvPr id="48" name="AutoShape 17">
            <a:extLst>
              <a:ext uri="{FF2B5EF4-FFF2-40B4-BE49-F238E27FC236}">
                <a16:creationId xmlns:a16="http://schemas.microsoft.com/office/drawing/2014/main" id="{B5B4DE31-E81C-423C-8A41-B633B6B59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048" y="4525532"/>
            <a:ext cx="282161" cy="29272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 type="none" w="sm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CB1E4309-2A53-4263-8B3F-2D0F9EB62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656" y="4325806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000" b="1" dirty="0">
                <a:solidFill>
                  <a:srgbClr val="FF0000"/>
                </a:solidFill>
              </a:rPr>
              <a:t>+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  <p:sp>
        <p:nvSpPr>
          <p:cNvPr id="50" name="Text Box 19">
            <a:extLst>
              <a:ext uri="{FF2B5EF4-FFF2-40B4-BE49-F238E27FC236}">
                <a16:creationId xmlns:a16="http://schemas.microsoft.com/office/drawing/2014/main" id="{19841C10-EC94-4426-BC46-851E94C85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682" y="4325806"/>
            <a:ext cx="4844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000" b="1">
                <a:solidFill>
                  <a:srgbClr val="FF0000"/>
                </a:solidFill>
              </a:rPr>
              <a:t>+</a:t>
            </a:r>
            <a:endParaRPr lang="ru-RU" altLang="ru-RU" sz="4000" b="1">
              <a:solidFill>
                <a:srgbClr val="FF0000"/>
              </a:solidFill>
            </a:endParaRP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B7ECDB43-A40B-4EDD-8255-BEBA50BC9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985" y="2661379"/>
            <a:ext cx="5995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000" b="1" dirty="0">
                <a:solidFill>
                  <a:srgbClr val="0000CC"/>
                </a:solidFill>
                <a:sym typeface="Symbol" pitchFamily="18" charset="2"/>
              </a:rPr>
              <a:t>     </a:t>
            </a:r>
            <a:r>
              <a:rPr lang="en-US" altLang="ru-RU" sz="2000" b="1" dirty="0">
                <a:solidFill>
                  <a:srgbClr val="0000CC"/>
                </a:solidFill>
                <a:sym typeface="Symbol" pitchFamily="18" charset="2"/>
              </a:rPr>
              <a:t>    </a:t>
            </a:r>
            <a:r>
              <a:rPr lang="en-US" altLang="ru-RU" sz="2000" b="1" dirty="0" err="1">
                <a:solidFill>
                  <a:srgbClr val="0000CC"/>
                </a:solidFill>
                <a:sym typeface="Symbol" pitchFamily="18" charset="2"/>
              </a:rPr>
              <a:t>V</a:t>
            </a:r>
            <a:r>
              <a:rPr lang="en-US" altLang="ru-RU" sz="2000" b="1" baseline="-8000" dirty="0" err="1">
                <a:solidFill>
                  <a:srgbClr val="0000CC"/>
                </a:solidFill>
                <a:sym typeface="Symbol" pitchFamily="18" charset="2"/>
              </a:rPr>
              <a:t>w</a:t>
            </a:r>
            <a:r>
              <a:rPr lang="ru-RU" altLang="ru-RU" sz="2000" b="1" dirty="0"/>
              <a:t> </a:t>
            </a:r>
            <a:r>
              <a:rPr lang="en-US" altLang="ru-RU" sz="2000" b="1" dirty="0"/>
              <a:t>     </a:t>
            </a:r>
            <a:r>
              <a:rPr lang="ru-RU" altLang="ru-RU" sz="2000" b="1" dirty="0"/>
              <a:t>         </a:t>
            </a:r>
            <a:r>
              <a:rPr lang="en-US" altLang="ru-RU" sz="2000" b="1" dirty="0"/>
              <a:t>           </a:t>
            </a:r>
            <a:r>
              <a:rPr lang="ru-RU" altLang="ru-RU" sz="2000" b="1" dirty="0"/>
              <a:t>    </a:t>
            </a:r>
            <a:r>
              <a:rPr lang="en-US" altLang="ru-RU" sz="2000" b="1" dirty="0">
                <a:solidFill>
                  <a:srgbClr val="990033"/>
                </a:solidFill>
                <a:sym typeface="Symbol" pitchFamily="18" charset="2"/>
              </a:rPr>
              <a:t>V</a:t>
            </a:r>
            <a:r>
              <a:rPr lang="en-US" altLang="ru-RU" sz="2000" b="1" baseline="-25000" dirty="0">
                <a:solidFill>
                  <a:srgbClr val="990033"/>
                </a:solidFill>
                <a:sym typeface="Symbol" pitchFamily="18" charset="2"/>
              </a:rPr>
              <a:t>o</a:t>
            </a:r>
            <a:r>
              <a:rPr lang="ru-RU" altLang="ru-RU" sz="2000" b="1" dirty="0">
                <a:solidFill>
                  <a:srgbClr val="990033"/>
                </a:solidFill>
              </a:rPr>
              <a:t> </a:t>
            </a:r>
            <a:r>
              <a:rPr lang="en-US" altLang="ru-RU" sz="2000" b="1" dirty="0">
                <a:solidFill>
                  <a:srgbClr val="990033"/>
                </a:solidFill>
              </a:rPr>
              <a:t>     </a:t>
            </a:r>
            <a:r>
              <a:rPr lang="ru-RU" altLang="ru-RU" sz="2000" b="1" dirty="0">
                <a:solidFill>
                  <a:srgbClr val="990033"/>
                </a:solidFill>
              </a:rPr>
              <a:t>              </a:t>
            </a:r>
            <a:r>
              <a:rPr lang="en-US" altLang="ru-RU" sz="2000" b="1" dirty="0">
                <a:solidFill>
                  <a:srgbClr val="990033"/>
                </a:solidFill>
              </a:rPr>
              <a:t>          </a:t>
            </a:r>
            <a:r>
              <a:rPr lang="en-US" altLang="ru-RU" sz="2000" b="1" dirty="0">
                <a:solidFill>
                  <a:srgbClr val="00CC00"/>
                </a:solidFill>
                <a:sym typeface="Symbol" pitchFamily="18" charset="2"/>
              </a:rPr>
              <a:t></a:t>
            </a:r>
            <a:r>
              <a:rPr lang="en-US" altLang="ru-RU" sz="2000" b="1" dirty="0" err="1">
                <a:solidFill>
                  <a:srgbClr val="00CC00"/>
                </a:solidFill>
                <a:sym typeface="Symbol" pitchFamily="18" charset="2"/>
              </a:rPr>
              <a:t>V</a:t>
            </a:r>
            <a:r>
              <a:rPr lang="en-US" altLang="ru-RU" sz="2000" b="1" baseline="-8000" dirty="0" err="1">
                <a:solidFill>
                  <a:srgbClr val="00CC00"/>
                </a:solidFill>
                <a:sym typeface="Symbol" pitchFamily="18" charset="2"/>
              </a:rPr>
              <a:t>f</a:t>
            </a:r>
            <a:r>
              <a:rPr lang="ru-RU" altLang="ru-RU" sz="2000" b="1" dirty="0"/>
              <a:t> </a:t>
            </a:r>
          </a:p>
        </p:txBody>
      </p:sp>
      <p:sp>
        <p:nvSpPr>
          <p:cNvPr id="53" name="Line 23">
            <a:extLst>
              <a:ext uri="{FF2B5EF4-FFF2-40B4-BE49-F238E27FC236}">
                <a16:creationId xmlns:a16="http://schemas.microsoft.com/office/drawing/2014/main" id="{30754816-7896-4853-986D-FD254F9BED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611" y="3138120"/>
            <a:ext cx="0" cy="658639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Line 25">
            <a:extLst>
              <a:ext uri="{FF2B5EF4-FFF2-40B4-BE49-F238E27FC236}">
                <a16:creationId xmlns:a16="http://schemas.microsoft.com/office/drawing/2014/main" id="{4B70C2F2-0B9F-4709-B691-302EDC18D2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71066" y="3150316"/>
            <a:ext cx="6" cy="6586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Rectangle 34">
            <a:extLst>
              <a:ext uri="{FF2B5EF4-FFF2-40B4-BE49-F238E27FC236}">
                <a16:creationId xmlns:a16="http://schemas.microsoft.com/office/drawing/2014/main" id="{DF93F920-CF1B-4655-83C3-1576DFAC6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4160" y="4193163"/>
            <a:ext cx="1481346" cy="5671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ru-RU" sz="2800" b="1" dirty="0" err="1">
                <a:solidFill>
                  <a:srgbClr val="990033"/>
                </a:solidFill>
              </a:rPr>
              <a:t>V</a:t>
            </a:r>
            <a:r>
              <a:rPr lang="en-US" altLang="ru-RU" sz="2800" b="1" baseline="-8000" dirty="0" err="1">
                <a:solidFill>
                  <a:srgbClr val="990033"/>
                </a:solidFill>
              </a:rPr>
              <a:t>or</a:t>
            </a:r>
            <a:r>
              <a:rPr lang="en-US" altLang="ru-RU" sz="2800" b="1" baseline="-8000" dirty="0">
                <a:solidFill>
                  <a:srgbClr val="990033"/>
                </a:solidFill>
              </a:rPr>
              <a:t>, Sor</a:t>
            </a:r>
          </a:p>
        </p:txBody>
      </p:sp>
      <p:sp>
        <p:nvSpPr>
          <p:cNvPr id="61" name="Rectangle 35">
            <a:extLst>
              <a:ext uri="{FF2B5EF4-FFF2-40B4-BE49-F238E27FC236}">
                <a16:creationId xmlns:a16="http://schemas.microsoft.com/office/drawing/2014/main" id="{3B8534E5-0108-4FC4-B16F-41993EA3D7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4160" y="4760324"/>
            <a:ext cx="1481346" cy="646442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0000CC"/>
                </a:solidFill>
              </a:rPr>
              <a:t> </a:t>
            </a:r>
            <a:r>
              <a:rPr lang="en-US" altLang="ru-RU" sz="2800" b="1" dirty="0" err="1">
                <a:solidFill>
                  <a:srgbClr val="0000CC"/>
                </a:solidFill>
              </a:rPr>
              <a:t>V</a:t>
            </a:r>
            <a:r>
              <a:rPr lang="en-US" altLang="ru-RU" sz="2800" b="1" baseline="-8000" dirty="0" err="1">
                <a:solidFill>
                  <a:srgbClr val="0000CC"/>
                </a:solidFill>
              </a:rPr>
              <a:t>wr</a:t>
            </a:r>
            <a:r>
              <a:rPr lang="en-US" altLang="ru-RU" sz="2800" b="1" baseline="-8000" dirty="0">
                <a:solidFill>
                  <a:srgbClr val="0000CC"/>
                </a:solidFill>
              </a:rPr>
              <a:t>, </a:t>
            </a:r>
            <a:r>
              <a:rPr lang="en-US" altLang="ru-RU" sz="2800" b="1" baseline="-8000" dirty="0" err="1">
                <a:solidFill>
                  <a:srgbClr val="0000CC"/>
                </a:solidFill>
              </a:rPr>
              <a:t>Swr</a:t>
            </a:r>
            <a:endParaRPr lang="ru-RU" altLang="ru-RU" sz="2800" b="1" baseline="-8000" dirty="0">
              <a:solidFill>
                <a:srgbClr val="0000CC"/>
              </a:solidFill>
            </a:endParaRP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DDE6C3A5-8E46-49A9-99E6-C77A8A9C2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4160" y="4174867"/>
            <a:ext cx="1481346" cy="1231899"/>
          </a:xfrm>
          <a:prstGeom prst="rect">
            <a:avLst/>
          </a:prstGeom>
          <a:noFill/>
          <a:ln w="88900">
            <a:solidFill>
              <a:srgbClr val="00CC00"/>
            </a:solidFill>
            <a:miter lim="800000"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ru-RU"/>
          </a:p>
        </p:txBody>
      </p:sp>
      <p:grpSp>
        <p:nvGrpSpPr>
          <p:cNvPr id="63" name="Group 39">
            <a:extLst>
              <a:ext uri="{FF2B5EF4-FFF2-40B4-BE49-F238E27FC236}">
                <a16:creationId xmlns:a16="http://schemas.microsoft.com/office/drawing/2014/main" id="{07B8D94A-9C4C-4EBA-AB4B-804D2A32B60E}"/>
              </a:ext>
            </a:extLst>
          </p:cNvPr>
          <p:cNvGrpSpPr>
            <a:grpSpLocks/>
          </p:cNvGrpSpPr>
          <p:nvPr/>
        </p:nvGrpSpPr>
        <p:grpSpPr bwMode="auto">
          <a:xfrm>
            <a:off x="4189767" y="3840974"/>
            <a:ext cx="1744402" cy="1687763"/>
            <a:chOff x="1549" y="2757"/>
            <a:chExt cx="1187" cy="1107"/>
          </a:xfrm>
        </p:grpSpPr>
        <p:sp>
          <p:nvSpPr>
            <p:cNvPr id="64" name="Rectangle 38">
              <a:extLst>
                <a:ext uri="{FF2B5EF4-FFF2-40B4-BE49-F238E27FC236}">
                  <a16:creationId xmlns:a16="http://schemas.microsoft.com/office/drawing/2014/main" id="{CE7C481C-CB63-471E-AA7E-9039C9437E7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7" y="2782"/>
              <a:ext cx="1179" cy="6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altLang="ru-RU" sz="2800" b="1" dirty="0">
                  <a:solidFill>
                    <a:srgbClr val="990033"/>
                  </a:solidFill>
                </a:rPr>
                <a:t>     </a:t>
              </a:r>
              <a:r>
                <a:rPr lang="en-US" altLang="ru-RU" sz="2800" b="1" dirty="0">
                  <a:solidFill>
                    <a:srgbClr val="990033"/>
                  </a:solidFill>
                </a:rPr>
                <a:t>V</a:t>
              </a:r>
              <a:r>
                <a:rPr lang="en-US" altLang="ru-RU" sz="2800" b="1" baseline="-8000" dirty="0">
                  <a:solidFill>
                    <a:srgbClr val="990033"/>
                  </a:solidFill>
                </a:rPr>
                <a:t>o, So</a:t>
              </a:r>
              <a:endParaRPr lang="en-US" altLang="ru-RU" sz="2800" b="1" baseline="-25000" dirty="0">
                <a:solidFill>
                  <a:srgbClr val="990033"/>
                </a:solidFill>
              </a:endParaRPr>
            </a:p>
          </p:txBody>
        </p:sp>
        <p:sp>
          <p:nvSpPr>
            <p:cNvPr id="65" name="Rectangle 14">
              <a:extLst>
                <a:ext uri="{FF2B5EF4-FFF2-40B4-BE49-F238E27FC236}">
                  <a16:creationId xmlns:a16="http://schemas.microsoft.com/office/drawing/2014/main" id="{4EE52228-3D86-4B6D-8BC8-3DC3CDF912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68" y="3617"/>
              <a:ext cx="1146" cy="224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2800" b="1" dirty="0">
                  <a:solidFill>
                    <a:srgbClr val="0000CC"/>
                  </a:solidFill>
                </a:rPr>
                <a:t>     </a:t>
              </a:r>
              <a:r>
                <a:rPr lang="en-US" altLang="ru-RU" sz="2800" b="1" dirty="0">
                  <a:solidFill>
                    <a:srgbClr val="0000CC"/>
                  </a:solidFill>
                </a:rPr>
                <a:t>V</a:t>
              </a:r>
              <a:r>
                <a:rPr lang="en-US" altLang="ru-RU" sz="2800" b="1" baseline="-8000" dirty="0">
                  <a:solidFill>
                    <a:srgbClr val="0000CC"/>
                  </a:solidFill>
                </a:rPr>
                <a:t>w, Sw</a:t>
              </a:r>
              <a:endParaRPr lang="ru-RU" altLang="ru-RU" sz="2800" b="1" baseline="-8000" dirty="0">
                <a:solidFill>
                  <a:srgbClr val="0000CC"/>
                </a:solidFill>
              </a:endParaRPr>
            </a:p>
          </p:txBody>
        </p: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7138A804-AB44-4BA8-A376-188345BC92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49" y="2757"/>
              <a:ext cx="1179" cy="1107"/>
            </a:xfrm>
            <a:prstGeom prst="rect">
              <a:avLst/>
            </a:prstGeom>
            <a:noFill/>
            <a:ln w="88900">
              <a:solidFill>
                <a:srgbClr val="00CC00"/>
              </a:solidFill>
              <a:miter lim="800000"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ru-RU"/>
            </a:p>
          </p:txBody>
        </p:sp>
      </p:grpSp>
      <p:sp>
        <p:nvSpPr>
          <p:cNvPr id="71" name="Line 45">
            <a:extLst>
              <a:ext uri="{FF2B5EF4-FFF2-40B4-BE49-F238E27FC236}">
                <a16:creationId xmlns:a16="http://schemas.microsoft.com/office/drawing/2014/main" id="{2FC0DF0F-0845-4E6F-9139-7E7939344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689" y="5171391"/>
            <a:ext cx="1692967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7DBEC167-1E4B-43E0-A850-C7803B845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753" y="5574958"/>
            <a:ext cx="89082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ru-RU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ru-RU" sz="1200" b="1" baseline="-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ru-RU" altLang="ru-RU" sz="1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altLang="ru-RU" sz="1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ru-RU" sz="1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расширение воды </a:t>
            </a:r>
            <a:r>
              <a:rPr lang="en-US" altLang="ru-RU" sz="1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altLang="ru-RU" sz="1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нефти </a:t>
            </a:r>
            <a:r>
              <a:rPr lang="en-US" altLang="ru-RU" sz="1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altLang="ru-RU" sz="1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1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сжатие пор </a:t>
            </a:r>
          </a:p>
        </p:txBody>
      </p:sp>
      <p:sp>
        <p:nvSpPr>
          <p:cNvPr id="75" name="Line 28">
            <a:extLst>
              <a:ext uri="{FF2B5EF4-FFF2-40B4-BE49-F238E27FC236}">
                <a16:creationId xmlns:a16="http://schemas.microsoft.com/office/drawing/2014/main" id="{217E16B1-E6F4-41A4-AD1E-062EAB2A2A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3483" y="3071970"/>
            <a:ext cx="7150" cy="44144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45">
            <a:extLst>
              <a:ext uri="{FF2B5EF4-FFF2-40B4-BE49-F238E27FC236}">
                <a16:creationId xmlns:a16="http://schemas.microsoft.com/office/drawing/2014/main" id="{E2821A3E-DF25-499E-A88A-31FBA42BD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577" y="3513410"/>
            <a:ext cx="1654949" cy="2817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lgDash"/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45">
            <a:extLst>
              <a:ext uri="{FF2B5EF4-FFF2-40B4-BE49-F238E27FC236}">
                <a16:creationId xmlns:a16="http://schemas.microsoft.com/office/drawing/2014/main" id="{C79DF996-68F2-4A49-89D1-7ED1ED15D7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7410" y="3506826"/>
            <a:ext cx="3827" cy="372601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lgDash"/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45">
            <a:extLst>
              <a:ext uri="{FF2B5EF4-FFF2-40B4-BE49-F238E27FC236}">
                <a16:creationId xmlns:a16="http://schemas.microsoft.com/office/drawing/2014/main" id="{A5E15AB3-5A13-4CD9-9DF1-6FAF87FB9A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27448" y="3520464"/>
            <a:ext cx="15582" cy="358626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lgDash"/>
            <a:round/>
            <a:headEnd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7" name="Group 40">
            <a:extLst>
              <a:ext uri="{FF2B5EF4-FFF2-40B4-BE49-F238E27FC236}">
                <a16:creationId xmlns:a16="http://schemas.microsoft.com/office/drawing/2014/main" id="{8FF53308-193E-4200-88B3-59F7947D13EF}"/>
              </a:ext>
            </a:extLst>
          </p:cNvPr>
          <p:cNvGrpSpPr>
            <a:grpSpLocks/>
          </p:cNvGrpSpPr>
          <p:nvPr/>
        </p:nvGrpSpPr>
        <p:grpSpPr bwMode="auto">
          <a:xfrm>
            <a:off x="6322141" y="3845548"/>
            <a:ext cx="1744403" cy="1687763"/>
            <a:chOff x="1549" y="2757"/>
            <a:chExt cx="1187" cy="1107"/>
          </a:xfrm>
        </p:grpSpPr>
        <p:sp>
          <p:nvSpPr>
            <p:cNvPr id="68" name="Rectangle 41">
              <a:extLst>
                <a:ext uri="{FF2B5EF4-FFF2-40B4-BE49-F238E27FC236}">
                  <a16:creationId xmlns:a16="http://schemas.microsoft.com/office/drawing/2014/main" id="{A9B5337A-4D5A-46D4-B620-AC9D1F4C80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57" y="2782"/>
              <a:ext cx="1179" cy="67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altLang="ru-RU" sz="2800" b="1" dirty="0">
                  <a:solidFill>
                    <a:srgbClr val="990033"/>
                  </a:solidFill>
                </a:rPr>
                <a:t>     </a:t>
              </a:r>
              <a:r>
                <a:rPr lang="en-US" altLang="ru-RU" sz="2800" b="1" dirty="0">
                  <a:solidFill>
                    <a:srgbClr val="990033"/>
                  </a:solidFill>
                </a:rPr>
                <a:t>V</a:t>
              </a:r>
              <a:r>
                <a:rPr lang="en-US" altLang="ru-RU" sz="2800" b="1" baseline="-8000" dirty="0">
                  <a:solidFill>
                    <a:srgbClr val="990033"/>
                  </a:solidFill>
                </a:rPr>
                <a:t>o, So</a:t>
              </a:r>
              <a:endParaRPr lang="en-US" altLang="ru-RU" sz="2800" b="1" baseline="-25000" dirty="0">
                <a:solidFill>
                  <a:srgbClr val="990033"/>
                </a:solidFill>
              </a:endParaRPr>
            </a:p>
          </p:txBody>
        </p:sp>
        <p:sp>
          <p:nvSpPr>
            <p:cNvPr id="69" name="Rectangle 42">
              <a:extLst>
                <a:ext uri="{FF2B5EF4-FFF2-40B4-BE49-F238E27FC236}">
                  <a16:creationId xmlns:a16="http://schemas.microsoft.com/office/drawing/2014/main" id="{E68A4655-A881-4BD1-85B3-60EC0B1A68A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68" y="3453"/>
              <a:ext cx="1152" cy="388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altLang="ru-RU" sz="2800" b="1" dirty="0">
                  <a:solidFill>
                    <a:srgbClr val="0000CC"/>
                  </a:solidFill>
                </a:rPr>
                <a:t>    </a:t>
              </a:r>
              <a:r>
                <a:rPr lang="en-US" altLang="ru-RU" sz="2800" b="1" dirty="0">
                  <a:solidFill>
                    <a:srgbClr val="0000CC"/>
                  </a:solidFill>
                </a:rPr>
                <a:t>V</a:t>
              </a:r>
              <a:r>
                <a:rPr lang="en-US" altLang="ru-RU" sz="2800" b="1" baseline="-8000" dirty="0">
                  <a:solidFill>
                    <a:srgbClr val="0000CC"/>
                  </a:solidFill>
                </a:rPr>
                <a:t>w, Sw</a:t>
              </a:r>
              <a:endParaRPr lang="ru-RU" altLang="ru-RU" sz="2800" b="1" baseline="-8000" dirty="0">
                <a:solidFill>
                  <a:srgbClr val="0000CC"/>
                </a:solidFill>
              </a:endParaRPr>
            </a:p>
          </p:txBody>
        </p:sp>
        <p:sp>
          <p:nvSpPr>
            <p:cNvPr id="70" name="Rectangle 43">
              <a:extLst>
                <a:ext uri="{FF2B5EF4-FFF2-40B4-BE49-F238E27FC236}">
                  <a16:creationId xmlns:a16="http://schemas.microsoft.com/office/drawing/2014/main" id="{1E44D4EE-734C-4F42-8ED7-BCA72537D0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49" y="2757"/>
              <a:ext cx="1179" cy="1107"/>
            </a:xfrm>
            <a:prstGeom prst="rect">
              <a:avLst/>
            </a:prstGeom>
            <a:noFill/>
            <a:ln w="88900">
              <a:solidFill>
                <a:srgbClr val="00CC00"/>
              </a:solidFill>
              <a:miter lim="800000"/>
              <a:headEnd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ru-RU"/>
            </a:p>
          </p:txBody>
        </p:sp>
      </p:grpSp>
      <p:sp>
        <p:nvSpPr>
          <p:cNvPr id="56" name="Text Box 2">
            <a:extLst>
              <a:ext uri="{FF2B5EF4-FFF2-40B4-BE49-F238E27FC236}">
                <a16:creationId xmlns:a16="http://schemas.microsoft.com/office/drawing/2014/main" id="{DD481E12-2110-4429-BB17-EED89F93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24" y="1059354"/>
            <a:ext cx="10898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FF"/>
                </a:solidFill>
                <a:prstDash val="lgDash"/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пластовую систему в случае отсутствия притока воды</a:t>
            </a:r>
            <a:r>
              <a:rPr lang="en-US" altLang="ru-RU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600" baseline="-8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9">
            <a:extLst>
              <a:ext uri="{FF2B5EF4-FFF2-40B4-BE49-F238E27FC236}">
                <a16:creationId xmlns:a16="http://schemas.microsoft.com/office/drawing/2014/main" id="{788BB227-1C7F-46FF-9050-DC687C676AE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35349" y="3453349"/>
            <a:ext cx="81003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ru-RU" b="1" dirty="0" err="1">
                <a:solidFill>
                  <a:srgbClr val="00CC00"/>
                </a:solidFill>
              </a:rPr>
              <a:t>V</a:t>
            </a:r>
            <a:r>
              <a:rPr lang="en-US" altLang="ru-RU" b="1" baseline="-8000" dirty="0" err="1">
                <a:solidFill>
                  <a:srgbClr val="00CC00"/>
                </a:solidFill>
              </a:rPr>
              <a:t>fi</a:t>
            </a:r>
            <a:r>
              <a:rPr lang="ru-RU" altLang="ru-RU" b="1" baseline="-8000" dirty="0">
                <a:solidFill>
                  <a:srgbClr val="00CC00"/>
                </a:solidFill>
              </a:rPr>
              <a:t>                                                  </a:t>
            </a:r>
            <a:r>
              <a:rPr lang="en-US" altLang="ru-RU" b="1" baseline="-8000" dirty="0">
                <a:solidFill>
                  <a:srgbClr val="00CC00"/>
                </a:solidFill>
              </a:rPr>
              <a:t> </a:t>
            </a:r>
            <a:r>
              <a:rPr lang="ru-RU" altLang="ru-RU" b="1" baseline="-8000" dirty="0">
                <a:solidFill>
                  <a:srgbClr val="00CC00"/>
                </a:solidFill>
              </a:rPr>
              <a:t>  </a:t>
            </a:r>
            <a:r>
              <a:rPr lang="en-US" altLang="ru-RU" b="1" dirty="0" err="1">
                <a:solidFill>
                  <a:srgbClr val="00CC00"/>
                </a:solidFill>
              </a:rPr>
              <a:t>V</a:t>
            </a:r>
            <a:r>
              <a:rPr lang="en-US" altLang="ru-RU" b="1" baseline="-8000" dirty="0" err="1">
                <a:solidFill>
                  <a:srgbClr val="00CC00"/>
                </a:solidFill>
              </a:rPr>
              <a:t>fi</a:t>
            </a:r>
            <a:r>
              <a:rPr lang="ru-RU" altLang="ru-RU" b="1" baseline="-8000" dirty="0">
                <a:solidFill>
                  <a:srgbClr val="00CC00"/>
                </a:solidFill>
              </a:rPr>
              <a:t>                                   </a:t>
            </a:r>
            <a:r>
              <a:rPr lang="en-US" altLang="ru-RU" b="1" baseline="-8000" dirty="0">
                <a:solidFill>
                  <a:srgbClr val="00CC00"/>
                </a:solidFill>
              </a:rPr>
              <a:t>        </a:t>
            </a:r>
            <a:r>
              <a:rPr lang="ru-RU" altLang="ru-RU" b="1" baseline="-8000" dirty="0">
                <a:solidFill>
                  <a:srgbClr val="00CC00"/>
                </a:solidFill>
              </a:rPr>
              <a:t>               </a:t>
            </a:r>
            <a:r>
              <a:rPr lang="en-US" altLang="ru-RU" b="1" dirty="0" err="1">
                <a:solidFill>
                  <a:srgbClr val="00CC00"/>
                </a:solidFill>
              </a:rPr>
              <a:t>V</a:t>
            </a:r>
            <a:r>
              <a:rPr lang="en-US" altLang="ru-RU" b="1" baseline="-8000" dirty="0" err="1">
                <a:solidFill>
                  <a:srgbClr val="00CC00"/>
                </a:solidFill>
              </a:rPr>
              <a:t>fi</a:t>
            </a:r>
            <a:r>
              <a:rPr lang="ru-RU" altLang="ru-RU" b="1" dirty="0">
                <a:solidFill>
                  <a:srgbClr val="00CC00"/>
                </a:solidFill>
              </a:rPr>
              <a:t>                </a:t>
            </a:r>
            <a:r>
              <a:rPr lang="en-US" altLang="ru-RU" b="1" dirty="0">
                <a:solidFill>
                  <a:srgbClr val="00CC00"/>
                </a:solidFill>
              </a:rPr>
              <a:t>     </a:t>
            </a:r>
            <a:r>
              <a:rPr lang="ru-RU" altLang="ru-RU" b="1" dirty="0">
                <a:solidFill>
                  <a:srgbClr val="00CC00"/>
                </a:solidFill>
              </a:rPr>
              <a:t>              </a:t>
            </a:r>
            <a:r>
              <a:rPr lang="en-US" altLang="ru-RU" b="1" dirty="0" err="1">
                <a:solidFill>
                  <a:srgbClr val="00CC00"/>
                </a:solidFill>
              </a:rPr>
              <a:t>V</a:t>
            </a:r>
            <a:r>
              <a:rPr lang="en-US" altLang="ru-RU" b="1" baseline="-8000" dirty="0" err="1">
                <a:solidFill>
                  <a:srgbClr val="00CC00"/>
                </a:solidFill>
              </a:rPr>
              <a:t>f</a:t>
            </a:r>
            <a:endParaRPr lang="en-US" altLang="ru-RU" b="1" baseline="-8000" dirty="0">
              <a:solidFill>
                <a:srgbClr val="00CC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0525D6-99D6-493A-894B-5AA37941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424A-5B37-47FC-9AC4-4D8FADC388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8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1332</Words>
  <Application>Microsoft Office PowerPoint</Application>
  <PresentationFormat>Широкоэкранный</PresentationFormat>
  <Paragraphs>241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Cambria Math</vt:lpstr>
      <vt:lpstr>Europe</vt:lpstr>
      <vt:lpstr>Times New Roman</vt:lpstr>
      <vt:lpstr>Wingdings</vt:lpstr>
      <vt:lpstr>Тема Office</vt:lpstr>
      <vt:lpstr>Презентация PowerPoint</vt:lpstr>
      <vt:lpstr>Презентация PowerPoint</vt:lpstr>
      <vt:lpstr>Постановка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Материальный баланс</vt:lpstr>
      <vt:lpstr>Презентация PowerPoint</vt:lpstr>
      <vt:lpstr>Презентация PowerPoint</vt:lpstr>
      <vt:lpstr>Презентация PowerPoint</vt:lpstr>
      <vt:lpstr>Переход к поблочному анализу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Накаева</dc:creator>
  <cp:lastModifiedBy>Мария Накаева</cp:lastModifiedBy>
  <cp:revision>51</cp:revision>
  <dcterms:created xsi:type="dcterms:W3CDTF">2020-05-24T13:36:11Z</dcterms:created>
  <dcterms:modified xsi:type="dcterms:W3CDTF">2020-06-17T22:13:14Z</dcterms:modified>
</cp:coreProperties>
</file>