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8" r:id="rId3"/>
    <p:sldId id="279" r:id="rId4"/>
    <p:sldId id="280" r:id="rId5"/>
    <p:sldId id="284" r:id="rId6"/>
    <p:sldId id="281" r:id="rId7"/>
    <p:sldId id="282" r:id="rId8"/>
    <p:sldId id="283" r:id="rId9"/>
    <p:sldId id="285" r:id="rId10"/>
    <p:sldId id="286" r:id="rId11"/>
    <p:sldId id="287" r:id="rId12"/>
    <p:sldId id="292" r:id="rId13"/>
    <p:sldId id="288" r:id="rId14"/>
    <p:sldId id="291" r:id="rId15"/>
    <p:sldId id="293" r:id="rId16"/>
    <p:sldId id="299" r:id="rId17"/>
    <p:sldId id="296" r:id="rId18"/>
    <p:sldId id="294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аробинский Егор Борисович" initials="СЕБ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706" autoAdjust="0"/>
  </p:normalViewPr>
  <p:slideViewPr>
    <p:cSldViewPr snapToGrid="0">
      <p:cViewPr>
        <p:scale>
          <a:sx n="80" d="100"/>
          <a:sy n="80" d="100"/>
        </p:scale>
        <p:origin x="-638" y="-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ADECFF-C1E6-41B7-861F-BE2B26CDAB05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848B8F-24F3-4766-A59C-71045DA4FEF0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8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2C4492-F0C8-4471-A7B3-895C47EF6921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4CA1F7-85BB-486F-A44E-01DC31649B7F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400"/>
            </a:lvl1pPr>
          </a:lstStyle>
          <a:p>
            <a:fld id="{8DDB2B9B-819D-48C3-B4CF-48BF4C5136D5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20729" y="289224"/>
            <a:ext cx="918882" cy="222436"/>
          </a:xfrm>
        </p:spPr>
        <p:txBody>
          <a:bodyPr rtlCol="0"/>
          <a:lstStyle>
            <a:lvl1pPr>
              <a:defRPr sz="1400"/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94A67D-DD7F-4F8F-B405-6ED13DB191DA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7E1CE2-6760-4617-BC88-D59F1FD20DAC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58CBF5-7C7F-42AE-9BC6-391AB9813171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EBE45-9886-431F-B81C-6096C54ABD3B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A95292F-5ECE-4FCB-BF26-48DDBD33AA40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DDA29FA-E5BB-43B6-A547-0A02359E4740}" type="datetime1">
              <a:rPr lang="ru-RU" smtClean="0"/>
              <a:t>16.06.2022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911818"/>
            <a:ext cx="9604310" cy="368789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cap="small" dirty="0">
                <a:latin typeface="Helvetica Neue" charset="0"/>
                <a:ea typeface="Helvetica Neue" charset="0"/>
                <a:cs typeface="Helvetica Neue" charset="0"/>
              </a:rPr>
              <a:t>Санкт-Петербургский политехнический университет Петра Великого</a:t>
            </a:r>
            <a:br>
              <a:rPr lang="ru-RU" sz="28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800" b="0" cap="small" dirty="0">
                <a:latin typeface="Helvetica Neue" charset="0"/>
                <a:ea typeface="Helvetica Neue" charset="0"/>
                <a:cs typeface="Helvetica Neue" charset="0"/>
              </a:rPr>
              <a:t>Высшая школа теоретической механики</a:t>
            </a:r>
            <a: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700" cap="small" dirty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ru-RU" sz="7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US" sz="2800" cap="small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1" dirty="0"/>
              <a:t>Смена типа акустического </a:t>
            </a:r>
            <a:r>
              <a:rPr lang="ru-RU" sz="2800" b="0" i="1" dirty="0" err="1"/>
              <a:t>метаматериала</a:t>
            </a:r>
            <a:r>
              <a:rPr lang="ru-RU" sz="2800" b="0" i="1" dirty="0"/>
              <a:t> под влиянием комбинации ротационной и трансляционной вязкости на примере изотропной линейной редуцированной среды </a:t>
            </a:r>
            <a:r>
              <a:rPr lang="ru-RU" sz="2800" b="0" i="1" dirty="0" err="1"/>
              <a:t>Коссера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b="0" i="1" dirty="0" smtClean="0"/>
              <a:t>Барсуков Севастьян Сергеевич</a:t>
            </a:r>
            <a:endParaRPr lang="ru-RU" sz="2000" b="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04853"/>
            <a:ext cx="9604310" cy="1088309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Научный руководитель: к. ф.-м. н. </a:t>
            </a:r>
            <a:r>
              <a:rPr lang="ru-RU" dirty="0" err="1" smtClean="0">
                <a:solidFill>
                  <a:schemeClr val="tx1"/>
                </a:solidFill>
              </a:rPr>
              <a:t>Грекова</a:t>
            </a:r>
            <a:r>
              <a:rPr lang="ru-RU" dirty="0" smtClean="0">
                <a:solidFill>
                  <a:schemeClr val="tx1"/>
                </a:solidFill>
              </a:rPr>
              <a:t> Е.Ф.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  <a:r>
              <a:rPr lang="ru-RU" dirty="0" smtClean="0">
                <a:solidFill>
                  <a:schemeClr val="tx1"/>
                </a:solidFill>
              </a:rPr>
              <a:t>.0</a:t>
            </a:r>
            <a:r>
              <a:rPr lang="en-US" smtClean="0">
                <a:solidFill>
                  <a:schemeClr val="tx1"/>
                </a:solidFill>
              </a:rPr>
              <a:t>6</a:t>
            </a:r>
            <a:r>
              <a:rPr lang="ru-RU" smtClean="0">
                <a:solidFill>
                  <a:schemeClr val="tx1"/>
                </a:solidFill>
              </a:rPr>
              <a:t>.2022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Численное решение для различных значений трансляционной и ротационной вязкостей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9725" y="1720851"/>
                <a:ext cx="11188700" cy="3809999"/>
              </a:xfrm>
            </p:spPr>
            <p:txBody>
              <a:bodyPr/>
              <a:lstStyle/>
              <a:p>
                <a:r>
                  <a:rPr lang="ru-RU" dirty="0"/>
                  <a:t>Дисперсионное соотношение для вещественной </a:t>
                </a:r>
                <a:r>
                  <a:rPr lang="ru-RU" dirty="0" smtClean="0"/>
                  <a:t>части </a:t>
                </a:r>
                <a:r>
                  <a:rPr lang="ru-RU" dirty="0"/>
                  <a:t>волнового числа построено при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r>
                      <a:rPr lang="ru-RU" i="1">
                        <a:latin typeface="Cambria Math"/>
                        <a:ea typeface="Cambria Math"/>
                      </a:rPr>
                      <m:t>=0.5</m:t>
                    </m:r>
                  </m:oMath>
                </a14:m>
                <a:r>
                  <a:rPr lang="ru-RU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725" y="1720851"/>
                <a:ext cx="11188700" cy="3809999"/>
              </a:xfrm>
              <a:blipFill rotWithShape="1">
                <a:blip r:embed="rId2"/>
                <a:stretch>
                  <a:fillRect l="-490" t="-12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122" name="Picture 2" descr="C:\Users\TrickyFox\Desktop\Barsukov1.2\images\num-R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r="8553"/>
          <a:stretch/>
        </p:blipFill>
        <p:spPr bwMode="auto">
          <a:xfrm>
            <a:off x="571500" y="2438399"/>
            <a:ext cx="52959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057400"/>
            <a:ext cx="5786436" cy="385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Численное решение для различных значений трансляционной и ротационной вязкостей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89000" y="1752601"/>
                <a:ext cx="10833100" cy="3809999"/>
              </a:xfrm>
            </p:spPr>
            <p:txBody>
              <a:bodyPr/>
              <a:lstStyle/>
              <a:p>
                <a:r>
                  <a:rPr lang="ru-RU" dirty="0" smtClean="0"/>
                  <a:t>Дисперсионное соотношение для мнимой части волнового числа построено при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r>
                      <a:rPr lang="ru-RU" b="0" i="1" smtClean="0">
                        <a:latin typeface="Cambria Math"/>
                        <a:ea typeface="Cambria Math"/>
                      </a:rPr>
                      <m:t>=0.5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000" y="1752601"/>
                <a:ext cx="10833100" cy="3809999"/>
              </a:xfrm>
              <a:blipFill rotWithShape="1">
                <a:blip r:embed="rId2"/>
                <a:stretch>
                  <a:fillRect l="-506" t="-12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098" name="Picture 2" descr="C:\Users\TrickyFox\Desktop\Barsukov1.2\images\num-Im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" r="5667"/>
          <a:stretch/>
        </p:blipFill>
        <p:spPr bwMode="auto">
          <a:xfrm>
            <a:off x="723900" y="2428874"/>
            <a:ext cx="53911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rickyFox\Desktop\Barsukov1.2\images\num-Im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7277"/>
          <a:stretch/>
        </p:blipFill>
        <p:spPr bwMode="auto">
          <a:xfrm>
            <a:off x="6235698" y="2409824"/>
            <a:ext cx="52990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Численное решение для различных значений трансляционной и ротационной вязкостей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6199" y="1762126"/>
                <a:ext cx="12115801" cy="3809999"/>
              </a:xfrm>
            </p:spPr>
            <p:txBody>
              <a:bodyPr/>
              <a:lstStyle/>
              <a:p>
                <a:r>
                  <a:rPr lang="ru-RU" dirty="0"/>
                  <a:t>Дисперсионное соотношение для </a:t>
                </a:r>
                <a:r>
                  <a:rPr lang="ru-RU" dirty="0" smtClean="0"/>
                  <a:t>логарифмического декремента волнового </a:t>
                </a:r>
                <a:r>
                  <a:rPr lang="ru-RU" dirty="0"/>
                  <a:t>числа построено при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  <m:r>
                      <a:rPr lang="ru-RU" i="1">
                        <a:latin typeface="Cambria Math"/>
                        <a:ea typeface="Cambria Math"/>
                      </a:rPr>
                      <m:t>=0.5</m:t>
                    </m:r>
                  </m:oMath>
                </a14:m>
                <a:r>
                  <a:rPr lang="ru-RU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1762126"/>
                <a:ext cx="12115801" cy="3809999"/>
              </a:xfrm>
              <a:blipFill rotWithShape="1">
                <a:blip r:embed="rId2"/>
                <a:stretch>
                  <a:fillRect l="-402" t="-12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 descr="C:\Users\TrickyFox\Desktop\Barsukov1.2\images\num-Q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52675"/>
            <a:ext cx="5672138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ickyFox\Desktop\Диплом магистр\Грекова\Результаты\Численное решение\n=0.07, b=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352675"/>
            <a:ext cx="569595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9601200" cy="1142385"/>
          </a:xfrm>
        </p:spPr>
        <p:txBody>
          <a:bodyPr/>
          <a:lstStyle/>
          <a:p>
            <a:r>
              <a:rPr lang="ru-RU" dirty="0" smtClean="0"/>
              <a:t>Асимптотическое решение для вещественной части волнового числа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49" y="1539477"/>
            <a:ext cx="5629275" cy="512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Асимптотика в бывшей запрещенной зоне:</a:t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/>
              <a:t>При увеличении любого из параметров диссипации</a:t>
            </a:r>
            <a:r>
              <a:rPr lang="en-US" dirty="0" smtClean="0"/>
              <a:t> </a:t>
            </a:r>
            <a:r>
              <a:rPr lang="ru-RU" dirty="0" smtClean="0"/>
              <a:t>внутри запрещенной зоны волна становится короче</a:t>
            </a:r>
          </a:p>
          <a:p>
            <a:r>
              <a:rPr lang="ru-RU" dirty="0" smtClean="0"/>
              <a:t>Вне запрещенной зоны длина волны зависит от ч</a:t>
            </a:r>
            <a:r>
              <a:rPr lang="ru-RU" dirty="0"/>
              <a:t>астоты, диссипации и упругих параметров.</a:t>
            </a:r>
            <a:endParaRPr lang="en-US" dirty="0" smtClean="0"/>
          </a:p>
          <a:p>
            <a:r>
              <a:rPr lang="ru-RU" dirty="0" smtClean="0"/>
              <a:t>Всегда есть падающий участок дисперсионной кривой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074" name="Picture 2" descr="C:\Users\TrickyFox\Desktop\Barsukov1.2\images\asymp-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11011" r="9323"/>
          <a:stretch/>
        </p:blipFill>
        <p:spPr bwMode="auto">
          <a:xfrm>
            <a:off x="6772275" y="1981199"/>
            <a:ext cx="5419725" cy="3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124" y="1968789"/>
                <a:ext cx="6812442" cy="756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𝑅𝑒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𝛺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4" y="1968789"/>
                <a:ext cx="6812442" cy="756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06745" y="5640943"/>
                <a:ext cx="1067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745" y="5640943"/>
                <a:ext cx="106792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60178" y="5640943"/>
                <a:ext cx="935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 −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78" y="5640943"/>
                <a:ext cx="93589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77718" y="5640943"/>
            <a:ext cx="89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малые,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99484" y="5640943"/>
                <a:ext cx="3654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≫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𝛺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≫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484" y="5640943"/>
                <a:ext cx="36540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0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-220047"/>
            <a:ext cx="9601200" cy="1142385"/>
          </a:xfrm>
        </p:spPr>
        <p:txBody>
          <a:bodyPr/>
          <a:lstStyle/>
          <a:p>
            <a:r>
              <a:rPr lang="ru-RU" dirty="0" smtClean="0"/>
              <a:t>Экстремум и критические точки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350" y="962025"/>
            <a:ext cx="9601200" cy="43910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Уравнение для экстремума, с которого начинается ниспадающий участок дисперсионной кривой: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наличии ротационного трения экстремум всегда в пределах запрещенной зоны</a:t>
            </a:r>
          </a:p>
          <a:p>
            <a:r>
              <a:rPr lang="ru-RU" dirty="0" smtClean="0"/>
              <a:t>При отсутствии ротационной вязкости экстремума в запрещенной зоне 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1" name="Picture 3" descr="C:\Users\TrickyFox\Desktop\Диплом магистр\Грекова\Скрины в презентации\Re_critical_and_extrem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r="7514"/>
          <a:stretch/>
        </p:blipFill>
        <p:spPr bwMode="auto">
          <a:xfrm>
            <a:off x="595312" y="3403600"/>
            <a:ext cx="5074142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8725" y="1681162"/>
                <a:ext cx="8629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𝛺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1681162"/>
                <a:ext cx="86290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8725" y="6488668"/>
                <a:ext cx="1067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6488668"/>
                <a:ext cx="106792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54" y="3174305"/>
            <a:ext cx="6031403" cy="36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95400" y="108816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Асимптотическое решение для мнимой части волнового числа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38601" y="1165476"/>
                <a:ext cx="5674894" cy="57702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78012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Решение в запрещенной зоне: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ru-RU" dirty="0" smtClean="0"/>
                  <a:t>Поведение волны зависит от наличия ротационного трения, а также от отношения упругих параметров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ru-RU" dirty="0" smtClean="0"/>
                  <a:t> и частоты.</a:t>
                </a:r>
              </a:p>
              <a:p>
                <a:r>
                  <a:rPr lang="ru-RU" dirty="0"/>
                  <a:t>Для частот вблизи граничной оба параметра вязкости имеют значение, а вблизи частоты отсечки — только ротационная вязкость. </a:t>
                </a:r>
                <a:endParaRPr lang="en-US" dirty="0"/>
              </a:p>
              <a:p>
                <a:r>
                  <a:rPr lang="ru-RU" dirty="0"/>
                  <a:t>При низкочастотных колебаниях главное значение имеет трансляционная вязкость, а при устремлении частоты к бесконечности — оба параметра вязкости. </a:t>
                </a:r>
                <a:endParaRPr lang="ru-RU" dirty="0">
                  <a:solidFill>
                    <a:srgbClr val="FF0000"/>
                  </a:solidFill>
                </a:endParaRPr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" y="1165476"/>
                <a:ext cx="5674894" cy="5770297"/>
              </a:xfrm>
              <a:prstGeom prst="rect">
                <a:avLst/>
              </a:prstGeom>
              <a:blipFill rotWithShape="1">
                <a:blip r:embed="rId2"/>
                <a:stretch>
                  <a:fillRect l="-859" t="-1056" r="-1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:\Users\TrickyFox\Desktop\Barsukov1.2\images\asymp-I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0401" r="6546"/>
          <a:stretch/>
        </p:blipFill>
        <p:spPr bwMode="auto">
          <a:xfrm>
            <a:off x="6457950" y="2808022"/>
            <a:ext cx="530542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1450" y="1379426"/>
                <a:ext cx="10141227" cy="142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𝛺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𝛺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𝛺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𝛺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379426"/>
                <a:ext cx="10141227" cy="1428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06660" y="6290997"/>
                <a:ext cx="1067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660" y="6290997"/>
                <a:ext cx="106792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5715" y="6290997"/>
                <a:ext cx="935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 −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715" y="6290997"/>
                <a:ext cx="9358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127395" y="6290997"/>
            <a:ext cx="97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малые,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4000" y="6290997"/>
                <a:ext cx="3654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≫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𝛺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≫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00" y="6290997"/>
                <a:ext cx="36540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8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227628"/>
            <a:ext cx="10248900" cy="1142385"/>
          </a:xfrm>
        </p:spPr>
        <p:txBody>
          <a:bodyPr>
            <a:normAutofit fontScale="90000"/>
          </a:bodyPr>
          <a:lstStyle/>
          <a:p>
            <a:r>
              <a:rPr lang="ru-RU" dirty="0"/>
              <a:t>Асимптотическое решение для мнимой части волнового числа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1676399"/>
            <a:ext cx="4972050" cy="4295775"/>
          </a:xfrm>
        </p:spPr>
        <p:txBody>
          <a:bodyPr/>
          <a:lstStyle/>
          <a:p>
            <a:r>
              <a:rPr lang="ru-RU" dirty="0" smtClean="0"/>
              <a:t>Вне </a:t>
            </a:r>
            <a:r>
              <a:rPr lang="ru-RU" dirty="0"/>
              <a:t>бывшей запрещенной зоны при увеличении малой диссипации волна </a:t>
            </a:r>
            <a:r>
              <a:rPr lang="ru-RU" dirty="0" smtClean="0"/>
              <a:t>проходит </a:t>
            </a:r>
            <a:r>
              <a:rPr lang="ru-RU" dirty="0"/>
              <a:t>хуже</a:t>
            </a:r>
            <a:endParaRPr lang="ru-RU" dirty="0" smtClean="0"/>
          </a:p>
          <a:p>
            <a:r>
              <a:rPr lang="ru-RU" dirty="0" smtClean="0"/>
              <a:t>Внутри </a:t>
            </a:r>
            <a:r>
              <a:rPr lang="ru-RU" dirty="0"/>
              <a:t>бывшей запрещенной зоны диссипация до достижения </a:t>
            </a:r>
            <a:r>
              <a:rPr lang="ru-RU" dirty="0" smtClean="0"/>
              <a:t>определенной </a:t>
            </a:r>
            <a:r>
              <a:rPr lang="ru-RU" dirty="0"/>
              <a:t>частоты помогает пройти волне дальше, а на более высоких частотах увеличивает поглощение. Это зависит от частоты, отношения упругих </a:t>
            </a:r>
            <a:r>
              <a:rPr lang="ru-RU" dirty="0" smtClean="0"/>
              <a:t>параметров </a:t>
            </a:r>
            <a:r>
              <a:rPr lang="ru-RU" dirty="0"/>
              <a:t>и параметров вязкости.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наличии только трансляционной вязкости волна убывает медленнее, чем в упругом случае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48" y="1504950"/>
            <a:ext cx="6657975" cy="40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7299" y="227628"/>
            <a:ext cx="9601200" cy="1142385"/>
          </a:xfrm>
        </p:spPr>
        <p:txBody>
          <a:bodyPr/>
          <a:lstStyle/>
          <a:p>
            <a:r>
              <a:rPr lang="ru-RU" dirty="0" smtClean="0"/>
              <a:t>Асимптотическое решение для логарифмического декремента волнового числа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95275" y="1343025"/>
            <a:ext cx="5686426" cy="6210299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в запрещенной зоне: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 запрещенной зоне рост </a:t>
            </a:r>
            <a:r>
              <a:rPr lang="ru-RU" dirty="0"/>
              <a:t>малой диссипации любого рода приводит к </a:t>
            </a:r>
            <a:r>
              <a:rPr lang="ru-RU" dirty="0" smtClean="0"/>
              <a:t>уменьшению </a:t>
            </a:r>
            <a:r>
              <a:rPr lang="ru-RU" dirty="0"/>
              <a:t>логарифмического декремента, то есть на расстоянии, равном длине волны, </a:t>
            </a:r>
            <a:r>
              <a:rPr lang="ru-RU" dirty="0" smtClean="0"/>
              <a:t>волна</a:t>
            </a:r>
            <a:r>
              <a:rPr lang="en-US" dirty="0" smtClean="0"/>
              <a:t> </a:t>
            </a:r>
            <a:r>
              <a:rPr lang="ru-RU" dirty="0" smtClean="0"/>
              <a:t>убывает медленнее</a:t>
            </a:r>
          </a:p>
          <a:p>
            <a:r>
              <a:rPr lang="ru-RU" dirty="0" smtClean="0"/>
              <a:t>Вне запрещенной зоны логарифмический декремент увеличивается при увеличении диссипации</a:t>
            </a:r>
          </a:p>
          <a:p>
            <a:r>
              <a:rPr lang="ru-RU" dirty="0"/>
              <a:t>Э</a:t>
            </a:r>
            <a:r>
              <a:rPr lang="ru-RU" dirty="0" smtClean="0"/>
              <a:t>кстремум </a:t>
            </a:r>
            <a:r>
              <a:rPr lang="ru-RU" dirty="0"/>
              <a:t>логарифмического декремента при малых </a:t>
            </a:r>
            <a:r>
              <a:rPr lang="ru-RU" dirty="0" smtClean="0"/>
              <a:t>значениях </a:t>
            </a:r>
            <a:r>
              <a:rPr lang="ru-RU" dirty="0"/>
              <a:t>вязкости лежит в пределах частот бывшей запрещенной зоны </a:t>
            </a:r>
          </a:p>
        </p:txBody>
      </p:sp>
      <p:pic>
        <p:nvPicPr>
          <p:cNvPr id="12" name="Picture 2" descr="C:\Users\TrickyFox\Desktop\Barsukov1.2\images\asymp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1695450"/>
            <a:ext cx="58578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3897" y="1819275"/>
                <a:ext cx="3931525" cy="69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2(1−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7" y="1819275"/>
                <a:ext cx="3931525" cy="697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77525" y="5650468"/>
                <a:ext cx="1067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525" y="5650468"/>
                <a:ext cx="106792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3789" y="5650468"/>
                <a:ext cx="935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 −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789" y="5650468"/>
                <a:ext cx="93589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24574" y="5650468"/>
            <a:ext cx="96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малые,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10318" y="5650468"/>
                <a:ext cx="3654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≫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𝛺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≫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18" y="5650468"/>
                <a:ext cx="36540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6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28411" y="148891"/>
            <a:ext cx="10070432" cy="628048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Проверена гипотеза </a:t>
            </a:r>
            <a:r>
              <a:rPr lang="ru-RU" dirty="0"/>
              <a:t>отсутствия запрещенной зоны для бегущих плоских гармонических волн в линейной изотропной вязкоупругой редуцированной среде </a:t>
            </a:r>
            <a:r>
              <a:rPr lang="ru-RU" dirty="0" err="1" smtClean="0"/>
              <a:t>Коссера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Получены </a:t>
            </a:r>
            <a:r>
              <a:rPr lang="ru-RU" dirty="0" err="1" smtClean="0"/>
              <a:t>обезразмеренные</a:t>
            </a:r>
            <a:r>
              <a:rPr lang="ru-RU" dirty="0" smtClean="0"/>
              <a:t> дисперсионные соотношения, асимптотические решения, значения экстремума, значения в критических точках </a:t>
            </a:r>
            <a:r>
              <a:rPr lang="ru-RU" dirty="0"/>
              <a:t>для вещественной, мнимой частей волнового </a:t>
            </a:r>
            <a:r>
              <a:rPr lang="ru-RU" dirty="0" smtClean="0"/>
              <a:t>числа, а также логарифмического декремента.</a:t>
            </a:r>
          </a:p>
          <a:p>
            <a:pPr marL="0" indent="0">
              <a:buNone/>
            </a:pPr>
            <a:r>
              <a:rPr lang="ru-RU" dirty="0" smtClean="0"/>
              <a:t>Выводы:</a:t>
            </a:r>
          </a:p>
          <a:p>
            <a:r>
              <a:rPr lang="ru-RU" dirty="0" smtClean="0"/>
              <a:t>Бегущая убывающая гармоническая волна распространяется при любом значении частоты, то есть запрещенная зона исчезает.</a:t>
            </a:r>
          </a:p>
          <a:p>
            <a:r>
              <a:rPr lang="ru-RU" dirty="0" smtClean="0"/>
              <a:t>Качественно случай с комбинированной вязкостью больше похож на случай только ротационного трения, чем трансляционного.</a:t>
            </a:r>
          </a:p>
          <a:p>
            <a:r>
              <a:rPr lang="ru-RU" dirty="0" smtClean="0"/>
              <a:t>При малой диссипации всегда есть падающий участок дисперсионной кривой.</a:t>
            </a:r>
            <a:endParaRPr lang="en-US" dirty="0" smtClean="0"/>
          </a:p>
          <a:p>
            <a:r>
              <a:rPr lang="ru-RU" dirty="0" smtClean="0"/>
              <a:t>При малой диссипации для малых частот имеет большее значение трансляционная вязкость, а при приближении к частоте отсечки – ротационная.</a:t>
            </a:r>
          </a:p>
          <a:p>
            <a:r>
              <a:rPr lang="ru-RU" dirty="0" smtClean="0"/>
              <a:t>При малой диссипации в бывшей полосе непропускания при наличии только трансляционной вязкости волна убывает медленнее, чем в упругом случае, а для ротационной или комбинированной вязкости поведение волны зависит от упругих параметров и частоты.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8674" y="-460177"/>
            <a:ext cx="9601200" cy="1142385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601200" cy="1142385"/>
          </a:xfrm>
        </p:spPr>
        <p:txBody>
          <a:bodyPr/>
          <a:lstStyle/>
          <a:p>
            <a:r>
              <a:rPr lang="ru-RU" dirty="0" smtClean="0"/>
              <a:t>Редуцированная среда </a:t>
            </a:r>
            <a:r>
              <a:rPr lang="ru-RU" dirty="0" err="1" smtClean="0"/>
              <a:t>Коссера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7675" y="1209674"/>
            <a:ext cx="10687050" cy="1066801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Редуцированная </a:t>
            </a:r>
            <a:r>
              <a:rPr lang="ru-RU" dirty="0"/>
              <a:t>среда </a:t>
            </a:r>
            <a:r>
              <a:rPr lang="ru-RU" dirty="0" err="1"/>
              <a:t>Коссера</a:t>
            </a:r>
            <a:r>
              <a:rPr lang="ru-RU" dirty="0"/>
              <a:t> — это среда, где частицы имеют </a:t>
            </a:r>
            <a:r>
              <a:rPr lang="ru-RU" dirty="0" smtClean="0"/>
              <a:t>независимые </a:t>
            </a:r>
            <a:r>
              <a:rPr lang="ru-RU" dirty="0"/>
              <a:t>вращательные и поступательные степени свободы, но среда не </a:t>
            </a:r>
            <a:r>
              <a:rPr lang="ru-RU" dirty="0" smtClean="0"/>
              <a:t>реагирует на </a:t>
            </a:r>
            <a:r>
              <a:rPr lang="ru-RU" dirty="0"/>
              <a:t>градиент </a:t>
            </a:r>
            <a:r>
              <a:rPr lang="ru-RU" dirty="0" err="1"/>
              <a:t>микровращения</a:t>
            </a:r>
            <a:r>
              <a:rPr lang="ru-RU" dirty="0"/>
              <a:t>, то есть тензор моментных напряжений равен </a:t>
            </a:r>
            <a:r>
              <a:rPr lang="ru-RU" dirty="0" smtClean="0"/>
              <a:t>нулю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8150" y="2052638"/>
            <a:ext cx="5362575" cy="4586287"/>
          </a:xfrm>
        </p:spPr>
        <p:txBody>
          <a:bodyPr>
            <a:noAutofit/>
          </a:bodyPr>
          <a:lstStyle/>
          <a:p>
            <a:r>
              <a:rPr lang="ru-RU" dirty="0"/>
              <a:t>Эта модель имеет приложения (композиты с включениями, консолидированные сыпучие среды,  </a:t>
            </a:r>
            <a:r>
              <a:rPr lang="ru-RU" dirty="0" err="1"/>
              <a:t>геосреда</a:t>
            </a:r>
            <a:r>
              <a:rPr lang="ru-RU" dirty="0"/>
              <a:t>) в материалах, где важны повороты частиц, но нет взаимодействия, уменьшающего градиент поворота частиц, отсутствует упорядоченная структура поворотов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Соседние </a:t>
            </a:r>
            <a:r>
              <a:rPr lang="ru-RU" dirty="0"/>
              <a:t>частицы часто имеют тенденцию вращаться </a:t>
            </a:r>
            <a:r>
              <a:rPr lang="ru-RU" dirty="0" smtClean="0"/>
              <a:t>в противоположных </a:t>
            </a:r>
            <a:r>
              <a:rPr lang="ru-RU" dirty="0"/>
              <a:t>направлениях, а не уменьшать свое относительное </a:t>
            </a:r>
            <a:r>
              <a:rPr lang="ru-RU" dirty="0" smtClean="0"/>
              <a:t>вращение. Однако существует среднее </a:t>
            </a:r>
            <a:r>
              <a:rPr lang="ru-RU" dirty="0"/>
              <a:t>сопротивление вращению тела-точки относительно всей </a:t>
            </a:r>
            <a:r>
              <a:rPr lang="ru-RU" dirty="0" smtClean="0"/>
              <a:t>среды </a:t>
            </a:r>
            <a:r>
              <a:rPr lang="en-US" dirty="0"/>
              <a:t>[</a:t>
            </a:r>
            <a:r>
              <a:rPr lang="ru-RU" dirty="0" smtClean="0"/>
              <a:t>Шварц</a:t>
            </a:r>
            <a:r>
              <a:rPr lang="en-US" dirty="0" smtClean="0"/>
              <a:t>-</a:t>
            </a:r>
            <a:r>
              <a:rPr lang="ru-RU" dirty="0" smtClean="0"/>
              <a:t>Джонсон-</a:t>
            </a:r>
            <a:r>
              <a:rPr lang="ru-RU" dirty="0" err="1" smtClean="0"/>
              <a:t>Фенг</a:t>
            </a:r>
            <a:r>
              <a:rPr lang="ru-RU" dirty="0" smtClean="0"/>
              <a:t>. Колебательные моды в сыпучих материалах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12936" y="230002"/>
            <a:ext cx="918882" cy="222436"/>
          </a:xfrm>
        </p:spPr>
        <p:txBody>
          <a:bodyPr/>
          <a:lstStyle/>
          <a:p>
            <a:fld id="{E31375A4-56A4-47D6-9801-1991572033F7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05" y="2967038"/>
            <a:ext cx="639787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49" y="-124797"/>
            <a:ext cx="9601200" cy="1142385"/>
          </a:xfrm>
        </p:spPr>
        <p:txBody>
          <a:bodyPr/>
          <a:lstStyle/>
          <a:p>
            <a:r>
              <a:rPr lang="ru-RU" dirty="0" smtClean="0"/>
              <a:t>Редуцированная среда </a:t>
            </a:r>
            <a:r>
              <a:rPr lang="ru-RU" dirty="0" err="1" smtClean="0"/>
              <a:t>Коссера</a:t>
            </a:r>
            <a:r>
              <a:rPr lang="ru-RU" dirty="0" smtClean="0"/>
              <a:t>. Основные уравнения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14449" y="1552575"/>
                <a:ext cx="10353676" cy="48767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dirty="0" smtClean="0"/>
                  <a:t>Уравнения баланса: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/>
                            </a:rPr>
                            <m:t>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x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latin typeface="Cambria Math"/>
                            </a:rPr>
                            <m:t>𝜽</m:t>
                          </m:r>
                        </m:e>
                      </m:acc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Определяющее уравнение</a:t>
                </a:r>
                <a:r>
                  <a:rPr lang="en-US" dirty="0" smtClean="0"/>
                  <a:t> [</a:t>
                </a:r>
                <a:r>
                  <a:rPr lang="ru-RU" dirty="0" err="1"/>
                  <a:t>Эринген</a:t>
                </a:r>
                <a:r>
                  <a:rPr lang="ru-RU" dirty="0"/>
                  <a:t>. Линейная теория </a:t>
                </a:r>
                <a:r>
                  <a:rPr lang="ru-RU" dirty="0" err="1"/>
                  <a:t>микрополярной</a:t>
                </a:r>
                <a:r>
                  <a:rPr lang="ru-RU" dirty="0"/>
                  <a:t> </a:t>
                </a:r>
                <a:r>
                  <a:rPr lang="ru-RU" dirty="0" err="1" smtClean="0"/>
                  <a:t>вязкоупругости</a:t>
                </a:r>
                <a:r>
                  <a:rPr lang="en-US" dirty="0" smtClean="0"/>
                  <a:t>]</a:t>
                </a:r>
                <a:r>
                  <a:rPr lang="ru-RU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</a:rPr>
                        <m:t>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1" i="1" smtClean="0">
                          <a:latin typeface="Cambria Math"/>
                        </a:rPr>
                        <m:t>λ</m:t>
                      </m:r>
                      <m:r>
                        <a:rPr lang="el-GR" b="1" i="1" smtClean="0">
                          <a:latin typeface="Cambria Math"/>
                        </a:rPr>
                        <m:t>𝛻</m:t>
                      </m:r>
                      <m:r>
                        <a:rPr lang="el-GR" b="1" i="1" smtClean="0">
                          <a:latin typeface="Cambria Math"/>
                        </a:rPr>
                        <m:t>·</m:t>
                      </m:r>
                      <m:r>
                        <a:rPr lang="en-US" b="1" i="1" smtClean="0">
                          <a:latin typeface="Cambria Math"/>
                        </a:rPr>
                        <m:t>𝒖𝑬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μ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α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b="1" i="1" smtClean="0">
                                  <a:latin typeface="Cambria Math"/>
                                </a:rPr>
                                <m:t>𝜽</m:t>
                              </m:r>
                              <m:r>
                                <m:rPr>
                                  <m:nor/>
                                </m:rPr>
                                <a:rPr lang="ru-RU"/>
                                <m:t>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λκ</m:t>
                      </m:r>
                      <m:r>
                        <a:rPr lang="el-GR" b="0" i="1" smtClean="0">
                          <a:latin typeface="Cambria Math"/>
                        </a:rPr>
                        <m:t>𝛻</m:t>
                      </m:r>
                      <m:r>
                        <a:rPr lang="el-GR" b="0" i="1" smtClean="0">
                          <a:latin typeface="Cambria Math"/>
                        </a:rPr>
                        <m:t>·</m:t>
                      </m:r>
                      <m:acc>
                        <m:accPr>
                          <m:chr m:val="̇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μν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𝛻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αβ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b="1" i="1">
                                  <a:latin typeface="Cambria Math"/>
                                </a:rPr>
                                <m:t>𝜽</m:t>
                              </m:r>
                              <m:r>
                                <m:rPr>
                                  <m:nor/>
                                </m:rPr>
                                <a:rPr lang="ru-RU"/>
                                <m:t>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/>
                            </a:rPr>
                            <m:t>·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Уравнение в перемещениях: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μ</m:t>
                          </m:r>
                        </m:e>
                      </m:d>
                      <m:r>
                        <a:rPr lang="ru-RU" i="1" smtClean="0">
                          <a:latin typeface="Cambria Math"/>
                        </a:rPr>
                        <m:t>𝛻𝛻</m:t>
                      </m:r>
                      <m:r>
                        <a:rPr lang="ru-RU" i="1" smtClean="0">
                          <a:latin typeface="Cambria Math"/>
                        </a:rPr>
                        <m:t>·</m:t>
                      </m:r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μ</m:t>
                      </m:r>
                      <m:r>
                        <a:rPr lang="el-GR" b="0" i="1" smtClean="0">
                          <a:latin typeface="Cambria Math"/>
                        </a:rPr>
                        <m:t>𝛻</m:t>
                      </m:r>
                      <m:r>
                        <m:rPr>
                          <m:nor/>
                        </m:rPr>
                        <a:rPr lang="ru-RU"/>
                        <m:t>×</m:t>
                      </m:r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 smtClean="0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nor/>
                            </m:rPr>
                            <a:rPr lang="ru-RU"/>
                            <m:t>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α</m:t>
                      </m:r>
                      <m:r>
                        <a:rPr lang="el-GR" b="0" i="1" smtClean="0">
                          <a:latin typeface="Cambria Math"/>
                        </a:rPr>
                        <m:t>𝛻</m:t>
                      </m:r>
                      <m:r>
                        <m:rPr>
                          <m:nor/>
                        </m:rPr>
                        <a:rPr lang="ru-RU"/>
                        <m:t>×</m:t>
                      </m:r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latin typeface="Cambria Math"/>
                            </a:rPr>
                            <m:t>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m:rPr>
                                  <m:nor/>
                                </m:rPr>
                                <a:rPr lang="ru-RU"/>
                                <m:t>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λκ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μν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𝛻𝛻</m:t>
                      </m:r>
                      <m:r>
                        <a:rPr lang="en-US" b="0" i="1" smtClean="0">
                          <a:latin typeface="Cambria Math"/>
                        </a:rPr>
                        <m:t>·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μν</m:t>
                      </m:r>
                      <m:r>
                        <a:rPr lang="el-GR" b="0" i="1" smtClean="0">
                          <a:latin typeface="Cambria Math"/>
                        </a:rPr>
                        <m:t>𝛻</m:t>
                      </m:r>
                      <m:r>
                        <m:rPr>
                          <m:nor/>
                        </m:rPr>
                        <a:rPr lang="ru-RU"/>
                        <m:t>×</m:t>
                      </m:r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 smtClean="0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nor/>
                            </m:rPr>
                            <a:rPr lang="ru-RU"/>
                            <m:t>×</m:t>
                          </m:r>
                          <m:acc>
                            <m:accPr>
                              <m:chr m:val="̇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αβ</m:t>
                      </m:r>
                      <m:r>
                        <a:rPr lang="el-GR" b="0" i="1" smtClean="0">
                          <a:latin typeface="Cambria Math"/>
                        </a:rPr>
                        <m:t>𝛻</m:t>
                      </m:r>
                      <m:r>
                        <m:rPr>
                          <m:nor/>
                        </m:rPr>
                        <a:rPr lang="ru-RU"/>
                        <m:t>×</m:t>
                      </m:r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m:rPr>
                                      <m:nor/>
                                    </m:rPr>
                                    <a:rPr lang="ru-RU"/>
                                    <m:t>×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 smtClean="0">
                              <a:latin typeface="Cambria Math"/>
                            </a:rPr>
                            <m:t>·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𝜌</m:t>
                      </m:r>
                      <m:acc>
                        <m:accPr>
                          <m:chr m:val="̈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i="1" dirty="0">
                    <a:latin typeface="Cambria Math"/>
                  </a:rPr>
                  <a:t/>
                </a:r>
                <a:br>
                  <a:rPr lang="ru-RU" i="1" dirty="0">
                    <a:latin typeface="Cambria Math"/>
                  </a:rPr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/>
                      </a:rPr>
                      <m:t>λ</m:t>
                    </m:r>
                    <m:r>
                      <a:rPr lang="ru-RU" b="1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μ</m:t>
                    </m:r>
                    <m:r>
                      <a:rPr lang="ru-RU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dirty="0" smtClean="0"/>
                  <a:t>коэффициенты Ламе,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α</m:t>
                    </m:r>
                    <m:r>
                      <a:rPr lang="ru-RU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dirty="0" smtClean="0"/>
                  <a:t>упругий модуль </a:t>
                </a:r>
                <a:r>
                  <a:rPr lang="ru-RU" dirty="0" err="1" smtClean="0"/>
                  <a:t>Коссера</a:t>
                </a:r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κ</m:t>
                    </m:r>
                    <m:r>
                      <a:rPr lang="ru-RU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β</m:t>
                    </m:r>
                    <m:r>
                      <a:rPr lang="ru-RU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ν</m:t>
                    </m:r>
                    <m:r>
                      <a:rPr lang="ru-RU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dirty="0" smtClean="0"/>
                  <a:t>коэффициенты, описывающие диссипацию в среде,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ru-RU" b="1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dirty="0" smtClean="0"/>
                  <a:t>вектор трансляционных перемещений тел-точек,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/>
                      </a:rPr>
                      <m:t>𝜽</m:t>
                    </m:r>
                    <m:r>
                      <a:rPr lang="ru-RU" b="1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dirty="0" smtClean="0"/>
                  <a:t>вектор малого поворота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𝑬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l-GR" b="1" i="1">
                        <a:latin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ru-RU"/>
                      <m:t>×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</m:oMath>
                </a14:m>
                <a:r>
                  <a:rPr lang="ru-RU" dirty="0" smtClean="0"/>
                  <a:t>),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/>
                      </a:rPr>
                      <m:t>𝝉</m:t>
                    </m:r>
                    <m:r>
                      <a:rPr lang="ru-RU" b="1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dirty="0" smtClean="0"/>
                  <a:t>тензор напряжений Коши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4449" y="1552575"/>
                <a:ext cx="10353676" cy="4876799"/>
              </a:xfrm>
              <a:blipFill rotWithShape="1">
                <a:blip r:embed="rId2"/>
                <a:stretch>
                  <a:fillRect l="-412" t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3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88067" y="1814035"/>
                <a:ext cx="1254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𝛻</m:t>
                      </m:r>
                      <m:r>
                        <a:rPr lang="ru-RU" i="1">
                          <a:latin typeface="Cambria Math"/>
                        </a:rPr>
                        <m:t>·</m:t>
                      </m:r>
                      <m:r>
                        <a:rPr lang="el-GR" b="1" i="1">
                          <a:latin typeface="Cambria Math"/>
                        </a:rPr>
                        <m:t>𝝉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𝜌</m:t>
                      </m:r>
                      <m:acc>
                        <m:accPr>
                          <m:chr m:val="̈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67" y="1814035"/>
                <a:ext cx="1254061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359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55202" y="4400550"/>
                <a:ext cx="42054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−4</m:t>
                      </m:r>
                      <m:r>
                        <a:rPr lang="el-GR" i="1" dirty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1" i="1">
                              <a:latin typeface="Cambria Math"/>
                            </a:rPr>
                            <m:t>𝜽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𝛻</m:t>
                              </m:r>
                              <m:r>
                                <m:rPr>
                                  <m:nor/>
                                </m:rPr>
                                <a:rPr lang="ru-RU"/>
                                <m:t>×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αβ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1" i="1">
                                  <a:latin typeface="Cambria Math"/>
                                </a:rPr>
                                <m:t>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𝛻</m:t>
                                  </m:r>
                                  <m:r>
                                    <m:rPr>
                                      <m:nor/>
                                    </m:rPr>
                                    <a:rPr lang="ru-RU"/>
                                    <m:t>×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·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𝐼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b="1" i="1">
                              <a:latin typeface="Cambria Math"/>
                            </a:rPr>
                            <m:t>𝜽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02" y="4400550"/>
                <a:ext cx="4205446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Редуцированная среда </a:t>
            </a:r>
            <a:r>
              <a:rPr lang="ru-RU" dirty="0" err="1"/>
              <a:t>Коссера</a:t>
            </a:r>
            <a:r>
              <a:rPr lang="ru-RU" dirty="0"/>
              <a:t>. Основные уравнения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Дисперсионное соотношение для сдвиговых волн в вязко-упругой линейной редуцированной среде </a:t>
            </a:r>
            <a:r>
              <a:rPr lang="ru-RU" dirty="0" err="1" smtClean="0"/>
              <a:t>Коссера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Грекова</a:t>
            </a:r>
            <a:r>
              <a:rPr lang="ru-RU" dirty="0" smtClean="0"/>
              <a:t>, </a:t>
            </a:r>
            <a:r>
              <a:rPr lang="ru-RU" dirty="0" err="1" smtClean="0"/>
              <a:t>Абреу</a:t>
            </a:r>
            <a:r>
              <a:rPr lang="ru-RU" dirty="0" smtClean="0"/>
              <a:t>. Изотропная линейная вязкоупругая редуцированная среда </a:t>
            </a:r>
            <a:r>
              <a:rPr lang="ru-RU" dirty="0" err="1" smtClean="0"/>
              <a:t>Коссера</a:t>
            </a:r>
            <a:r>
              <a:rPr lang="en-US" dirty="0" smtClean="0"/>
              <a:t>]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2250" y="2947987"/>
                <a:ext cx="6586290" cy="955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νω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βω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α</m:t>
                          </m:r>
                          <m:r>
                            <a:rPr lang="en-US" i="1">
                              <a:latin typeface="Cambria Math"/>
                            </a:rPr>
                            <m:t>(1+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βω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νω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βω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μ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νω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βω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))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0" y="2947987"/>
                <a:ext cx="6586290" cy="9553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3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-277197"/>
            <a:ext cx="9601200" cy="1142385"/>
          </a:xfrm>
        </p:spPr>
        <p:txBody>
          <a:bodyPr/>
          <a:lstStyle/>
          <a:p>
            <a:r>
              <a:rPr lang="ru-RU" dirty="0" err="1" smtClean="0"/>
              <a:t>Обезразмеривания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857251"/>
                <a:ext cx="10648950" cy="5257800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Безразмерные параметры: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α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𝛺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α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α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α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r>
                  <a:rPr lang="ru-RU" b="0" i="1" dirty="0" smtClean="0">
                    <a:latin typeface="Cambria Math"/>
                  </a:rPr>
                  <a:t/>
                </a:r>
                <a:br>
                  <a:rPr lang="ru-RU" b="0" i="1" dirty="0" smtClean="0">
                    <a:latin typeface="Cambria Math"/>
                  </a:rPr>
                </a:b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ν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β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где 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sz="1800" b="0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ru-RU" sz="1800" dirty="0" smtClean="0"/>
                  <a:t>  квадрат частоты отсечки,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ru-RU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sz="1800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sz="1800" dirty="0" smtClean="0"/>
                  <a:t>квадрат граничной частоты,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sz="1800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sz="1800" dirty="0" smtClean="0"/>
                  <a:t>предел фазовой скорости волны на низких частотах,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/>
                          </a:rPr>
                          <m:t>α</m:t>
                        </m:r>
                      </m:sub>
                    </m:sSub>
                    <m:r>
                      <a:rPr lang="ru-RU" sz="1800" i="1">
                        <a:latin typeface="Cambria Math"/>
                      </a:rPr>
                      <m:t> − </m:t>
                    </m:r>
                  </m:oMath>
                </a14:m>
                <a:r>
                  <a:rPr lang="ru-RU" sz="1800" dirty="0"/>
                  <a:t>предел фазовой скорости волны на </a:t>
                </a:r>
                <a:r>
                  <a:rPr lang="ru-RU" sz="1800" dirty="0" smtClean="0"/>
                  <a:t>высоких частотах</a:t>
                </a:r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𝛺</m:t>
                    </m:r>
                    <m:r>
                      <a:rPr lang="ru-RU" sz="1800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sz="1800" dirty="0" smtClean="0"/>
                  <a:t>безразмерная 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1800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sz="1800" dirty="0" smtClean="0"/>
                  <a:t>безразмерная граничная частота,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sz="1800" dirty="0" smtClean="0"/>
                  <a:t>безразмерная трансляционная вязкость,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𝑏</m:t>
                    </m:r>
                    <m:r>
                      <a:rPr lang="ru-RU" sz="1800" b="0" i="1" smtClean="0">
                        <a:latin typeface="Cambria Math"/>
                      </a:rPr>
                      <m:t> − </m:t>
                    </m:r>
                  </m:oMath>
                </a14:m>
                <a:r>
                  <a:rPr lang="ru-RU" sz="1800" dirty="0" smtClean="0"/>
                  <a:t>безразмерная ротационная вязкость</a:t>
                </a:r>
              </a:p>
              <a:p>
                <a:r>
                  <a:rPr lang="ru-RU" dirty="0" err="1" smtClean="0"/>
                  <a:t>Обезразмеренное</a:t>
                </a:r>
                <a:r>
                  <a:rPr lang="ru-RU" dirty="0" smtClean="0"/>
                  <a:t> </a:t>
                </a:r>
                <a:r>
                  <a:rPr lang="ru-RU" dirty="0"/>
                  <a:t>дисперсионное соотношение для сдвиговых волн в линейной вязкоупругой редуцированной среде </a:t>
                </a:r>
                <a:r>
                  <a:rPr lang="ru-RU" dirty="0" err="1"/>
                  <a:t>Коссера</a:t>
                </a:r>
                <a:r>
                  <a:rPr lang="ru-RU" dirty="0" smtClean="0"/>
                  <a:t>: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857251"/>
                <a:ext cx="10648950" cy="5257800"/>
              </a:xfrm>
              <a:blipFill rotWithShape="1">
                <a:blip r:embed="rId2"/>
                <a:stretch>
                  <a:fillRect l="-458" t="-1160" r="-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76399" y="4860209"/>
                <a:ext cx="7829551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−1)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(1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𝑛𝑏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4860209"/>
                <a:ext cx="7829551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90319" y="5524812"/>
                <a:ext cx="587212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+ </m:t>
                      </m:r>
                      <m:r>
                        <a:rPr lang="en-US" i="1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(−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𝑛𝑏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19" y="5524812"/>
                <a:ext cx="5872120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1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335" y="0"/>
            <a:ext cx="9601200" cy="1142385"/>
          </a:xfrm>
        </p:spPr>
        <p:txBody>
          <a:bodyPr/>
          <a:lstStyle/>
          <a:p>
            <a:r>
              <a:rPr lang="ru-RU" dirty="0" smtClean="0"/>
              <a:t>Упругая редуцированная среда </a:t>
            </a:r>
            <a:r>
              <a:rPr lang="ru-RU" dirty="0" err="1" smtClean="0"/>
              <a:t>Коссера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04850" y="1457325"/>
                <a:ext cx="4953000" cy="5019675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Дисперсионное соотношение</a:t>
                </a:r>
                <a:r>
                  <a:rPr lang="en-US" dirty="0" smtClean="0"/>
                  <a:t> [</a:t>
                </a:r>
                <a:r>
                  <a:rPr lang="en-US" dirty="0" err="1" smtClean="0"/>
                  <a:t>Grekova</a:t>
                </a:r>
                <a:r>
                  <a:rPr lang="en-US" dirty="0"/>
                  <a:t>, Herman, 2002</a:t>
                </a:r>
                <a:r>
                  <a:rPr lang="en-US" dirty="0" smtClean="0"/>
                  <a:t>]</a:t>
                </a:r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ru-RU" dirty="0"/>
                  <a:t>З</a:t>
                </a:r>
                <a:r>
                  <a:rPr lang="ru-RU" dirty="0" smtClean="0"/>
                  <a:t>апрещенная зона устанавливается </a:t>
                </a:r>
                <a:r>
                  <a:rPr lang="ru-RU" dirty="0"/>
                  <a:t>в </a:t>
                </a:r>
                <a:r>
                  <a:rPr lang="ru-RU" dirty="0" smtClean="0"/>
                  <a:t>границах частоты </a:t>
                </a:r>
                <a:r>
                  <a:rPr lang="ru-RU" dirty="0"/>
                  <a:t>отсечки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𝛺</m:t>
                    </m:r>
                    <m:r>
                      <a:rPr lang="ru-RU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dirty="0" smtClean="0"/>
                  <a:t> и </a:t>
                </a:r>
                <a:r>
                  <a:rPr lang="ru-RU" dirty="0"/>
                  <a:t>граничной частоты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. Волны с частотой, попадающей </a:t>
                </a:r>
                <a:r>
                  <a:rPr lang="ru-RU" dirty="0"/>
                  <a:t>в границы полосы непропускания, представляют собой </a:t>
                </a:r>
                <a:r>
                  <a:rPr lang="ru-RU" dirty="0" smtClean="0"/>
                  <a:t>стоячие экспоненциально </a:t>
                </a:r>
                <a:r>
                  <a:rPr lang="ru-RU" dirty="0"/>
                  <a:t>убывающие </a:t>
                </a:r>
                <a:r>
                  <a:rPr lang="ru-RU" dirty="0" smtClean="0"/>
                  <a:t>решения.</a:t>
                </a:r>
              </a:p>
              <a:p>
                <a:r>
                  <a:rPr lang="ru-RU" dirty="0" smtClean="0"/>
                  <a:t>Запрещенная зона – это зона частот, где нет бегущих гармонических решений в упругой среде.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850" y="1457325"/>
                <a:ext cx="4953000" cy="5019675"/>
              </a:xfrm>
              <a:blipFill rotWithShape="1">
                <a:blip r:embed="rId2"/>
                <a:stretch>
                  <a:fillRect l="-1108" t="-1214" r="-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122" name="Picture 2" descr="C:\Users\TrickyFox\Desktop\Barsukov1.2\images\no-vi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666875"/>
            <a:ext cx="5957888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7750" y="2054780"/>
                <a:ext cx="2471702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𝛺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2054780"/>
                <a:ext cx="2471702" cy="769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15575" y="5679043"/>
                <a:ext cx="1067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75" y="5679043"/>
                <a:ext cx="106792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0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80003"/>
            <a:ext cx="9601200" cy="1142385"/>
          </a:xfrm>
        </p:spPr>
        <p:txBody>
          <a:bodyPr/>
          <a:lstStyle/>
          <a:p>
            <a:r>
              <a:rPr lang="ru-RU" dirty="0" smtClean="0"/>
              <a:t>Трансляционная вязкость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5" y="1790701"/>
            <a:ext cx="3876676" cy="4276724"/>
          </a:xfrm>
        </p:spPr>
        <p:txBody>
          <a:bodyPr>
            <a:normAutofit/>
          </a:bodyPr>
          <a:lstStyle/>
          <a:p>
            <a:r>
              <a:rPr lang="ru-RU" dirty="0" smtClean="0"/>
              <a:t>Дисперсионное соотношение: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  <a:p>
            <a:r>
              <a:rPr lang="ru-RU" dirty="0" smtClean="0"/>
              <a:t>Малое трансляционное трение способствует прохождению волны внутри запрещенной зоны</a:t>
            </a:r>
          </a:p>
          <a:p>
            <a:r>
              <a:rPr lang="ru-RU" dirty="0" smtClean="0"/>
              <a:t>Значение волнового числа в частоте отсечки находится в нуле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86100"/>
            <a:ext cx="7043738" cy="362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7030" y="6273284"/>
            <a:ext cx="331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Grekova</a:t>
            </a:r>
            <a:r>
              <a:rPr lang="en-US" dirty="0"/>
              <a:t>, </a:t>
            </a:r>
            <a:r>
              <a:rPr lang="en-US" dirty="0" err="1"/>
              <a:t>Piatysheva</a:t>
            </a:r>
            <a:r>
              <a:rPr lang="en-US" dirty="0"/>
              <a:t>, Abreu, 2019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6200" y="2237000"/>
                <a:ext cx="1144905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−1)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 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(−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37000"/>
                <a:ext cx="11449050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0" y="265728"/>
            <a:ext cx="9601200" cy="1142385"/>
          </a:xfrm>
        </p:spPr>
        <p:txBody>
          <a:bodyPr/>
          <a:lstStyle/>
          <a:p>
            <a:r>
              <a:rPr lang="ru-RU" dirty="0" smtClean="0"/>
              <a:t>Ротационная вязкость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90" y="1819276"/>
            <a:ext cx="3962399" cy="4600574"/>
          </a:xfrm>
        </p:spPr>
        <p:txBody>
          <a:bodyPr>
            <a:normAutofit/>
          </a:bodyPr>
          <a:lstStyle/>
          <a:p>
            <a:r>
              <a:rPr lang="ru-RU" dirty="0"/>
              <a:t>Дисперсионное </a:t>
            </a:r>
            <a:r>
              <a:rPr lang="ru-RU" dirty="0" smtClean="0"/>
              <a:t>соотношение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Запрещенная </a:t>
            </a:r>
            <a:r>
              <a:rPr lang="ru-RU" dirty="0"/>
              <a:t>зона исчезает. Меняется тип </a:t>
            </a:r>
            <a:r>
              <a:rPr lang="ru-RU" dirty="0" err="1"/>
              <a:t>метаматериала</a:t>
            </a:r>
            <a:r>
              <a:rPr lang="ru-RU" dirty="0"/>
              <a:t> – на дважды отрицательный. Наблюдается явление аномального преломления</a:t>
            </a:r>
          </a:p>
          <a:p>
            <a:r>
              <a:rPr lang="ru-RU" dirty="0" smtClean="0"/>
              <a:t>Экстремум, с которого начинается падающий участок дисперсионной кривой, находится внутри запрещенной зоны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82" y="3190875"/>
            <a:ext cx="719586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0175" y="6343650"/>
            <a:ext cx="327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CMAT, </a:t>
            </a:r>
            <a:r>
              <a:rPr lang="en-US" dirty="0" err="1"/>
              <a:t>Piatysheva</a:t>
            </a:r>
            <a:r>
              <a:rPr lang="en-US" dirty="0"/>
              <a:t>, </a:t>
            </a:r>
            <a:r>
              <a:rPr lang="en-US" dirty="0" err="1"/>
              <a:t>Grekova</a:t>
            </a:r>
            <a:r>
              <a:rPr lang="en-US" dirty="0"/>
              <a:t>, 2021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2224" y="2265575"/>
                <a:ext cx="12701275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−1)(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−1)+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4" y="2265575"/>
                <a:ext cx="12701275" cy="769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421" y="-123825"/>
            <a:ext cx="9601200" cy="1142385"/>
          </a:xfrm>
        </p:spPr>
        <p:txBody>
          <a:bodyPr/>
          <a:lstStyle/>
          <a:p>
            <a:r>
              <a:rPr lang="ru-RU" dirty="0" smtClean="0"/>
              <a:t>Безразмерные дисперсионные соотношения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1209675"/>
            <a:ext cx="9601200" cy="4499811"/>
          </a:xfrm>
        </p:spPr>
        <p:txBody>
          <a:bodyPr>
            <a:normAutofit/>
          </a:bodyPr>
          <a:lstStyle/>
          <a:p>
            <a:r>
              <a:rPr lang="ru-RU" dirty="0" smtClean="0"/>
              <a:t>Вещественная часть: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Мнимая часть: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Логарифмический декремент: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61386" y="1449280"/>
                <a:ext cx="7050505" cy="126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(</m:t>
                          </m:r>
                          <m:r>
                            <a:rPr lang="en-US" sz="1400" i="1">
                              <a:latin typeface="Cambria Math"/>
                            </a:rPr>
                            <m:t>𝑅𝑒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−1)(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−1)+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𝑛𝑏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sz="16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400" i="1">
                          <a:latin typeface="Cambria Math"/>
                        </a:rPr>
                        <m:t>(1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𝛺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𝛺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) 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𝛺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−1)(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−1)+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(1+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6" y="1449280"/>
                <a:ext cx="7050505" cy="12615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61386" y="2989422"/>
                <a:ext cx="7050505" cy="1288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𝐼𝑚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r>
                            <a:rPr lang="en-US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𝛺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−1)(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−1)+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−1+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𝑛𝑏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𝛺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))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sz="16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400" i="1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𝛺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𝛺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𝛺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) 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𝛺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−1)(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−1)+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(1+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6" y="2989422"/>
                <a:ext cx="7050505" cy="12883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699461" y="4561311"/>
                <a:ext cx="7844589" cy="1568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/>
                                    </a:rPr>
                                    <m:t>π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𝐼𝑚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𝑅𝑒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−1)(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−1)+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(1−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) 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𝛺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en-US" sz="16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𝛺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16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sz="1600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sz="1600" i="1">
                                                              <a:latin typeface="Cambria Math"/>
                                                            </a:rPr>
                                                            <m:t>𝛺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sz="1600" i="1">
                                                              <a:latin typeface="Cambria Math"/>
                                                            </a:rPr>
                                                            <m:t>2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US" sz="1600" i="1">
                                                          <a:latin typeface="Cambria Math"/>
                                                        </a:rPr>
                                                        <m:t>−1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𝛺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5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(1−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) 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𝛺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3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𝛺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−1)(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𝛺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−1)+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𝛺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(1+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𝛺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𝑐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𝛺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61" y="4561311"/>
                <a:ext cx="7844589" cy="15683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911890" y="1449280"/>
            <a:ext cx="30878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Вещественная часть имеет </a:t>
            </a:r>
          </a:p>
          <a:p>
            <a:r>
              <a:rPr lang="ru-RU" dirty="0" smtClean="0"/>
              <a:t>решение при любой частоте, </a:t>
            </a:r>
          </a:p>
          <a:p>
            <a:r>
              <a:rPr lang="ru-RU" dirty="0" smtClean="0"/>
              <a:t>следовательно</a:t>
            </a:r>
          </a:p>
          <a:p>
            <a:r>
              <a:rPr lang="ru-RU" dirty="0"/>
              <a:t>п</a:t>
            </a:r>
            <a:r>
              <a:rPr lang="ru-RU" dirty="0" smtClean="0"/>
              <a:t>ри введении вязкости</a:t>
            </a:r>
          </a:p>
          <a:p>
            <a:r>
              <a:rPr lang="ru-RU" dirty="0"/>
              <a:t>и</a:t>
            </a:r>
            <a:r>
              <a:rPr lang="ru-RU" dirty="0" smtClean="0"/>
              <a:t>счезает запрещенная зона.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Мнимая часть ненулевая – </a:t>
            </a:r>
          </a:p>
          <a:p>
            <a:r>
              <a:rPr lang="ru-RU" dirty="0" smtClean="0"/>
              <a:t>волна затухающая.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мбовидная сетка, 16 х 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542_TF03031015.potx" id="{0A727C4B-544D-4288-9BF7-2D6FAFA96F04}" vid="{F53E4634-F5A1-4F7B-A57E-D4ECF71AE968}"/>
    </a:ext>
  </a:extLst>
</a:theme>
</file>

<file path=ppt/theme/theme2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ромбовидной сеткой (широкоэкранный формат)</Template>
  <TotalTime>4647</TotalTime>
  <Words>2514</Words>
  <Application>Microsoft Office PowerPoint</Application>
  <PresentationFormat>Произвольный</PresentationFormat>
  <Paragraphs>152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Ромбовидная сетка, 16 х 9</vt:lpstr>
      <vt:lpstr>Санкт-Петербургский политехнический университет Петра Великого Высшая школа теоретической механики    Смена типа акустического метаматериала под влиянием комбинации ротационной и трансляционной вязкости на примере изотропной линейной редуцированной среды Коссера   Барсуков Севастьян Сергеевич</vt:lpstr>
      <vt:lpstr>Редуцированная среда Коссера</vt:lpstr>
      <vt:lpstr>Редуцированная среда Коссера. Основные уравнения</vt:lpstr>
      <vt:lpstr>Редуцированная среда Коссера. Основные уравнения</vt:lpstr>
      <vt:lpstr>Обезразмеривания</vt:lpstr>
      <vt:lpstr>Упругая редуцированная среда Коссера</vt:lpstr>
      <vt:lpstr>Трансляционная вязкость</vt:lpstr>
      <vt:lpstr>Ротационная вязкость</vt:lpstr>
      <vt:lpstr>Безразмерные дисперсионные соотношения</vt:lpstr>
      <vt:lpstr>Численное решение для различных значений трансляционной и ротационной вязкостей</vt:lpstr>
      <vt:lpstr>Численное решение для различных значений трансляционной и ротационной вязкостей</vt:lpstr>
      <vt:lpstr>Численное решение для различных значений трансляционной и ротационной вязкостей</vt:lpstr>
      <vt:lpstr>Асимптотическое решение для вещественной части волнового числа</vt:lpstr>
      <vt:lpstr>Экстремум и критические точки</vt:lpstr>
      <vt:lpstr>Презентация PowerPoint</vt:lpstr>
      <vt:lpstr>Асимптотическое решение для мнимой части волнового числа </vt:lpstr>
      <vt:lpstr>Асимптотическое решение для логарифмического декремента волнового числа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Петра Великого Высшая школа теоретической механики     Рост трещины гидроразрыва при учёте температрных эффектов</dc:title>
  <dc:creator>Анастасия Свешникова</dc:creator>
  <cp:lastModifiedBy>TrickyFox</cp:lastModifiedBy>
  <cp:revision>191</cp:revision>
  <dcterms:created xsi:type="dcterms:W3CDTF">2020-05-29T12:17:27Z</dcterms:created>
  <dcterms:modified xsi:type="dcterms:W3CDTF">2022-06-16T10:14:55Z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