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0" y="4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CustomShape 3"/>
          <p:cNvSpPr/>
          <p:nvPr/>
        </p:nvSpPr>
        <p:spPr>
          <a:xfrm>
            <a:off x="648720" y="622080"/>
            <a:ext cx="232848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8720" y="1761053"/>
            <a:ext cx="9072000" cy="1261800"/>
          </a:xfrm>
        </p:spPr>
        <p:txBody>
          <a:bodyPr/>
          <a:lstStyle/>
          <a:p>
            <a:pPr algn="ctr"/>
            <a:r>
              <a:rPr lang="en-US" sz="4400" dirty="0" smtClean="0"/>
              <a:t>Boost Random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600152" y="4396551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ru-RU" dirty="0"/>
              <a:t>Презентацию подготовил студент </a:t>
            </a:r>
          </a:p>
          <a:p>
            <a:pPr indent="0" algn="ctr">
              <a:buNone/>
            </a:pPr>
            <a:r>
              <a:rPr lang="ru-RU" dirty="0"/>
              <a:t>первого курса ИПММ </a:t>
            </a:r>
          </a:p>
          <a:p>
            <a:pPr indent="0" algn="ctr">
              <a:buNone/>
            </a:pPr>
            <a:r>
              <a:rPr lang="ru-RU" dirty="0"/>
              <a:t>кафедры «Теоретической механики» группы 13604/1</a:t>
            </a:r>
          </a:p>
          <a:p>
            <a:pPr indent="0" algn="ctr">
              <a:buNone/>
            </a:pPr>
            <a:r>
              <a:rPr lang="ru-RU" dirty="0" smtClean="0"/>
              <a:t>Сюрис Александр Олегович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3"/>
          <p:cNvSpPr/>
          <p:nvPr/>
        </p:nvSpPr>
        <p:spPr>
          <a:xfrm>
            <a:off x="650880" y="624240"/>
            <a:ext cx="474804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 Тестирования.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720000" y="1513440"/>
            <a:ext cx="9141480" cy="5673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Говорят, что в файле </a:t>
            </a:r>
            <a:r>
              <a:rPr lang="ru-RU" sz="20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random_speed.cpp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можно найти функцию, тестирующую скорость работы генератора.</a:t>
            </a:r>
            <a:endParaRPr/>
          </a:p>
          <a:p>
            <a:pPr>
              <a:lnSpc>
                <a:spcPct val="15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Скорость зависит от алгоритма, типа вычисляемых значений, диапазона - это нужно учитывать при выборе. Обычно скорость измеряется в миллионах случайных чисел в секунду, в таблице выше была представлена относительная скорость.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Однако самого файла на boost.org не нашлось.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3"/>
          <p:cNvSpPr/>
          <p:nvPr/>
        </p:nvSpPr>
        <p:spPr>
          <a:xfrm>
            <a:off x="650880" y="624240"/>
            <a:ext cx="474804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Примеры.</a:t>
            </a:r>
            <a:endParaRPr/>
          </a:p>
        </p:txBody>
      </p:sp>
      <p:sp>
        <p:nvSpPr>
          <p:cNvPr id="82" name="CustomShape 4"/>
          <p:cNvSpPr/>
          <p:nvPr/>
        </p:nvSpPr>
        <p:spPr>
          <a:xfrm>
            <a:off x="720000" y="1413720"/>
            <a:ext cx="8639640" cy="661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ru-RU" sz="2000" u="sng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Целые числа в заданном диапазоне*: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&lt;boost/random/mersenne_twister.hpp&gt;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&lt;boost/random/uniform_int_distribution.hpp&gt;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mt19937 gen;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roll_die() {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uniform_int_distribution&lt;&gt; dist(1, 6); (**)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dist(gen);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r>
              <a:rPr lang="ru-RU" sz="16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*На примере программы, имитирующей бросок.</a:t>
            </a:r>
            <a:endParaRPr/>
          </a:p>
          <a:p>
            <a:pPr>
              <a:lnSpc>
                <a:spcPct val="115000"/>
              </a:lnSpc>
            </a:pPr>
            <a:r>
              <a:rPr lang="ru-RU" sz="16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**В стандартном С++ - это отрезок, а не полуинтервал.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3"/>
          <p:cNvSpPr/>
          <p:nvPr/>
        </p:nvSpPr>
        <p:spPr>
          <a:xfrm>
            <a:off x="720000" y="1413720"/>
            <a:ext cx="8639640" cy="697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ru-RU" sz="2000" u="sng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Целые числа с разной вероятностью: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&lt;boost/random/mersenne_twister.hpp&gt;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&lt;boost/random/discrete_distribution.hpp&gt;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mt19937 gen;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probabilities[] = {0.5, 0.1, 0.1, 0.1, 0.1, 0.1}; (*)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discrete_distribution&lt;&gt; dist(probabilities);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roll_weighted_die() {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return dist(gen) + 1; (**)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15000"/>
              </a:lnSpc>
            </a:pPr>
            <a:r>
              <a:rPr lang="ru-RU" sz="18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r>
              <a:rPr lang="ru-RU" sz="16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*Вероятность выпадения первого числа в диапазоне равна 50%, остальных — 10%.</a:t>
            </a:r>
            <a:endParaRPr/>
          </a:p>
          <a:p>
            <a:pPr>
              <a:lnSpc>
                <a:spcPct val="115000"/>
              </a:lnSpc>
            </a:pPr>
            <a:r>
              <a:rPr lang="ru-RU" sz="1600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**[0; 5] - &gt; [1; 6]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650880" y="624240"/>
            <a:ext cx="474804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Примеры.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3"/>
          <p:cNvSpPr/>
          <p:nvPr/>
        </p:nvSpPr>
        <p:spPr>
          <a:xfrm>
            <a:off x="720000" y="1414080"/>
            <a:ext cx="8639640" cy="727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ru-RU" sz="2000" u="sng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Создание пароля: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include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/random_device.hpp&gt;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include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/uniform_int_distribution.hpp&gt;</a:t>
            </a: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 err="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 {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std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string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chars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lang="ru-RU" sz="180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lang="ru-RU" sz="1800" strike="noStrike" spc="-1" dirty="0" err="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abcdefghijklmnopqrstuvwxyz</a:t>
            </a:r>
            <a:r>
              <a:rPr lang="ru-RU" sz="180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"ABCDEFGHIJKLMNOPQRSTUVWXYZ"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"1234567890"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"!@#$%^&amp;*()"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"`~-_=+[{]}\\|;:'\",&lt;.&gt;/? "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);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random_device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rng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boost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uniform_int_distribution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&lt;&gt;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index_dist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(0,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chars.size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 - 1)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 dirty="0" err="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= 0; i &lt; 8; ++i) {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std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cout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chars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[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index_dist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rng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)];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std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cout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</a:t>
            </a:r>
            <a:r>
              <a:rPr lang="ru-RU" sz="18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std</a:t>
            </a:r>
            <a:r>
              <a:rPr lang="ru-RU" sz="18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</a:t>
            </a:r>
            <a:r>
              <a:rPr lang="ru-RU" sz="18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endParaRPr dirty="0"/>
          </a:p>
          <a:p>
            <a:pPr>
              <a:lnSpc>
                <a:spcPct val="115000"/>
              </a:lnSpc>
            </a:pP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endParaRPr dirty="0"/>
          </a:p>
        </p:txBody>
      </p:sp>
      <p:sp>
        <p:nvSpPr>
          <p:cNvPr id="90" name="CustomShape 4"/>
          <p:cNvSpPr/>
          <p:nvPr/>
        </p:nvSpPr>
        <p:spPr>
          <a:xfrm>
            <a:off x="650880" y="624240"/>
            <a:ext cx="474804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Примеры.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3"/>
          <p:cNvSpPr/>
          <p:nvPr/>
        </p:nvSpPr>
        <p:spPr>
          <a:xfrm>
            <a:off x="648720" y="622080"/>
            <a:ext cx="232848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Вступление.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720000" y="1512000"/>
            <a:ext cx="8637480" cy="454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Генератор псевдослучайных чисел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— алгоритм, порождающий последовательность чисел, элементы которой почти независимы друг от друга и подчиняются заданному распределению (обычно равномерному).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Псевдослучайные числа используются в работе с числовыми данными (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моделирование), 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играх (случайное поведение противника), безопасности (генерация паролей), в тестированиях и т. д..</a:t>
            </a: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49080" y="622440"/>
            <a:ext cx="232848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Вступление.</a:t>
            </a:r>
            <a:endParaRPr/>
          </a:p>
        </p:txBody>
      </p:sp>
      <p:sp>
        <p:nvSpPr>
          <p:cNvPr id="46" name="CustomShape 4"/>
          <p:cNvSpPr/>
          <p:nvPr/>
        </p:nvSpPr>
        <p:spPr>
          <a:xfrm>
            <a:off x="720000" y="1512000"/>
            <a:ext cx="8637480" cy="506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Библиотека Boost.Random, которая появилась в 2000 году, представляет из себя обширный набор инструментов для работы со случайными числами. Сюда включаются генераторы случайных, псевдослучайных и квазислучайных чисел; удобный интерфейс для задания распределений и диапазонов и создания генераторов, наиболее подходящих для данной задачи.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Использование данной библиотеки способно значительно упростить процесс написания программы в тех случаях, когда необходимо использовать несколько различных генераторов или в случае, если стандартных функций оказывается недостаточно.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3"/>
          <p:cNvSpPr/>
          <p:nvPr/>
        </p:nvSpPr>
        <p:spPr>
          <a:xfrm>
            <a:off x="649080" y="622440"/>
            <a:ext cx="150408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</a:t>
            </a:r>
            <a:endParaRPr/>
          </a:p>
        </p:txBody>
      </p:sp>
      <p:sp>
        <p:nvSpPr>
          <p:cNvPr id="50" name="CustomShape 4"/>
          <p:cNvSpPr/>
          <p:nvPr/>
        </p:nvSpPr>
        <p:spPr>
          <a:xfrm>
            <a:off x="720000" y="1512360"/>
            <a:ext cx="8637480" cy="395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Библиотека разделена на несколько заголовочных файлов, располагающихся в каталоге </a:t>
            </a:r>
            <a:r>
              <a:rPr lang="ru-RU" sz="24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boost/random/.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дополнение к этому есть заголовочный файл </a:t>
            </a:r>
            <a:r>
              <a:rPr lang="ru-RU" sz="2400" strike="noStrike" spc="-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boost/random.hpp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, который включает все другие.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Библиотека включает более 30 генераторов, несколько вариантов распределения, вспомогательные шаблоны, функции, тестирующие генераторы.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649440" y="622800"/>
            <a:ext cx="410148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 Генераторы.</a:t>
            </a:r>
            <a:endParaRPr/>
          </a:p>
        </p:txBody>
      </p:sp>
      <p:sp>
        <p:nvSpPr>
          <p:cNvPr id="54" name="CustomShape 4"/>
          <p:cNvSpPr/>
          <p:nvPr/>
        </p:nvSpPr>
        <p:spPr>
          <a:xfrm>
            <a:off x="720000" y="1512360"/>
            <a:ext cx="8637480" cy="506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Генераторы реализованы по различным алгоритмам как шаблоны классов с параметрами. Каждый новый генератор создаётся как объект класса, с которым далее приходится работать.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Каждый из них имеет свои качественные характеристики, такие как потребность в памяти, относительная скорость работы, качество выдаваемого результата в различных задачах и т.д..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помощью тестовых функций эти характеристики можно проверить.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Ниже приведена укороченная таблица.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57" name="Table 3"/>
          <p:cNvGraphicFramePr/>
          <p:nvPr/>
        </p:nvGraphicFramePr>
        <p:xfrm>
          <a:off x="699840" y="1429560"/>
          <a:ext cx="8660520" cy="4828800"/>
        </p:xfrm>
        <a:graphic>
          <a:graphicData uri="http://schemas.openxmlformats.org/drawingml/2006/table">
            <a:tbl>
              <a:tblPr/>
              <a:tblGrid>
                <a:gridCol w="1513440"/>
                <a:gridCol w="1546560"/>
                <a:gridCol w="1598400"/>
                <a:gridCol w="4002120"/>
              </a:tblGrid>
              <a:tr h="414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генератор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примерные потребности в памяти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примерная относительная скорость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примечания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minstd_rand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sizeof(int32_t)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rand48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sizeof(uint64_t)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lrand48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глобальное состояние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ecuyer1988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2*sizeof(int32_t)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kreutzer1986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1368*sizeof(uint32_t)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hellekalek1995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sizeof(int32_t)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хорошая равномерность распределения в нескольких измерениях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mt199377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625*sizeof(uint32_t)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хорошая равномерность распределения до 623 измерений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262440">
                <a:tc>
                  <a:txBody>
                    <a:bodyPr/>
                    <a:lstStyle/>
                    <a:p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lagged_fibonacci607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607*sizeof(double)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150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262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...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...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spc="-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...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111111"/>
                      </a:solidFill>
                    </a:lnL>
                    <a:lnR w="720">
                      <a:solidFill>
                        <a:srgbClr val="111111"/>
                      </a:solidFill>
                    </a:lnR>
                    <a:lnT w="720">
                      <a:solidFill>
                        <a:srgbClr val="111111"/>
                      </a:solidFill>
                    </a:lnT>
                    <a:lnB w="720">
                      <a:solidFill>
                        <a:srgbClr val="111111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58" name="CustomShape 4"/>
          <p:cNvSpPr/>
          <p:nvPr/>
        </p:nvSpPr>
        <p:spPr>
          <a:xfrm>
            <a:off x="649800" y="623160"/>
            <a:ext cx="402912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 Генераторы.</a:t>
            </a:r>
            <a:endParaRPr/>
          </a:p>
        </p:txBody>
      </p:sp>
      <p:sp>
        <p:nvSpPr>
          <p:cNvPr id="59" name="CustomShape 5"/>
          <p:cNvSpPr/>
          <p:nvPr/>
        </p:nvSpPr>
        <p:spPr>
          <a:xfrm>
            <a:off x="720000" y="6264000"/>
            <a:ext cx="8637480" cy="395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Полную таблицу можно посмотреть на boost.org, см. приложение.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720000" y="1512720"/>
            <a:ext cx="8637480" cy="616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Всё это расположено в пространстве имён </a:t>
            </a:r>
            <a:r>
              <a:rPr lang="ru-RU" sz="24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4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 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Для первого</a:t>
            </a:r>
            <a:r>
              <a:rPr lang="ru-RU" sz="24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знакомства рекомендуется брать генератор 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mt19937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4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Пример объявления генератора mt19937: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#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include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&lt;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random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/mersenne_twister.hpp&gt;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...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mt19937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mtgen1(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std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time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(0)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), mtgen2; 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mtgen2.seed(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std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time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(0));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int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x =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();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…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Std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time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(0)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идёт как начальный параметр, его также можно задать методом класса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seed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()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Оператор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()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в классе перегружен.</a:t>
            </a: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63" name="Line 4"/>
          <p:cNvSpPr/>
          <p:nvPr/>
        </p:nvSpPr>
        <p:spPr>
          <a:xfrm>
            <a:off x="648000" y="5760000"/>
            <a:ext cx="792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5"/>
          <p:cNvSpPr/>
          <p:nvPr/>
        </p:nvSpPr>
        <p:spPr>
          <a:xfrm>
            <a:off x="649800" y="623160"/>
            <a:ext cx="402912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 Генераторы.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3"/>
          <p:cNvSpPr/>
          <p:nvPr/>
        </p:nvSpPr>
        <p:spPr>
          <a:xfrm>
            <a:off x="650160" y="623520"/>
            <a:ext cx="424476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 Дополнения.</a:t>
            </a:r>
            <a:endParaRPr/>
          </a:p>
        </p:txBody>
      </p:sp>
      <p:sp>
        <p:nvSpPr>
          <p:cNvPr id="68" name="CustomShape 4"/>
          <p:cNvSpPr/>
          <p:nvPr/>
        </p:nvSpPr>
        <p:spPr>
          <a:xfrm>
            <a:off x="720000" y="1512720"/>
            <a:ext cx="9357480" cy="557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дополнение к генераторам идут шаблоны функций распределения, которые отображают одно распределение (обычно равномерное) на другое. 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Сюда входят дискретное, нормальное, экспоненциальное и другие распределения.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этих функциях генератор идёт как параметр, ими же легко задавать диапазон вычислений.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Библиотека включает шаблон класса, ассоциированный с генератором и распределением.</a:t>
            </a:r>
            <a:endParaRPr/>
          </a:p>
          <a:p>
            <a:pPr>
              <a:lnSpc>
                <a:spcPct val="15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Отдельные заголовочные файлы включают тестирующие функции.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 1"/>
          <p:cNvSpPr/>
          <p:nvPr/>
        </p:nvSpPr>
        <p:spPr>
          <a:xfrm>
            <a:off x="0" y="1152000"/>
            <a:ext cx="8724600" cy="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Line 2"/>
          <p:cNvSpPr/>
          <p:nvPr/>
        </p:nvSpPr>
        <p:spPr>
          <a:xfrm flipV="1">
            <a:off x="504000" y="0"/>
            <a:ext cx="0" cy="6057720"/>
          </a:xfrm>
          <a:prstGeom prst="line">
            <a:avLst/>
          </a:prstGeom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3"/>
          <p:cNvSpPr/>
          <p:nvPr/>
        </p:nvSpPr>
        <p:spPr>
          <a:xfrm>
            <a:off x="720000" y="1513080"/>
            <a:ext cx="9141480" cy="56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качестве примера возьмём шаблон 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uniform_int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(равномерное распределение целых чисел) и шаблон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связки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variate_generator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(Считая, что генератор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уже создан)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#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include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…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uniform_int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&lt;&gt;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six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(1,6);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int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x =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six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);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variate_generator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mt19937, 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boost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::</a:t>
            </a:r>
            <a:r>
              <a:rPr lang="ru-RU" sz="2000" strike="noStrike" spc="-1" dirty="0" err="1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uniform_int</a:t>
            </a:r>
            <a:r>
              <a:rPr lang="ru-RU" sz="200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&lt;&gt; &gt;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die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,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six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);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int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y =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die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();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…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Программа имитирует бросок игральных костей (целые числа в отрезке [1;6]).</a:t>
            </a:r>
            <a:endParaRPr dirty="0"/>
          </a:p>
          <a:p>
            <a:pPr>
              <a:lnSpc>
                <a:spcPct val="150000"/>
              </a:lnSpc>
            </a:pP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данном примере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six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mtgen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)</a:t>
            </a: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die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()</a:t>
            </a: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эквивалентны. Разница принципиальная, объект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die</a:t>
            </a: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идёт как новый генератор на заданном «движке». </a:t>
            </a:r>
            <a:endParaRPr dirty="0"/>
          </a:p>
        </p:txBody>
      </p:sp>
      <p:sp>
        <p:nvSpPr>
          <p:cNvPr id="72" name="Line 4"/>
          <p:cNvSpPr/>
          <p:nvPr/>
        </p:nvSpPr>
        <p:spPr>
          <a:xfrm>
            <a:off x="648000" y="2880000"/>
            <a:ext cx="864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Line 5"/>
          <p:cNvSpPr/>
          <p:nvPr/>
        </p:nvSpPr>
        <p:spPr>
          <a:xfrm>
            <a:off x="720000" y="6120000"/>
            <a:ext cx="864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6"/>
          <p:cNvSpPr/>
          <p:nvPr/>
        </p:nvSpPr>
        <p:spPr>
          <a:xfrm>
            <a:off x="650160" y="623520"/>
            <a:ext cx="4244760" cy="5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Состав. Дополнения.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Эмерсон</Template>
  <TotalTime>228</TotalTime>
  <Words>909</Words>
  <Application>Microsoft Office PowerPoint</Application>
  <PresentationFormat>Произвольный</PresentationFormat>
  <Paragraphs>160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Boost Random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Эмерсон</dc:title>
  <cp:lastModifiedBy>Александр Сюрис</cp:lastModifiedBy>
  <cp:revision>18</cp:revision>
  <dcterms:created xsi:type="dcterms:W3CDTF">2015-11-04T21:10:44Z</dcterms:created>
  <dcterms:modified xsi:type="dcterms:W3CDTF">2016-01-17T15:54:48Z</dcterms:modified>
  <dc:language>ru-RU</dc:language>
</cp:coreProperties>
</file>