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>
  <p:sldMasterIdLst>
    <p:sldMasterId id="2147483648" r:id="rId1"/>
  </p:sldMasterIdLst>
  <p:notesMasterIdLst>
    <p:notesMasterId r:id="rId22"/>
  </p:notesMasterIdLst>
  <p:sldIdLst>
    <p:sldId id="257" r:id="rId2"/>
    <p:sldId id="312" r:id="rId3"/>
    <p:sldId id="295" r:id="rId4"/>
    <p:sldId id="258" r:id="rId5"/>
    <p:sldId id="297" r:id="rId6"/>
    <p:sldId id="298" r:id="rId7"/>
    <p:sldId id="299" r:id="rId8"/>
    <p:sldId id="321" r:id="rId9"/>
    <p:sldId id="313" r:id="rId10"/>
    <p:sldId id="287" r:id="rId11"/>
    <p:sldId id="318" r:id="rId12"/>
    <p:sldId id="319" r:id="rId13"/>
    <p:sldId id="320" r:id="rId14"/>
    <p:sldId id="309" r:id="rId15"/>
    <p:sldId id="315" r:id="rId16"/>
    <p:sldId id="316" r:id="rId17"/>
    <p:sldId id="322" r:id="rId18"/>
    <p:sldId id="317" r:id="rId19"/>
    <p:sldId id="324" r:id="rId20"/>
    <p:sldId id="294" r:id="rId2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597" autoAdjust="0"/>
    <p:restoredTop sz="94660"/>
  </p:normalViewPr>
  <p:slideViewPr>
    <p:cSldViewPr snapToGrid="0">
      <p:cViewPr varScale="1">
        <p:scale>
          <a:sx n="84" d="100"/>
          <a:sy n="84" d="100"/>
        </p:scale>
        <p:origin x="96" y="11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136260247185575E-2"/>
          <c:y val="0.13447909955259044"/>
          <c:w val="0.88989120425012314"/>
          <c:h val="0.69011858627471512"/>
        </c:manualLayout>
      </c:layout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ϴ = 210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Лист1!$A$2:$A$7</c:f>
              <c:numCache>
                <c:formatCode>General</c:formatCode>
                <c:ptCount val="6"/>
                <c:pt idx="0">
                  <c:v>0</c:v>
                </c:pt>
                <c:pt idx="1">
                  <c:v>1.9</c:v>
                </c:pt>
                <c:pt idx="2">
                  <c:v>2.08</c:v>
                </c:pt>
                <c:pt idx="3">
                  <c:v>2.62</c:v>
                </c:pt>
                <c:pt idx="4">
                  <c:v>2.75</c:v>
                </c:pt>
                <c:pt idx="5">
                  <c:v>3.06</c:v>
                </c:pt>
              </c:numCache>
            </c:num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0</c:v>
                </c:pt>
                <c:pt idx="1">
                  <c:v>3.28</c:v>
                </c:pt>
                <c:pt idx="2">
                  <c:v>3.28</c:v>
                </c:pt>
                <c:pt idx="3">
                  <c:v>3.25</c:v>
                </c:pt>
                <c:pt idx="4">
                  <c:v>3.39</c:v>
                </c:pt>
                <c:pt idx="5">
                  <c:v>3.25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FB0-4072-A3ED-F0277062A471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ϴ = 160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Лист1!$A$2:$A$7</c:f>
              <c:numCache>
                <c:formatCode>General</c:formatCode>
                <c:ptCount val="6"/>
                <c:pt idx="0">
                  <c:v>0</c:v>
                </c:pt>
                <c:pt idx="1">
                  <c:v>1.9</c:v>
                </c:pt>
                <c:pt idx="2">
                  <c:v>2.08</c:v>
                </c:pt>
                <c:pt idx="3">
                  <c:v>2.62</c:v>
                </c:pt>
                <c:pt idx="4">
                  <c:v>2.75</c:v>
                </c:pt>
                <c:pt idx="5">
                  <c:v>3.06</c:v>
                </c:pt>
              </c:numCache>
            </c:num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0</c:v>
                </c:pt>
                <c:pt idx="1">
                  <c:v>5.13</c:v>
                </c:pt>
                <c:pt idx="2">
                  <c:v>4.99</c:v>
                </c:pt>
                <c:pt idx="3">
                  <c:v>5.16</c:v>
                </c:pt>
                <c:pt idx="4">
                  <c:v>5.26</c:v>
                </c:pt>
                <c:pt idx="5">
                  <c:v>5.05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FB0-4072-A3ED-F0277062A471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ϴ = 120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Лист1!$A$2:$A$7</c:f>
              <c:numCache>
                <c:formatCode>General</c:formatCode>
                <c:ptCount val="6"/>
                <c:pt idx="0">
                  <c:v>0</c:v>
                </c:pt>
                <c:pt idx="1">
                  <c:v>1.9</c:v>
                </c:pt>
                <c:pt idx="2">
                  <c:v>2.08</c:v>
                </c:pt>
                <c:pt idx="3">
                  <c:v>2.62</c:v>
                </c:pt>
                <c:pt idx="4">
                  <c:v>2.75</c:v>
                </c:pt>
                <c:pt idx="5">
                  <c:v>3.06</c:v>
                </c:pt>
              </c:numCache>
            </c:numRef>
          </c:cat>
          <c:val>
            <c:numRef>
              <c:f>Лист1!$D$2:$D$7</c:f>
              <c:numCache>
                <c:formatCode>General</c:formatCode>
                <c:ptCount val="6"/>
                <c:pt idx="0">
                  <c:v>0</c:v>
                </c:pt>
                <c:pt idx="1">
                  <c:v>3.78</c:v>
                </c:pt>
                <c:pt idx="2">
                  <c:v>3.67</c:v>
                </c:pt>
                <c:pt idx="3">
                  <c:v>3.83</c:v>
                </c:pt>
                <c:pt idx="4">
                  <c:v>3.97</c:v>
                </c:pt>
                <c:pt idx="5">
                  <c:v>3.88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0FB0-4072-A3ED-F0277062A47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526701647"/>
        <c:axId val="1525054879"/>
      </c:lineChart>
      <c:catAx>
        <c:axId val="1526701647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ru-RU" dirty="0"/>
                  <a:t>Число элементов *10</a:t>
                </a:r>
                <a:r>
                  <a:rPr lang="en-US" dirty="0"/>
                  <a:t>^5</a:t>
                </a:r>
                <a:endParaRPr lang="ru-RU" dirty="0"/>
              </a:p>
            </c:rich>
          </c:tx>
          <c:layout>
            <c:manualLayout>
              <c:xMode val="edge"/>
              <c:yMode val="edge"/>
              <c:x val="0.42507569730403943"/>
              <c:y val="0.9028618764540281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525054879"/>
        <c:crosses val="autoZero"/>
        <c:auto val="1"/>
        <c:lblAlgn val="ctr"/>
        <c:lblOffset val="100"/>
        <c:noMultiLvlLbl val="0"/>
      </c:catAx>
      <c:valAx>
        <c:axId val="152505487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ru-RU" baseline="0" dirty="0"/>
                  <a:t>*</a:t>
                </a:r>
                <a:r>
                  <a:rPr lang="en-US" baseline="0" dirty="0"/>
                  <a:t>10^-3</a:t>
                </a:r>
                <a:endParaRPr lang="ru-RU" dirty="0"/>
              </a:p>
            </c:rich>
          </c:tx>
          <c:layout>
            <c:manualLayout>
              <c:xMode val="edge"/>
              <c:yMode val="edge"/>
              <c:x val="3.3615631821135791E-2"/>
              <c:y val="0.46237390488341845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52670164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+mn-cs"/>
              </a:defRPr>
            </a:pPr>
            <a:endParaRPr lang="ru-RU"/>
          </a:p>
        </c:txPr>
      </c:legendEntry>
      <c:layout>
        <c:manualLayout>
          <c:xMode val="edge"/>
          <c:yMode val="edge"/>
          <c:x val="0.81293932121593626"/>
          <c:y val="0.5460505977979706"/>
          <c:w val="0.10175659273247599"/>
          <c:h val="0.2807163207679913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3180702955608815E-2"/>
          <c:y val="0.22035454943472726"/>
          <c:w val="0.89179514245501901"/>
          <c:h val="0.63314882863930233"/>
        </c:manualLayout>
      </c:layout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ϴ = 210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Лист1!$A$2:$A$7</c:f>
              <c:numCache>
                <c:formatCode>General</c:formatCode>
                <c:ptCount val="6"/>
                <c:pt idx="0">
                  <c:v>0</c:v>
                </c:pt>
                <c:pt idx="1">
                  <c:v>1.9</c:v>
                </c:pt>
                <c:pt idx="2">
                  <c:v>2.08</c:v>
                </c:pt>
                <c:pt idx="3">
                  <c:v>2.6</c:v>
                </c:pt>
                <c:pt idx="4">
                  <c:v>2.7</c:v>
                </c:pt>
                <c:pt idx="5">
                  <c:v>3.06</c:v>
                </c:pt>
              </c:numCache>
            </c:num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0</c:v>
                </c:pt>
                <c:pt idx="1">
                  <c:v>-2.4900000000000002</c:v>
                </c:pt>
                <c:pt idx="2">
                  <c:v>-2.46</c:v>
                </c:pt>
                <c:pt idx="3">
                  <c:v>-2.4700000000000002</c:v>
                </c:pt>
                <c:pt idx="4">
                  <c:v>-2.58</c:v>
                </c:pt>
                <c:pt idx="5">
                  <c:v>-2.4700000000000002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A80-44CE-A7B9-29F2C73E8B65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ϴ =160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Лист1!$A$2:$A$7</c:f>
              <c:numCache>
                <c:formatCode>General</c:formatCode>
                <c:ptCount val="6"/>
                <c:pt idx="0">
                  <c:v>0</c:v>
                </c:pt>
                <c:pt idx="1">
                  <c:v>1.9</c:v>
                </c:pt>
                <c:pt idx="2">
                  <c:v>2.08</c:v>
                </c:pt>
                <c:pt idx="3">
                  <c:v>2.6</c:v>
                </c:pt>
                <c:pt idx="4">
                  <c:v>2.7</c:v>
                </c:pt>
                <c:pt idx="5">
                  <c:v>3.06</c:v>
                </c:pt>
              </c:numCache>
            </c:num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0</c:v>
                </c:pt>
                <c:pt idx="1">
                  <c:v>-4.4400000000000004</c:v>
                </c:pt>
                <c:pt idx="2">
                  <c:v>-4.32</c:v>
                </c:pt>
                <c:pt idx="3">
                  <c:v>-4.47</c:v>
                </c:pt>
                <c:pt idx="4">
                  <c:v>-4.71</c:v>
                </c:pt>
                <c:pt idx="5">
                  <c:v>-4.37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9A80-44CE-A7B9-29F2C73E8B65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ϴ = 120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Лист1!$A$2:$A$7</c:f>
              <c:numCache>
                <c:formatCode>General</c:formatCode>
                <c:ptCount val="6"/>
                <c:pt idx="0">
                  <c:v>0</c:v>
                </c:pt>
                <c:pt idx="1">
                  <c:v>1.9</c:v>
                </c:pt>
                <c:pt idx="2">
                  <c:v>2.08</c:v>
                </c:pt>
                <c:pt idx="3">
                  <c:v>2.6</c:v>
                </c:pt>
                <c:pt idx="4">
                  <c:v>2.7</c:v>
                </c:pt>
                <c:pt idx="5">
                  <c:v>3.06</c:v>
                </c:pt>
              </c:numCache>
            </c:numRef>
          </c:cat>
          <c:val>
            <c:numRef>
              <c:f>Лист1!$D$2:$D$7</c:f>
              <c:numCache>
                <c:formatCode>General</c:formatCode>
                <c:ptCount val="6"/>
                <c:pt idx="0">
                  <c:v>0</c:v>
                </c:pt>
                <c:pt idx="1">
                  <c:v>-4.0999999999999996</c:v>
                </c:pt>
                <c:pt idx="2">
                  <c:v>-3.89</c:v>
                </c:pt>
                <c:pt idx="3">
                  <c:v>-4.04</c:v>
                </c:pt>
                <c:pt idx="4">
                  <c:v>-4.21</c:v>
                </c:pt>
                <c:pt idx="5">
                  <c:v>-4.1100000000000003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9A80-44CE-A7B9-29F2C73E8B6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528916927"/>
        <c:axId val="1534513279"/>
      </c:lineChart>
      <c:catAx>
        <c:axId val="1528916927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ru-RU" dirty="0"/>
                  <a:t>Число элементов *10</a:t>
                </a:r>
                <a:r>
                  <a:rPr lang="en-US" dirty="0"/>
                  <a:t>^5</a:t>
                </a:r>
                <a:endParaRPr lang="ru-RU" dirty="0"/>
              </a:p>
            </c:rich>
          </c:tx>
          <c:layout>
            <c:manualLayout>
              <c:xMode val="edge"/>
              <c:yMode val="edge"/>
              <c:x val="0.4607660998896877"/>
              <c:y val="0.1603169800586105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534513279"/>
        <c:crosses val="autoZero"/>
        <c:auto val="1"/>
        <c:lblAlgn val="ctr"/>
        <c:lblOffset val="100"/>
        <c:noMultiLvlLbl val="0"/>
      </c:catAx>
      <c:valAx>
        <c:axId val="153451327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     *10^-5</a:t>
                </a:r>
                <a:endParaRPr lang="ru-RU" dirty="0"/>
              </a:p>
            </c:rich>
          </c:tx>
          <c:layout>
            <c:manualLayout>
              <c:xMode val="edge"/>
              <c:yMode val="edge"/>
              <c:x val="8.4058921982578284E-3"/>
              <c:y val="0.49426750278997661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52891692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75179343071246529"/>
          <c:y val="0.29769729547093843"/>
          <c:w val="0.10390106128038343"/>
          <c:h val="0.202390327667168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330378240508809"/>
          <c:y val="0.21451723584791621"/>
          <c:w val="0.86970202808411523"/>
          <c:h val="0.68036424099884307"/>
        </c:manualLayout>
      </c:layout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ϴ =210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Лист1!$A$3:$A$6</c:f>
              <c:numCache>
                <c:formatCode>General</c:formatCode>
                <c:ptCount val="4"/>
                <c:pt idx="0">
                  <c:v>1.9</c:v>
                </c:pt>
                <c:pt idx="1">
                  <c:v>2.08</c:v>
                </c:pt>
                <c:pt idx="2">
                  <c:v>2.6</c:v>
                </c:pt>
                <c:pt idx="3">
                  <c:v>3.06</c:v>
                </c:pt>
              </c:numCache>
            </c:num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0</c:v>
                </c:pt>
                <c:pt idx="1">
                  <c:v>-1.9</c:v>
                </c:pt>
                <c:pt idx="2">
                  <c:v>-1.74</c:v>
                </c:pt>
                <c:pt idx="3">
                  <c:v>-1.8</c:v>
                </c:pt>
                <c:pt idx="4">
                  <c:v>-1.75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E85-4B8D-ACD8-00470EF6FD98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ϴ =160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Лист1!$A$3:$A$6</c:f>
              <c:numCache>
                <c:formatCode>General</c:formatCode>
                <c:ptCount val="4"/>
                <c:pt idx="0">
                  <c:v>1.9</c:v>
                </c:pt>
                <c:pt idx="1">
                  <c:v>2.08</c:v>
                </c:pt>
                <c:pt idx="2">
                  <c:v>2.6</c:v>
                </c:pt>
                <c:pt idx="3">
                  <c:v>3.06</c:v>
                </c:pt>
              </c:numCache>
            </c:num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0</c:v>
                </c:pt>
                <c:pt idx="1">
                  <c:v>-1.34</c:v>
                </c:pt>
                <c:pt idx="2">
                  <c:v>-1.34</c:v>
                </c:pt>
                <c:pt idx="3">
                  <c:v>-1.35</c:v>
                </c:pt>
                <c:pt idx="4">
                  <c:v>-1.32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E85-4B8D-ACD8-00470EF6FD98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ϴ =120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Лист1!$A$3:$A$6</c:f>
              <c:numCache>
                <c:formatCode>General</c:formatCode>
                <c:ptCount val="4"/>
                <c:pt idx="0">
                  <c:v>1.9</c:v>
                </c:pt>
                <c:pt idx="1">
                  <c:v>2.08</c:v>
                </c:pt>
                <c:pt idx="2">
                  <c:v>2.6</c:v>
                </c:pt>
                <c:pt idx="3">
                  <c:v>3.06</c:v>
                </c:pt>
              </c:numCache>
            </c:numRef>
          </c:cat>
          <c:val>
            <c:numRef>
              <c:f>Лист1!$D$2:$D$6</c:f>
              <c:numCache>
                <c:formatCode>General</c:formatCode>
                <c:ptCount val="5"/>
                <c:pt idx="0">
                  <c:v>0</c:v>
                </c:pt>
                <c:pt idx="1">
                  <c:v>-1.1499999999999999</c:v>
                </c:pt>
                <c:pt idx="2">
                  <c:v>-1.1100000000000001</c:v>
                </c:pt>
                <c:pt idx="3">
                  <c:v>-1.1599999999999999</c:v>
                </c:pt>
                <c:pt idx="4">
                  <c:v>-1.18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0E85-4B8D-ACD8-00470EF6FD9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538925999"/>
        <c:axId val="1534522015"/>
      </c:lineChart>
      <c:catAx>
        <c:axId val="1538925999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ru-RU" dirty="0"/>
                  <a:t>Число</a:t>
                </a:r>
                <a:r>
                  <a:rPr lang="ru-RU" baseline="0" dirty="0"/>
                  <a:t> элементов *10</a:t>
                </a:r>
                <a:r>
                  <a:rPr lang="en-US" baseline="0" dirty="0"/>
                  <a:t>^5</a:t>
                </a:r>
                <a:endParaRPr lang="ru-RU" dirty="0"/>
              </a:p>
            </c:rich>
          </c:tx>
          <c:layout>
            <c:manualLayout>
              <c:xMode val="edge"/>
              <c:yMode val="edge"/>
              <c:x val="0.38804861348853126"/>
              <c:y val="0.13247718288030025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534522015"/>
        <c:crosses val="autoZero"/>
        <c:auto val="1"/>
        <c:lblAlgn val="ctr"/>
        <c:lblOffset val="100"/>
        <c:noMultiLvlLbl val="0"/>
      </c:catAx>
      <c:valAx>
        <c:axId val="153452201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*10^-4</a:t>
                </a:r>
                <a:endParaRPr lang="ru-RU" dirty="0"/>
              </a:p>
            </c:rich>
          </c:tx>
          <c:layout>
            <c:manualLayout>
              <c:xMode val="edge"/>
              <c:yMode val="edge"/>
              <c:x val="2.1793245991440776E-2"/>
              <c:y val="0.4407791350614455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53892599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8953488125608229"/>
          <c:y val="0.26096592371662997"/>
          <c:w val="0.13611169124370798"/>
          <c:h val="0.2224763837159670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9AA8AB-6E8C-43F2-8EB8-3B072380C024}" type="datetimeFigureOut">
              <a:rPr lang="ru-RU" smtClean="0"/>
              <a:t>29.06.2020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7ADC44-AB17-43AB-87D8-39CC2DBEDF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2193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2A6FBE1-5F41-45D8-8685-06C1C786C9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859DCC73-27F8-4334-9E69-FAF35B9F641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7B086F7-E068-4F7A-B91B-4DA55F497F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77236-E01B-45D0-BC67-50FE2FB3E2B5}" type="datetime1">
              <a:rPr lang="ru-RU" smtClean="0"/>
              <a:t>29.06.2020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F0D4674-1917-4FCC-9ECB-35F4FE60F8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CA33863-EFBC-40EC-9B34-518ECEDEAC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B9DE2-6B7E-469A-A51E-C841B133EF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45325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79C9D4E-B722-4F91-848E-6CDB827768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422BE3C2-7FA6-42C4-8E8F-40FAA11951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D07FEF8-3874-48E1-8309-C41025C67F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7DA9F-8CFE-4EC1-8E28-C048A36BB9A6}" type="datetime1">
              <a:rPr lang="ru-RU" smtClean="0"/>
              <a:t>29.06.2020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1908B51-8C74-489F-9416-75C0CBADBF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83409F6-63A4-43FC-835F-2854A42A1E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B9DE2-6B7E-469A-A51E-C841B133EF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239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F8F4B782-40F6-467C-A25D-CA2D16964FD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AA6EFFDB-68BA-4AB8-887A-00BA9F557E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2797E5F-23AC-495A-B039-85E21E8DEC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4CCA6-1C54-40CC-916E-A3EB04EED38A}" type="datetime1">
              <a:rPr lang="ru-RU" smtClean="0"/>
              <a:t>29.06.2020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76B1609-79E9-4C0A-832F-5F3E19A7DB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3395742-1BE3-45B4-AEAD-01E5897609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B9DE2-6B7E-469A-A51E-C841B133EF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50088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270DB44-FBD8-4D72-91AC-2DE40E5BA1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12B3E9F-0D80-4831-AECD-19F26AD536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8D83BC5-4797-4C27-944F-2B1D69B7A5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D80A5-E7FB-4DCB-AA05-0AD6D55EF342}" type="datetime1">
              <a:rPr lang="ru-RU" smtClean="0"/>
              <a:t>29.06.2020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2802CB9-247B-43D6-BF11-D7899E2C11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AC5AE25-D81F-427D-9489-46053FAF2C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B9DE2-6B7E-469A-A51E-C841B133EF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21714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EA2EF77-4874-4A08-B4C3-7FC170B3F6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666C161-56F5-42E2-8D92-3F9DE90C2C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3D35B86-44C4-4ADD-B735-5F3CC8CC68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BDCEF-EA2D-4595-90C0-B82C8CD8F7D4}" type="datetime1">
              <a:rPr lang="ru-RU" smtClean="0"/>
              <a:t>29.06.2020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3BA4FE5-58A8-4DD3-9448-1A80BE82C5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B68494C-F13F-4FE5-AA49-EFB5CB236C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B9DE2-6B7E-469A-A51E-C841B133EF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52568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9034E9D-F2F4-428E-BED8-C3BDA174BF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73EC509-89DD-4D77-909D-41C89F19B15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BB3CEACE-65E4-4C7E-8235-29C4B9D873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BEB8BDA-A982-482B-B976-11B7E3BCCB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AC285-AE81-4B7F-BD17-60A81E2EBD56}" type="datetime1">
              <a:rPr lang="ru-RU" smtClean="0"/>
              <a:t>29.06.2020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67D1AC2-A090-4954-893F-D62DE0B871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8E6C021-35F3-41B4-BEAD-1F3AE0E89A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B9DE2-6B7E-469A-A51E-C841B133EF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1912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0D70E1A-F1EC-41D9-8242-C0F2030E36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926C460-2FAC-41D9-8D9C-3A59A56810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FA1B20B5-92DD-4302-BAD1-E4F3A0AEC1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27E7DE50-C9B2-49AD-80FB-023A57E4041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64EC09C8-52AD-4FBE-82D6-EAD7E284031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33C3CE5B-DA4A-41A3-B56A-96E4D9E32C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9B520-5A8C-4196-8DD2-F2C68729BC5D}" type="datetime1">
              <a:rPr lang="ru-RU" smtClean="0"/>
              <a:t>29.06.2020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D63C55C2-56FD-4A94-AEB4-E46419C381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3236DF81-7D29-46C4-9BA3-3D56B0B6D6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B9DE2-6B7E-469A-A51E-C841B133EF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2466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31EE67E-D36B-4646-87B8-EE915F5AD9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374943E2-F79E-4389-B5B2-F635BE6795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09123-B3DB-465A-954A-BA4CCB427AFC}" type="datetime1">
              <a:rPr lang="ru-RU" smtClean="0"/>
              <a:t>29.06.2020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42CBB7E6-5FE1-410B-81CF-336B1185E0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A3A6CE6C-C571-4677-BA4E-2E5B2E307D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B9DE2-6B7E-469A-A51E-C841B133EF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54355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AD5EA7D3-9D0E-4FB4-A1C3-0604D5B9D2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99CC7-3512-4354-A511-E2AEEC1A00A5}" type="datetime1">
              <a:rPr lang="ru-RU" smtClean="0"/>
              <a:t>29.06.2020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10EF3EBA-6F6A-4F4F-807F-AA88B8CB9C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20B8B67B-31FF-43C2-A2AE-152654C5D4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B9DE2-6B7E-469A-A51E-C841B133EF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85725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C5BA022-758A-485F-B97C-75C56D0CE4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23C9A98-12BE-4AFE-A747-E17268D300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17ACB578-0A30-498A-8F38-C5CD077AFA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401DD2C-299A-4C75-A2E6-D7DA9F7B9D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5D6B5-AF7F-4469-A47B-CF82A24E7F73}" type="datetime1">
              <a:rPr lang="ru-RU" smtClean="0"/>
              <a:t>29.06.2020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67C3A87-72D8-4D7F-A15E-9C37DC392D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D349E97-DE45-4555-B9EA-CEEC614676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B9DE2-6B7E-469A-A51E-C841B133EF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15851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3CBB41F-BA21-416E-B13D-B10A4E58BD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236A21CF-38DA-4E52-8FFA-2142C787712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0753986C-7E7A-45DA-B994-97F635CA5C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49FF6EF-0642-4399-9888-6EB0F2B847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B37BC-141B-4234-8645-FBE1DD48A809}" type="datetime1">
              <a:rPr lang="ru-RU" smtClean="0"/>
              <a:t>29.06.2020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81117EF-AD64-4C33-B1EE-6B1B9A8A5A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3DFAC27-6A85-474C-B6E9-0F84EE88A5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B9DE2-6B7E-469A-A51E-C841B133EF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25292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5279683-8744-4A05-ACF2-0CCA7A7285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BA33F4E-6A6C-45C2-8002-0E37547DA9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28747EB-04AD-4DB8-8CAA-FE493D9738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C1C78C-DFE2-48DA-8634-1696C9E3C836}" type="datetime1">
              <a:rPr lang="ru-RU" smtClean="0"/>
              <a:t>29.06.2020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2428E88-F2E2-4FC5-A347-9E337EE304A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E05F6A1-5767-4129-8327-10AD7939566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EB9DE2-6B7E-469A-A51E-C841B133EF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0838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28472" y="420624"/>
            <a:ext cx="10735056" cy="4005072"/>
          </a:xfrm>
        </p:spPr>
        <p:txBody>
          <a:bodyPr>
            <a:normAutofit fontScale="90000"/>
          </a:bodyPr>
          <a:lstStyle/>
          <a:p>
            <a:r>
              <a:rPr lang="ru-RU" sz="2500" b="1" cap="small" dirty="0">
                <a:solidFill>
                  <a:prstClr val="black"/>
                </a:solidFill>
                <a:latin typeface="Helvetica Neue" charset="0"/>
                <a:ea typeface="Helvetica Neue" charset="0"/>
                <a:cs typeface="Helvetica Neue" charset="0"/>
              </a:rPr>
              <a:t>Санкт-Петербургский политехнический университет Петра Великого</a:t>
            </a:r>
            <a:br>
              <a:rPr lang="ru-RU" sz="2500" b="1" cap="small" dirty="0">
                <a:solidFill>
                  <a:prstClr val="black"/>
                </a:solidFill>
                <a:latin typeface="Helvetica Neue" charset="0"/>
                <a:ea typeface="Helvetica Neue" charset="0"/>
                <a:cs typeface="Helvetica Neue" charset="0"/>
              </a:rPr>
            </a:br>
            <a:br>
              <a:rPr lang="ru-RU" sz="2500" b="1" cap="small" dirty="0">
                <a:solidFill>
                  <a:prstClr val="black"/>
                </a:solidFill>
                <a:latin typeface="Helvetica Neue" charset="0"/>
                <a:ea typeface="Helvetica Neue" charset="0"/>
                <a:cs typeface="Helvetica Neue" charset="0"/>
              </a:rPr>
            </a:br>
            <a:r>
              <a:rPr lang="ru-RU" sz="2500" b="1" cap="small" dirty="0">
                <a:solidFill>
                  <a:prstClr val="black"/>
                </a:solidFill>
                <a:latin typeface="Helvetica Neue" charset="0"/>
                <a:ea typeface="Helvetica Neue" charset="0"/>
                <a:cs typeface="Helvetica Neue" charset="0"/>
              </a:rPr>
              <a:t>Высшая школа теоретическая механика</a:t>
            </a:r>
            <a:br>
              <a:rPr lang="en-US" sz="2500" cap="small" dirty="0">
                <a:solidFill>
                  <a:prstClr val="black"/>
                </a:solidFill>
                <a:latin typeface="Helvetica Neue" charset="0"/>
                <a:ea typeface="Helvetica Neue" charset="0"/>
                <a:cs typeface="Helvetica Neue" charset="0"/>
              </a:rPr>
            </a:br>
            <a:br>
              <a:rPr lang="ru-RU" sz="600" cap="small" dirty="0">
                <a:solidFill>
                  <a:prstClr val="black"/>
                </a:solidFill>
                <a:latin typeface="Helvetica Neue" charset="0"/>
                <a:ea typeface="Helvetica Neue" charset="0"/>
                <a:cs typeface="Helvetica Neue" charset="0"/>
              </a:rPr>
            </a:br>
            <a:br>
              <a:rPr lang="en-US" sz="2500" cap="small" dirty="0">
                <a:solidFill>
                  <a:prstClr val="black"/>
                </a:solidFill>
                <a:latin typeface="Helvetica Neue" charset="0"/>
                <a:ea typeface="Helvetica Neue" charset="0"/>
                <a:cs typeface="Helvetica Neue" charset="0"/>
              </a:rPr>
            </a:br>
            <a:br>
              <a:rPr lang="ru-RU" sz="2500" dirty="0">
                <a:solidFill>
                  <a:prstClr val="black"/>
                </a:solidFill>
                <a:latin typeface="Calibri"/>
              </a:rPr>
            </a:br>
            <a:r>
              <a:rPr lang="ru-RU" sz="2400" dirty="0"/>
              <a:t>Разработка методики численного эксперимента для определения дополнительного модуля упругости криволинейного стержня</a:t>
            </a:r>
            <a:br>
              <a:rPr lang="ru-RU" sz="2400" dirty="0"/>
            </a:br>
            <a:br>
              <a:rPr lang="ru-RU" sz="2000" dirty="0">
                <a:solidFill>
                  <a:prstClr val="black"/>
                </a:solidFill>
                <a:latin typeface="Calibri"/>
              </a:rPr>
            </a:br>
            <a:br>
              <a:rPr lang="ru-RU" sz="2500" dirty="0">
                <a:solidFill>
                  <a:prstClr val="black"/>
                </a:solidFill>
                <a:latin typeface="Calibri"/>
              </a:rPr>
            </a:br>
            <a:br>
              <a:rPr lang="ru-RU" sz="2500" dirty="0">
                <a:solidFill>
                  <a:prstClr val="black"/>
                </a:solidFill>
                <a:latin typeface="Calibri"/>
              </a:rPr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71782" y="4590288"/>
            <a:ext cx="9144000" cy="1988311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chemeClr val="tx1"/>
                </a:solidFill>
              </a:rPr>
              <a:t>Выполнил : Куаге Нжики Ж.И</a:t>
            </a:r>
          </a:p>
          <a:p>
            <a:r>
              <a:rPr lang="ru-RU" dirty="0">
                <a:solidFill>
                  <a:schemeClr val="tx1"/>
                </a:solidFill>
              </a:rPr>
              <a:t>Научный руководитель: Елена И.</a:t>
            </a:r>
            <a:r>
              <a:rPr lang="ru-RU" dirty="0"/>
              <a:t>А</a:t>
            </a:r>
            <a:r>
              <a:rPr lang="ru-RU" dirty="0">
                <a:solidFill>
                  <a:schemeClr val="tx1"/>
                </a:solidFill>
              </a:rPr>
              <a:t>.</a:t>
            </a:r>
          </a:p>
          <a:p>
            <a:endParaRPr lang="ru-RU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2</a:t>
            </a:r>
            <a:r>
              <a:rPr lang="ru-RU" dirty="0">
                <a:solidFill>
                  <a:schemeClr val="tx1"/>
                </a:solidFill>
              </a:rPr>
              <a:t>9.0</a:t>
            </a:r>
            <a:r>
              <a:rPr lang="en-US" dirty="0">
                <a:solidFill>
                  <a:schemeClr val="tx1"/>
                </a:solidFill>
              </a:rPr>
              <a:t>6</a:t>
            </a:r>
            <a:r>
              <a:rPr lang="ru-RU" dirty="0">
                <a:solidFill>
                  <a:schemeClr val="tx1"/>
                </a:solidFill>
              </a:rPr>
              <a:t>.2020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814650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F3BF8BC-6495-44CF-B4CF-68EF5DD6A0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11876" y="0"/>
            <a:ext cx="5868140" cy="717952"/>
          </a:xfrm>
        </p:spPr>
        <p:txBody>
          <a:bodyPr>
            <a:normAutofit fontScale="90000"/>
          </a:bodyPr>
          <a:lstStyle/>
          <a:p>
            <a:r>
              <a:rPr lang="ru-RU" sz="3200" dirty="0"/>
              <a:t>9. Постановка трехмерной задачи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43EA2A88-D6D0-4366-AFA7-4E4310C8991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32080" y="603684"/>
                <a:ext cx="12059920" cy="6254316"/>
              </a:xfrm>
            </p:spPr>
            <p:txBody>
              <a:bodyPr/>
              <a:lstStyle/>
              <a:p>
                <a:pPr marL="0" indent="0">
                  <a:buNone/>
                </a:pPr>
                <a:endParaRPr lang="ru-RU" sz="1800" dirty="0"/>
              </a:p>
              <a:p>
                <a:pPr marL="0" indent="0">
                  <a:buNone/>
                </a:pPr>
                <a:r>
                  <a:rPr lang="ru-RU" sz="1800" dirty="0"/>
                  <a:t>Наша модель представляет себя как ¾  трехмерного кольца с прямоугольным сечением. Для более точных результатов создали 3 сечения в углах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1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sz="1800" i="1" smtClean="0">
                            <a:latin typeface="Cambria Math" panose="02040503050406030204" pitchFamily="18" charset="0"/>
                          </a:rPr>
                          <m:t>θ</m:t>
                        </m:r>
                      </m:e>
                      <m:sub>
                        <m:r>
                          <a:rPr lang="ru-RU" sz="18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ru-RU" sz="1800" b="0" i="1" smtClean="0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en-US" sz="1800" dirty="0"/>
                  <a:t>20</a:t>
                </a:r>
                <a:r>
                  <a:rPr lang="ru-RU" sz="1800" dirty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sz="1800" i="1">
                            <a:latin typeface="Cambria Math" panose="02040503050406030204" pitchFamily="18" charset="0"/>
                          </a:rPr>
                          <m:t>θ</m:t>
                        </m:r>
                      </m:e>
                      <m:sub>
                        <m:r>
                          <a:rPr lang="ru-RU" sz="1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ru-RU" sz="1800" i="1">
                        <a:latin typeface="Cambria Math" panose="02040503050406030204" pitchFamily="18" charset="0"/>
                      </a:rPr>
                      <m:t>=1</m:t>
                    </m:r>
                    <m:r>
                      <a:rPr lang="ru-RU" sz="1800" b="0" i="1" smtClean="0">
                        <a:latin typeface="Cambria Math" panose="02040503050406030204" pitchFamily="18" charset="0"/>
                      </a:rPr>
                      <m:t>6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0</m:t>
                    </m:r>
                  </m:oMath>
                </a14:m>
                <a:r>
                  <a:rPr lang="ru-RU" sz="1800" dirty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sz="1800" i="1">
                            <a:latin typeface="Cambria Math" panose="02040503050406030204" pitchFamily="18" charset="0"/>
                          </a:rPr>
                          <m:t>θ</m:t>
                        </m:r>
                      </m:e>
                      <m:sub>
                        <m:r>
                          <a:rPr lang="ru-RU" sz="18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ru-RU" sz="18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21</m:t>
                    </m:r>
                    <m:r>
                      <a:rPr lang="ru-RU" sz="1800" b="0" i="1" smtClean="0">
                        <a:latin typeface="Cambria Math" panose="02040503050406030204" pitchFamily="18" charset="0"/>
                      </a:rPr>
                      <m:t>0</m:t>
                    </m:r>
                  </m:oMath>
                </a14:m>
                <a:r>
                  <a:rPr lang="ru-RU" sz="1800" dirty="0"/>
                  <a:t>.Согласно с принципом Сен-Венан Эти углы подбирали так, чтобы они были далеко от торцов стержня.</a:t>
                </a:r>
              </a:p>
              <a:p>
                <a:pPr marL="0" indent="0">
                  <a:buNone/>
                </a:pPr>
                <a:r>
                  <a:rPr lang="ru-RU" sz="1800" dirty="0"/>
                  <a:t>Подбирали </a:t>
                </a:r>
                <a:r>
                  <a:rPr lang="en-US" sz="1800" dirty="0"/>
                  <a:t>10 </a:t>
                </a:r>
                <a:r>
                  <a:rPr lang="ru-RU" sz="1800" dirty="0"/>
                  <a:t> стержней с разными сечениями и граничными условиями</a:t>
                </a:r>
                <a:r>
                  <a:rPr lang="en-US" sz="1800" dirty="0"/>
                  <a:t>:</a:t>
                </a:r>
              </a:p>
              <a:p>
                <a:pPr marL="0" indent="0" algn="l">
                  <a:buNone/>
                </a:pPr>
                <a:r>
                  <a:rPr lang="en-US" sz="1800" dirty="0"/>
                  <a:t>M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|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l-GR" sz="1800" i="1">
                            <a:latin typeface="Cambria Math" panose="02040503050406030204" pitchFamily="18" charset="0"/>
                          </a:rPr>
                          <m:t>θ</m:t>
                        </m:r>
                        <m:r>
                          <a:rPr lang="ru-RU" sz="1800" i="1">
                            <a:latin typeface="Cambria Math" panose="02040503050406030204" pitchFamily="18" charset="0"/>
                          </a:rPr>
                          <m:t>= </m:t>
                        </m:r>
                        <m:f>
                          <m:fPr>
                            <m:ctrlPr>
                              <a:rPr lang="ru-RU" sz="18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ru-RU" sz="1800" i="1">
                                <a:latin typeface="Cambria Math" panose="02040503050406030204" pitchFamily="18" charset="0"/>
                              </a:rPr>
                              <m:t>3</m:t>
                            </m:r>
                            <m:r>
                              <m:rPr>
                                <m:sty m:val="p"/>
                              </m:rPr>
                              <a:rPr lang="el-GR" sz="1800" i="1">
                                <a:latin typeface="Cambria Math" panose="02040503050406030204" pitchFamily="18" charset="0"/>
                              </a:rPr>
                              <m:t>π</m:t>
                            </m:r>
                          </m:num>
                          <m:den>
                            <m:r>
                              <a:rPr lang="ru-RU" sz="18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sub>
                    </m:sSub>
                  </m:oMath>
                </a14:m>
                <a:r>
                  <a:rPr lang="en-US" sz="1800" dirty="0"/>
                  <a:t> = R T; </a:t>
                </a:r>
                <a:endParaRPr lang="ru-RU" sz="1800" dirty="0"/>
              </a:p>
              <a:p>
                <a:pPr marL="0" indent="0" algn="l">
                  <a:buNone/>
                </a:pPr>
                <a:r>
                  <a:rPr lang="en-US" sz="1800" b="1" dirty="0"/>
                  <a:t> </a:t>
                </a:r>
                <a:r>
                  <a:rPr lang="en-US" sz="1800" dirty="0"/>
                  <a:t>T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|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l-GR" sz="1800" i="1">
                            <a:latin typeface="Cambria Math" panose="02040503050406030204" pitchFamily="18" charset="0"/>
                          </a:rPr>
                          <m:t>θ</m:t>
                        </m:r>
                        <m:r>
                          <a:rPr lang="ru-RU" sz="1800" i="1">
                            <a:latin typeface="Cambria Math" panose="02040503050406030204" pitchFamily="18" charset="0"/>
                          </a:rPr>
                          <m:t>= </m:t>
                        </m:r>
                        <m:f>
                          <m:fPr>
                            <m:ctrlPr>
                              <a:rPr lang="ru-RU" sz="18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ru-RU" sz="1800" i="1">
                                <a:latin typeface="Cambria Math" panose="02040503050406030204" pitchFamily="18" charset="0"/>
                              </a:rPr>
                              <m:t>3</m:t>
                            </m:r>
                            <m:r>
                              <m:rPr>
                                <m:sty m:val="p"/>
                              </m:rPr>
                              <a:rPr lang="el-GR" sz="1800" i="1">
                                <a:latin typeface="Cambria Math" panose="02040503050406030204" pitchFamily="18" charset="0"/>
                              </a:rPr>
                              <m:t>π</m:t>
                            </m:r>
                          </m:num>
                          <m:den>
                            <m:r>
                              <a:rPr lang="ru-RU" sz="18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sub>
                    </m:sSub>
                  </m:oMath>
                </a14:m>
                <a:r>
                  <a:rPr lang="en-US" sz="1800" dirty="0"/>
                  <a:t> = 10 000 H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ru-RU" dirty="0"/>
              </a:p>
              <a:p>
                <a:pPr marL="0" indent="0">
                  <a:buNone/>
                </a:pPr>
                <a:endParaRPr lang="ru-RU" dirty="0"/>
              </a:p>
              <a:p>
                <a:pPr marL="0" indent="0">
                  <a:buNone/>
                </a:pPr>
                <a:endParaRPr lang="ru-RU" dirty="0"/>
              </a:p>
            </p:txBody>
          </p:sp>
        </mc:Choice>
        <mc:Fallback xmlns="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43EA2A88-D6D0-4366-AFA7-4E4310C8991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32080" y="603684"/>
                <a:ext cx="12059920" cy="6254316"/>
              </a:xfrm>
              <a:blipFill>
                <a:blip r:embed="rId2"/>
                <a:stretch>
                  <a:fillRect l="-45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6" name="Таблица 6">
            <a:extLst>
              <a:ext uri="{FF2B5EF4-FFF2-40B4-BE49-F238E27FC236}">
                <a16:creationId xmlns:a16="http://schemas.microsoft.com/office/drawing/2014/main" id="{F8C38B28-2F4B-4646-9B5C-B14DF579F78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184682"/>
              </p:ext>
            </p:extLst>
          </p:nvPr>
        </p:nvGraphicFramePr>
        <p:xfrm>
          <a:off x="7237217" y="2668639"/>
          <a:ext cx="4718087" cy="40364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4703">
                  <a:extLst>
                    <a:ext uri="{9D8B030D-6E8A-4147-A177-3AD203B41FA5}">
                      <a16:colId xmlns:a16="http://schemas.microsoft.com/office/drawing/2014/main" val="1722472461"/>
                    </a:ext>
                  </a:extLst>
                </a:gridCol>
                <a:gridCol w="828346">
                  <a:extLst>
                    <a:ext uri="{9D8B030D-6E8A-4147-A177-3AD203B41FA5}">
                      <a16:colId xmlns:a16="http://schemas.microsoft.com/office/drawing/2014/main" val="3463756212"/>
                    </a:ext>
                  </a:extLst>
                </a:gridCol>
                <a:gridCol w="749848">
                  <a:extLst>
                    <a:ext uri="{9D8B030D-6E8A-4147-A177-3AD203B41FA5}">
                      <a16:colId xmlns:a16="http://schemas.microsoft.com/office/drawing/2014/main" val="2097577409"/>
                    </a:ext>
                  </a:extLst>
                </a:gridCol>
                <a:gridCol w="1029810">
                  <a:extLst>
                    <a:ext uri="{9D8B030D-6E8A-4147-A177-3AD203B41FA5}">
                      <a16:colId xmlns:a16="http://schemas.microsoft.com/office/drawing/2014/main" val="4182401193"/>
                    </a:ext>
                  </a:extLst>
                </a:gridCol>
                <a:gridCol w="705380">
                  <a:extLst>
                    <a:ext uri="{9D8B030D-6E8A-4147-A177-3AD203B41FA5}">
                      <a16:colId xmlns:a16="http://schemas.microsoft.com/office/drawing/2014/main" val="547907180"/>
                    </a:ext>
                  </a:extLst>
                </a:gridCol>
              </a:tblGrid>
              <a:tr h="378860">
                <a:tc>
                  <a:txBody>
                    <a:bodyPr/>
                    <a:lstStyle/>
                    <a:p>
                      <a:r>
                        <a:rPr lang="ru-RU" dirty="0"/>
                        <a:t>Тип сечения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a(m)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b(m)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М</a:t>
                      </a:r>
                      <a:r>
                        <a:rPr lang="en-US" dirty="0"/>
                        <a:t> </a:t>
                      </a:r>
                      <a:r>
                        <a:rPr lang="ru-RU" dirty="0"/>
                        <a:t>(</a:t>
                      </a:r>
                      <a:r>
                        <a:rPr lang="ru-RU" dirty="0" err="1"/>
                        <a:t>Н.м</a:t>
                      </a:r>
                      <a:r>
                        <a:rPr lang="ru-RU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</a:t>
                      </a:r>
                      <a:r>
                        <a:rPr lang="ru-RU" dirty="0"/>
                        <a:t>(м)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2617058"/>
                  </a:ext>
                </a:extLst>
              </a:tr>
              <a:tr h="253149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0.05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500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.05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84298385"/>
                  </a:ext>
                </a:extLst>
              </a:tr>
              <a:tr h="253149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500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1.05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07552352"/>
                  </a:ext>
                </a:extLst>
              </a:tr>
              <a:tr h="253149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0.15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500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1.05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24207241"/>
                  </a:ext>
                </a:extLst>
              </a:tr>
              <a:tr h="253149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0.2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500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1.05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71022463"/>
                  </a:ext>
                </a:extLst>
              </a:tr>
              <a:tr h="253149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0.1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000 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6469574"/>
                  </a:ext>
                </a:extLst>
              </a:tr>
              <a:tr h="253149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0.2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000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3241925"/>
                  </a:ext>
                </a:extLst>
              </a:tr>
              <a:tr h="253149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0.3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000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50517541"/>
                  </a:ext>
                </a:extLst>
              </a:tr>
              <a:tr h="253149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0.5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000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1.1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37191468"/>
                  </a:ext>
                </a:extLst>
              </a:tr>
              <a:tr h="253149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0.1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500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1.15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12626533"/>
                  </a:ext>
                </a:extLst>
              </a:tr>
              <a:tr h="253149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0.2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500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1.15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23046952"/>
                  </a:ext>
                </a:extLst>
              </a:tr>
            </a:tbl>
          </a:graphicData>
        </a:graphic>
      </p:graphicFrame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B1287FB3-131F-4B61-9B49-96B333E1B7A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50131" y="4190332"/>
            <a:ext cx="3150390" cy="2063984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979BD23C-A62F-4F86-98B4-C90BB4B1B198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696" y="3525853"/>
            <a:ext cx="3553460" cy="2984500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Номер слайда 9">
            <a:extLst>
              <a:ext uri="{FF2B5EF4-FFF2-40B4-BE49-F238E27FC236}">
                <a16:creationId xmlns:a16="http://schemas.microsoft.com/office/drawing/2014/main" id="{A66CA249-1C0D-43CF-AF2E-430AC17375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B9DE2-6B7E-469A-A51E-C841B133EFF0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40895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Заголовок 1">
                <a:extLst>
                  <a:ext uri="{FF2B5EF4-FFF2-40B4-BE49-F238E27FC236}">
                    <a16:creationId xmlns:a16="http://schemas.microsoft.com/office/drawing/2014/main" id="{841D4D0E-6D9B-482C-BA71-BF345A704AF6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>
              <a:xfrm>
                <a:off x="2248678" y="365125"/>
                <a:ext cx="9105122" cy="1325563"/>
              </a:xfrm>
            </p:spPr>
            <p:txBody>
              <a:bodyPr>
                <a:normAutofit/>
              </a:bodyPr>
              <a:lstStyle/>
              <a:p>
                <a:r>
                  <a:rPr lang="ru-RU" sz="2000" dirty="0"/>
                  <a:t>Сеточная сходимость</a:t>
                </a:r>
                <a:r>
                  <a:rPr lang="en-US" sz="2000" dirty="0"/>
                  <a:t>   </a:t>
                </a:r>
                <a14:m>
                  <m:oMath xmlns:m="http://schemas.openxmlformats.org/officeDocument/2006/math">
                    <m:nary>
                      <m:naryPr>
                        <m:ctrlPr>
                          <a:rPr lang="ru-RU" sz="200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f>
                          <m:fPr>
                            <m:ctrlPr>
                              <a:rPr lang="ru-RU" sz="200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ru-RU" sz="2000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num>
                          <m:den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sub>
                      <m:sup>
                        <m:f>
                          <m:fPr>
                            <m:ctrlPr>
                              <a:rPr lang="ru-RU" sz="200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num>
                          <m:den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sup>
                      <m:e>
                        <m:nary>
                          <m:naryPr>
                            <m:ctrlPr>
                              <a:rPr lang="ru-RU" sz="2000" i="1" smtClean="0"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f>
                              <m:fPr>
                                <m:ctrlPr>
                                  <a:rPr lang="ru-RU" sz="200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num>
                              <m:den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den>
                            </m:f>
                          </m:sub>
                          <m:sup>
                            <m:f>
                              <m:fPr>
                                <m:ctrlPr>
                                  <a:rPr lang="ru-RU" sz="200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num>
                              <m:den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den>
                            </m:f>
                          </m:sup>
                          <m:e>
                            <m:sSub>
                              <m:sSubPr>
                                <m:ctrlPr>
                                  <a:rPr lang="ru-RU" sz="200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𝑢</m:t>
                                </m:r>
                              </m:e>
                              <m:sub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𝑧</m:t>
                                </m:r>
                              </m:sub>
                            </m:sSub>
                            <m:d>
                              <m:dPr>
                                <m:ctrlP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1−</m:t>
                                </m:r>
                                <m:f>
                                  <m:fPr>
                                    <m:ctrlP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num>
                                  <m:den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  <m:t>𝑅</m:t>
                                    </m:r>
                                  </m:den>
                                </m:f>
                              </m:e>
                            </m:d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𝑑𝑥𝑑𝑦</m:t>
                            </m:r>
                          </m:e>
                        </m:nary>
                      </m:e>
                    </m:nary>
                  </m:oMath>
                </a14:m>
                <a:r>
                  <a:rPr lang="ru-RU" sz="2000" dirty="0"/>
                  <a:t> при </a:t>
                </a:r>
                <a:r>
                  <a:rPr lang="en-US" sz="2000" dirty="0"/>
                  <a:t>a = 0,</a:t>
                </a:r>
                <a:r>
                  <a:rPr lang="ru-RU" sz="2000" dirty="0"/>
                  <a:t>2</a:t>
                </a:r>
                <a:r>
                  <a:rPr lang="en-US" sz="2000" dirty="0"/>
                  <a:t> m;  b= 0,</a:t>
                </a:r>
                <a:r>
                  <a:rPr lang="ru-RU" sz="2000" dirty="0"/>
                  <a:t>2</a:t>
                </a:r>
                <a:r>
                  <a:rPr lang="en-US" sz="2000" dirty="0"/>
                  <a:t> m</a:t>
                </a:r>
                <a:endParaRPr lang="ru-RU" sz="2000" dirty="0"/>
              </a:p>
            </p:txBody>
          </p:sp>
        </mc:Choice>
        <mc:Fallback xmlns="">
          <p:sp>
            <p:nvSpPr>
              <p:cNvPr id="2" name="Заголовок 1">
                <a:extLst>
                  <a:ext uri="{FF2B5EF4-FFF2-40B4-BE49-F238E27FC236}">
                    <a16:creationId xmlns:a16="http://schemas.microsoft.com/office/drawing/2014/main" id="{841D4D0E-6D9B-482C-BA71-BF345A704AF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2248678" y="365125"/>
                <a:ext cx="9105122" cy="1325563"/>
              </a:xfrm>
              <a:blipFill>
                <a:blip r:embed="rId2"/>
                <a:stretch>
                  <a:fillRect l="-73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FBF3E88B-3C0D-481D-B16F-36226E89A8C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11200444"/>
              </p:ext>
            </p:extLst>
          </p:nvPr>
        </p:nvGraphicFramePr>
        <p:xfrm>
          <a:off x="373225" y="1976545"/>
          <a:ext cx="10980576" cy="47260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FFC3F44D-3966-44A2-8BFB-27CF856C2D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B9DE2-6B7E-469A-A51E-C841B133EFF0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06650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Заголовок 1">
                <a:extLst>
                  <a:ext uri="{FF2B5EF4-FFF2-40B4-BE49-F238E27FC236}">
                    <a16:creationId xmlns:a16="http://schemas.microsoft.com/office/drawing/2014/main" id="{8D0520EE-820E-48C4-9BBF-39F411B2C5B9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>
              <a:xfrm>
                <a:off x="2330244" y="122331"/>
                <a:ext cx="8141109" cy="1028043"/>
              </a:xfrm>
            </p:spPr>
            <p:txBody>
              <a:bodyPr>
                <a:normAutofit/>
              </a:bodyPr>
              <a:lstStyle/>
              <a:p>
                <a:r>
                  <a:rPr lang="ru-RU" sz="1800" dirty="0"/>
                  <a:t>Сеточная сходимость</a:t>
                </a:r>
                <a:r>
                  <a:rPr lang="en-US" sz="1800" dirty="0"/>
                  <a:t>  </a:t>
                </a:r>
                <a:r>
                  <a:rPr lang="ru-RU" sz="1800" dirty="0"/>
                  <a:t> </a:t>
                </a:r>
                <a14:m>
                  <m:oMath xmlns:m="http://schemas.openxmlformats.org/officeDocument/2006/math">
                    <m:nary>
                      <m:naryPr>
                        <m:ctrlPr>
                          <a:rPr lang="ru-RU" sz="180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f>
                          <m:fPr>
                            <m:ctrlPr>
                              <a:rPr lang="ru-RU" sz="180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ru-RU" sz="1800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num>
                          <m:den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sub>
                      <m:sup>
                        <m:f>
                          <m:fPr>
                            <m:ctrlPr>
                              <a:rPr lang="ru-RU" sz="180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num>
                          <m:den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sup>
                      <m:e>
                        <m:nary>
                          <m:naryPr>
                            <m:ctrlPr>
                              <a:rPr lang="ru-RU" sz="1800" i="1" smtClean="0"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f>
                              <m:fPr>
                                <m:ctrlPr>
                                  <a:rPr lang="ru-RU" sz="180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num>
                              <m:den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den>
                            </m:f>
                          </m:sub>
                          <m:sup>
                            <m:f>
                              <m:fPr>
                                <m:ctrlPr>
                                  <a:rPr lang="ru-RU" sz="180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num>
                              <m:den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den>
                            </m:f>
                          </m:sup>
                          <m:e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  </m:t>
                            </m:r>
                            <m:sSub>
                              <m:sSubPr>
                                <m:ctrlPr>
                                  <a:rPr lang="ru-RU" sz="180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𝑢</m:t>
                                </m:r>
                              </m:e>
                              <m:sub>
                                <m:r>
                                  <m:rPr>
                                    <m:sty m:val="p"/>
                                  </m:rPr>
                                  <a:rPr lang="el-GR" sz="1800" b="0" i="1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</m:sub>
                            </m:sSub>
                            <m:d>
                              <m:dPr>
                                <m:ctrlP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1−</m:t>
                                </m:r>
                                <m:f>
                                  <m:fPr>
                                    <m:ctrlP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num>
                                  <m:den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  <m:t>𝑅</m:t>
                                    </m:r>
                                  </m:den>
                                </m:f>
                              </m:e>
                            </m:d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𝑑𝑥𝑑𝑦</m:t>
                            </m:r>
                          </m:e>
                        </m:nary>
                      </m:e>
                    </m:nary>
                    <m:r>
                      <a:rPr lang="en-US" sz="1800" b="0" i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1800" dirty="0"/>
                  <a:t> </a:t>
                </a:r>
                <a:r>
                  <a:rPr lang="ru-RU" sz="1800" dirty="0"/>
                  <a:t> при </a:t>
                </a:r>
                <a:r>
                  <a:rPr lang="en-US" sz="1800" dirty="0"/>
                  <a:t>a = 0,</a:t>
                </a:r>
                <a:r>
                  <a:rPr lang="ru-RU" sz="1800" dirty="0"/>
                  <a:t>2</a:t>
                </a:r>
                <a:r>
                  <a:rPr lang="en-US" sz="1800" dirty="0"/>
                  <a:t> m;  b= 0,</a:t>
                </a:r>
                <a:r>
                  <a:rPr lang="ru-RU" sz="1800" dirty="0"/>
                  <a:t>2</a:t>
                </a:r>
                <a:r>
                  <a:rPr lang="en-US" sz="1800" dirty="0"/>
                  <a:t> m</a:t>
                </a:r>
                <a:endParaRPr lang="ru-RU" sz="1800" dirty="0"/>
              </a:p>
            </p:txBody>
          </p:sp>
        </mc:Choice>
        <mc:Fallback xmlns="">
          <p:sp>
            <p:nvSpPr>
              <p:cNvPr id="2" name="Заголовок 1">
                <a:extLst>
                  <a:ext uri="{FF2B5EF4-FFF2-40B4-BE49-F238E27FC236}">
                    <a16:creationId xmlns:a16="http://schemas.microsoft.com/office/drawing/2014/main" id="{8D0520EE-820E-48C4-9BBF-39F411B2C5B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2330244" y="122331"/>
                <a:ext cx="8141109" cy="1028043"/>
              </a:xfrm>
              <a:blipFill>
                <a:blip r:embed="rId2"/>
                <a:stretch>
                  <a:fillRect l="-59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4155A753-55E0-472C-BC15-44834C77C66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26449867"/>
              </p:ext>
            </p:extLst>
          </p:nvPr>
        </p:nvGraphicFramePr>
        <p:xfrm>
          <a:off x="1064342" y="1052635"/>
          <a:ext cx="10515600" cy="50728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34BD9E0E-FC42-4057-8CE6-C243EB70A7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B9DE2-6B7E-469A-A51E-C841B133EFF0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21524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Заголовок 1">
                <a:extLst>
                  <a:ext uri="{FF2B5EF4-FFF2-40B4-BE49-F238E27FC236}">
                    <a16:creationId xmlns:a16="http://schemas.microsoft.com/office/drawing/2014/main" id="{8F6FA415-F5DA-4F8C-AB5F-8397247D3A11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/>
              </a:bodyPr>
              <a:lstStyle/>
              <a:p>
                <a:pPr algn="ctr"/>
                <a:r>
                  <a:rPr lang="ru-RU" sz="1800" dirty="0"/>
                  <a:t>Сеточная сходимость </a:t>
                </a:r>
                <a14:m>
                  <m:oMath xmlns:m="http://schemas.openxmlformats.org/officeDocument/2006/math">
                    <m:nary>
                      <m:naryPr>
                        <m:ctrlPr>
                          <a:rPr lang="ru-RU" sz="180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f>
                          <m:fPr>
                            <m:ctrlPr>
                              <a:rPr lang="ru-RU" sz="18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ru-RU" sz="1800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num>
                          <m:den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sub>
                      <m:sup>
                        <m:f>
                          <m:fPr>
                            <m:ctrlPr>
                              <a:rPr lang="ru-RU" sz="18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num>
                          <m:den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sup>
                      <m:e>
                        <m:nary>
                          <m:naryPr>
                            <m:ctrlPr>
                              <a:rPr lang="ru-RU" sz="1800" i="1"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f>
                              <m:fPr>
                                <m:ctrlPr>
                                  <a:rPr lang="ru-RU" sz="18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1800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1800" i="1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num>
                              <m:den>
                                <m:r>
                                  <a:rPr lang="en-US" sz="18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den>
                            </m:f>
                          </m:sub>
                          <m:sup>
                            <m:f>
                              <m:fPr>
                                <m:ctrlPr>
                                  <a:rPr lang="ru-RU" sz="18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1800" i="1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num>
                              <m:den>
                                <m:r>
                                  <a:rPr lang="en-US" sz="18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den>
                            </m:f>
                          </m:sup>
                          <m:e>
                            <m:sSub>
                              <m:sSubPr>
                                <m:ctrlPr>
                                  <a:rPr lang="ru-RU" sz="18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𝑥𝑢</m:t>
                                </m:r>
                              </m:e>
                              <m:sub>
                                <m:r>
                                  <a:rPr lang="en-US" sz="1800" i="1">
                                    <a:latin typeface="Cambria Math" panose="02040503050406030204" pitchFamily="18" charset="0"/>
                                  </a:rPr>
                                  <m:t>𝑧</m:t>
                                </m:r>
                              </m:sub>
                            </m:sSub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  <m:sSub>
                              <m:sSubPr>
                                <m:ctrlP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𝑢</m:t>
                                </m:r>
                              </m:e>
                              <m:sub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𝑟</m:t>
                                </m:r>
                              </m:sub>
                            </m:sSub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)</m:t>
                            </m:r>
                            <m:d>
                              <m:dPr>
                                <m:ctrlPr>
                                  <a:rPr lang="en-US" sz="180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1800" i="1">
                                    <a:latin typeface="Cambria Math" panose="02040503050406030204" pitchFamily="18" charset="0"/>
                                  </a:rPr>
                                  <m:t>1−</m:t>
                                </m:r>
                                <m:f>
                                  <m:fPr>
                                    <m:ctrlPr>
                                      <a:rPr lang="en-US" sz="1800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800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num>
                                  <m:den>
                                    <m:r>
                                      <a:rPr lang="en-US" sz="1800" i="1">
                                        <a:latin typeface="Cambria Math" panose="02040503050406030204" pitchFamily="18" charset="0"/>
                                      </a:rPr>
                                      <m:t>𝑅</m:t>
                                    </m:r>
                                  </m:den>
                                </m:f>
                              </m:e>
                            </m:d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𝑑𝑥𝑑𝑦</m:t>
                            </m:r>
                          </m:e>
                        </m:nary>
                      </m:e>
                    </m:nary>
                  </m:oMath>
                </a14:m>
                <a:r>
                  <a:rPr lang="en-US" sz="1800" dirty="0"/>
                  <a:t> </a:t>
                </a:r>
                <a:r>
                  <a:rPr lang="ru-RU" sz="1800" dirty="0"/>
                  <a:t>при </a:t>
                </a:r>
                <a:r>
                  <a:rPr lang="en-US" sz="1800" dirty="0"/>
                  <a:t>a = 0,</a:t>
                </a:r>
                <a:r>
                  <a:rPr lang="ru-RU" sz="1800" dirty="0"/>
                  <a:t>2</a:t>
                </a:r>
                <a:r>
                  <a:rPr lang="en-US" sz="1800" dirty="0"/>
                  <a:t> m;  b= 0,</a:t>
                </a:r>
                <a:r>
                  <a:rPr lang="ru-RU" sz="1800" dirty="0"/>
                  <a:t>2</a:t>
                </a:r>
                <a:r>
                  <a:rPr lang="en-US" sz="1800" dirty="0"/>
                  <a:t> m</a:t>
                </a:r>
                <a:endParaRPr lang="ru-RU" sz="1800" dirty="0"/>
              </a:p>
            </p:txBody>
          </p:sp>
        </mc:Choice>
        <mc:Fallback xmlns="">
          <p:sp>
            <p:nvSpPr>
              <p:cNvPr id="2" name="Заголовок 1">
                <a:extLst>
                  <a:ext uri="{FF2B5EF4-FFF2-40B4-BE49-F238E27FC236}">
                    <a16:creationId xmlns:a16="http://schemas.microsoft.com/office/drawing/2014/main" id="{8F6FA415-F5DA-4F8C-AB5F-8397247D3A1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098B82B0-DF6F-4DA5-932A-9722B292F66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6977546"/>
              </p:ext>
            </p:extLst>
          </p:nvPr>
        </p:nvGraphicFramePr>
        <p:xfrm>
          <a:off x="1535836" y="1690687"/>
          <a:ext cx="9906739" cy="48870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254751CB-A85A-405B-BDC9-EFF3940D05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B9DE2-6B7E-469A-A51E-C841B133EFF0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61020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5F87135-9BC6-4261-80E0-7AB695E287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87901" y="147483"/>
            <a:ext cx="8303117" cy="570271"/>
          </a:xfrm>
        </p:spPr>
        <p:txBody>
          <a:bodyPr>
            <a:noAutofit/>
          </a:bodyPr>
          <a:lstStyle/>
          <a:p>
            <a:r>
              <a:rPr lang="ru-RU" sz="2800" dirty="0"/>
              <a:t>10.  Результаты полученные с методом 1</a:t>
            </a:r>
            <a:br>
              <a:rPr lang="ru-RU" sz="2800" dirty="0"/>
            </a:br>
            <a:endParaRPr lang="ru-RU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919BD675-A589-4DCB-BED0-9FDDEA9E0D8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" y="381000"/>
                <a:ext cx="12192000" cy="6477000"/>
              </a:xfrm>
            </p:spPr>
            <p:txBody>
              <a:bodyPr/>
              <a:lstStyle/>
              <a:p>
                <a:pPr marL="0" indent="0">
                  <a:buNone/>
                </a:pPr>
                <a:endParaRPr lang="en-US" sz="1400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ru-RU" sz="14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ru-RU" sz="14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400" b="1" i="1" smtClean="0">
                                <a:latin typeface="Cambria Math" panose="02040503050406030204" pitchFamily="18" charset="0"/>
                              </a:rPr>
                              <m:t>𝑩</m:t>
                            </m:r>
                          </m:e>
                          <m:sub>
                            <m:r>
                              <a:rPr lang="en-US" sz="1400" b="1" i="1" smtClean="0">
                                <a:latin typeface="Cambria Math" panose="02040503050406030204" pitchFamily="18" charset="0"/>
                              </a:rPr>
                              <m:t>𝟐𝟑</m:t>
                            </m:r>
                          </m:sub>
                        </m:sSub>
                      </m:e>
                    </m:acc>
                    <m:r>
                      <a:rPr lang="en-US" sz="1400" b="1" i="1" smtClean="0"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n-US" sz="14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nary>
                          <m:naryPr>
                            <m:chr m:val="∑"/>
                            <m:supHide m:val="on"/>
                            <m:ctrlPr>
                              <a:rPr lang="en-US" sz="1400" b="1" i="1" smtClean="0"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m:rPr>
                                <m:sty m:val="p"/>
                                <m:brk m:alnAt="7"/>
                              </m:rPr>
                              <a:rPr lang="el-GR" sz="1400" b="1" i="1" smtClean="0">
                                <a:latin typeface="Cambria Math" panose="02040503050406030204" pitchFamily="18" charset="0"/>
                              </a:rPr>
                              <m:t>ϴ</m:t>
                            </m:r>
                          </m:sub>
                          <m:sup/>
                          <m:e>
                            <m:sSub>
                              <m:sSubPr>
                                <m:ctrlPr>
                                  <a:rPr lang="ru-RU" sz="14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400" b="1" i="1">
                                    <a:latin typeface="Cambria Math" panose="02040503050406030204" pitchFamily="18" charset="0"/>
                                  </a:rPr>
                                  <m:t>𝑩</m:t>
                                </m:r>
                              </m:e>
                              <m:sub>
                                <m:r>
                                  <a:rPr lang="en-US" sz="1400" b="1" i="1">
                                    <a:latin typeface="Cambria Math" panose="02040503050406030204" pitchFamily="18" charset="0"/>
                                  </a:rPr>
                                  <m:t>𝟐𝟑</m:t>
                                </m:r>
                              </m:sub>
                            </m:sSub>
                          </m:e>
                        </m:nary>
                      </m:num>
                      <m:den>
                        <m:r>
                          <a:rPr lang="en-US" sz="1400" b="1" i="1" smtClean="0">
                            <a:latin typeface="Cambria Math" panose="02040503050406030204" pitchFamily="18" charset="0"/>
                          </a:rPr>
                          <m:t>𝟑</m:t>
                        </m:r>
                      </m:den>
                    </m:f>
                  </m:oMath>
                </a14:m>
                <a:r>
                  <a:rPr lang="ru-RU" sz="1400" dirty="0"/>
                  <a:t> - средние значение по сечению</a:t>
                </a:r>
                <a:r>
                  <a:rPr lang="en-US" sz="1400" dirty="0"/>
                  <a:t>,</a:t>
                </a:r>
                <a:r>
                  <a:rPr lang="ru-RU" sz="1400" dirty="0"/>
                  <a:t>	</a:t>
                </a:r>
                <a:r>
                  <a:rPr lang="en-US" sz="1400" dirty="0"/>
                  <a:t> </a:t>
                </a:r>
                <a:r>
                  <a:rPr lang="el-GR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δ</a:t>
                </a:r>
                <a:r>
                  <a:rPr lang="en-US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=100*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14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140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acc>
                              <m:accPr>
                                <m:chr m:val="̅"/>
                                <m:ctrlPr>
                                  <a:rPr lang="ru-RU" sz="1400" i="1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sSub>
                                  <m:sSubPr>
                                    <m:ctrlPr>
                                      <a:rPr lang="ru-RU" sz="1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400" b="1" i="1">
                                        <a:latin typeface="Cambria Math" panose="02040503050406030204" pitchFamily="18" charset="0"/>
                                      </a:rPr>
                                      <m:t>𝑩</m:t>
                                    </m:r>
                                  </m:e>
                                  <m:sub>
                                    <m:r>
                                      <a:rPr lang="en-US" sz="1400" b="1" i="1">
                                        <a:latin typeface="Cambria Math" panose="02040503050406030204" pitchFamily="18" charset="0"/>
                                      </a:rPr>
                                      <m:t>𝟐𝟑</m:t>
                                    </m:r>
                                  </m:sub>
                                </m:sSub>
                              </m:e>
                            </m:acc>
                            <m:r>
                              <a:rPr lang="en-US" sz="1400" i="1">
                                <a:latin typeface="Cambria Math" panose="02040503050406030204" pitchFamily="18" charset="0"/>
                              </a:rPr>
                              <m:t> −</m:t>
                            </m:r>
                            <m:sSub>
                              <m:sSubPr>
                                <m:ctrlPr>
                                  <a:rPr lang="ru-RU" sz="14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400" b="1" i="1">
                                    <a:latin typeface="Cambria Math" panose="02040503050406030204" pitchFamily="18" charset="0"/>
                                  </a:rPr>
                                  <m:t>𝑩</m:t>
                                </m:r>
                              </m:e>
                              <m:sub>
                                <m:r>
                                  <a:rPr lang="en-US" sz="1400" b="1" i="1">
                                    <a:latin typeface="Cambria Math" panose="02040503050406030204" pitchFamily="18" charset="0"/>
                                  </a:rPr>
                                  <m:t>𝟐𝟑</m:t>
                                </m:r>
                              </m:sub>
                            </m:sSub>
                          </m:num>
                          <m:den>
                            <m:acc>
                              <m:accPr>
                                <m:chr m:val="̅"/>
                                <m:ctrlPr>
                                  <a:rPr lang="ru-RU" sz="1400" i="1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sSub>
                                  <m:sSubPr>
                                    <m:ctrlPr>
                                      <a:rPr lang="ru-RU" sz="1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400" b="1" i="1">
                                        <a:latin typeface="Cambria Math" panose="02040503050406030204" pitchFamily="18" charset="0"/>
                                      </a:rPr>
                                      <m:t>𝑩</m:t>
                                    </m:r>
                                  </m:e>
                                  <m:sub>
                                    <m:r>
                                      <a:rPr lang="en-US" sz="1400" b="1" i="1">
                                        <a:latin typeface="Cambria Math" panose="02040503050406030204" pitchFamily="18" charset="0"/>
                                      </a:rPr>
                                      <m:t>𝟐𝟑</m:t>
                                    </m:r>
                                  </m:sub>
                                </m:sSub>
                              </m:e>
                            </m:acc>
                          </m:den>
                        </m:f>
                      </m:e>
                    </m:d>
                  </m:oMath>
                </a14:m>
                <a:r>
                  <a:rPr lang="ru-RU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- отклонение от среднего значении </a:t>
                </a:r>
                <a:r>
                  <a:rPr lang="en-US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</a:t>
                </a:r>
                <a:r>
                  <a:rPr lang="ru-RU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14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l-GR" sz="1400" i="1">
                            <a:latin typeface="Cambria Math" panose="02040503050406030204" pitchFamily="18" charset="0"/>
                          </a:rPr>
                          <m:t>δ</m:t>
                        </m:r>
                      </m:e>
                    </m:acc>
                  </m:oMath>
                </a14:m>
                <a:r>
                  <a:rPr lang="en-US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4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nary>
                          <m:naryPr>
                            <m:chr m:val="∑"/>
                            <m:supHide m:val="on"/>
                            <m:ctrlPr>
                              <a:rPr lang="en-US" sz="1400" b="1" i="1"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m:rPr>
                                <m:sty m:val="p"/>
                                <m:brk m:alnAt="7"/>
                              </m:rPr>
                              <a:rPr lang="el-GR" sz="1400" b="1" i="1">
                                <a:latin typeface="Cambria Math" panose="02040503050406030204" pitchFamily="18" charset="0"/>
                              </a:rPr>
                              <m:t>ϴ</m:t>
                            </m:r>
                          </m:sub>
                          <m:sup/>
                          <m:e>
                            <m:r>
                              <m:rPr>
                                <m:nor/>
                              </m:rPr>
                              <a:rPr lang="el-GR" sz="1400" dirty="0">
                                <a:latin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δ</m:t>
                            </m:r>
                          </m:e>
                        </m:nary>
                      </m:num>
                      <m:den>
                        <m:r>
                          <a:rPr lang="en-US" sz="1400" b="1" i="1">
                            <a:latin typeface="Cambria Math" panose="02040503050406030204" pitchFamily="18" charset="0"/>
                          </a:rPr>
                          <m:t>𝟑</m:t>
                        </m:r>
                      </m:den>
                    </m:f>
                  </m:oMath>
                </a14:m>
                <a:r>
                  <a:rPr lang="ru-RU" sz="1400" dirty="0"/>
                  <a:t> - Средние отклонение по сечению</a:t>
                </a:r>
              </a:p>
            </p:txBody>
          </p:sp>
        </mc:Choice>
        <mc:Fallback xmlns="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919BD675-A589-4DCB-BED0-9FDDEA9E0D8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" y="381000"/>
                <a:ext cx="12192000" cy="6477000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Таблица 4">
                <a:extLst>
                  <a:ext uri="{FF2B5EF4-FFF2-40B4-BE49-F238E27FC236}">
                    <a16:creationId xmlns:a16="http://schemas.microsoft.com/office/drawing/2014/main" id="{E119E609-01A1-408C-9D80-C14F5511FB1C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981469709"/>
                  </p:ext>
                </p:extLst>
              </p:nvPr>
            </p:nvGraphicFramePr>
            <p:xfrm>
              <a:off x="150920" y="1215436"/>
              <a:ext cx="12041079" cy="5564657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022560">
                      <a:extLst>
                        <a:ext uri="{9D8B030D-6E8A-4147-A177-3AD203B41FA5}">
                          <a16:colId xmlns:a16="http://schemas.microsoft.com/office/drawing/2014/main" val="671810918"/>
                        </a:ext>
                      </a:extLst>
                    </a:gridCol>
                    <a:gridCol w="932997">
                      <a:extLst>
                        <a:ext uri="{9D8B030D-6E8A-4147-A177-3AD203B41FA5}">
                          <a16:colId xmlns:a16="http://schemas.microsoft.com/office/drawing/2014/main" val="223659654"/>
                        </a:ext>
                      </a:extLst>
                    </a:gridCol>
                    <a:gridCol w="1084020">
                      <a:extLst>
                        <a:ext uri="{9D8B030D-6E8A-4147-A177-3AD203B41FA5}">
                          <a16:colId xmlns:a16="http://schemas.microsoft.com/office/drawing/2014/main" val="2219529954"/>
                        </a:ext>
                      </a:extLst>
                    </a:gridCol>
                    <a:gridCol w="1210314">
                      <a:extLst>
                        <a:ext uri="{9D8B030D-6E8A-4147-A177-3AD203B41FA5}">
                          <a16:colId xmlns:a16="http://schemas.microsoft.com/office/drawing/2014/main" val="2516754574"/>
                        </a:ext>
                      </a:extLst>
                    </a:gridCol>
                    <a:gridCol w="1764855">
                      <a:extLst>
                        <a:ext uri="{9D8B030D-6E8A-4147-A177-3AD203B41FA5}">
                          <a16:colId xmlns:a16="http://schemas.microsoft.com/office/drawing/2014/main" val="3664050653"/>
                        </a:ext>
                      </a:extLst>
                    </a:gridCol>
                    <a:gridCol w="1327523">
                      <a:extLst>
                        <a:ext uri="{9D8B030D-6E8A-4147-A177-3AD203B41FA5}">
                          <a16:colId xmlns:a16="http://schemas.microsoft.com/office/drawing/2014/main" val="3412319395"/>
                        </a:ext>
                      </a:extLst>
                    </a:gridCol>
                    <a:gridCol w="1248865">
                      <a:extLst>
                        <a:ext uri="{9D8B030D-6E8A-4147-A177-3AD203B41FA5}">
                          <a16:colId xmlns:a16="http://schemas.microsoft.com/office/drawing/2014/main" val="3186568638"/>
                        </a:ext>
                      </a:extLst>
                    </a:gridCol>
                    <a:gridCol w="1127045">
                      <a:extLst>
                        <a:ext uri="{9D8B030D-6E8A-4147-A177-3AD203B41FA5}">
                          <a16:colId xmlns:a16="http://schemas.microsoft.com/office/drawing/2014/main" val="2909848526"/>
                        </a:ext>
                      </a:extLst>
                    </a:gridCol>
                    <a:gridCol w="2322900">
                      <a:extLst>
                        <a:ext uri="{9D8B030D-6E8A-4147-A177-3AD203B41FA5}">
                          <a16:colId xmlns:a16="http://schemas.microsoft.com/office/drawing/2014/main" val="2417322949"/>
                        </a:ext>
                      </a:extLst>
                    </a:gridCol>
                  </a:tblGrid>
                  <a:tr h="415210">
                    <a:tc>
                      <a:txBody>
                        <a:bodyPr/>
                        <a:lstStyle/>
                        <a:p>
                          <a:endParaRPr lang="ru-RU" dirty="0"/>
                        </a:p>
                      </a:txBody>
                      <a:tcPr/>
                    </a:tc>
                    <a:tc gridSpan="3">
                      <a:txBody>
                        <a:bodyPr/>
                        <a:lstStyle/>
                        <a:p>
                          <a:r>
                            <a:rPr lang="ru-RU" sz="1100" dirty="0"/>
                            <a:t> полученные значения</a:t>
                          </a:r>
                          <a:r>
                            <a:rPr lang="en-US" sz="1100" dirty="0"/>
                            <a:t>  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ru-RU" sz="11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100" b="1" i="1" smtClean="0">
                                      <a:latin typeface="Cambria Math" panose="02040503050406030204" pitchFamily="18" charset="0"/>
                                    </a:rPr>
                                    <m:t>𝑩</m:t>
                                  </m:r>
                                </m:e>
                                <m:sub>
                                  <m:r>
                                    <a:rPr lang="en-US" sz="1100" b="1" i="1" smtClean="0">
                                      <a:latin typeface="Cambria Math" panose="02040503050406030204" pitchFamily="18" charset="0"/>
                                    </a:rPr>
                                    <m:t>𝟐𝟑</m:t>
                                  </m:r>
                                </m:sub>
                              </m:sSub>
                            </m:oMath>
                          </a14:m>
                          <a:r>
                            <a:rPr lang="en-US" sz="1100" dirty="0"/>
                            <a:t> (*10^8)</a:t>
                          </a:r>
                          <a:endParaRPr lang="ru-RU" sz="1100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ru-RU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sz="1100" dirty="0"/>
                            <a:t>Средние значение</a:t>
                          </a:r>
                          <a:r>
                            <a:rPr lang="ru-RU" sz="1100" baseline="0" dirty="0"/>
                            <a:t> </a:t>
                          </a:r>
                          <a14:m>
                            <m:oMath xmlns:m="http://schemas.openxmlformats.org/officeDocument/2006/math">
                              <m:acc>
                                <m:accPr>
                                  <m:chr m:val="̅"/>
                                  <m:ctrlPr>
                                    <a:rPr lang="ru-RU" sz="11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sSub>
                                    <m:sSubPr>
                                      <m:ctrlPr>
                                        <a:rPr lang="ru-RU" sz="110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100" b="1" i="1" smtClean="0">
                                          <a:latin typeface="Cambria Math" panose="02040503050406030204" pitchFamily="18" charset="0"/>
                                        </a:rPr>
                                        <m:t>𝑩</m:t>
                                      </m:r>
                                    </m:e>
                                    <m:sub>
                                      <m:r>
                                        <a:rPr lang="en-US" sz="1100" b="1" i="1" smtClean="0">
                                          <a:latin typeface="Cambria Math" panose="02040503050406030204" pitchFamily="18" charset="0"/>
                                        </a:rPr>
                                        <m:t>𝟐𝟑</m:t>
                                      </m:r>
                                    </m:sub>
                                  </m:sSub>
                                </m:e>
                              </m:acc>
                            </m:oMath>
                          </a14:m>
                          <a:r>
                            <a:rPr lang="en-US" sz="1100" dirty="0"/>
                            <a:t> (*10^8)</a:t>
                          </a:r>
                          <a:endParaRPr lang="ru-RU" sz="1100" dirty="0"/>
                        </a:p>
                      </a:txBody>
                      <a:tcPr/>
                    </a:tc>
                    <a:tc gridSpan="3">
                      <a:txBody>
                        <a:bodyPr/>
                        <a:lstStyle/>
                        <a:p>
                          <a:r>
                            <a:rPr lang="ru-RU" sz="1100" dirty="0"/>
                            <a:t>Отклонение от средних значении</a:t>
                          </a:r>
                          <a:r>
                            <a:rPr lang="en-US" sz="1100" dirty="0"/>
                            <a:t> </a:t>
                          </a:r>
                          <a:r>
                            <a:rPr lang="el-GR" sz="11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δ</a:t>
                          </a:r>
                          <a:r>
                            <a:rPr lang="en-US" sz="1100" dirty="0"/>
                            <a:t> (%)</a:t>
                          </a:r>
                        </a:p>
                        <a:p>
                          <a:endParaRPr lang="ru-RU" sz="1100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ru-RU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ru-RU" sz="1100" dirty="0"/>
                            <a:t>Средняя погрешность</a:t>
                          </a:r>
                          <a:r>
                            <a:rPr lang="en-US" sz="1100" dirty="0"/>
                            <a:t> </a:t>
                          </a:r>
                          <a14:m>
                            <m:oMath xmlns:m="http://schemas.openxmlformats.org/officeDocument/2006/math">
                              <m:acc>
                                <m:accPr>
                                  <m:chr m:val="̅"/>
                                  <m:ctrlPr>
                                    <a:rPr lang="en-US" sz="11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m:rPr>
                                      <m:sty m:val="p"/>
                                    </m:rPr>
                                    <a:rPr lang="el-GR" sz="1100" i="1" smtClean="0">
                                      <a:latin typeface="Cambria Math" panose="02040503050406030204" pitchFamily="18" charset="0"/>
                                    </a:rPr>
                                    <m:t>δ</m:t>
                                  </m:r>
                                </m:e>
                              </m:acc>
                            </m:oMath>
                          </a14:m>
                          <a:r>
                            <a:rPr lang="en-US" sz="1100" dirty="0"/>
                            <a:t> </a:t>
                          </a:r>
                          <a:r>
                            <a:rPr lang="ru-RU" sz="1100" dirty="0"/>
                            <a:t>(</a:t>
                          </a:r>
                          <a:r>
                            <a:rPr lang="en-US" sz="1100" dirty="0"/>
                            <a:t>%)  </a:t>
                          </a:r>
                          <a:endParaRPr lang="ru-RU" sz="11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201004861"/>
                      </a:ext>
                    </a:extLst>
                  </a:tr>
                  <a:tr h="397565">
                    <a:tc>
                      <a:txBody>
                        <a:bodyPr/>
                        <a:lstStyle/>
                        <a:p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l-GR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ϴ</a:t>
                          </a:r>
                          <a:r>
                            <a:rPr lang="ru-RU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=</a:t>
                          </a:r>
                          <a:r>
                            <a:rPr lang="ru-RU" sz="1400" dirty="0"/>
                            <a:t> 120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l-GR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ϴ</a:t>
                          </a:r>
                          <a:r>
                            <a:rPr lang="ru-RU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=</a:t>
                          </a:r>
                          <a:r>
                            <a:rPr lang="ru-RU" sz="1400" dirty="0"/>
                            <a:t>  160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l-GR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ϴ</a:t>
                          </a:r>
                          <a:r>
                            <a:rPr lang="ru-RU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=</a:t>
                          </a:r>
                          <a:r>
                            <a:rPr lang="ru-RU" sz="1400" dirty="0"/>
                            <a:t> 210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l-GR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ϴ</a:t>
                          </a:r>
                          <a:r>
                            <a:rPr lang="ru-RU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=</a:t>
                          </a:r>
                          <a:r>
                            <a:rPr lang="ru-RU" sz="1400" dirty="0"/>
                            <a:t> 120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l-GR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ϴ</a:t>
                          </a:r>
                          <a:r>
                            <a:rPr lang="ru-RU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=</a:t>
                          </a:r>
                          <a:r>
                            <a:rPr lang="ru-RU" sz="1400" dirty="0"/>
                            <a:t>  160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l-GR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ϴ</a:t>
                          </a:r>
                          <a:r>
                            <a:rPr lang="ru-RU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=</a:t>
                          </a:r>
                          <a:r>
                            <a:rPr lang="ru-RU" sz="1400" dirty="0"/>
                            <a:t> 210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122828719"/>
                      </a:ext>
                    </a:extLst>
                  </a:tr>
                  <a:tr h="455588">
                    <a:tc>
                      <a:txBody>
                        <a:bodyPr/>
                        <a:lstStyle/>
                        <a:p>
                          <a:r>
                            <a:rPr lang="ru-RU" dirty="0"/>
                            <a:t>Тип 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100" dirty="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-0,086078951</a:t>
                          </a:r>
                          <a:endParaRPr lang="ru-RU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1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-0,0870788720</a:t>
                          </a:r>
                          <a:endParaRPr lang="ru-RU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1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-0,0874407189</a:t>
                          </a:r>
                          <a:endParaRPr lang="ru-RU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ru-RU" sz="11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-0,086852</a:t>
                          </a: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ru-RU" sz="11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0,9190298335</a:t>
                          </a: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ru-RU" sz="11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0,2513242405</a:t>
                          </a: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ru-RU" sz="11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0,6677055930</a:t>
                          </a: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1400" dirty="0"/>
                            <a:t>0,612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778329919"/>
                      </a:ext>
                    </a:extLst>
                  </a:tr>
                  <a:tr h="455588">
                    <a:tc>
                      <a:txBody>
                        <a:bodyPr/>
                        <a:lstStyle/>
                        <a:p>
                          <a:r>
                            <a:rPr lang="ru-RU" dirty="0"/>
                            <a:t>Тип 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100" dirty="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-0,267740693</a:t>
                          </a:r>
                          <a:endParaRPr lang="ru-RU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1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-0,2714644213</a:t>
                          </a:r>
                          <a:endParaRPr lang="ru-RU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1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-0,2729757677</a:t>
                          </a:r>
                          <a:endParaRPr lang="ru-RU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ru-RU" sz="11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-0,27068</a:t>
                          </a: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ru-RU" sz="11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1,1161402445</a:t>
                          </a: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ru-RU" sz="11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0,2790660438</a:t>
                          </a: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ru-RU" sz="11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0,8370742008</a:t>
                          </a: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1400" dirty="0"/>
                            <a:t>0,744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729321229"/>
                      </a:ext>
                    </a:extLst>
                  </a:tr>
                  <a:tr h="455588">
                    <a:tc>
                      <a:txBody>
                        <a:bodyPr/>
                        <a:lstStyle/>
                        <a:p>
                          <a:r>
                            <a:rPr lang="ru-RU" dirty="0"/>
                            <a:t>Тип 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100" dirty="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-0,472469199</a:t>
                          </a:r>
                          <a:endParaRPr lang="ru-RU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1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-0,4791361060</a:t>
                          </a:r>
                          <a:endParaRPr lang="ru-RU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100" dirty="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-0,4820312762</a:t>
                          </a:r>
                          <a:endParaRPr lang="ru-RU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ru-RU" sz="11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-0,47781</a:t>
                          </a: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ru-RU" sz="11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1,1444031288</a:t>
                          </a: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ru-RU" sz="11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0,2702903339</a:t>
                          </a: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ru-RU" sz="11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0,8741127949</a:t>
                          </a: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1400" dirty="0"/>
                            <a:t>0,763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65800061"/>
                      </a:ext>
                    </a:extLst>
                  </a:tr>
                  <a:tr h="455588">
                    <a:tc>
                      <a:txBody>
                        <a:bodyPr/>
                        <a:lstStyle/>
                        <a:p>
                          <a:r>
                            <a:rPr lang="ru-RU" dirty="0"/>
                            <a:t>Тип 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100" dirty="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-0,679622892</a:t>
                          </a:r>
                          <a:endParaRPr lang="ru-RU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1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-0,6894228406</a:t>
                          </a:r>
                          <a:endParaRPr lang="ru-RU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1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-0,6936634434</a:t>
                          </a:r>
                          <a:endParaRPr lang="ru-RU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ru-RU" sz="11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-0,687477</a:t>
                          </a: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ru-RU" sz="11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1,1671179541</a:t>
                          </a: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ru-RU" sz="11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0,2759425583</a:t>
                          </a: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ru-RU" sz="11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0,8911753958</a:t>
                          </a: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1400" dirty="0"/>
                            <a:t>0,77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54369239"/>
                      </a:ext>
                    </a:extLst>
                  </a:tr>
                  <a:tr h="455588">
                    <a:tc>
                      <a:txBody>
                        <a:bodyPr/>
                        <a:lstStyle/>
                        <a:p>
                          <a:r>
                            <a:rPr lang="ru-RU" dirty="0"/>
                            <a:t>Тип 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100" dirty="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-0,706473314</a:t>
                          </a:r>
                          <a:endParaRPr lang="ru-RU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1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-0,7218221036</a:t>
                          </a:r>
                          <a:endParaRPr lang="ru-RU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1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-0,7275936077</a:t>
                          </a:r>
                          <a:endParaRPr lang="ru-RU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ru-RU" sz="11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-0,71855</a:t>
                          </a: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ru-RU" sz="11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1,6987969690</a:t>
                          </a: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ru-RU" sz="11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0,0044625114</a:t>
                          </a: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ru-RU" sz="11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1,2525458241</a:t>
                          </a: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1400" dirty="0"/>
                            <a:t>0,985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825868863"/>
                      </a:ext>
                    </a:extLst>
                  </a:tr>
                  <a:tr h="455588">
                    <a:tc>
                      <a:txBody>
                        <a:bodyPr/>
                        <a:lstStyle/>
                        <a:p>
                          <a:r>
                            <a:rPr lang="ru-RU" dirty="0"/>
                            <a:t>Тип 6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100" dirty="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-2,184359246</a:t>
                          </a:r>
                          <a:endParaRPr lang="ru-RU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1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-2,2403568597</a:t>
                          </a:r>
                          <a:endParaRPr lang="ru-RU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1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-2,2626685308</a:t>
                          </a:r>
                          <a:endParaRPr lang="ru-RU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ru-RU" sz="11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-2,2289</a:t>
                          </a: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ru-RU" sz="11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2,0154382862</a:t>
                          </a: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ru-RU" sz="11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2,0154382862</a:t>
                          </a: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ru-RU" sz="11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1,5096682130</a:t>
                          </a: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1400" dirty="0"/>
                            <a:t>1,84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896538570"/>
                      </a:ext>
                    </a:extLst>
                  </a:tr>
                  <a:tr h="455588">
                    <a:tc>
                      <a:txBody>
                        <a:bodyPr/>
                        <a:lstStyle/>
                        <a:p>
                          <a:r>
                            <a:rPr lang="ru-RU" dirty="0"/>
                            <a:t>Тип</a:t>
                          </a:r>
                          <a:r>
                            <a:rPr lang="en-US" dirty="0"/>
                            <a:t> 7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100" dirty="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-3,844430088</a:t>
                          </a:r>
                          <a:endParaRPr lang="ru-RU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1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-3,9506943261</a:t>
                          </a:r>
                          <a:endParaRPr lang="ru-RU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1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-3,9861919951</a:t>
                          </a:r>
                          <a:endParaRPr lang="ru-RU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ru-RU" sz="11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-3,9267</a:t>
                          </a: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ru-RU" sz="11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2,1126841546</a:t>
                          </a: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ru-RU" sz="11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0,6041759508</a:t>
                          </a: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ru-RU" sz="11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1,5085082039</a:t>
                          </a: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1400" dirty="0"/>
                            <a:t>1,4084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527148253"/>
                      </a:ext>
                    </a:extLst>
                  </a:tr>
                  <a:tr h="455588">
                    <a:tc>
                      <a:txBody>
                        <a:bodyPr/>
                        <a:lstStyle/>
                        <a:p>
                          <a:r>
                            <a:rPr lang="ru-RU" dirty="0"/>
                            <a:t>Тип</a:t>
                          </a:r>
                          <a:r>
                            <a:rPr lang="en-US" dirty="0"/>
                            <a:t> 8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100" dirty="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-7,182178995</a:t>
                          </a:r>
                          <a:endParaRPr lang="ru-RU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1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-7,3831553570</a:t>
                          </a:r>
                          <a:endParaRPr lang="ru-RU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1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-7,4716874334</a:t>
                          </a:r>
                          <a:endParaRPr lang="ru-RU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ru-RU" sz="11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-7,34518</a:t>
                          </a: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ru-RU" sz="11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2,2309496606</a:t>
                          </a: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ru-RU" sz="11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0,5128503015</a:t>
                          </a: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ru-RU" sz="11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1,7180993591</a:t>
                          </a: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1400" dirty="0"/>
                            <a:t>1,487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892235769"/>
                      </a:ext>
                    </a:extLst>
                  </a:tr>
                  <a:tr h="455588">
                    <a:tc>
                      <a:txBody>
                        <a:bodyPr/>
                        <a:lstStyle/>
                        <a:p>
                          <a:r>
                            <a:rPr lang="ru-RU" dirty="0"/>
                            <a:t>Тип</a:t>
                          </a:r>
                          <a:r>
                            <a:rPr lang="en-US" dirty="0"/>
                            <a:t> 9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100" dirty="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-1,182034130</a:t>
                          </a:r>
                          <a:endParaRPr lang="ru-RU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1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-1,2126554474</a:t>
                          </a:r>
                          <a:endParaRPr lang="ru-RU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1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-1,2236763284</a:t>
                          </a:r>
                          <a:endParaRPr lang="ru-RU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ru-RU" sz="11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-1,2060</a:t>
                          </a: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ru-RU" sz="11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2,0034622808</a:t>
                          </a: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ru-RU" sz="11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0,5436932055</a:t>
                          </a: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ru-RU" sz="11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1,4597690752</a:t>
                          </a: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1400" dirty="0"/>
                            <a:t>1,335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017897545"/>
                      </a:ext>
                    </a:extLst>
                  </a:tr>
                  <a:tr h="622815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ru-RU" dirty="0"/>
                            <a:t>Тип 10</a:t>
                          </a:r>
                        </a:p>
                        <a:p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100" dirty="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-3,987322031</a:t>
                          </a:r>
                          <a:endParaRPr lang="ru-RU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100" dirty="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-4,1292275880</a:t>
                          </a:r>
                          <a:endParaRPr lang="ru-RU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100" dirty="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-4,1734718897</a:t>
                          </a:r>
                          <a:endParaRPr lang="ru-RU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ru-RU" sz="11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-4,09647</a:t>
                          </a: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ru-RU" sz="11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2,6767254704</a:t>
                          </a: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ru-RU" sz="11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0,8008065254</a:t>
                          </a: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ru-RU" sz="11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1,8759189450</a:t>
                          </a: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1400" dirty="0"/>
                            <a:t>1,784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394274353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Таблица 4">
                <a:extLst>
                  <a:ext uri="{FF2B5EF4-FFF2-40B4-BE49-F238E27FC236}">
                    <a16:creationId xmlns:a16="http://schemas.microsoft.com/office/drawing/2014/main" id="{E119E609-01A1-408C-9D80-C14F5511FB1C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981469709"/>
                  </p:ext>
                </p:extLst>
              </p:nvPr>
            </p:nvGraphicFramePr>
            <p:xfrm>
              <a:off x="150920" y="1215436"/>
              <a:ext cx="12041079" cy="5564657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022560">
                      <a:extLst>
                        <a:ext uri="{9D8B030D-6E8A-4147-A177-3AD203B41FA5}">
                          <a16:colId xmlns:a16="http://schemas.microsoft.com/office/drawing/2014/main" val="671810918"/>
                        </a:ext>
                      </a:extLst>
                    </a:gridCol>
                    <a:gridCol w="932997">
                      <a:extLst>
                        <a:ext uri="{9D8B030D-6E8A-4147-A177-3AD203B41FA5}">
                          <a16:colId xmlns:a16="http://schemas.microsoft.com/office/drawing/2014/main" val="223659654"/>
                        </a:ext>
                      </a:extLst>
                    </a:gridCol>
                    <a:gridCol w="1084020">
                      <a:extLst>
                        <a:ext uri="{9D8B030D-6E8A-4147-A177-3AD203B41FA5}">
                          <a16:colId xmlns:a16="http://schemas.microsoft.com/office/drawing/2014/main" val="2219529954"/>
                        </a:ext>
                      </a:extLst>
                    </a:gridCol>
                    <a:gridCol w="1210314">
                      <a:extLst>
                        <a:ext uri="{9D8B030D-6E8A-4147-A177-3AD203B41FA5}">
                          <a16:colId xmlns:a16="http://schemas.microsoft.com/office/drawing/2014/main" val="2516754574"/>
                        </a:ext>
                      </a:extLst>
                    </a:gridCol>
                    <a:gridCol w="1764855">
                      <a:extLst>
                        <a:ext uri="{9D8B030D-6E8A-4147-A177-3AD203B41FA5}">
                          <a16:colId xmlns:a16="http://schemas.microsoft.com/office/drawing/2014/main" val="3664050653"/>
                        </a:ext>
                      </a:extLst>
                    </a:gridCol>
                    <a:gridCol w="1327523">
                      <a:extLst>
                        <a:ext uri="{9D8B030D-6E8A-4147-A177-3AD203B41FA5}">
                          <a16:colId xmlns:a16="http://schemas.microsoft.com/office/drawing/2014/main" val="3412319395"/>
                        </a:ext>
                      </a:extLst>
                    </a:gridCol>
                    <a:gridCol w="1248865">
                      <a:extLst>
                        <a:ext uri="{9D8B030D-6E8A-4147-A177-3AD203B41FA5}">
                          <a16:colId xmlns:a16="http://schemas.microsoft.com/office/drawing/2014/main" val="3186568638"/>
                        </a:ext>
                      </a:extLst>
                    </a:gridCol>
                    <a:gridCol w="1127045">
                      <a:extLst>
                        <a:ext uri="{9D8B030D-6E8A-4147-A177-3AD203B41FA5}">
                          <a16:colId xmlns:a16="http://schemas.microsoft.com/office/drawing/2014/main" val="2909848526"/>
                        </a:ext>
                      </a:extLst>
                    </a:gridCol>
                    <a:gridCol w="2322900">
                      <a:extLst>
                        <a:ext uri="{9D8B030D-6E8A-4147-A177-3AD203B41FA5}">
                          <a16:colId xmlns:a16="http://schemas.microsoft.com/office/drawing/2014/main" val="2417322949"/>
                        </a:ext>
                      </a:extLst>
                    </a:gridCol>
                  </a:tblGrid>
                  <a:tr h="426720">
                    <a:tc>
                      <a:txBody>
                        <a:bodyPr/>
                        <a:lstStyle/>
                        <a:p>
                          <a:endParaRPr lang="ru-RU" dirty="0"/>
                        </a:p>
                      </a:txBody>
                      <a:tcPr/>
                    </a:tc>
                    <a:tc gridSpan="3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>
                          <a:blip r:embed="rId3"/>
                          <a:stretch>
                            <a:fillRect l="-31947" t="-1429" r="-242722" b="-1225714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ru-RU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>
                          <a:blip r:embed="rId3"/>
                          <a:stretch>
                            <a:fillRect l="-240690" t="-1429" r="-342759" b="-1225714"/>
                          </a:stretch>
                        </a:blipFill>
                      </a:tcPr>
                    </a:tc>
                    <a:tc gridSpan="3">
                      <a:txBody>
                        <a:bodyPr/>
                        <a:lstStyle/>
                        <a:p>
                          <a:r>
                            <a:rPr lang="ru-RU" sz="1100" dirty="0"/>
                            <a:t>Отклонение от средних значении</a:t>
                          </a:r>
                          <a:r>
                            <a:rPr lang="en-US" sz="1100" dirty="0"/>
                            <a:t> </a:t>
                          </a:r>
                          <a:r>
                            <a:rPr lang="el-GR" sz="11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δ</a:t>
                          </a:r>
                          <a:r>
                            <a:rPr lang="en-US" sz="1100" dirty="0"/>
                            <a:t> (%)</a:t>
                          </a:r>
                        </a:p>
                        <a:p>
                          <a:endParaRPr lang="ru-RU" sz="1100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ru-RU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>
                          <a:blip r:embed="rId3"/>
                          <a:stretch>
                            <a:fillRect l="-418898" t="-1429" r="-1312" b="-122571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201004861"/>
                      </a:ext>
                    </a:extLst>
                  </a:tr>
                  <a:tr h="397565">
                    <a:tc>
                      <a:txBody>
                        <a:bodyPr/>
                        <a:lstStyle/>
                        <a:p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l-GR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ϴ</a:t>
                          </a:r>
                          <a:r>
                            <a:rPr lang="ru-RU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=</a:t>
                          </a:r>
                          <a:r>
                            <a:rPr lang="ru-RU" sz="1400" dirty="0"/>
                            <a:t> 120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l-GR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ϴ</a:t>
                          </a:r>
                          <a:r>
                            <a:rPr lang="ru-RU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=</a:t>
                          </a:r>
                          <a:r>
                            <a:rPr lang="ru-RU" sz="1400" dirty="0"/>
                            <a:t>  160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l-GR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ϴ</a:t>
                          </a:r>
                          <a:r>
                            <a:rPr lang="ru-RU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=</a:t>
                          </a:r>
                          <a:r>
                            <a:rPr lang="ru-RU" sz="1400" dirty="0"/>
                            <a:t> 210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l-GR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ϴ</a:t>
                          </a:r>
                          <a:r>
                            <a:rPr lang="ru-RU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=</a:t>
                          </a:r>
                          <a:r>
                            <a:rPr lang="ru-RU" sz="1400" dirty="0"/>
                            <a:t> 120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l-GR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ϴ</a:t>
                          </a:r>
                          <a:r>
                            <a:rPr lang="ru-RU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=</a:t>
                          </a:r>
                          <a:r>
                            <a:rPr lang="ru-RU" sz="1400" dirty="0"/>
                            <a:t>  160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l-GR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ϴ</a:t>
                          </a:r>
                          <a:r>
                            <a:rPr lang="ru-RU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=</a:t>
                          </a:r>
                          <a:r>
                            <a:rPr lang="ru-RU" sz="1400" dirty="0"/>
                            <a:t> 210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122828719"/>
                      </a:ext>
                    </a:extLst>
                  </a:tr>
                  <a:tr h="455588">
                    <a:tc>
                      <a:txBody>
                        <a:bodyPr/>
                        <a:lstStyle/>
                        <a:p>
                          <a:r>
                            <a:rPr lang="ru-RU" dirty="0"/>
                            <a:t>Тип 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100" dirty="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-0,086078951</a:t>
                          </a:r>
                          <a:endParaRPr lang="ru-RU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1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-0,0870788720</a:t>
                          </a:r>
                          <a:endParaRPr lang="ru-RU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1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-0,0874407189</a:t>
                          </a:r>
                          <a:endParaRPr lang="ru-RU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ru-RU" sz="11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-0,086852</a:t>
                          </a: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ru-RU" sz="11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0,9190298335</a:t>
                          </a: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ru-RU" sz="11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0,2513242405</a:t>
                          </a: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ru-RU" sz="11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0,6677055930</a:t>
                          </a: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1400" dirty="0"/>
                            <a:t>0,612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778329919"/>
                      </a:ext>
                    </a:extLst>
                  </a:tr>
                  <a:tr h="455588">
                    <a:tc>
                      <a:txBody>
                        <a:bodyPr/>
                        <a:lstStyle/>
                        <a:p>
                          <a:r>
                            <a:rPr lang="ru-RU" dirty="0"/>
                            <a:t>Тип 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100" dirty="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-0,267740693</a:t>
                          </a:r>
                          <a:endParaRPr lang="ru-RU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1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-0,2714644213</a:t>
                          </a:r>
                          <a:endParaRPr lang="ru-RU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1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-0,2729757677</a:t>
                          </a:r>
                          <a:endParaRPr lang="ru-RU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ru-RU" sz="11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-0,27068</a:t>
                          </a: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ru-RU" sz="11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1,1161402445</a:t>
                          </a: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ru-RU" sz="11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0,2790660438</a:t>
                          </a: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ru-RU" sz="11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0,8370742008</a:t>
                          </a: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1400" dirty="0"/>
                            <a:t>0,744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729321229"/>
                      </a:ext>
                    </a:extLst>
                  </a:tr>
                  <a:tr h="455588">
                    <a:tc>
                      <a:txBody>
                        <a:bodyPr/>
                        <a:lstStyle/>
                        <a:p>
                          <a:r>
                            <a:rPr lang="ru-RU" dirty="0"/>
                            <a:t>Тип 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100" dirty="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-0,472469199</a:t>
                          </a:r>
                          <a:endParaRPr lang="ru-RU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1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-0,4791361060</a:t>
                          </a:r>
                          <a:endParaRPr lang="ru-RU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100" dirty="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-0,4820312762</a:t>
                          </a:r>
                          <a:endParaRPr lang="ru-RU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ru-RU" sz="11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-0,47781</a:t>
                          </a: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ru-RU" sz="11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1,1444031288</a:t>
                          </a: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ru-RU" sz="11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0,2702903339</a:t>
                          </a: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ru-RU" sz="11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0,8741127949</a:t>
                          </a: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1400" dirty="0"/>
                            <a:t>0,763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65800061"/>
                      </a:ext>
                    </a:extLst>
                  </a:tr>
                  <a:tr h="455588">
                    <a:tc>
                      <a:txBody>
                        <a:bodyPr/>
                        <a:lstStyle/>
                        <a:p>
                          <a:r>
                            <a:rPr lang="ru-RU" dirty="0"/>
                            <a:t>Тип 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100" dirty="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-0,679622892</a:t>
                          </a:r>
                          <a:endParaRPr lang="ru-RU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1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-0,6894228406</a:t>
                          </a:r>
                          <a:endParaRPr lang="ru-RU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1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-0,6936634434</a:t>
                          </a:r>
                          <a:endParaRPr lang="ru-RU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ru-RU" sz="11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-0,687477</a:t>
                          </a: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ru-RU" sz="11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1,1671179541</a:t>
                          </a: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ru-RU" sz="11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0,2759425583</a:t>
                          </a: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ru-RU" sz="11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0,8911753958</a:t>
                          </a: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1400" dirty="0"/>
                            <a:t>0,77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54369239"/>
                      </a:ext>
                    </a:extLst>
                  </a:tr>
                  <a:tr h="455588">
                    <a:tc>
                      <a:txBody>
                        <a:bodyPr/>
                        <a:lstStyle/>
                        <a:p>
                          <a:r>
                            <a:rPr lang="ru-RU" dirty="0"/>
                            <a:t>Тип 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100" dirty="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-0,706473314</a:t>
                          </a:r>
                          <a:endParaRPr lang="ru-RU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1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-0,7218221036</a:t>
                          </a:r>
                          <a:endParaRPr lang="ru-RU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1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-0,7275936077</a:t>
                          </a:r>
                          <a:endParaRPr lang="ru-RU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ru-RU" sz="11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-0,71855</a:t>
                          </a: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ru-RU" sz="11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1,6987969690</a:t>
                          </a: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ru-RU" sz="11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0,0044625114</a:t>
                          </a: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ru-RU" sz="11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1,2525458241</a:t>
                          </a: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1400" dirty="0"/>
                            <a:t>0,985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825868863"/>
                      </a:ext>
                    </a:extLst>
                  </a:tr>
                  <a:tr h="455588">
                    <a:tc>
                      <a:txBody>
                        <a:bodyPr/>
                        <a:lstStyle/>
                        <a:p>
                          <a:r>
                            <a:rPr lang="ru-RU" dirty="0"/>
                            <a:t>Тип 6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100" dirty="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-2,184359246</a:t>
                          </a:r>
                          <a:endParaRPr lang="ru-RU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1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-2,2403568597</a:t>
                          </a:r>
                          <a:endParaRPr lang="ru-RU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1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-2,2626685308</a:t>
                          </a:r>
                          <a:endParaRPr lang="ru-RU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ru-RU" sz="11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-2,2289</a:t>
                          </a: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ru-RU" sz="11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2,0154382862</a:t>
                          </a: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ru-RU" sz="11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2,0154382862</a:t>
                          </a: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ru-RU" sz="11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1,5096682130</a:t>
                          </a: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1400" dirty="0"/>
                            <a:t>1,84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896538570"/>
                      </a:ext>
                    </a:extLst>
                  </a:tr>
                  <a:tr h="455588">
                    <a:tc>
                      <a:txBody>
                        <a:bodyPr/>
                        <a:lstStyle/>
                        <a:p>
                          <a:r>
                            <a:rPr lang="ru-RU" dirty="0"/>
                            <a:t>Тип</a:t>
                          </a:r>
                          <a:r>
                            <a:rPr lang="en-US" dirty="0"/>
                            <a:t> 7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100" dirty="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-3,844430088</a:t>
                          </a:r>
                          <a:endParaRPr lang="ru-RU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1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-3,9506943261</a:t>
                          </a:r>
                          <a:endParaRPr lang="ru-RU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1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-3,9861919951</a:t>
                          </a:r>
                          <a:endParaRPr lang="ru-RU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ru-RU" sz="11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-3,9267</a:t>
                          </a: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ru-RU" sz="11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2,1126841546</a:t>
                          </a: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ru-RU" sz="11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0,6041759508</a:t>
                          </a: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ru-RU" sz="11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1,5085082039</a:t>
                          </a: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1400" dirty="0"/>
                            <a:t>1,4084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527148253"/>
                      </a:ext>
                    </a:extLst>
                  </a:tr>
                  <a:tr h="455588">
                    <a:tc>
                      <a:txBody>
                        <a:bodyPr/>
                        <a:lstStyle/>
                        <a:p>
                          <a:r>
                            <a:rPr lang="ru-RU" dirty="0"/>
                            <a:t>Тип</a:t>
                          </a:r>
                          <a:r>
                            <a:rPr lang="en-US" dirty="0"/>
                            <a:t> 8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100" dirty="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-7,182178995</a:t>
                          </a:r>
                          <a:endParaRPr lang="ru-RU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1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-7,3831553570</a:t>
                          </a:r>
                          <a:endParaRPr lang="ru-RU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1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-7,4716874334</a:t>
                          </a:r>
                          <a:endParaRPr lang="ru-RU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ru-RU" sz="11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-7,34518</a:t>
                          </a: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ru-RU" sz="11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2,2309496606</a:t>
                          </a: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ru-RU" sz="11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0,5128503015</a:t>
                          </a: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ru-RU" sz="11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1,7180993591</a:t>
                          </a: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1400" dirty="0"/>
                            <a:t>1,487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892235769"/>
                      </a:ext>
                    </a:extLst>
                  </a:tr>
                  <a:tr h="455588">
                    <a:tc>
                      <a:txBody>
                        <a:bodyPr/>
                        <a:lstStyle/>
                        <a:p>
                          <a:r>
                            <a:rPr lang="ru-RU" dirty="0"/>
                            <a:t>Тип</a:t>
                          </a:r>
                          <a:r>
                            <a:rPr lang="en-US" dirty="0"/>
                            <a:t> 9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100" dirty="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-1,182034130</a:t>
                          </a:r>
                          <a:endParaRPr lang="ru-RU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1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-1,2126554474</a:t>
                          </a:r>
                          <a:endParaRPr lang="ru-RU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1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-1,2236763284</a:t>
                          </a:r>
                          <a:endParaRPr lang="ru-RU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ru-RU" sz="11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-1,2060</a:t>
                          </a: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ru-RU" sz="11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2,0034622808</a:t>
                          </a: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ru-RU" sz="11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0,5436932055</a:t>
                          </a: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ru-RU" sz="11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1,4597690752</a:t>
                          </a: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1400" dirty="0"/>
                            <a:t>1,335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017897545"/>
                      </a:ext>
                    </a:extLst>
                  </a:tr>
                  <a:tr h="640080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ru-RU" dirty="0"/>
                            <a:t>Тип 10</a:t>
                          </a:r>
                        </a:p>
                        <a:p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100" dirty="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-3,987322031</a:t>
                          </a:r>
                          <a:endParaRPr lang="ru-RU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100" dirty="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-4,1292275880</a:t>
                          </a:r>
                          <a:endParaRPr lang="ru-RU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100" dirty="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-4,1734718897</a:t>
                          </a:r>
                          <a:endParaRPr lang="ru-RU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ru-RU" sz="11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-4,09647</a:t>
                          </a: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ru-RU" sz="11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2,6767254704</a:t>
                          </a: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ru-RU" sz="11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0,8008065254</a:t>
                          </a: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ru-RU" sz="11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1,8759189450</a:t>
                          </a: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1400" dirty="0"/>
                            <a:t>1,784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394274353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0F00A3BA-4A0F-4E13-A55A-980F29B70E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B9DE2-6B7E-469A-A51E-C841B133EFF0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94905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5F87135-9BC6-4261-80E0-7AB695E287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65960" y="196890"/>
            <a:ext cx="7223760" cy="652305"/>
          </a:xfrm>
        </p:spPr>
        <p:txBody>
          <a:bodyPr>
            <a:noAutofit/>
          </a:bodyPr>
          <a:lstStyle/>
          <a:p>
            <a:r>
              <a:rPr lang="ru-RU" sz="2800" dirty="0"/>
              <a:t>Результаты полученные с методом </a:t>
            </a:r>
            <a:r>
              <a:rPr lang="en-US" sz="2800" dirty="0"/>
              <a:t>2</a:t>
            </a:r>
            <a:br>
              <a:rPr lang="ru-RU" sz="2800" dirty="0"/>
            </a:br>
            <a:endParaRPr lang="ru-RU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919BD675-A589-4DCB-BED0-9FDDEA9E0D8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0" y="523043"/>
                <a:ext cx="12192000" cy="6477000"/>
              </a:xfrm>
            </p:spPr>
            <p:txBody>
              <a:bodyPr/>
              <a:lstStyle/>
              <a:p>
                <a:pPr marL="0" indent="0">
                  <a:buNone/>
                </a:pPr>
                <a:endParaRPr lang="en-US" sz="1400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ru-RU" sz="14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ru-RU" sz="1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400" b="1" i="1">
                                <a:latin typeface="Cambria Math" panose="02040503050406030204" pitchFamily="18" charset="0"/>
                              </a:rPr>
                              <m:t>𝑩</m:t>
                            </m:r>
                          </m:e>
                          <m:sub>
                            <m:r>
                              <a:rPr lang="en-US" sz="1400" b="1" i="1">
                                <a:latin typeface="Cambria Math" panose="02040503050406030204" pitchFamily="18" charset="0"/>
                              </a:rPr>
                              <m:t>𝟐𝟑</m:t>
                            </m:r>
                          </m:sub>
                        </m:sSub>
                      </m:e>
                    </m:acc>
                    <m:r>
                      <a:rPr lang="en-US" sz="1400" b="1" i="1"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n-US" sz="14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nary>
                          <m:naryPr>
                            <m:chr m:val="∑"/>
                            <m:supHide m:val="on"/>
                            <m:ctrlPr>
                              <a:rPr lang="en-US" sz="1400" b="1" i="1"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m:rPr>
                                <m:sty m:val="p"/>
                                <m:brk m:alnAt="7"/>
                              </m:rPr>
                              <a:rPr lang="el-GR" sz="1400" b="1" i="1">
                                <a:latin typeface="Cambria Math" panose="02040503050406030204" pitchFamily="18" charset="0"/>
                              </a:rPr>
                              <m:t>ϴ</m:t>
                            </m:r>
                          </m:sub>
                          <m:sup/>
                          <m:e>
                            <m:sSub>
                              <m:sSubPr>
                                <m:ctrlPr>
                                  <a:rPr lang="ru-RU" sz="14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400" b="1" i="1">
                                    <a:latin typeface="Cambria Math" panose="02040503050406030204" pitchFamily="18" charset="0"/>
                                  </a:rPr>
                                  <m:t>𝑩</m:t>
                                </m:r>
                              </m:e>
                              <m:sub>
                                <m:r>
                                  <a:rPr lang="en-US" sz="1400" b="1" i="1">
                                    <a:latin typeface="Cambria Math" panose="02040503050406030204" pitchFamily="18" charset="0"/>
                                  </a:rPr>
                                  <m:t>𝟐𝟑</m:t>
                                </m:r>
                              </m:sub>
                            </m:sSub>
                          </m:e>
                        </m:nary>
                      </m:num>
                      <m:den>
                        <m:r>
                          <a:rPr lang="en-US" sz="1400" b="1" i="1">
                            <a:latin typeface="Cambria Math" panose="02040503050406030204" pitchFamily="18" charset="0"/>
                          </a:rPr>
                          <m:t>𝟑</m:t>
                        </m:r>
                      </m:den>
                    </m:f>
                  </m:oMath>
                </a14:m>
                <a:r>
                  <a:rPr lang="ru-RU" sz="1400" dirty="0"/>
                  <a:t> - средние значение по сечению</a:t>
                </a:r>
                <a:r>
                  <a:rPr lang="en-US" sz="1400" dirty="0"/>
                  <a:t>,</a:t>
                </a:r>
                <a:r>
                  <a:rPr lang="ru-RU" sz="1400" dirty="0"/>
                  <a:t>	</a:t>
                </a:r>
                <a:r>
                  <a:rPr lang="en-US" sz="1400" dirty="0"/>
                  <a:t> </a:t>
                </a:r>
                <a:r>
                  <a:rPr lang="el-GR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δ</a:t>
                </a:r>
                <a:r>
                  <a:rPr lang="en-US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=100*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1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1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acc>
                              <m:accPr>
                                <m:chr m:val="̅"/>
                                <m:ctrlPr>
                                  <a:rPr lang="ru-RU" sz="1400" i="1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sSub>
                                  <m:sSubPr>
                                    <m:ctrlPr>
                                      <a:rPr lang="ru-RU" sz="1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400" b="1" i="1">
                                        <a:latin typeface="Cambria Math" panose="02040503050406030204" pitchFamily="18" charset="0"/>
                                      </a:rPr>
                                      <m:t>𝑩</m:t>
                                    </m:r>
                                  </m:e>
                                  <m:sub>
                                    <m:r>
                                      <a:rPr lang="en-US" sz="1400" b="1" i="1">
                                        <a:latin typeface="Cambria Math" panose="02040503050406030204" pitchFamily="18" charset="0"/>
                                      </a:rPr>
                                      <m:t>𝟐𝟑</m:t>
                                    </m:r>
                                  </m:sub>
                                </m:sSub>
                              </m:e>
                            </m:acc>
                            <m:r>
                              <a:rPr lang="en-US" sz="1400" i="1">
                                <a:latin typeface="Cambria Math" panose="02040503050406030204" pitchFamily="18" charset="0"/>
                              </a:rPr>
                              <m:t> −</m:t>
                            </m:r>
                            <m:sSub>
                              <m:sSubPr>
                                <m:ctrlPr>
                                  <a:rPr lang="ru-RU" sz="14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400" b="1" i="1">
                                    <a:latin typeface="Cambria Math" panose="02040503050406030204" pitchFamily="18" charset="0"/>
                                  </a:rPr>
                                  <m:t>𝑩</m:t>
                                </m:r>
                              </m:e>
                              <m:sub>
                                <m:r>
                                  <a:rPr lang="en-US" sz="1400" b="1" i="1">
                                    <a:latin typeface="Cambria Math" panose="02040503050406030204" pitchFamily="18" charset="0"/>
                                  </a:rPr>
                                  <m:t>𝟐𝟑</m:t>
                                </m:r>
                              </m:sub>
                            </m:sSub>
                          </m:num>
                          <m:den>
                            <m:acc>
                              <m:accPr>
                                <m:chr m:val="̅"/>
                                <m:ctrlPr>
                                  <a:rPr lang="ru-RU" sz="1400" i="1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sSub>
                                  <m:sSubPr>
                                    <m:ctrlPr>
                                      <a:rPr lang="ru-RU" sz="1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400" b="1" i="1">
                                        <a:latin typeface="Cambria Math" panose="02040503050406030204" pitchFamily="18" charset="0"/>
                                      </a:rPr>
                                      <m:t>𝑩</m:t>
                                    </m:r>
                                  </m:e>
                                  <m:sub>
                                    <m:r>
                                      <a:rPr lang="en-US" sz="1400" b="1" i="1">
                                        <a:latin typeface="Cambria Math" panose="02040503050406030204" pitchFamily="18" charset="0"/>
                                      </a:rPr>
                                      <m:t>𝟐𝟑</m:t>
                                    </m:r>
                                  </m:sub>
                                </m:sSub>
                              </m:e>
                            </m:acc>
                          </m:den>
                        </m:f>
                      </m:e>
                    </m:d>
                  </m:oMath>
                </a14:m>
                <a:r>
                  <a:rPr lang="ru-RU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- отклонение от средних значении </a:t>
                </a:r>
                <a:r>
                  <a:rPr lang="en-US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</a:t>
                </a:r>
                <a:r>
                  <a:rPr lang="ru-RU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14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l-GR" sz="1400" i="1">
                            <a:latin typeface="Cambria Math" panose="02040503050406030204" pitchFamily="18" charset="0"/>
                          </a:rPr>
                          <m:t>δ</m:t>
                        </m:r>
                      </m:e>
                    </m:acc>
                  </m:oMath>
                </a14:m>
                <a:r>
                  <a:rPr lang="en-US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4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nary>
                          <m:naryPr>
                            <m:chr m:val="∑"/>
                            <m:supHide m:val="on"/>
                            <m:ctrlPr>
                              <a:rPr lang="en-US" sz="1400" b="1" i="1"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m:rPr>
                                <m:sty m:val="p"/>
                                <m:brk m:alnAt="7"/>
                              </m:rPr>
                              <a:rPr lang="el-GR" sz="1400" b="1" i="1">
                                <a:latin typeface="Cambria Math" panose="02040503050406030204" pitchFamily="18" charset="0"/>
                              </a:rPr>
                              <m:t>ϴ</m:t>
                            </m:r>
                          </m:sub>
                          <m:sup/>
                          <m:e>
                            <m:r>
                              <m:rPr>
                                <m:nor/>
                              </m:rPr>
                              <a:rPr lang="el-GR" sz="1400" dirty="0">
                                <a:latin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δ</m:t>
                            </m:r>
                          </m:e>
                        </m:nary>
                      </m:num>
                      <m:den>
                        <m:r>
                          <a:rPr lang="en-US" sz="1400" b="1" i="1">
                            <a:latin typeface="Cambria Math" panose="02040503050406030204" pitchFamily="18" charset="0"/>
                          </a:rPr>
                          <m:t>𝟑</m:t>
                        </m:r>
                      </m:den>
                    </m:f>
                  </m:oMath>
                </a14:m>
                <a:r>
                  <a:rPr lang="ru-RU" sz="1400" dirty="0"/>
                  <a:t> - Средние отклонение по сечению</a:t>
                </a:r>
              </a:p>
            </p:txBody>
          </p:sp>
        </mc:Choice>
        <mc:Fallback xmlns="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919BD675-A589-4DCB-BED0-9FDDEA9E0D8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523043"/>
                <a:ext cx="12192000" cy="6477000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Таблица 4">
                <a:extLst>
                  <a:ext uri="{FF2B5EF4-FFF2-40B4-BE49-F238E27FC236}">
                    <a16:creationId xmlns:a16="http://schemas.microsoft.com/office/drawing/2014/main" id="{E119E609-01A1-408C-9D80-C14F5511FB1C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179869756"/>
                  </p:ext>
                </p:extLst>
              </p:nvPr>
            </p:nvGraphicFramePr>
            <p:xfrm>
              <a:off x="0" y="1370169"/>
              <a:ext cx="12192001" cy="534055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841017">
                      <a:extLst>
                        <a:ext uri="{9D8B030D-6E8A-4147-A177-3AD203B41FA5}">
                          <a16:colId xmlns:a16="http://schemas.microsoft.com/office/drawing/2014/main" val="671810918"/>
                        </a:ext>
                      </a:extLst>
                    </a:gridCol>
                    <a:gridCol w="1328566">
                      <a:extLst>
                        <a:ext uri="{9D8B030D-6E8A-4147-A177-3AD203B41FA5}">
                          <a16:colId xmlns:a16="http://schemas.microsoft.com/office/drawing/2014/main" val="223659654"/>
                        </a:ext>
                      </a:extLst>
                    </a:gridCol>
                    <a:gridCol w="1195917">
                      <a:extLst>
                        <a:ext uri="{9D8B030D-6E8A-4147-A177-3AD203B41FA5}">
                          <a16:colId xmlns:a16="http://schemas.microsoft.com/office/drawing/2014/main" val="2219529954"/>
                        </a:ext>
                      </a:extLst>
                    </a:gridCol>
                    <a:gridCol w="1111250">
                      <a:extLst>
                        <a:ext uri="{9D8B030D-6E8A-4147-A177-3AD203B41FA5}">
                          <a16:colId xmlns:a16="http://schemas.microsoft.com/office/drawing/2014/main" val="2516754574"/>
                        </a:ext>
                      </a:extLst>
                    </a:gridCol>
                    <a:gridCol w="2127251">
                      <a:extLst>
                        <a:ext uri="{9D8B030D-6E8A-4147-A177-3AD203B41FA5}">
                          <a16:colId xmlns:a16="http://schemas.microsoft.com/office/drawing/2014/main" val="3664050653"/>
                        </a:ext>
                      </a:extLst>
                    </a:gridCol>
                    <a:gridCol w="1000597">
                      <a:extLst>
                        <a:ext uri="{9D8B030D-6E8A-4147-A177-3AD203B41FA5}">
                          <a16:colId xmlns:a16="http://schemas.microsoft.com/office/drawing/2014/main" val="3412319395"/>
                        </a:ext>
                      </a:extLst>
                    </a:gridCol>
                    <a:gridCol w="1267433">
                      <a:extLst>
                        <a:ext uri="{9D8B030D-6E8A-4147-A177-3AD203B41FA5}">
                          <a16:colId xmlns:a16="http://schemas.microsoft.com/office/drawing/2014/main" val="3186568638"/>
                        </a:ext>
                      </a:extLst>
                    </a:gridCol>
                    <a:gridCol w="1153109">
                      <a:extLst>
                        <a:ext uri="{9D8B030D-6E8A-4147-A177-3AD203B41FA5}">
                          <a16:colId xmlns:a16="http://schemas.microsoft.com/office/drawing/2014/main" val="2909848526"/>
                        </a:ext>
                      </a:extLst>
                    </a:gridCol>
                    <a:gridCol w="2166861">
                      <a:extLst>
                        <a:ext uri="{9D8B030D-6E8A-4147-A177-3AD203B41FA5}">
                          <a16:colId xmlns:a16="http://schemas.microsoft.com/office/drawing/2014/main" val="2417322949"/>
                        </a:ext>
                      </a:extLst>
                    </a:gridCol>
                  </a:tblGrid>
                  <a:tr h="363657">
                    <a:tc>
                      <a:txBody>
                        <a:bodyPr/>
                        <a:lstStyle/>
                        <a:p>
                          <a:endParaRPr lang="ru-RU" dirty="0"/>
                        </a:p>
                      </a:txBody>
                      <a:tcPr/>
                    </a:tc>
                    <a:tc gridSpan="3">
                      <a:txBody>
                        <a:bodyPr/>
                        <a:lstStyle/>
                        <a:p>
                          <a:r>
                            <a:rPr lang="ru-RU" sz="1100" dirty="0"/>
                            <a:t> полученные значения</a:t>
                          </a:r>
                          <a:r>
                            <a:rPr lang="en-US" sz="1100" dirty="0"/>
                            <a:t>  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ru-RU" sz="11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100" b="1" i="1" smtClean="0">
                                      <a:latin typeface="Cambria Math" panose="02040503050406030204" pitchFamily="18" charset="0"/>
                                    </a:rPr>
                                    <m:t>𝑩</m:t>
                                  </m:r>
                                </m:e>
                                <m:sub>
                                  <m:r>
                                    <a:rPr lang="en-US" sz="1100" b="1" i="1" smtClean="0">
                                      <a:latin typeface="Cambria Math" panose="02040503050406030204" pitchFamily="18" charset="0"/>
                                    </a:rPr>
                                    <m:t>𝟐𝟑</m:t>
                                  </m:r>
                                </m:sub>
                              </m:sSub>
                            </m:oMath>
                          </a14:m>
                          <a:r>
                            <a:rPr lang="en-US" sz="1100" dirty="0"/>
                            <a:t> (*10^8)</a:t>
                          </a:r>
                          <a:endParaRPr lang="ru-RU" sz="1100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ru-RU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sz="1100" dirty="0"/>
                            <a:t>Средние значение</a:t>
                          </a:r>
                          <a:r>
                            <a:rPr lang="ru-RU" sz="1100" baseline="0" dirty="0"/>
                            <a:t> </a:t>
                          </a:r>
                          <a14:m>
                            <m:oMath xmlns:m="http://schemas.openxmlformats.org/officeDocument/2006/math">
                              <m:acc>
                                <m:accPr>
                                  <m:chr m:val="̅"/>
                                  <m:ctrlPr>
                                    <a:rPr lang="ru-RU" sz="11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sSub>
                                    <m:sSubPr>
                                      <m:ctrlPr>
                                        <a:rPr lang="ru-RU" sz="110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100" b="1" i="1" smtClean="0">
                                          <a:latin typeface="Cambria Math" panose="02040503050406030204" pitchFamily="18" charset="0"/>
                                        </a:rPr>
                                        <m:t>𝑩</m:t>
                                      </m:r>
                                    </m:e>
                                    <m:sub>
                                      <m:r>
                                        <a:rPr lang="en-US" sz="1100" b="1" i="1" smtClean="0">
                                          <a:latin typeface="Cambria Math" panose="02040503050406030204" pitchFamily="18" charset="0"/>
                                        </a:rPr>
                                        <m:t>𝟐𝟑</m:t>
                                      </m:r>
                                    </m:sub>
                                  </m:sSub>
                                </m:e>
                              </m:acc>
                            </m:oMath>
                          </a14:m>
                          <a:r>
                            <a:rPr lang="en-US" sz="1100" dirty="0"/>
                            <a:t> (*10^8)</a:t>
                          </a:r>
                          <a:endParaRPr lang="ru-RU" sz="1100" dirty="0"/>
                        </a:p>
                      </a:txBody>
                      <a:tcPr/>
                    </a:tc>
                    <a:tc gridSpan="3">
                      <a:txBody>
                        <a:bodyPr/>
                        <a:lstStyle/>
                        <a:p>
                          <a:r>
                            <a:rPr lang="ru-RU" sz="1100" dirty="0"/>
                            <a:t>Отклонение от средних значении</a:t>
                          </a:r>
                          <a:r>
                            <a:rPr lang="en-US" sz="1100" dirty="0"/>
                            <a:t> </a:t>
                          </a:r>
                          <a:r>
                            <a:rPr lang="el-GR" sz="11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δ</a:t>
                          </a:r>
                          <a:r>
                            <a:rPr lang="en-US" sz="1100" dirty="0"/>
                            <a:t> (%)</a:t>
                          </a:r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ru-RU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ru-RU" sz="1100" dirty="0"/>
                            <a:t>Средняя погрешность</a:t>
                          </a:r>
                          <a:r>
                            <a:rPr lang="en-US" sz="1100" dirty="0"/>
                            <a:t> </a:t>
                          </a:r>
                          <a14:m>
                            <m:oMath xmlns:m="http://schemas.openxmlformats.org/officeDocument/2006/math">
                              <m:acc>
                                <m:accPr>
                                  <m:chr m:val="̅"/>
                                  <m:ctrlPr>
                                    <a:rPr lang="en-US" sz="11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m:rPr>
                                      <m:sty m:val="p"/>
                                    </m:rPr>
                                    <a:rPr lang="el-GR" sz="1100" i="1" smtClean="0">
                                      <a:latin typeface="Cambria Math" panose="02040503050406030204" pitchFamily="18" charset="0"/>
                                    </a:rPr>
                                    <m:t>δ</m:t>
                                  </m:r>
                                </m:e>
                              </m:acc>
                            </m:oMath>
                          </a14:m>
                          <a:r>
                            <a:rPr lang="en-US" sz="1100" dirty="0"/>
                            <a:t> </a:t>
                          </a:r>
                          <a:r>
                            <a:rPr lang="ru-RU" sz="1100" dirty="0"/>
                            <a:t>(</a:t>
                          </a:r>
                          <a:r>
                            <a:rPr lang="en-US" sz="1100" dirty="0"/>
                            <a:t>%)  </a:t>
                          </a:r>
                          <a:endParaRPr lang="ru-RU" sz="11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201004861"/>
                      </a:ext>
                    </a:extLst>
                  </a:tr>
                  <a:tr h="433471">
                    <a:tc>
                      <a:txBody>
                        <a:bodyPr/>
                        <a:lstStyle/>
                        <a:p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l-GR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ϴ</a:t>
                          </a:r>
                          <a:r>
                            <a:rPr lang="ru-RU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=</a:t>
                          </a:r>
                          <a:r>
                            <a:rPr lang="ru-RU" sz="1400" dirty="0"/>
                            <a:t> 120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l-GR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ϴ</a:t>
                          </a:r>
                          <a:r>
                            <a:rPr lang="ru-RU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=</a:t>
                          </a:r>
                          <a:r>
                            <a:rPr lang="ru-RU" sz="1400" dirty="0"/>
                            <a:t>  160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l-GR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ϴ</a:t>
                          </a:r>
                          <a:r>
                            <a:rPr lang="ru-RU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=</a:t>
                          </a:r>
                          <a:r>
                            <a:rPr lang="ru-RU" sz="1400" dirty="0"/>
                            <a:t> 210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l-GR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ϴ</a:t>
                          </a:r>
                          <a:r>
                            <a:rPr lang="ru-RU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=</a:t>
                          </a:r>
                          <a:r>
                            <a:rPr lang="ru-RU" sz="1400" dirty="0"/>
                            <a:t> 120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l-GR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ϴ</a:t>
                          </a:r>
                          <a:r>
                            <a:rPr lang="ru-RU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=</a:t>
                          </a:r>
                          <a:r>
                            <a:rPr lang="ru-RU" sz="1400" dirty="0"/>
                            <a:t>  160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l-GR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ϴ</a:t>
                          </a:r>
                          <a:r>
                            <a:rPr lang="ru-RU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=</a:t>
                          </a:r>
                          <a:r>
                            <a:rPr lang="ru-RU" sz="1400" dirty="0"/>
                            <a:t> 210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122828719"/>
                      </a:ext>
                    </a:extLst>
                  </a:tr>
                  <a:tr h="433471">
                    <a:tc>
                      <a:txBody>
                        <a:bodyPr/>
                        <a:lstStyle/>
                        <a:p>
                          <a:r>
                            <a:rPr lang="ru-RU" dirty="0"/>
                            <a:t>Тип 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000" dirty="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0,0903674143</a:t>
                          </a:r>
                          <a:endParaRPr lang="ru-RU" sz="1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0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0,0892769511</a:t>
                          </a:r>
                          <a:endParaRPr lang="ru-RU" sz="1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0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0,0888886432</a:t>
                          </a:r>
                          <a:endParaRPr lang="ru-RU" sz="1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000" dirty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0,08952</a:t>
                          </a: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ru-RU" sz="10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0,9703216732</a:t>
                          </a: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ru-RU" sz="10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0,2683755507</a:t>
                          </a: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ru-RU" sz="10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0,7019461226</a:t>
                          </a: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000" dirty="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0,637</a:t>
                          </a:r>
                          <a:endParaRPr lang="ru-RU" sz="1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2778329919"/>
                      </a:ext>
                    </a:extLst>
                  </a:tr>
                  <a:tr h="433471">
                    <a:tc>
                      <a:txBody>
                        <a:bodyPr/>
                        <a:lstStyle/>
                        <a:p>
                          <a:r>
                            <a:rPr lang="ru-RU" dirty="0"/>
                            <a:t>Тип 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000" dirty="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0,2861815654</a:t>
                          </a:r>
                          <a:endParaRPr lang="ru-RU" sz="1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000" dirty="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0,2819386121</a:t>
                          </a:r>
                          <a:endParaRPr lang="ru-RU" sz="1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0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0,2802509162</a:t>
                          </a:r>
                          <a:endParaRPr lang="ru-RU" sz="1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000" dirty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0,282</a:t>
                          </a: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ru-RU" sz="10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1,2135090583</a:t>
                          </a: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ru-RU" sz="10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0,3085267190</a:t>
                          </a: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ru-RU" sz="10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0,9049823393</a:t>
                          </a: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000" dirty="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0,8</a:t>
                          </a:r>
                          <a:endParaRPr lang="ru-RU" sz="1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3729321229"/>
                      </a:ext>
                    </a:extLst>
                  </a:tr>
                  <a:tr h="433471">
                    <a:tc>
                      <a:txBody>
                        <a:bodyPr/>
                        <a:lstStyle/>
                        <a:p>
                          <a:r>
                            <a:rPr lang="ru-RU" dirty="0"/>
                            <a:t>Тип 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0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0,5085348262</a:t>
                          </a:r>
                          <a:endParaRPr lang="ru-RU" sz="1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000" dirty="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0,5007789220</a:t>
                          </a:r>
                          <a:endParaRPr lang="ru-RU" sz="1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000" dirty="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0,4974809412</a:t>
                          </a:r>
                          <a:endParaRPr lang="ru-RU" sz="1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000" dirty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0,5</a:t>
                          </a: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ru-RU" sz="10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1,2620874642</a:t>
                          </a: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ru-RU" sz="10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0,3038676585</a:t>
                          </a: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ru-RU" sz="10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0,9582198057</a:t>
                          </a: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000" dirty="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0,83</a:t>
                          </a:r>
                          <a:endParaRPr lang="ru-RU" sz="1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65800061"/>
                      </a:ext>
                    </a:extLst>
                  </a:tr>
                  <a:tr h="433471">
                    <a:tc>
                      <a:txBody>
                        <a:bodyPr/>
                        <a:lstStyle/>
                        <a:p>
                          <a:r>
                            <a:rPr lang="ru-RU" dirty="0"/>
                            <a:t>Тип 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0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0,7345470037</a:t>
                          </a:r>
                          <a:endParaRPr lang="ru-RU" sz="1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0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0,7230171489</a:t>
                          </a:r>
                          <a:endParaRPr lang="ru-RU" sz="1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000" dirty="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0,7181343681</a:t>
                          </a:r>
                          <a:endParaRPr lang="ru-RU" sz="1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000" dirty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0,72</a:t>
                          </a: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ru-RU" sz="10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1,2969812846</a:t>
                          </a: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ru-RU" sz="10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0,3127249511</a:t>
                          </a: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ru-RU" sz="10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0,9842563334</a:t>
                          </a: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000" dirty="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0,856</a:t>
                          </a:r>
                          <a:endParaRPr lang="ru-RU" sz="1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054369239"/>
                      </a:ext>
                    </a:extLst>
                  </a:tr>
                  <a:tr h="433471">
                    <a:tc>
                      <a:txBody>
                        <a:bodyPr/>
                        <a:lstStyle/>
                        <a:p>
                          <a:r>
                            <a:rPr lang="ru-RU" dirty="0"/>
                            <a:t>Тип 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0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0,7759853600</a:t>
                          </a:r>
                          <a:endParaRPr lang="ru-RU" sz="1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0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0,7578529693</a:t>
                          </a:r>
                          <a:endParaRPr lang="ru-RU" sz="1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0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0,7512427380</a:t>
                          </a:r>
                          <a:endParaRPr lang="ru-RU" sz="1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000" dirty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0,76</a:t>
                          </a: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ru-RU" sz="10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1,8843491029</a:t>
                          </a: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ru-RU" sz="10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0,5065792827</a:t>
                          </a: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ru-RU" sz="10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1,3777698202</a:t>
                          </a: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000" dirty="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1,25</a:t>
                          </a:r>
                          <a:endParaRPr lang="ru-RU" sz="1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825868863"/>
                      </a:ext>
                    </a:extLst>
                  </a:tr>
                  <a:tr h="433471">
                    <a:tc>
                      <a:txBody>
                        <a:bodyPr/>
                        <a:lstStyle/>
                        <a:p>
                          <a:r>
                            <a:rPr lang="ru-RU" dirty="0"/>
                            <a:t>Тип 6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0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2,4809618458</a:t>
                          </a:r>
                          <a:endParaRPr lang="ru-RU" sz="1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0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2,4090739998</a:t>
                          </a:r>
                          <a:endParaRPr lang="ru-RU" sz="1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0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2,3815044199</a:t>
                          </a:r>
                          <a:endParaRPr lang="ru-RU" sz="1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000" dirty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2,42</a:t>
                          </a: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ru-RU" sz="10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2,3647727558</a:t>
                          </a: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ru-RU" sz="10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0,6120197860</a:t>
                          </a: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ru-RU" sz="10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1,7527529698</a:t>
                          </a: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000" dirty="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1,57</a:t>
                          </a:r>
                          <a:endParaRPr lang="ru-RU" sz="1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896538570"/>
                      </a:ext>
                    </a:extLst>
                  </a:tr>
                  <a:tr h="433471">
                    <a:tc>
                      <a:txBody>
                        <a:bodyPr/>
                        <a:lstStyle/>
                        <a:p>
                          <a:r>
                            <a:rPr lang="ru-RU" dirty="0"/>
                            <a:t>Тип</a:t>
                          </a:r>
                          <a:r>
                            <a:rPr lang="en-US" dirty="0"/>
                            <a:t> 7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0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4,4299966030</a:t>
                          </a:r>
                          <a:endParaRPr lang="ru-RU" sz="1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0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4,2881427869</a:t>
                          </a:r>
                          <a:endParaRPr lang="ru-RU" sz="1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0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4,2426096210</a:t>
                          </a:r>
                          <a:endParaRPr lang="ru-RU" sz="1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000" dirty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4,3</a:t>
                          </a: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ru-RU" sz="10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2,5493744661</a:t>
                          </a: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ru-RU" sz="10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0,7475132416</a:t>
                          </a: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ru-RU" sz="10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1,8018612246</a:t>
                          </a: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000" dirty="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1,69</a:t>
                          </a:r>
                          <a:endParaRPr lang="ru-RU" sz="1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527148253"/>
                      </a:ext>
                    </a:extLst>
                  </a:tr>
                  <a:tr h="433471">
                    <a:tc>
                      <a:txBody>
                        <a:bodyPr/>
                        <a:lstStyle/>
                        <a:p>
                          <a:r>
                            <a:rPr lang="ru-RU" dirty="0"/>
                            <a:t>Тип</a:t>
                          </a:r>
                          <a:r>
                            <a:rPr lang="en-US" dirty="0"/>
                            <a:t> 8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0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8,4183275763</a:t>
                          </a:r>
                          <a:endParaRPr lang="ru-RU" sz="1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0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8,1392880893</a:t>
                          </a:r>
                          <a:endParaRPr lang="ru-RU" sz="1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0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8,0216763271</a:t>
                          </a:r>
                          <a:endParaRPr lang="ru-RU" sz="1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000" dirty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8,19</a:t>
                          </a: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ru-RU" sz="10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2,7555612614</a:t>
                          </a: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ru-RU" sz="10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0,6600606996</a:t>
                          </a: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ru-RU" sz="10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2,0955005618</a:t>
                          </a: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000" dirty="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1,832</a:t>
                          </a:r>
                          <a:endParaRPr lang="ru-RU" sz="1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2892235769"/>
                      </a:ext>
                    </a:extLst>
                  </a:tr>
                  <a:tr h="433471">
                    <a:tc>
                      <a:txBody>
                        <a:bodyPr/>
                        <a:lstStyle/>
                        <a:p>
                          <a:r>
                            <a:rPr lang="ru-RU" dirty="0"/>
                            <a:t>Тип</a:t>
                          </a:r>
                          <a:r>
                            <a:rPr lang="en-US" dirty="0"/>
                            <a:t> 9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0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1,3144806023</a:t>
                          </a:r>
                          <a:endParaRPr lang="ru-RU" sz="1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0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1,2779210424</a:t>
                          </a:r>
                          <a:endParaRPr lang="ru-RU" sz="1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0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1,2652341134</a:t>
                          </a:r>
                          <a:endParaRPr lang="ru-RU" sz="1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000" dirty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1,28</a:t>
                          </a: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ru-RU" sz="10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2,2314409529</a:t>
                          </a: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ru-RU" sz="10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0,6211778936</a:t>
                          </a: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ru-RU" sz="10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1,6102630593</a:t>
                          </a: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000" dirty="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1,48</a:t>
                          </a:r>
                          <a:endParaRPr lang="ru-RU" sz="1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4017897545"/>
                      </a:ext>
                    </a:extLst>
                  </a:tr>
                  <a:tr h="592578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ru-RU" dirty="0"/>
                            <a:t>Тип 10</a:t>
                          </a:r>
                        </a:p>
                        <a:p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0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4,6724496203</a:t>
                          </a:r>
                          <a:endParaRPr lang="ru-RU" sz="1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0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4,4828622412</a:t>
                          </a:r>
                          <a:endParaRPr lang="ru-RU" sz="1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0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4,4266378551</a:t>
                          </a:r>
                          <a:endParaRPr lang="ru-RU" sz="1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000" dirty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4,527</a:t>
                          </a: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ru-RU" sz="10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3,2148214658</a:t>
                          </a: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ru-RU" sz="10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0,9893291609</a:t>
                          </a: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ru-RU" sz="10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2,2254923049</a:t>
                          </a: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000" dirty="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2,13</a:t>
                          </a:r>
                          <a:endParaRPr lang="ru-RU" sz="1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305035023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Таблица 4">
                <a:extLst>
                  <a:ext uri="{FF2B5EF4-FFF2-40B4-BE49-F238E27FC236}">
                    <a16:creationId xmlns:a16="http://schemas.microsoft.com/office/drawing/2014/main" id="{E119E609-01A1-408C-9D80-C14F5511FB1C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179869756"/>
                  </p:ext>
                </p:extLst>
              </p:nvPr>
            </p:nvGraphicFramePr>
            <p:xfrm>
              <a:off x="0" y="1370169"/>
              <a:ext cx="12192001" cy="534055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841017">
                      <a:extLst>
                        <a:ext uri="{9D8B030D-6E8A-4147-A177-3AD203B41FA5}">
                          <a16:colId xmlns:a16="http://schemas.microsoft.com/office/drawing/2014/main" val="671810918"/>
                        </a:ext>
                      </a:extLst>
                    </a:gridCol>
                    <a:gridCol w="1328566">
                      <a:extLst>
                        <a:ext uri="{9D8B030D-6E8A-4147-A177-3AD203B41FA5}">
                          <a16:colId xmlns:a16="http://schemas.microsoft.com/office/drawing/2014/main" val="223659654"/>
                        </a:ext>
                      </a:extLst>
                    </a:gridCol>
                    <a:gridCol w="1195917">
                      <a:extLst>
                        <a:ext uri="{9D8B030D-6E8A-4147-A177-3AD203B41FA5}">
                          <a16:colId xmlns:a16="http://schemas.microsoft.com/office/drawing/2014/main" val="2219529954"/>
                        </a:ext>
                      </a:extLst>
                    </a:gridCol>
                    <a:gridCol w="1111250">
                      <a:extLst>
                        <a:ext uri="{9D8B030D-6E8A-4147-A177-3AD203B41FA5}">
                          <a16:colId xmlns:a16="http://schemas.microsoft.com/office/drawing/2014/main" val="2516754574"/>
                        </a:ext>
                      </a:extLst>
                    </a:gridCol>
                    <a:gridCol w="2127251">
                      <a:extLst>
                        <a:ext uri="{9D8B030D-6E8A-4147-A177-3AD203B41FA5}">
                          <a16:colId xmlns:a16="http://schemas.microsoft.com/office/drawing/2014/main" val="3664050653"/>
                        </a:ext>
                      </a:extLst>
                    </a:gridCol>
                    <a:gridCol w="1000597">
                      <a:extLst>
                        <a:ext uri="{9D8B030D-6E8A-4147-A177-3AD203B41FA5}">
                          <a16:colId xmlns:a16="http://schemas.microsoft.com/office/drawing/2014/main" val="3412319395"/>
                        </a:ext>
                      </a:extLst>
                    </a:gridCol>
                    <a:gridCol w="1267433">
                      <a:extLst>
                        <a:ext uri="{9D8B030D-6E8A-4147-A177-3AD203B41FA5}">
                          <a16:colId xmlns:a16="http://schemas.microsoft.com/office/drawing/2014/main" val="3186568638"/>
                        </a:ext>
                      </a:extLst>
                    </a:gridCol>
                    <a:gridCol w="1153109">
                      <a:extLst>
                        <a:ext uri="{9D8B030D-6E8A-4147-A177-3AD203B41FA5}">
                          <a16:colId xmlns:a16="http://schemas.microsoft.com/office/drawing/2014/main" val="2909848526"/>
                        </a:ext>
                      </a:extLst>
                    </a:gridCol>
                    <a:gridCol w="2166861">
                      <a:extLst>
                        <a:ext uri="{9D8B030D-6E8A-4147-A177-3AD203B41FA5}">
                          <a16:colId xmlns:a16="http://schemas.microsoft.com/office/drawing/2014/main" val="2417322949"/>
                        </a:ext>
                      </a:extLst>
                    </a:gridCol>
                  </a:tblGrid>
                  <a:tr h="365760">
                    <a:tc>
                      <a:txBody>
                        <a:bodyPr/>
                        <a:lstStyle/>
                        <a:p>
                          <a:endParaRPr lang="ru-RU" dirty="0"/>
                        </a:p>
                      </a:txBody>
                      <a:tcPr/>
                    </a:tc>
                    <a:tc gridSpan="3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>
                          <a:blip r:embed="rId3"/>
                          <a:stretch>
                            <a:fillRect l="-23451" t="-1667" r="-212730" b="-1383333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ru-RU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>
                          <a:blip r:embed="rId3"/>
                          <a:stretch>
                            <a:fillRect l="-211175" t="-1667" r="-263897" b="-1383333"/>
                          </a:stretch>
                        </a:blipFill>
                      </a:tcPr>
                    </a:tc>
                    <a:tc gridSpan="3">
                      <a:txBody>
                        <a:bodyPr/>
                        <a:lstStyle/>
                        <a:p>
                          <a:r>
                            <a:rPr lang="ru-RU" sz="1100" dirty="0"/>
                            <a:t>Отклонение от средних значении</a:t>
                          </a:r>
                          <a:r>
                            <a:rPr lang="en-US" sz="1100" dirty="0"/>
                            <a:t> </a:t>
                          </a:r>
                          <a:r>
                            <a:rPr lang="el-GR" sz="11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δ</a:t>
                          </a:r>
                          <a:r>
                            <a:rPr lang="en-US" sz="1100" dirty="0"/>
                            <a:t> (%)</a:t>
                          </a:r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ru-RU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>
                          <a:blip r:embed="rId3"/>
                          <a:stretch>
                            <a:fillRect l="-462640" t="-1667" r="-1124" b="-138333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201004861"/>
                      </a:ext>
                    </a:extLst>
                  </a:tr>
                  <a:tr h="433471">
                    <a:tc>
                      <a:txBody>
                        <a:bodyPr/>
                        <a:lstStyle/>
                        <a:p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l-GR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ϴ</a:t>
                          </a:r>
                          <a:r>
                            <a:rPr lang="ru-RU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=</a:t>
                          </a:r>
                          <a:r>
                            <a:rPr lang="ru-RU" sz="1400" dirty="0"/>
                            <a:t> 120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l-GR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ϴ</a:t>
                          </a:r>
                          <a:r>
                            <a:rPr lang="ru-RU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=</a:t>
                          </a:r>
                          <a:r>
                            <a:rPr lang="ru-RU" sz="1400" dirty="0"/>
                            <a:t>  160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l-GR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ϴ</a:t>
                          </a:r>
                          <a:r>
                            <a:rPr lang="ru-RU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=</a:t>
                          </a:r>
                          <a:r>
                            <a:rPr lang="ru-RU" sz="1400" dirty="0"/>
                            <a:t> 210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l-GR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ϴ</a:t>
                          </a:r>
                          <a:r>
                            <a:rPr lang="ru-RU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=</a:t>
                          </a:r>
                          <a:r>
                            <a:rPr lang="ru-RU" sz="1400" dirty="0"/>
                            <a:t> 120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l-GR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ϴ</a:t>
                          </a:r>
                          <a:r>
                            <a:rPr lang="ru-RU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=</a:t>
                          </a:r>
                          <a:r>
                            <a:rPr lang="ru-RU" sz="1400" dirty="0"/>
                            <a:t>  160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l-GR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ϴ</a:t>
                          </a:r>
                          <a:r>
                            <a:rPr lang="ru-RU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=</a:t>
                          </a:r>
                          <a:r>
                            <a:rPr lang="ru-RU" sz="1400" dirty="0"/>
                            <a:t> 210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122828719"/>
                      </a:ext>
                    </a:extLst>
                  </a:tr>
                  <a:tr h="433471">
                    <a:tc>
                      <a:txBody>
                        <a:bodyPr/>
                        <a:lstStyle/>
                        <a:p>
                          <a:r>
                            <a:rPr lang="ru-RU" dirty="0"/>
                            <a:t>Тип 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000" dirty="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0,0903674143</a:t>
                          </a:r>
                          <a:endParaRPr lang="ru-RU" sz="1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0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0,0892769511</a:t>
                          </a:r>
                          <a:endParaRPr lang="ru-RU" sz="1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0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0,0888886432</a:t>
                          </a:r>
                          <a:endParaRPr lang="ru-RU" sz="1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000" dirty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0,08952</a:t>
                          </a: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ru-RU" sz="10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0,9703216732</a:t>
                          </a: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ru-RU" sz="10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0,2683755507</a:t>
                          </a: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ru-RU" sz="10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0,7019461226</a:t>
                          </a: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000" dirty="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0,637</a:t>
                          </a:r>
                          <a:endParaRPr lang="ru-RU" sz="1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2778329919"/>
                      </a:ext>
                    </a:extLst>
                  </a:tr>
                  <a:tr h="433471">
                    <a:tc>
                      <a:txBody>
                        <a:bodyPr/>
                        <a:lstStyle/>
                        <a:p>
                          <a:r>
                            <a:rPr lang="ru-RU" dirty="0"/>
                            <a:t>Тип 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000" dirty="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0,2861815654</a:t>
                          </a:r>
                          <a:endParaRPr lang="ru-RU" sz="1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000" dirty="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0,2819386121</a:t>
                          </a:r>
                          <a:endParaRPr lang="ru-RU" sz="1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0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0,2802509162</a:t>
                          </a:r>
                          <a:endParaRPr lang="ru-RU" sz="1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000" dirty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0,282</a:t>
                          </a: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ru-RU" sz="10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1,2135090583</a:t>
                          </a: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ru-RU" sz="10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0,3085267190</a:t>
                          </a: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ru-RU" sz="10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0,9049823393</a:t>
                          </a: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000" dirty="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0,8</a:t>
                          </a:r>
                          <a:endParaRPr lang="ru-RU" sz="1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3729321229"/>
                      </a:ext>
                    </a:extLst>
                  </a:tr>
                  <a:tr h="433471">
                    <a:tc>
                      <a:txBody>
                        <a:bodyPr/>
                        <a:lstStyle/>
                        <a:p>
                          <a:r>
                            <a:rPr lang="ru-RU" dirty="0"/>
                            <a:t>Тип 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0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0,5085348262</a:t>
                          </a:r>
                          <a:endParaRPr lang="ru-RU" sz="1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000" dirty="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0,5007789220</a:t>
                          </a:r>
                          <a:endParaRPr lang="ru-RU" sz="1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000" dirty="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0,4974809412</a:t>
                          </a:r>
                          <a:endParaRPr lang="ru-RU" sz="1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000" dirty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0,5</a:t>
                          </a: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ru-RU" sz="10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1,2620874642</a:t>
                          </a: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ru-RU" sz="10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0,3038676585</a:t>
                          </a: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ru-RU" sz="10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0,9582198057</a:t>
                          </a: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000" dirty="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0,83</a:t>
                          </a:r>
                          <a:endParaRPr lang="ru-RU" sz="1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65800061"/>
                      </a:ext>
                    </a:extLst>
                  </a:tr>
                  <a:tr h="433471">
                    <a:tc>
                      <a:txBody>
                        <a:bodyPr/>
                        <a:lstStyle/>
                        <a:p>
                          <a:r>
                            <a:rPr lang="ru-RU" dirty="0"/>
                            <a:t>Тип 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0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0,7345470037</a:t>
                          </a:r>
                          <a:endParaRPr lang="ru-RU" sz="1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0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0,7230171489</a:t>
                          </a:r>
                          <a:endParaRPr lang="ru-RU" sz="1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000" dirty="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0,7181343681</a:t>
                          </a:r>
                          <a:endParaRPr lang="ru-RU" sz="1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000" dirty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0,72</a:t>
                          </a: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ru-RU" sz="10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1,2969812846</a:t>
                          </a: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ru-RU" sz="10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0,3127249511</a:t>
                          </a: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ru-RU" sz="10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0,9842563334</a:t>
                          </a: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000" dirty="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0,856</a:t>
                          </a:r>
                          <a:endParaRPr lang="ru-RU" sz="1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054369239"/>
                      </a:ext>
                    </a:extLst>
                  </a:tr>
                  <a:tr h="433471">
                    <a:tc>
                      <a:txBody>
                        <a:bodyPr/>
                        <a:lstStyle/>
                        <a:p>
                          <a:r>
                            <a:rPr lang="ru-RU" dirty="0"/>
                            <a:t>Тип 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0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0,7759853600</a:t>
                          </a:r>
                          <a:endParaRPr lang="ru-RU" sz="1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0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0,7578529693</a:t>
                          </a:r>
                          <a:endParaRPr lang="ru-RU" sz="1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0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0,7512427380</a:t>
                          </a:r>
                          <a:endParaRPr lang="ru-RU" sz="1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000" dirty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0,76</a:t>
                          </a: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ru-RU" sz="10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1,8843491029</a:t>
                          </a: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ru-RU" sz="10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0,5065792827</a:t>
                          </a: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ru-RU" sz="10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1,3777698202</a:t>
                          </a: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000" dirty="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1,25</a:t>
                          </a:r>
                          <a:endParaRPr lang="ru-RU" sz="1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825868863"/>
                      </a:ext>
                    </a:extLst>
                  </a:tr>
                  <a:tr h="433471">
                    <a:tc>
                      <a:txBody>
                        <a:bodyPr/>
                        <a:lstStyle/>
                        <a:p>
                          <a:r>
                            <a:rPr lang="ru-RU" dirty="0"/>
                            <a:t>Тип 6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0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2,4809618458</a:t>
                          </a:r>
                          <a:endParaRPr lang="ru-RU" sz="1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0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2,4090739998</a:t>
                          </a:r>
                          <a:endParaRPr lang="ru-RU" sz="1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0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2,3815044199</a:t>
                          </a:r>
                          <a:endParaRPr lang="ru-RU" sz="1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000" dirty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2,42</a:t>
                          </a: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ru-RU" sz="10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2,3647727558</a:t>
                          </a: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ru-RU" sz="10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0,6120197860</a:t>
                          </a: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ru-RU" sz="10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1,7527529698</a:t>
                          </a: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000" dirty="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1,57</a:t>
                          </a:r>
                          <a:endParaRPr lang="ru-RU" sz="1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896538570"/>
                      </a:ext>
                    </a:extLst>
                  </a:tr>
                  <a:tr h="433471">
                    <a:tc>
                      <a:txBody>
                        <a:bodyPr/>
                        <a:lstStyle/>
                        <a:p>
                          <a:r>
                            <a:rPr lang="ru-RU" dirty="0"/>
                            <a:t>Тип</a:t>
                          </a:r>
                          <a:r>
                            <a:rPr lang="en-US" dirty="0"/>
                            <a:t> 7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0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4,4299966030</a:t>
                          </a:r>
                          <a:endParaRPr lang="ru-RU" sz="1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0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4,2881427869</a:t>
                          </a:r>
                          <a:endParaRPr lang="ru-RU" sz="1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0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4,2426096210</a:t>
                          </a:r>
                          <a:endParaRPr lang="ru-RU" sz="1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000" dirty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4,3</a:t>
                          </a: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ru-RU" sz="10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2,5493744661</a:t>
                          </a: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ru-RU" sz="10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0,7475132416</a:t>
                          </a: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ru-RU" sz="10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1,8018612246</a:t>
                          </a: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000" dirty="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1,69</a:t>
                          </a:r>
                          <a:endParaRPr lang="ru-RU" sz="1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527148253"/>
                      </a:ext>
                    </a:extLst>
                  </a:tr>
                  <a:tr h="433471">
                    <a:tc>
                      <a:txBody>
                        <a:bodyPr/>
                        <a:lstStyle/>
                        <a:p>
                          <a:r>
                            <a:rPr lang="ru-RU" dirty="0"/>
                            <a:t>Тип</a:t>
                          </a:r>
                          <a:r>
                            <a:rPr lang="en-US" dirty="0"/>
                            <a:t> 8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0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8,4183275763</a:t>
                          </a:r>
                          <a:endParaRPr lang="ru-RU" sz="1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0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8,1392880893</a:t>
                          </a:r>
                          <a:endParaRPr lang="ru-RU" sz="1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0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8,0216763271</a:t>
                          </a:r>
                          <a:endParaRPr lang="ru-RU" sz="1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000" dirty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8,19</a:t>
                          </a: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ru-RU" sz="10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2,7555612614</a:t>
                          </a: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ru-RU" sz="10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0,6600606996</a:t>
                          </a: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ru-RU" sz="10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2,0955005618</a:t>
                          </a: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000" dirty="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1,832</a:t>
                          </a:r>
                          <a:endParaRPr lang="ru-RU" sz="1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2892235769"/>
                      </a:ext>
                    </a:extLst>
                  </a:tr>
                  <a:tr h="433471">
                    <a:tc>
                      <a:txBody>
                        <a:bodyPr/>
                        <a:lstStyle/>
                        <a:p>
                          <a:r>
                            <a:rPr lang="ru-RU" dirty="0"/>
                            <a:t>Тип</a:t>
                          </a:r>
                          <a:r>
                            <a:rPr lang="en-US" dirty="0"/>
                            <a:t> 9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0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1,3144806023</a:t>
                          </a:r>
                          <a:endParaRPr lang="ru-RU" sz="1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0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1,2779210424</a:t>
                          </a:r>
                          <a:endParaRPr lang="ru-RU" sz="1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0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1,2652341134</a:t>
                          </a:r>
                          <a:endParaRPr lang="ru-RU" sz="1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000" dirty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1,28</a:t>
                          </a: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ru-RU" sz="10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2,2314409529</a:t>
                          </a: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ru-RU" sz="10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0,6211778936</a:t>
                          </a: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ru-RU" sz="10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1,6102630593</a:t>
                          </a: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000" dirty="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1,48</a:t>
                          </a:r>
                          <a:endParaRPr lang="ru-RU" sz="1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4017897545"/>
                      </a:ext>
                    </a:extLst>
                  </a:tr>
                  <a:tr h="640080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ru-RU" dirty="0"/>
                            <a:t>Тип 10</a:t>
                          </a:r>
                        </a:p>
                        <a:p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0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4,6724496203</a:t>
                          </a:r>
                          <a:endParaRPr lang="ru-RU" sz="1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0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4,4828622412</a:t>
                          </a:r>
                          <a:endParaRPr lang="ru-RU" sz="1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0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4,4266378551</a:t>
                          </a:r>
                          <a:endParaRPr lang="ru-RU" sz="1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000" dirty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4,527</a:t>
                          </a: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ru-RU" sz="10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3,2148214658</a:t>
                          </a: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ru-RU" sz="10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0,9893291609</a:t>
                          </a: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ru-RU" sz="10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2,2254923049</a:t>
                          </a: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000" dirty="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2,13</a:t>
                          </a:r>
                          <a:endParaRPr lang="ru-RU" sz="1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305035023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1FE80900-975F-459E-B684-30E0337301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B9DE2-6B7E-469A-A51E-C841B133EFF0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97643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5F87135-9BC6-4261-80E0-7AB695E287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65960" y="28732"/>
            <a:ext cx="7223760" cy="415151"/>
          </a:xfrm>
        </p:spPr>
        <p:txBody>
          <a:bodyPr>
            <a:noAutofit/>
          </a:bodyPr>
          <a:lstStyle/>
          <a:p>
            <a:r>
              <a:rPr lang="ru-RU" sz="2800" dirty="0"/>
              <a:t>Результаты полученные с методом </a:t>
            </a:r>
            <a:r>
              <a:rPr lang="en-US" sz="2800" dirty="0"/>
              <a:t>3</a:t>
            </a:r>
            <a:endParaRPr lang="ru-RU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919BD675-A589-4DCB-BED0-9FDDEA9E0D8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-1" y="381000"/>
                <a:ext cx="12126897" cy="6448268"/>
              </a:xfrm>
            </p:spPr>
            <p:txBody>
              <a:bodyPr/>
              <a:lstStyle/>
              <a:p>
                <a:pPr marL="0" indent="0">
                  <a:buNone/>
                </a:pPr>
                <a:endParaRPr lang="en-US" sz="1400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ru-RU" sz="14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ru-RU" sz="1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400" b="1" i="1">
                                <a:latin typeface="Cambria Math" panose="02040503050406030204" pitchFamily="18" charset="0"/>
                              </a:rPr>
                              <m:t>𝑩</m:t>
                            </m:r>
                          </m:e>
                          <m:sub>
                            <m:r>
                              <a:rPr lang="en-US" sz="1400" b="1" i="1">
                                <a:latin typeface="Cambria Math" panose="02040503050406030204" pitchFamily="18" charset="0"/>
                              </a:rPr>
                              <m:t>𝟐𝟑</m:t>
                            </m:r>
                          </m:sub>
                        </m:sSub>
                      </m:e>
                    </m:acc>
                    <m:r>
                      <a:rPr lang="en-US" sz="1400" b="1" i="1"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n-US" sz="14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nary>
                          <m:naryPr>
                            <m:chr m:val="∑"/>
                            <m:supHide m:val="on"/>
                            <m:ctrlPr>
                              <a:rPr lang="en-US" sz="1400" b="1" i="1"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m:rPr>
                                <m:sty m:val="p"/>
                                <m:brk m:alnAt="7"/>
                              </m:rPr>
                              <a:rPr lang="el-GR" sz="1400" b="1" i="1">
                                <a:latin typeface="Cambria Math" panose="02040503050406030204" pitchFamily="18" charset="0"/>
                              </a:rPr>
                              <m:t>ϴ</m:t>
                            </m:r>
                          </m:sub>
                          <m:sup/>
                          <m:e>
                            <m:sSub>
                              <m:sSubPr>
                                <m:ctrlPr>
                                  <a:rPr lang="ru-RU" sz="14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400" b="1" i="1">
                                    <a:latin typeface="Cambria Math" panose="02040503050406030204" pitchFamily="18" charset="0"/>
                                  </a:rPr>
                                  <m:t>𝑩</m:t>
                                </m:r>
                              </m:e>
                              <m:sub>
                                <m:r>
                                  <a:rPr lang="en-US" sz="1400" b="1" i="1">
                                    <a:latin typeface="Cambria Math" panose="02040503050406030204" pitchFamily="18" charset="0"/>
                                  </a:rPr>
                                  <m:t>𝟐𝟑</m:t>
                                </m:r>
                              </m:sub>
                            </m:sSub>
                          </m:e>
                        </m:nary>
                      </m:num>
                      <m:den>
                        <m:r>
                          <a:rPr lang="en-US" sz="1400" b="1" i="1">
                            <a:latin typeface="Cambria Math" panose="02040503050406030204" pitchFamily="18" charset="0"/>
                          </a:rPr>
                          <m:t>𝟑</m:t>
                        </m:r>
                      </m:den>
                    </m:f>
                  </m:oMath>
                </a14:m>
                <a:r>
                  <a:rPr lang="ru-RU" sz="1400" dirty="0"/>
                  <a:t> - средние значение по сечению</a:t>
                </a:r>
                <a:r>
                  <a:rPr lang="en-US" sz="1400" dirty="0"/>
                  <a:t>,</a:t>
                </a:r>
                <a:r>
                  <a:rPr lang="ru-RU" sz="1400" dirty="0"/>
                  <a:t>	</a:t>
                </a:r>
                <a:r>
                  <a:rPr lang="el-GR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δ</a:t>
                </a:r>
                <a:r>
                  <a:rPr lang="en-US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=100*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1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1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acc>
                              <m:accPr>
                                <m:chr m:val="̅"/>
                                <m:ctrlPr>
                                  <a:rPr lang="ru-RU" sz="1400" i="1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sSub>
                                  <m:sSubPr>
                                    <m:ctrlPr>
                                      <a:rPr lang="ru-RU" sz="1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400" b="1" i="1">
                                        <a:latin typeface="Cambria Math" panose="02040503050406030204" pitchFamily="18" charset="0"/>
                                      </a:rPr>
                                      <m:t>𝑩</m:t>
                                    </m:r>
                                  </m:e>
                                  <m:sub>
                                    <m:r>
                                      <a:rPr lang="en-US" sz="1400" b="1" i="1">
                                        <a:latin typeface="Cambria Math" panose="02040503050406030204" pitchFamily="18" charset="0"/>
                                      </a:rPr>
                                      <m:t>𝟐𝟑</m:t>
                                    </m:r>
                                  </m:sub>
                                </m:sSub>
                              </m:e>
                            </m:acc>
                            <m:r>
                              <a:rPr lang="en-US" sz="1400" i="1">
                                <a:latin typeface="Cambria Math" panose="02040503050406030204" pitchFamily="18" charset="0"/>
                              </a:rPr>
                              <m:t> −</m:t>
                            </m:r>
                            <m:sSub>
                              <m:sSubPr>
                                <m:ctrlPr>
                                  <a:rPr lang="ru-RU" sz="14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400" b="1" i="1">
                                    <a:latin typeface="Cambria Math" panose="02040503050406030204" pitchFamily="18" charset="0"/>
                                  </a:rPr>
                                  <m:t>𝑩</m:t>
                                </m:r>
                              </m:e>
                              <m:sub>
                                <m:r>
                                  <a:rPr lang="en-US" sz="1400" b="1" i="1">
                                    <a:latin typeface="Cambria Math" panose="02040503050406030204" pitchFamily="18" charset="0"/>
                                  </a:rPr>
                                  <m:t>𝟐𝟑</m:t>
                                </m:r>
                              </m:sub>
                            </m:sSub>
                          </m:num>
                          <m:den>
                            <m:acc>
                              <m:accPr>
                                <m:chr m:val="̅"/>
                                <m:ctrlPr>
                                  <a:rPr lang="ru-RU" sz="1400" i="1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sSub>
                                  <m:sSubPr>
                                    <m:ctrlPr>
                                      <a:rPr lang="ru-RU" sz="1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400" b="1" i="1">
                                        <a:latin typeface="Cambria Math" panose="02040503050406030204" pitchFamily="18" charset="0"/>
                                      </a:rPr>
                                      <m:t>𝑩</m:t>
                                    </m:r>
                                  </m:e>
                                  <m:sub>
                                    <m:r>
                                      <a:rPr lang="en-US" sz="1400" b="1" i="1">
                                        <a:latin typeface="Cambria Math" panose="02040503050406030204" pitchFamily="18" charset="0"/>
                                      </a:rPr>
                                      <m:t>𝟐𝟑</m:t>
                                    </m:r>
                                  </m:sub>
                                </m:sSub>
                              </m:e>
                            </m:acc>
                          </m:den>
                        </m:f>
                      </m:e>
                    </m:d>
                  </m:oMath>
                </a14:m>
                <a:r>
                  <a:rPr lang="ru-RU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- отклонение от среднего значении </a:t>
                </a:r>
                <a:r>
                  <a:rPr lang="en-US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</a:t>
                </a:r>
                <a:r>
                  <a:rPr lang="ru-RU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14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l-GR" sz="1400" i="1">
                            <a:latin typeface="Cambria Math" panose="02040503050406030204" pitchFamily="18" charset="0"/>
                          </a:rPr>
                          <m:t>δ</m:t>
                        </m:r>
                      </m:e>
                    </m:acc>
                  </m:oMath>
                </a14:m>
                <a:r>
                  <a:rPr lang="en-US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4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nary>
                          <m:naryPr>
                            <m:chr m:val="∑"/>
                            <m:supHide m:val="on"/>
                            <m:ctrlPr>
                              <a:rPr lang="en-US" sz="1400" b="1" i="1"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m:rPr>
                                <m:sty m:val="p"/>
                                <m:brk m:alnAt="7"/>
                              </m:rPr>
                              <a:rPr lang="el-GR" sz="1400" b="1" i="1">
                                <a:latin typeface="Cambria Math" panose="02040503050406030204" pitchFamily="18" charset="0"/>
                              </a:rPr>
                              <m:t>ϴ</m:t>
                            </m:r>
                          </m:sub>
                          <m:sup/>
                          <m:e>
                            <m:r>
                              <m:rPr>
                                <m:nor/>
                              </m:rPr>
                              <a:rPr lang="el-GR" sz="1400" dirty="0">
                                <a:latin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δ</m:t>
                            </m:r>
                          </m:e>
                        </m:nary>
                      </m:num>
                      <m:den>
                        <m:r>
                          <a:rPr lang="en-US" sz="1400" b="1" i="1">
                            <a:latin typeface="Cambria Math" panose="02040503050406030204" pitchFamily="18" charset="0"/>
                          </a:rPr>
                          <m:t>𝟑</m:t>
                        </m:r>
                      </m:den>
                    </m:f>
                  </m:oMath>
                </a14:m>
                <a:r>
                  <a:rPr lang="ru-RU" sz="1400" dirty="0"/>
                  <a:t> - Средние отклонение по сечению</a:t>
                </a:r>
              </a:p>
            </p:txBody>
          </p:sp>
        </mc:Choice>
        <mc:Fallback xmlns="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919BD675-A589-4DCB-BED0-9FDDEA9E0D8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-1" y="381000"/>
                <a:ext cx="12126897" cy="6448268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Таблица 4">
                <a:extLst>
                  <a:ext uri="{FF2B5EF4-FFF2-40B4-BE49-F238E27FC236}">
                    <a16:creationId xmlns:a16="http://schemas.microsoft.com/office/drawing/2014/main" id="{E119E609-01A1-408C-9D80-C14F5511FB1C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897958191"/>
                  </p:ext>
                </p:extLst>
              </p:nvPr>
            </p:nvGraphicFramePr>
            <p:xfrm>
              <a:off x="65104" y="1242817"/>
              <a:ext cx="12126897" cy="5124358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125819">
                      <a:extLst>
                        <a:ext uri="{9D8B030D-6E8A-4147-A177-3AD203B41FA5}">
                          <a16:colId xmlns:a16="http://schemas.microsoft.com/office/drawing/2014/main" val="671810918"/>
                        </a:ext>
                      </a:extLst>
                    </a:gridCol>
                    <a:gridCol w="1125819">
                      <a:extLst>
                        <a:ext uri="{9D8B030D-6E8A-4147-A177-3AD203B41FA5}">
                          <a16:colId xmlns:a16="http://schemas.microsoft.com/office/drawing/2014/main" val="223659654"/>
                        </a:ext>
                      </a:extLst>
                    </a:gridCol>
                    <a:gridCol w="1141033">
                      <a:extLst>
                        <a:ext uri="{9D8B030D-6E8A-4147-A177-3AD203B41FA5}">
                          <a16:colId xmlns:a16="http://schemas.microsoft.com/office/drawing/2014/main" val="2219529954"/>
                        </a:ext>
                      </a:extLst>
                    </a:gridCol>
                    <a:gridCol w="1430094">
                      <a:extLst>
                        <a:ext uri="{9D8B030D-6E8A-4147-A177-3AD203B41FA5}">
                          <a16:colId xmlns:a16="http://schemas.microsoft.com/office/drawing/2014/main" val="2516754574"/>
                        </a:ext>
                      </a:extLst>
                    </a:gridCol>
                    <a:gridCol w="1839494">
                      <a:extLst>
                        <a:ext uri="{9D8B030D-6E8A-4147-A177-3AD203B41FA5}">
                          <a16:colId xmlns:a16="http://schemas.microsoft.com/office/drawing/2014/main" val="3664050653"/>
                        </a:ext>
                      </a:extLst>
                    </a:gridCol>
                    <a:gridCol w="937549">
                      <a:extLst>
                        <a:ext uri="{9D8B030D-6E8A-4147-A177-3AD203B41FA5}">
                          <a16:colId xmlns:a16="http://schemas.microsoft.com/office/drawing/2014/main" val="3412319395"/>
                        </a:ext>
                      </a:extLst>
                    </a:gridCol>
                    <a:gridCol w="1206518">
                      <a:extLst>
                        <a:ext uri="{9D8B030D-6E8A-4147-A177-3AD203B41FA5}">
                          <a16:colId xmlns:a16="http://schemas.microsoft.com/office/drawing/2014/main" val="3186568638"/>
                        </a:ext>
                      </a:extLst>
                    </a:gridCol>
                    <a:gridCol w="1325583">
                      <a:extLst>
                        <a:ext uri="{9D8B030D-6E8A-4147-A177-3AD203B41FA5}">
                          <a16:colId xmlns:a16="http://schemas.microsoft.com/office/drawing/2014/main" val="2909848526"/>
                        </a:ext>
                      </a:extLst>
                    </a:gridCol>
                    <a:gridCol w="1994988">
                      <a:extLst>
                        <a:ext uri="{9D8B030D-6E8A-4147-A177-3AD203B41FA5}">
                          <a16:colId xmlns:a16="http://schemas.microsoft.com/office/drawing/2014/main" val="2417322949"/>
                        </a:ext>
                      </a:extLst>
                    </a:gridCol>
                  </a:tblGrid>
                  <a:tr h="415896">
                    <a:tc>
                      <a:txBody>
                        <a:bodyPr/>
                        <a:lstStyle/>
                        <a:p>
                          <a:endParaRPr lang="ru-RU" dirty="0"/>
                        </a:p>
                      </a:txBody>
                      <a:tcPr/>
                    </a:tc>
                    <a:tc gridSpan="3">
                      <a:txBody>
                        <a:bodyPr/>
                        <a:lstStyle/>
                        <a:p>
                          <a:r>
                            <a:rPr lang="ru-RU" sz="1100" dirty="0"/>
                            <a:t> полученные значения</a:t>
                          </a:r>
                          <a:r>
                            <a:rPr lang="en-US" sz="1100" dirty="0"/>
                            <a:t>  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ru-RU" sz="11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100" b="1" i="1" smtClean="0">
                                      <a:latin typeface="Cambria Math" panose="02040503050406030204" pitchFamily="18" charset="0"/>
                                    </a:rPr>
                                    <m:t>𝑩</m:t>
                                  </m:r>
                                </m:e>
                                <m:sub>
                                  <m:r>
                                    <a:rPr lang="en-US" sz="1100" b="1" i="1" smtClean="0">
                                      <a:latin typeface="Cambria Math" panose="02040503050406030204" pitchFamily="18" charset="0"/>
                                    </a:rPr>
                                    <m:t>𝟐𝟑</m:t>
                                  </m:r>
                                </m:sub>
                              </m:sSub>
                            </m:oMath>
                          </a14:m>
                          <a:r>
                            <a:rPr lang="en-US" sz="1100" dirty="0"/>
                            <a:t> (*10^8)</a:t>
                          </a:r>
                          <a:endParaRPr lang="ru-RU" sz="1100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ru-RU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sz="1100" dirty="0"/>
                            <a:t>Средние значение</a:t>
                          </a:r>
                          <a:r>
                            <a:rPr lang="ru-RU" sz="1100" baseline="0" dirty="0"/>
                            <a:t> </a:t>
                          </a:r>
                          <a14:m>
                            <m:oMath xmlns:m="http://schemas.openxmlformats.org/officeDocument/2006/math">
                              <m:acc>
                                <m:accPr>
                                  <m:chr m:val="̅"/>
                                  <m:ctrlPr>
                                    <a:rPr lang="ru-RU" sz="11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sSub>
                                    <m:sSubPr>
                                      <m:ctrlPr>
                                        <a:rPr lang="ru-RU" sz="110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100" b="1" i="1" smtClean="0">
                                          <a:latin typeface="Cambria Math" panose="02040503050406030204" pitchFamily="18" charset="0"/>
                                        </a:rPr>
                                        <m:t>𝑩</m:t>
                                      </m:r>
                                    </m:e>
                                    <m:sub>
                                      <m:r>
                                        <a:rPr lang="en-US" sz="1100" b="1" i="1" smtClean="0">
                                          <a:latin typeface="Cambria Math" panose="02040503050406030204" pitchFamily="18" charset="0"/>
                                        </a:rPr>
                                        <m:t>𝟐𝟑</m:t>
                                      </m:r>
                                    </m:sub>
                                  </m:sSub>
                                </m:e>
                              </m:acc>
                            </m:oMath>
                          </a14:m>
                          <a:r>
                            <a:rPr lang="en-US" sz="1100" dirty="0"/>
                            <a:t> (*10^8)</a:t>
                          </a:r>
                          <a:endParaRPr lang="ru-RU" sz="1100" dirty="0"/>
                        </a:p>
                      </a:txBody>
                      <a:tcPr/>
                    </a:tc>
                    <a:tc gridSpan="3">
                      <a:txBody>
                        <a:bodyPr/>
                        <a:lstStyle/>
                        <a:p>
                          <a:r>
                            <a:rPr lang="ru-RU" sz="1100" dirty="0"/>
                            <a:t>Отклонение от средних значении</a:t>
                          </a:r>
                          <a:r>
                            <a:rPr lang="en-US" sz="1100" dirty="0"/>
                            <a:t> </a:t>
                          </a:r>
                          <a:r>
                            <a:rPr lang="el-GR" sz="11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δ</a:t>
                          </a:r>
                          <a:r>
                            <a:rPr lang="en-US" sz="1100" dirty="0"/>
                            <a:t> (%)</a:t>
                          </a:r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ru-RU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ru-RU" sz="1100" dirty="0"/>
                            <a:t>Средняя погрешность</a:t>
                          </a:r>
                          <a:r>
                            <a:rPr lang="en-US" sz="1100" dirty="0"/>
                            <a:t> </a:t>
                          </a:r>
                          <a14:m>
                            <m:oMath xmlns:m="http://schemas.openxmlformats.org/officeDocument/2006/math">
                              <m:acc>
                                <m:accPr>
                                  <m:chr m:val="̅"/>
                                  <m:ctrlPr>
                                    <a:rPr lang="en-US" sz="11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m:rPr>
                                      <m:sty m:val="p"/>
                                    </m:rPr>
                                    <a:rPr lang="el-GR" sz="1100" i="1" smtClean="0">
                                      <a:latin typeface="Cambria Math" panose="02040503050406030204" pitchFamily="18" charset="0"/>
                                    </a:rPr>
                                    <m:t>δ</m:t>
                                  </m:r>
                                </m:e>
                              </m:acc>
                            </m:oMath>
                          </a14:m>
                          <a:r>
                            <a:rPr lang="en-US" sz="1100" dirty="0"/>
                            <a:t> </a:t>
                          </a:r>
                          <a:r>
                            <a:rPr lang="ru-RU" sz="1100" dirty="0"/>
                            <a:t>(</a:t>
                          </a:r>
                          <a:r>
                            <a:rPr lang="en-US" sz="1100" dirty="0"/>
                            <a:t>%)  </a:t>
                          </a:r>
                          <a:endParaRPr lang="ru-RU" sz="11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201004861"/>
                      </a:ext>
                    </a:extLst>
                  </a:tr>
                  <a:tr h="327468">
                    <a:tc>
                      <a:txBody>
                        <a:bodyPr/>
                        <a:lstStyle/>
                        <a:p>
                          <a:endParaRPr lang="ru-RU" sz="1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l-GR" sz="1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ϴ</a:t>
                          </a:r>
                          <a:r>
                            <a:rPr lang="ru-RU" sz="1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=</a:t>
                          </a:r>
                          <a:r>
                            <a:rPr lang="ru-RU" sz="1000" dirty="0"/>
                            <a:t> 120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l-GR" sz="1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ϴ</a:t>
                          </a:r>
                          <a:r>
                            <a:rPr lang="ru-RU" sz="1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=</a:t>
                          </a:r>
                          <a:r>
                            <a:rPr lang="ru-RU" sz="1000" dirty="0"/>
                            <a:t>  160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l-GR" sz="1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ϴ</a:t>
                          </a:r>
                          <a:r>
                            <a:rPr lang="ru-RU" sz="1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=</a:t>
                          </a:r>
                          <a:r>
                            <a:rPr lang="ru-RU" sz="1000" dirty="0"/>
                            <a:t> 210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 sz="1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l-GR" sz="1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ϴ</a:t>
                          </a:r>
                          <a:r>
                            <a:rPr lang="ru-RU" sz="1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=</a:t>
                          </a:r>
                          <a:r>
                            <a:rPr lang="ru-RU" sz="1000" dirty="0"/>
                            <a:t> 120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l-GR" sz="1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ϴ</a:t>
                          </a:r>
                          <a:r>
                            <a:rPr lang="ru-RU" sz="1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=</a:t>
                          </a:r>
                          <a:r>
                            <a:rPr lang="ru-RU" sz="1000" dirty="0"/>
                            <a:t>  160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l-GR" sz="1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ϴ</a:t>
                          </a:r>
                          <a:r>
                            <a:rPr lang="ru-RU" sz="1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=</a:t>
                          </a:r>
                          <a:r>
                            <a:rPr lang="ru-RU" sz="1000" dirty="0"/>
                            <a:t> 210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 sz="10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122828719"/>
                      </a:ext>
                    </a:extLst>
                  </a:tr>
                  <a:tr h="354061">
                    <a:tc>
                      <a:txBody>
                        <a:bodyPr/>
                        <a:lstStyle/>
                        <a:p>
                          <a:r>
                            <a:rPr lang="ru-RU" sz="1000" dirty="0"/>
                            <a:t>Тип 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100" dirty="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0,00427280</a:t>
                          </a:r>
                          <a:endParaRPr lang="ru-RU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100" dirty="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0,002191787</a:t>
                          </a:r>
                          <a:endParaRPr lang="ru-RU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1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0,0014437357</a:t>
                          </a:r>
                          <a:endParaRPr lang="ru-RU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100" dirty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0,026959</a:t>
                          </a: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ru-RU" sz="11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62,1603966693</a:t>
                          </a: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ru-RU" sz="11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17,2869414156</a:t>
                          </a: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ru-RU" sz="11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44,8734552537</a:t>
                          </a: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100" dirty="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41</a:t>
                          </a:r>
                          <a:endParaRPr lang="ru-RU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2778329919"/>
                      </a:ext>
                    </a:extLst>
                  </a:tr>
                  <a:tr h="325100">
                    <a:tc>
                      <a:txBody>
                        <a:bodyPr/>
                        <a:lstStyle/>
                        <a:p>
                          <a:r>
                            <a:rPr lang="ru-RU" sz="1000" dirty="0"/>
                            <a:t>Тип 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100" dirty="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0,018374</a:t>
                          </a:r>
                          <a:endParaRPr lang="ru-RU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100" dirty="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0,010448846</a:t>
                          </a:r>
                          <a:endParaRPr lang="ru-RU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1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0,0072554579</a:t>
                          </a:r>
                          <a:endParaRPr lang="ru-RU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100" dirty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0,012223</a:t>
                          </a: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ru-RU" sz="11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53,1005352573</a:t>
                          </a: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ru-RU" sz="11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13,5322867832</a:t>
                          </a: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ru-RU" sz="11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39,5682484741</a:t>
                          </a: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100" dirty="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35</a:t>
                          </a:r>
                          <a:endParaRPr lang="ru-RU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3729321229"/>
                      </a:ext>
                    </a:extLst>
                  </a:tr>
                  <a:tr h="458141">
                    <a:tc>
                      <a:txBody>
                        <a:bodyPr/>
                        <a:lstStyle/>
                        <a:p>
                          <a:r>
                            <a:rPr lang="ru-RU" sz="1000" dirty="0"/>
                            <a:t>Тип 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100" dirty="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0,0359364623</a:t>
                          </a:r>
                          <a:endParaRPr lang="ru-RU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100" dirty="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0,021579752</a:t>
                          </a:r>
                          <a:endParaRPr lang="ru-RU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1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0,0154041867</a:t>
                          </a:r>
                          <a:endParaRPr lang="ru-RU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100" dirty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0,0246238</a:t>
                          </a: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ru-RU" sz="11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48,2665819103</a:t>
                          </a: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ru-RU" sz="11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11,7050727547</a:t>
                          </a: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ru-RU" sz="11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36,5615091555</a:t>
                          </a: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100" dirty="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31,8</a:t>
                          </a:r>
                          <a:endParaRPr lang="ru-RU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65800061"/>
                      </a:ext>
                    </a:extLst>
                  </a:tr>
                  <a:tr h="458141">
                    <a:tc>
                      <a:txBody>
                        <a:bodyPr/>
                        <a:lstStyle/>
                        <a:p>
                          <a:r>
                            <a:rPr lang="ru-RU" sz="1000" dirty="0"/>
                            <a:t>Тип 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1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0,0547294613</a:t>
                          </a:r>
                          <a:endParaRPr lang="ru-RU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100" dirty="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0,033499481</a:t>
                          </a:r>
                          <a:endParaRPr lang="ru-RU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100" dirty="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0,0244019992</a:t>
                          </a:r>
                          <a:endParaRPr lang="ru-RU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100" dirty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0,0379757</a:t>
                          </a: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ru-RU" sz="11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46,1623643459</a:t>
                          </a: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ru-RU" sz="11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11,1812582489</a:t>
                          </a: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ru-RU" sz="11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34,9811060970</a:t>
                          </a: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100" dirty="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30,5</a:t>
                          </a:r>
                          <a:endParaRPr lang="ru-RU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054369239"/>
                      </a:ext>
                    </a:extLst>
                  </a:tr>
                  <a:tr h="458141">
                    <a:tc>
                      <a:txBody>
                        <a:bodyPr/>
                        <a:lstStyle/>
                        <a:p>
                          <a:r>
                            <a:rPr lang="ru-RU" sz="1000" dirty="0"/>
                            <a:t>Тип 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1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0,0693577165</a:t>
                          </a:r>
                          <a:endParaRPr lang="ru-RU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100" dirty="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0,035969639</a:t>
                          </a:r>
                          <a:endParaRPr lang="ru-RU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100" dirty="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0,0236069501</a:t>
                          </a:r>
                          <a:endParaRPr lang="ru-RU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100" dirty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0,043282</a:t>
                          </a: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ru-RU" sz="11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61,3876656552</a:t>
                          </a: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ru-RU" sz="11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16,3103320164</a:t>
                          </a: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ru-RU" sz="11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45,0773336388</a:t>
                          </a: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100" dirty="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40,9</a:t>
                          </a:r>
                          <a:endParaRPr lang="ru-RU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825868863"/>
                      </a:ext>
                    </a:extLst>
                  </a:tr>
                  <a:tr h="458141">
                    <a:tc>
                      <a:txBody>
                        <a:bodyPr/>
                        <a:lstStyle/>
                        <a:p>
                          <a:r>
                            <a:rPr lang="ru-RU" sz="1000" dirty="0"/>
                            <a:t>Тип 6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1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0,2959966308</a:t>
                          </a:r>
                          <a:endParaRPr lang="ru-RU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100" dirty="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0,168447770</a:t>
                          </a:r>
                          <a:endParaRPr lang="ru-RU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100" dirty="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0,1186458755</a:t>
                          </a:r>
                          <a:endParaRPr lang="ru-RU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100" dirty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0,195427</a:t>
                          </a: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ru-RU" sz="11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52,3523833613</a:t>
                          </a: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ru-RU" sz="11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13,3597996343</a:t>
                          </a: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ru-RU" sz="11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38,9925837270</a:t>
                          </a: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100" dirty="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34,86</a:t>
                          </a:r>
                          <a:endParaRPr lang="ru-RU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896538570"/>
                      </a:ext>
                    </a:extLst>
                  </a:tr>
                  <a:tr h="458141">
                    <a:tc>
                      <a:txBody>
                        <a:bodyPr/>
                        <a:lstStyle/>
                        <a:p>
                          <a:r>
                            <a:rPr lang="ru-RU" sz="1000" dirty="0"/>
                            <a:t>Тип</a:t>
                          </a:r>
                          <a:r>
                            <a:rPr lang="en-US" sz="1000" dirty="0"/>
                            <a:t> 7</a:t>
                          </a:r>
                          <a:endParaRPr lang="ru-RU" sz="1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1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0,5843621943</a:t>
                          </a:r>
                          <a:endParaRPr lang="ru-RU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100" dirty="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0,336903086</a:t>
                          </a:r>
                          <a:endParaRPr lang="ru-RU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100" dirty="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0,2559982797</a:t>
                          </a:r>
                          <a:endParaRPr lang="ru-RU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100" dirty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0,394255</a:t>
                          </a: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ru-RU" sz="11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49,0276655521</a:t>
                          </a: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ru-RU" sz="11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14,2445704733</a:t>
                          </a: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ru-RU" sz="11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34,7830950789</a:t>
                          </a: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100" dirty="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32,6</a:t>
                          </a:r>
                          <a:endParaRPr lang="ru-RU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527148253"/>
                      </a:ext>
                    </a:extLst>
                  </a:tr>
                  <a:tr h="458141">
                    <a:tc>
                      <a:txBody>
                        <a:bodyPr/>
                        <a:lstStyle/>
                        <a:p>
                          <a:r>
                            <a:rPr lang="ru-RU" sz="1000" dirty="0"/>
                            <a:t>Тип</a:t>
                          </a:r>
                          <a:r>
                            <a:rPr lang="en-US" sz="1000" dirty="0"/>
                            <a:t> 8</a:t>
                          </a:r>
                          <a:endParaRPr lang="ru-RU" sz="1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1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1,2345786579</a:t>
                          </a:r>
                          <a:endParaRPr lang="ru-RU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100" dirty="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0,755401498</a:t>
                          </a:r>
                          <a:endParaRPr lang="ru-RU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1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0,5494073650</a:t>
                          </a:r>
                          <a:endParaRPr lang="ru-RU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100" dirty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0,8489</a:t>
                          </a: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ru-RU" sz="11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45,9367976690</a:t>
                          </a: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ru-RU" sz="11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10,8383695761</a:t>
                          </a: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ru-RU" sz="11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35,0984280929</a:t>
                          </a: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100" dirty="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30,5</a:t>
                          </a:r>
                          <a:endParaRPr lang="ru-RU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2892235769"/>
                      </a:ext>
                    </a:extLst>
                  </a:tr>
                  <a:tr h="458141">
                    <a:tc>
                      <a:txBody>
                        <a:bodyPr/>
                        <a:lstStyle/>
                        <a:p>
                          <a:r>
                            <a:rPr lang="ru-RU" sz="1000" dirty="0"/>
                            <a:t>Тип</a:t>
                          </a:r>
                          <a:r>
                            <a:rPr lang="en-US" sz="1000" dirty="0"/>
                            <a:t> 9</a:t>
                          </a:r>
                          <a:endParaRPr lang="ru-RU" sz="1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1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0,1322309707</a:t>
                          </a:r>
                          <a:endParaRPr lang="ru-RU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100" dirty="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0,065186923</a:t>
                          </a:r>
                          <a:endParaRPr lang="ru-RU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1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0,0415045280</a:t>
                          </a:r>
                          <a:endParaRPr lang="ru-RU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100" dirty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0,0800</a:t>
                          </a: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ru-RU" sz="11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66,0486852046</a:t>
                          </a: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ru-RU" sz="11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18,1648559711</a:t>
                          </a: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ru-RU" sz="11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47,8838292335</a:t>
                          </a: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100" dirty="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44,02</a:t>
                          </a:r>
                          <a:endParaRPr lang="ru-RU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4017897545"/>
                      </a:ext>
                    </a:extLst>
                  </a:tr>
                  <a:tr h="484022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ru-RU" sz="1000" dirty="0"/>
                            <a:t>Тип 10</a:t>
                          </a:r>
                        </a:p>
                        <a:p>
                          <a:endParaRPr lang="ru-RU" sz="1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1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0,6843256870</a:t>
                          </a:r>
                          <a:endParaRPr lang="ru-RU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100" dirty="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0,353298061</a:t>
                          </a:r>
                          <a:endParaRPr lang="ru-RU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1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0,2529010474</a:t>
                          </a:r>
                          <a:endParaRPr lang="ru-RU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100" dirty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0,4311</a:t>
                          </a: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ru-RU" sz="11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59,2623904782</a:t>
                          </a: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ru-RU" sz="11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18,1060926608</a:t>
                          </a: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ru-RU" sz="11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41,1562978173</a:t>
                          </a: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100" dirty="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39,38</a:t>
                          </a:r>
                          <a:endParaRPr lang="ru-RU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2185079728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Таблица 4">
                <a:extLst>
                  <a:ext uri="{FF2B5EF4-FFF2-40B4-BE49-F238E27FC236}">
                    <a16:creationId xmlns:a16="http://schemas.microsoft.com/office/drawing/2014/main" id="{E119E609-01A1-408C-9D80-C14F5511FB1C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897958191"/>
                  </p:ext>
                </p:extLst>
              </p:nvPr>
            </p:nvGraphicFramePr>
            <p:xfrm>
              <a:off x="65104" y="1242817"/>
              <a:ext cx="12126897" cy="5124358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125819">
                      <a:extLst>
                        <a:ext uri="{9D8B030D-6E8A-4147-A177-3AD203B41FA5}">
                          <a16:colId xmlns:a16="http://schemas.microsoft.com/office/drawing/2014/main" val="671810918"/>
                        </a:ext>
                      </a:extLst>
                    </a:gridCol>
                    <a:gridCol w="1125819">
                      <a:extLst>
                        <a:ext uri="{9D8B030D-6E8A-4147-A177-3AD203B41FA5}">
                          <a16:colId xmlns:a16="http://schemas.microsoft.com/office/drawing/2014/main" val="223659654"/>
                        </a:ext>
                      </a:extLst>
                    </a:gridCol>
                    <a:gridCol w="1141033">
                      <a:extLst>
                        <a:ext uri="{9D8B030D-6E8A-4147-A177-3AD203B41FA5}">
                          <a16:colId xmlns:a16="http://schemas.microsoft.com/office/drawing/2014/main" val="2219529954"/>
                        </a:ext>
                      </a:extLst>
                    </a:gridCol>
                    <a:gridCol w="1430094">
                      <a:extLst>
                        <a:ext uri="{9D8B030D-6E8A-4147-A177-3AD203B41FA5}">
                          <a16:colId xmlns:a16="http://schemas.microsoft.com/office/drawing/2014/main" val="2516754574"/>
                        </a:ext>
                      </a:extLst>
                    </a:gridCol>
                    <a:gridCol w="1839494">
                      <a:extLst>
                        <a:ext uri="{9D8B030D-6E8A-4147-A177-3AD203B41FA5}">
                          <a16:colId xmlns:a16="http://schemas.microsoft.com/office/drawing/2014/main" val="3664050653"/>
                        </a:ext>
                      </a:extLst>
                    </a:gridCol>
                    <a:gridCol w="937549">
                      <a:extLst>
                        <a:ext uri="{9D8B030D-6E8A-4147-A177-3AD203B41FA5}">
                          <a16:colId xmlns:a16="http://schemas.microsoft.com/office/drawing/2014/main" val="3412319395"/>
                        </a:ext>
                      </a:extLst>
                    </a:gridCol>
                    <a:gridCol w="1206518">
                      <a:extLst>
                        <a:ext uri="{9D8B030D-6E8A-4147-A177-3AD203B41FA5}">
                          <a16:colId xmlns:a16="http://schemas.microsoft.com/office/drawing/2014/main" val="3186568638"/>
                        </a:ext>
                      </a:extLst>
                    </a:gridCol>
                    <a:gridCol w="1325583">
                      <a:extLst>
                        <a:ext uri="{9D8B030D-6E8A-4147-A177-3AD203B41FA5}">
                          <a16:colId xmlns:a16="http://schemas.microsoft.com/office/drawing/2014/main" val="2909848526"/>
                        </a:ext>
                      </a:extLst>
                    </a:gridCol>
                    <a:gridCol w="1994988">
                      <a:extLst>
                        <a:ext uri="{9D8B030D-6E8A-4147-A177-3AD203B41FA5}">
                          <a16:colId xmlns:a16="http://schemas.microsoft.com/office/drawing/2014/main" val="2417322949"/>
                        </a:ext>
                      </a:extLst>
                    </a:gridCol>
                  </a:tblGrid>
                  <a:tr h="426720">
                    <a:tc>
                      <a:txBody>
                        <a:bodyPr/>
                        <a:lstStyle/>
                        <a:p>
                          <a:endParaRPr lang="ru-RU" dirty="0"/>
                        </a:p>
                      </a:txBody>
                      <a:tcPr/>
                    </a:tc>
                    <a:tc gridSpan="3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>
                          <a:blip r:embed="rId3"/>
                          <a:stretch>
                            <a:fillRect l="-30643" t="-1429" r="-198188" b="-1122857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ru-RU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>
                          <a:blip r:embed="rId3"/>
                          <a:stretch>
                            <a:fillRect l="-262583" t="-1429" r="-298344" b="-1122857"/>
                          </a:stretch>
                        </a:blipFill>
                      </a:tcPr>
                    </a:tc>
                    <a:tc gridSpan="3">
                      <a:txBody>
                        <a:bodyPr/>
                        <a:lstStyle/>
                        <a:p>
                          <a:r>
                            <a:rPr lang="ru-RU" sz="1100" dirty="0"/>
                            <a:t>Отклонение от средних значении</a:t>
                          </a:r>
                          <a:r>
                            <a:rPr lang="en-US" sz="1100" dirty="0"/>
                            <a:t> </a:t>
                          </a:r>
                          <a:r>
                            <a:rPr lang="el-GR" sz="11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δ</a:t>
                          </a:r>
                          <a:r>
                            <a:rPr lang="en-US" sz="1100" dirty="0"/>
                            <a:t> (%)</a:t>
                          </a:r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ru-RU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>
                          <a:blip r:embed="rId3"/>
                          <a:stretch>
                            <a:fillRect l="-507317" t="-1429" r="-1220" b="-112285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201004861"/>
                      </a:ext>
                    </a:extLst>
                  </a:tr>
                  <a:tr h="327468">
                    <a:tc>
                      <a:txBody>
                        <a:bodyPr/>
                        <a:lstStyle/>
                        <a:p>
                          <a:endParaRPr lang="ru-RU" sz="1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l-GR" sz="1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ϴ</a:t>
                          </a:r>
                          <a:r>
                            <a:rPr lang="ru-RU" sz="1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=</a:t>
                          </a:r>
                          <a:r>
                            <a:rPr lang="ru-RU" sz="1000" dirty="0"/>
                            <a:t> 120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l-GR" sz="1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ϴ</a:t>
                          </a:r>
                          <a:r>
                            <a:rPr lang="ru-RU" sz="1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=</a:t>
                          </a:r>
                          <a:r>
                            <a:rPr lang="ru-RU" sz="1000" dirty="0"/>
                            <a:t>  160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l-GR" sz="1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ϴ</a:t>
                          </a:r>
                          <a:r>
                            <a:rPr lang="ru-RU" sz="1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=</a:t>
                          </a:r>
                          <a:r>
                            <a:rPr lang="ru-RU" sz="1000" dirty="0"/>
                            <a:t> 210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 sz="1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l-GR" sz="1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ϴ</a:t>
                          </a:r>
                          <a:r>
                            <a:rPr lang="ru-RU" sz="1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=</a:t>
                          </a:r>
                          <a:r>
                            <a:rPr lang="ru-RU" sz="1000" dirty="0"/>
                            <a:t> 120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l-GR" sz="1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ϴ</a:t>
                          </a:r>
                          <a:r>
                            <a:rPr lang="ru-RU" sz="1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=</a:t>
                          </a:r>
                          <a:r>
                            <a:rPr lang="ru-RU" sz="1000" dirty="0"/>
                            <a:t>  160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l-GR" sz="1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ϴ</a:t>
                          </a:r>
                          <a:r>
                            <a:rPr lang="ru-RU" sz="1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=</a:t>
                          </a:r>
                          <a:r>
                            <a:rPr lang="ru-RU" sz="1000" dirty="0"/>
                            <a:t> 210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 sz="10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122828719"/>
                      </a:ext>
                    </a:extLst>
                  </a:tr>
                  <a:tr h="354061">
                    <a:tc>
                      <a:txBody>
                        <a:bodyPr/>
                        <a:lstStyle/>
                        <a:p>
                          <a:r>
                            <a:rPr lang="ru-RU" sz="1000" dirty="0"/>
                            <a:t>Тип 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100" dirty="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0,00427280</a:t>
                          </a:r>
                          <a:endParaRPr lang="ru-RU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100" dirty="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0,002191787</a:t>
                          </a:r>
                          <a:endParaRPr lang="ru-RU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1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0,0014437357</a:t>
                          </a:r>
                          <a:endParaRPr lang="ru-RU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100" dirty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0,026959</a:t>
                          </a: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ru-RU" sz="11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62,1603966693</a:t>
                          </a: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ru-RU" sz="11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17,2869414156</a:t>
                          </a: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ru-RU" sz="11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44,8734552537</a:t>
                          </a: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100" dirty="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41</a:t>
                          </a:r>
                          <a:endParaRPr lang="ru-RU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2778329919"/>
                      </a:ext>
                    </a:extLst>
                  </a:tr>
                  <a:tr h="325100">
                    <a:tc>
                      <a:txBody>
                        <a:bodyPr/>
                        <a:lstStyle/>
                        <a:p>
                          <a:r>
                            <a:rPr lang="ru-RU" sz="1000" dirty="0"/>
                            <a:t>Тип 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100" dirty="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0,018374</a:t>
                          </a:r>
                          <a:endParaRPr lang="ru-RU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100" dirty="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0,010448846</a:t>
                          </a:r>
                          <a:endParaRPr lang="ru-RU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1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0,0072554579</a:t>
                          </a:r>
                          <a:endParaRPr lang="ru-RU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100" dirty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0,012223</a:t>
                          </a: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ru-RU" sz="11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53,1005352573</a:t>
                          </a: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ru-RU" sz="11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13,5322867832</a:t>
                          </a: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ru-RU" sz="11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39,5682484741</a:t>
                          </a: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100" dirty="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35</a:t>
                          </a:r>
                          <a:endParaRPr lang="ru-RU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3729321229"/>
                      </a:ext>
                    </a:extLst>
                  </a:tr>
                  <a:tr h="458141">
                    <a:tc>
                      <a:txBody>
                        <a:bodyPr/>
                        <a:lstStyle/>
                        <a:p>
                          <a:r>
                            <a:rPr lang="ru-RU" sz="1000" dirty="0"/>
                            <a:t>Тип 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100" dirty="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0,0359364623</a:t>
                          </a:r>
                          <a:endParaRPr lang="ru-RU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100" dirty="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0,021579752</a:t>
                          </a:r>
                          <a:endParaRPr lang="ru-RU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1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0,0154041867</a:t>
                          </a:r>
                          <a:endParaRPr lang="ru-RU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100" dirty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0,0246238</a:t>
                          </a: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ru-RU" sz="11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48,2665819103</a:t>
                          </a: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ru-RU" sz="11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11,7050727547</a:t>
                          </a: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ru-RU" sz="11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36,5615091555</a:t>
                          </a: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100" dirty="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31,8</a:t>
                          </a:r>
                          <a:endParaRPr lang="ru-RU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65800061"/>
                      </a:ext>
                    </a:extLst>
                  </a:tr>
                  <a:tr h="458141">
                    <a:tc>
                      <a:txBody>
                        <a:bodyPr/>
                        <a:lstStyle/>
                        <a:p>
                          <a:r>
                            <a:rPr lang="ru-RU" sz="1000" dirty="0"/>
                            <a:t>Тип 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1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0,0547294613</a:t>
                          </a:r>
                          <a:endParaRPr lang="ru-RU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100" dirty="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0,033499481</a:t>
                          </a:r>
                          <a:endParaRPr lang="ru-RU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100" dirty="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0,0244019992</a:t>
                          </a:r>
                          <a:endParaRPr lang="ru-RU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100" dirty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0,0379757</a:t>
                          </a: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ru-RU" sz="11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46,1623643459</a:t>
                          </a: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ru-RU" sz="11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11,1812582489</a:t>
                          </a: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ru-RU" sz="11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34,9811060970</a:t>
                          </a: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100" dirty="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30,5</a:t>
                          </a:r>
                          <a:endParaRPr lang="ru-RU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054369239"/>
                      </a:ext>
                    </a:extLst>
                  </a:tr>
                  <a:tr h="458141">
                    <a:tc>
                      <a:txBody>
                        <a:bodyPr/>
                        <a:lstStyle/>
                        <a:p>
                          <a:r>
                            <a:rPr lang="ru-RU" sz="1000" dirty="0"/>
                            <a:t>Тип 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1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0,0693577165</a:t>
                          </a:r>
                          <a:endParaRPr lang="ru-RU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100" dirty="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0,035969639</a:t>
                          </a:r>
                          <a:endParaRPr lang="ru-RU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100" dirty="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0,0236069501</a:t>
                          </a:r>
                          <a:endParaRPr lang="ru-RU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100" dirty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0,043282</a:t>
                          </a: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ru-RU" sz="11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61,3876656552</a:t>
                          </a: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ru-RU" sz="11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16,3103320164</a:t>
                          </a: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ru-RU" sz="11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45,0773336388</a:t>
                          </a: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100" dirty="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40,9</a:t>
                          </a:r>
                          <a:endParaRPr lang="ru-RU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825868863"/>
                      </a:ext>
                    </a:extLst>
                  </a:tr>
                  <a:tr h="458141">
                    <a:tc>
                      <a:txBody>
                        <a:bodyPr/>
                        <a:lstStyle/>
                        <a:p>
                          <a:r>
                            <a:rPr lang="ru-RU" sz="1000" dirty="0"/>
                            <a:t>Тип 6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1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0,2959966308</a:t>
                          </a:r>
                          <a:endParaRPr lang="ru-RU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100" dirty="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0,168447770</a:t>
                          </a:r>
                          <a:endParaRPr lang="ru-RU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100" dirty="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0,1186458755</a:t>
                          </a:r>
                          <a:endParaRPr lang="ru-RU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100" dirty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0,195427</a:t>
                          </a: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ru-RU" sz="11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52,3523833613</a:t>
                          </a: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ru-RU" sz="11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13,3597996343</a:t>
                          </a: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ru-RU" sz="11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38,9925837270</a:t>
                          </a: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100" dirty="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34,86</a:t>
                          </a:r>
                          <a:endParaRPr lang="ru-RU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896538570"/>
                      </a:ext>
                    </a:extLst>
                  </a:tr>
                  <a:tr h="458141">
                    <a:tc>
                      <a:txBody>
                        <a:bodyPr/>
                        <a:lstStyle/>
                        <a:p>
                          <a:r>
                            <a:rPr lang="ru-RU" sz="1000" dirty="0"/>
                            <a:t>Тип</a:t>
                          </a:r>
                          <a:r>
                            <a:rPr lang="en-US" sz="1000" dirty="0"/>
                            <a:t> 7</a:t>
                          </a:r>
                          <a:endParaRPr lang="ru-RU" sz="1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1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0,5843621943</a:t>
                          </a:r>
                          <a:endParaRPr lang="ru-RU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100" dirty="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0,336903086</a:t>
                          </a:r>
                          <a:endParaRPr lang="ru-RU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100" dirty="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0,2559982797</a:t>
                          </a:r>
                          <a:endParaRPr lang="ru-RU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100" dirty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0,394255</a:t>
                          </a: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ru-RU" sz="11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49,0276655521</a:t>
                          </a: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ru-RU" sz="11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14,2445704733</a:t>
                          </a: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ru-RU" sz="11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34,7830950789</a:t>
                          </a: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100" dirty="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32,6</a:t>
                          </a:r>
                          <a:endParaRPr lang="ru-RU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527148253"/>
                      </a:ext>
                    </a:extLst>
                  </a:tr>
                  <a:tr h="458141">
                    <a:tc>
                      <a:txBody>
                        <a:bodyPr/>
                        <a:lstStyle/>
                        <a:p>
                          <a:r>
                            <a:rPr lang="ru-RU" sz="1000" dirty="0"/>
                            <a:t>Тип</a:t>
                          </a:r>
                          <a:r>
                            <a:rPr lang="en-US" sz="1000" dirty="0"/>
                            <a:t> 8</a:t>
                          </a:r>
                          <a:endParaRPr lang="ru-RU" sz="1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1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1,2345786579</a:t>
                          </a:r>
                          <a:endParaRPr lang="ru-RU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100" dirty="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0,755401498</a:t>
                          </a:r>
                          <a:endParaRPr lang="ru-RU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1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0,5494073650</a:t>
                          </a:r>
                          <a:endParaRPr lang="ru-RU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100" dirty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0,8489</a:t>
                          </a: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ru-RU" sz="11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45,9367976690</a:t>
                          </a: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ru-RU" sz="11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10,8383695761</a:t>
                          </a: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ru-RU" sz="11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35,0984280929</a:t>
                          </a: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100" dirty="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30,5</a:t>
                          </a:r>
                          <a:endParaRPr lang="ru-RU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2892235769"/>
                      </a:ext>
                    </a:extLst>
                  </a:tr>
                  <a:tr h="458141">
                    <a:tc>
                      <a:txBody>
                        <a:bodyPr/>
                        <a:lstStyle/>
                        <a:p>
                          <a:r>
                            <a:rPr lang="ru-RU" sz="1000" dirty="0"/>
                            <a:t>Тип</a:t>
                          </a:r>
                          <a:r>
                            <a:rPr lang="en-US" sz="1000" dirty="0"/>
                            <a:t> 9</a:t>
                          </a:r>
                          <a:endParaRPr lang="ru-RU" sz="1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1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0,1322309707</a:t>
                          </a:r>
                          <a:endParaRPr lang="ru-RU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100" dirty="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0,065186923</a:t>
                          </a:r>
                          <a:endParaRPr lang="ru-RU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1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0,0415045280</a:t>
                          </a:r>
                          <a:endParaRPr lang="ru-RU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100" dirty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0,0800</a:t>
                          </a: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ru-RU" sz="11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66,0486852046</a:t>
                          </a: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ru-RU" sz="11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18,1648559711</a:t>
                          </a: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ru-RU" sz="11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47,8838292335</a:t>
                          </a: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100" dirty="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44,02</a:t>
                          </a:r>
                          <a:endParaRPr lang="ru-RU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4017897545"/>
                      </a:ext>
                    </a:extLst>
                  </a:tr>
                  <a:tr h="484022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ru-RU" sz="1000" dirty="0"/>
                            <a:t>Тип 10</a:t>
                          </a:r>
                        </a:p>
                        <a:p>
                          <a:endParaRPr lang="ru-RU" sz="1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1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0,6843256870</a:t>
                          </a:r>
                          <a:endParaRPr lang="ru-RU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100" dirty="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0,353298061</a:t>
                          </a:r>
                          <a:endParaRPr lang="ru-RU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1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0,2529010474</a:t>
                          </a:r>
                          <a:endParaRPr lang="ru-RU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100" dirty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0,4311</a:t>
                          </a: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ru-RU" sz="11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59,2623904782</a:t>
                          </a: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ru-RU" sz="11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18,1060926608</a:t>
                          </a: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ru-RU" sz="11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41,1562978173</a:t>
                          </a: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100" dirty="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39,38</a:t>
                          </a:r>
                          <a:endParaRPr lang="ru-RU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2185079728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37F7B5A9-61C7-4263-AAD8-86EF277F3C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B9DE2-6B7E-469A-A51E-C841B133EFF0}" type="slidenum">
              <a:rPr lang="ru-RU" smtClean="0"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110070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C18BF62-4C9C-4A45-B7DF-2C00E60973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10557" y="469560"/>
            <a:ext cx="10515600" cy="1325563"/>
          </a:xfrm>
        </p:spPr>
        <p:txBody>
          <a:bodyPr>
            <a:normAutofit/>
          </a:bodyPr>
          <a:lstStyle/>
          <a:p>
            <a:r>
              <a:rPr lang="ru-RU" sz="2800" dirty="0"/>
              <a:t>Сравнение средних значении В23 при разных методах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Таблица 4">
                <a:extLst>
                  <a:ext uri="{FF2B5EF4-FFF2-40B4-BE49-F238E27FC236}">
                    <a16:creationId xmlns:a16="http://schemas.microsoft.com/office/drawing/2014/main" id="{38F3A528-B51E-443B-8404-A95DF678EA2B}"/>
                  </a:ext>
                </a:extLst>
              </p:cNvPr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1087177363"/>
                  </p:ext>
                </p:extLst>
              </p:nvPr>
            </p:nvGraphicFramePr>
            <p:xfrm>
              <a:off x="1812524" y="1937146"/>
              <a:ext cx="8566952" cy="4957748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560991">
                      <a:extLst>
                        <a:ext uri="{9D8B030D-6E8A-4147-A177-3AD203B41FA5}">
                          <a16:colId xmlns:a16="http://schemas.microsoft.com/office/drawing/2014/main" val="1973434051"/>
                        </a:ext>
                      </a:extLst>
                    </a:gridCol>
                    <a:gridCol w="1766656">
                      <a:extLst>
                        <a:ext uri="{9D8B030D-6E8A-4147-A177-3AD203B41FA5}">
                          <a16:colId xmlns:a16="http://schemas.microsoft.com/office/drawing/2014/main" val="3950638321"/>
                        </a:ext>
                      </a:extLst>
                    </a:gridCol>
                    <a:gridCol w="2336307">
                      <a:extLst>
                        <a:ext uri="{9D8B030D-6E8A-4147-A177-3AD203B41FA5}">
                          <a16:colId xmlns:a16="http://schemas.microsoft.com/office/drawing/2014/main" val="924340733"/>
                        </a:ext>
                      </a:extLst>
                    </a:gridCol>
                    <a:gridCol w="2902998">
                      <a:extLst>
                        <a:ext uri="{9D8B030D-6E8A-4147-A177-3AD203B41FA5}">
                          <a16:colId xmlns:a16="http://schemas.microsoft.com/office/drawing/2014/main" val="3283222435"/>
                        </a:ext>
                      </a:extLst>
                    </a:gridCol>
                  </a:tblGrid>
                  <a:tr h="523898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ru-RU" sz="18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b="1" i="1" smtClean="0">
                                      <a:latin typeface="Cambria Math" panose="02040503050406030204" pitchFamily="18" charset="0"/>
                                    </a:rPr>
                                    <m:t>𝑩</m:t>
                                  </m:r>
                                </m:e>
                                <m:sub>
                                  <m:r>
                                    <a:rPr lang="en-US" sz="1800" b="1" i="1" smtClean="0">
                                      <a:latin typeface="Cambria Math" panose="02040503050406030204" pitchFamily="18" charset="0"/>
                                    </a:rPr>
                                    <m:t>𝟐𝟑</m:t>
                                  </m:r>
                                </m:sub>
                              </m:sSub>
                            </m:oMath>
                          </a14:m>
                          <a:r>
                            <a:rPr lang="en-US" sz="1800" dirty="0"/>
                            <a:t> (*10^8)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dirty="0"/>
                            <a:t>Метод 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dirty="0"/>
                            <a:t>Метод 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dirty="0"/>
                            <a:t>Метод 3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979104576"/>
                      </a:ext>
                    </a:extLst>
                  </a:tr>
                  <a:tr h="44338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1100" dirty="0"/>
                            <a:t>Тип 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ru-RU" sz="11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-0,086852</a:t>
                          </a: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100" dirty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0,08952</a:t>
                          </a: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100" dirty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0,026959</a:t>
                          </a: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428000591"/>
                      </a:ext>
                    </a:extLst>
                  </a:tr>
                  <a:tr h="44338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1100" dirty="0"/>
                            <a:t>Тип 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ru-RU" sz="11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-0,27068</a:t>
                          </a: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100" dirty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0,282</a:t>
                          </a: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100" dirty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0,012223</a:t>
                          </a: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3560474393"/>
                      </a:ext>
                    </a:extLst>
                  </a:tr>
                  <a:tr h="44338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1100" dirty="0"/>
                            <a:t>Тип 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ru-RU" sz="11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-0,47781</a:t>
                          </a: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100" dirty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0,5</a:t>
                          </a: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100" dirty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0,0246238</a:t>
                          </a: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3450360781"/>
                      </a:ext>
                    </a:extLst>
                  </a:tr>
                  <a:tr h="44338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1100" dirty="0"/>
                            <a:t>Тип 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ru-RU" sz="11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-0,687477</a:t>
                          </a: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100" dirty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0,72</a:t>
                          </a: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100" dirty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0,0379757</a:t>
                          </a: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504891565"/>
                      </a:ext>
                    </a:extLst>
                  </a:tr>
                  <a:tr h="44338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1100" dirty="0"/>
                            <a:t>Тип 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ru-RU" sz="11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-0,71855</a:t>
                          </a: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100" dirty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0,76</a:t>
                          </a: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100" dirty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0,043282</a:t>
                          </a: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625148644"/>
                      </a:ext>
                    </a:extLst>
                  </a:tr>
                  <a:tr h="44338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1100" dirty="0"/>
                            <a:t>Тип 6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ru-RU" sz="11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-2,2289</a:t>
                          </a: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100" dirty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2,42</a:t>
                          </a: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100" dirty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0,195427</a:t>
                          </a: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2245475777"/>
                      </a:ext>
                    </a:extLst>
                  </a:tr>
                  <a:tr h="44338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1100" dirty="0"/>
                            <a:t>Тип</a:t>
                          </a:r>
                          <a:r>
                            <a:rPr lang="en-US" sz="1100" dirty="0"/>
                            <a:t> 7</a:t>
                          </a:r>
                          <a:endParaRPr lang="ru-RU" sz="11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ru-RU" sz="11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-3,9267</a:t>
                          </a: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100" dirty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4,3</a:t>
                          </a: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100" dirty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0,394255</a:t>
                          </a: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487647727"/>
                      </a:ext>
                    </a:extLst>
                  </a:tr>
                  <a:tr h="44338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1100" dirty="0"/>
                            <a:t>Тип</a:t>
                          </a:r>
                          <a:r>
                            <a:rPr lang="en-US" sz="1100" dirty="0"/>
                            <a:t> 8</a:t>
                          </a:r>
                          <a:endParaRPr lang="ru-RU" sz="11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ru-RU" sz="11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-7,34518</a:t>
                          </a: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100" dirty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8,19</a:t>
                          </a: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100" dirty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0,8489</a:t>
                          </a: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774959041"/>
                      </a:ext>
                    </a:extLst>
                  </a:tr>
                  <a:tr h="44338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1100" dirty="0"/>
                            <a:t>Тип</a:t>
                          </a:r>
                          <a:r>
                            <a:rPr lang="en-US" sz="1100" dirty="0"/>
                            <a:t> 9</a:t>
                          </a:r>
                          <a:endParaRPr lang="ru-RU" sz="11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ru-RU" sz="11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-1,2060</a:t>
                          </a: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100" dirty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1,28</a:t>
                          </a: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100" dirty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0,0800</a:t>
                          </a: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4183439819"/>
                      </a:ext>
                    </a:extLst>
                  </a:tr>
                  <a:tr h="44338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1100" dirty="0"/>
                            <a:t>Тип 10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ru-RU" sz="11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-4,09647</a:t>
                          </a: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100" dirty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4,527</a:t>
                          </a: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100" dirty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0,4311</a:t>
                          </a: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3849875329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Таблица 4">
                <a:extLst>
                  <a:ext uri="{FF2B5EF4-FFF2-40B4-BE49-F238E27FC236}">
                    <a16:creationId xmlns:a16="http://schemas.microsoft.com/office/drawing/2014/main" id="{38F3A528-B51E-443B-8404-A95DF678EA2B}"/>
                  </a:ext>
                </a:extLst>
              </p:cNvPr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1087177363"/>
                  </p:ext>
                </p:extLst>
              </p:nvPr>
            </p:nvGraphicFramePr>
            <p:xfrm>
              <a:off x="1812524" y="1937146"/>
              <a:ext cx="8566952" cy="4957748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560991">
                      <a:extLst>
                        <a:ext uri="{9D8B030D-6E8A-4147-A177-3AD203B41FA5}">
                          <a16:colId xmlns:a16="http://schemas.microsoft.com/office/drawing/2014/main" val="1973434051"/>
                        </a:ext>
                      </a:extLst>
                    </a:gridCol>
                    <a:gridCol w="1766656">
                      <a:extLst>
                        <a:ext uri="{9D8B030D-6E8A-4147-A177-3AD203B41FA5}">
                          <a16:colId xmlns:a16="http://schemas.microsoft.com/office/drawing/2014/main" val="3950638321"/>
                        </a:ext>
                      </a:extLst>
                    </a:gridCol>
                    <a:gridCol w="2336307">
                      <a:extLst>
                        <a:ext uri="{9D8B030D-6E8A-4147-A177-3AD203B41FA5}">
                          <a16:colId xmlns:a16="http://schemas.microsoft.com/office/drawing/2014/main" val="924340733"/>
                        </a:ext>
                      </a:extLst>
                    </a:gridCol>
                    <a:gridCol w="2902998">
                      <a:extLst>
                        <a:ext uri="{9D8B030D-6E8A-4147-A177-3AD203B41FA5}">
                          <a16:colId xmlns:a16="http://schemas.microsoft.com/office/drawing/2014/main" val="3283222435"/>
                        </a:ext>
                      </a:extLst>
                    </a:gridCol>
                  </a:tblGrid>
                  <a:tr h="523898"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>
                          <a:blip r:embed="rId2"/>
                          <a:stretch>
                            <a:fillRect l="-391" t="-5814" r="-450781" b="-86279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ru-RU" dirty="0"/>
                            <a:t>Метод 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dirty="0"/>
                            <a:t>Метод 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dirty="0"/>
                            <a:t>Метод 3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979104576"/>
                      </a:ext>
                    </a:extLst>
                  </a:tr>
                  <a:tr h="44338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1100" dirty="0"/>
                            <a:t>Тип 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ru-RU" sz="11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-0,086852</a:t>
                          </a: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100" dirty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0,08952</a:t>
                          </a: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100" dirty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0,026959</a:t>
                          </a: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428000591"/>
                      </a:ext>
                    </a:extLst>
                  </a:tr>
                  <a:tr h="44338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1100" dirty="0"/>
                            <a:t>Тип 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ru-RU" sz="11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-0,27068</a:t>
                          </a: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100" dirty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0,282</a:t>
                          </a: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100" dirty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0,012223</a:t>
                          </a: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3560474393"/>
                      </a:ext>
                    </a:extLst>
                  </a:tr>
                  <a:tr h="44338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1100" dirty="0"/>
                            <a:t>Тип 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ru-RU" sz="11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-0,47781</a:t>
                          </a: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100" dirty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0,5</a:t>
                          </a: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100" dirty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0,0246238</a:t>
                          </a: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3450360781"/>
                      </a:ext>
                    </a:extLst>
                  </a:tr>
                  <a:tr h="44338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1100" dirty="0"/>
                            <a:t>Тип 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ru-RU" sz="11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-0,687477</a:t>
                          </a: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100" dirty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0,72</a:t>
                          </a: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100" dirty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0,0379757</a:t>
                          </a: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504891565"/>
                      </a:ext>
                    </a:extLst>
                  </a:tr>
                  <a:tr h="44338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1100" dirty="0"/>
                            <a:t>Тип 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ru-RU" sz="11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-0,71855</a:t>
                          </a: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100" dirty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0,76</a:t>
                          </a: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100" dirty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0,043282</a:t>
                          </a: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625148644"/>
                      </a:ext>
                    </a:extLst>
                  </a:tr>
                  <a:tr h="44338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1100" dirty="0"/>
                            <a:t>Тип 6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ru-RU" sz="11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-2,2289</a:t>
                          </a: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100" dirty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2,42</a:t>
                          </a: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100" dirty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0,195427</a:t>
                          </a: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2245475777"/>
                      </a:ext>
                    </a:extLst>
                  </a:tr>
                  <a:tr h="44338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1100" dirty="0"/>
                            <a:t>Тип</a:t>
                          </a:r>
                          <a:r>
                            <a:rPr lang="en-US" sz="1100" dirty="0"/>
                            <a:t> 7</a:t>
                          </a:r>
                          <a:endParaRPr lang="ru-RU" sz="11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ru-RU" sz="11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-3,9267</a:t>
                          </a: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100" dirty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4,3</a:t>
                          </a: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100" dirty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0,394255</a:t>
                          </a: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487647727"/>
                      </a:ext>
                    </a:extLst>
                  </a:tr>
                  <a:tr h="44338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1100" dirty="0"/>
                            <a:t>Тип</a:t>
                          </a:r>
                          <a:r>
                            <a:rPr lang="en-US" sz="1100" dirty="0"/>
                            <a:t> 8</a:t>
                          </a:r>
                          <a:endParaRPr lang="ru-RU" sz="11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ru-RU" sz="11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-7,34518</a:t>
                          </a: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100" dirty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8,19</a:t>
                          </a: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100" dirty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0,8489</a:t>
                          </a: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774959041"/>
                      </a:ext>
                    </a:extLst>
                  </a:tr>
                  <a:tr h="44338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1100" dirty="0"/>
                            <a:t>Тип</a:t>
                          </a:r>
                          <a:r>
                            <a:rPr lang="en-US" sz="1100" dirty="0"/>
                            <a:t> 9</a:t>
                          </a:r>
                          <a:endParaRPr lang="ru-RU" sz="11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ru-RU" sz="11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-1,2060</a:t>
                          </a: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100" dirty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1,28</a:t>
                          </a: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100" dirty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0,0800</a:t>
                          </a: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4183439819"/>
                      </a:ext>
                    </a:extLst>
                  </a:tr>
                  <a:tr h="44338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1100" dirty="0"/>
                            <a:t>Тип 10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ru-RU" sz="11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-4,09647</a:t>
                          </a: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100" dirty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4,527</a:t>
                          </a: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100" dirty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0,4311</a:t>
                          </a: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3849875329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B96B6892-8DD9-4912-AA36-6E12675453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B9DE2-6B7E-469A-A51E-C841B133EFF0}" type="slidenum">
              <a:rPr lang="ru-RU" smtClean="0"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417660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C18BF62-4C9C-4A45-B7DF-2C00E60973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10557" y="469560"/>
            <a:ext cx="10515600" cy="1325563"/>
          </a:xfrm>
        </p:spPr>
        <p:txBody>
          <a:bodyPr>
            <a:normAutofit/>
          </a:bodyPr>
          <a:lstStyle/>
          <a:p>
            <a:r>
              <a:rPr lang="ru-RU" sz="2800" dirty="0"/>
              <a:t>Сравнение средних погрешностей при разных методах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Таблица 4">
                <a:extLst>
                  <a:ext uri="{FF2B5EF4-FFF2-40B4-BE49-F238E27FC236}">
                    <a16:creationId xmlns:a16="http://schemas.microsoft.com/office/drawing/2014/main" id="{38F3A528-B51E-443B-8404-A95DF678EA2B}"/>
                  </a:ext>
                </a:extLst>
              </p:cNvPr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2808627014"/>
                  </p:ext>
                </p:extLst>
              </p:nvPr>
            </p:nvGraphicFramePr>
            <p:xfrm>
              <a:off x="1610557" y="1599874"/>
              <a:ext cx="7499116" cy="5181599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560991">
                      <a:extLst>
                        <a:ext uri="{9D8B030D-6E8A-4147-A177-3AD203B41FA5}">
                          <a16:colId xmlns:a16="http://schemas.microsoft.com/office/drawing/2014/main" val="1973434051"/>
                        </a:ext>
                      </a:extLst>
                    </a:gridCol>
                    <a:gridCol w="1766656">
                      <a:extLst>
                        <a:ext uri="{9D8B030D-6E8A-4147-A177-3AD203B41FA5}">
                          <a16:colId xmlns:a16="http://schemas.microsoft.com/office/drawing/2014/main" val="3950638321"/>
                        </a:ext>
                      </a:extLst>
                    </a:gridCol>
                    <a:gridCol w="1611149">
                      <a:extLst>
                        <a:ext uri="{9D8B030D-6E8A-4147-A177-3AD203B41FA5}">
                          <a16:colId xmlns:a16="http://schemas.microsoft.com/office/drawing/2014/main" val="924340733"/>
                        </a:ext>
                      </a:extLst>
                    </a:gridCol>
                    <a:gridCol w="2560320">
                      <a:extLst>
                        <a:ext uri="{9D8B030D-6E8A-4147-A177-3AD203B41FA5}">
                          <a16:colId xmlns:a16="http://schemas.microsoft.com/office/drawing/2014/main" val="3283222435"/>
                        </a:ext>
                      </a:extLst>
                    </a:gridCol>
                  </a:tblGrid>
                  <a:tr h="750798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acc>
                                <m:accPr>
                                  <m:chr m:val="̅"/>
                                  <m:ctrlPr>
                                    <a:rPr lang="en-US" sz="18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m:rPr>
                                      <m:sty m:val="p"/>
                                    </m:rPr>
                                    <a:rPr lang="el-GR" sz="1800" i="1" smtClean="0">
                                      <a:latin typeface="Cambria Math" panose="02040503050406030204" pitchFamily="18" charset="0"/>
                                    </a:rPr>
                                    <m:t>δ</m:t>
                                  </m:r>
                                </m:e>
                              </m:acc>
                            </m:oMath>
                          </a14:m>
                          <a:r>
                            <a:rPr lang="en-US" sz="1800" dirty="0"/>
                            <a:t> </a:t>
                          </a:r>
                          <a:r>
                            <a:rPr lang="ru-RU" sz="1800" dirty="0"/>
                            <a:t>(</a:t>
                          </a:r>
                          <a:r>
                            <a:rPr lang="en-US" sz="1800" dirty="0"/>
                            <a:t>%)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dirty="0"/>
                            <a:t>Метод 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dirty="0"/>
                            <a:t>Метод 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dirty="0"/>
                            <a:t>Метод 3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979104576"/>
                      </a:ext>
                    </a:extLst>
                  </a:tr>
                  <a:tr h="424259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1000" dirty="0"/>
                            <a:t>Тип 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1000" dirty="0"/>
                            <a:t>0,612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000" dirty="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0,637</a:t>
                          </a:r>
                          <a:endParaRPr lang="ru-RU" sz="1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000" dirty="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41</a:t>
                          </a:r>
                          <a:endParaRPr lang="ru-RU" sz="1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428000591"/>
                      </a:ext>
                    </a:extLst>
                  </a:tr>
                  <a:tr h="424259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1000" dirty="0"/>
                            <a:t>Тип 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1000" dirty="0"/>
                            <a:t>0,744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000" dirty="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0,8</a:t>
                          </a:r>
                          <a:endParaRPr lang="ru-RU" sz="1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000" dirty="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35</a:t>
                          </a:r>
                          <a:endParaRPr lang="ru-RU" sz="1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3560474393"/>
                      </a:ext>
                    </a:extLst>
                  </a:tr>
                  <a:tr h="424259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1000" dirty="0"/>
                            <a:t>Тип 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1000" dirty="0"/>
                            <a:t>0,763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000" dirty="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0,83</a:t>
                          </a:r>
                          <a:endParaRPr lang="ru-RU" sz="1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000" dirty="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31,8</a:t>
                          </a:r>
                          <a:endParaRPr lang="ru-RU" sz="1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3450360781"/>
                      </a:ext>
                    </a:extLst>
                  </a:tr>
                  <a:tr h="424259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1000" dirty="0"/>
                            <a:t>Тип 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1000" dirty="0"/>
                            <a:t>0,77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000" dirty="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0,856</a:t>
                          </a:r>
                          <a:endParaRPr lang="ru-RU" sz="1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000" dirty="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30,5</a:t>
                          </a:r>
                          <a:endParaRPr lang="ru-RU" sz="1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504891565"/>
                      </a:ext>
                    </a:extLst>
                  </a:tr>
                  <a:tr h="424259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1000" dirty="0"/>
                            <a:t>Тип 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1000" dirty="0"/>
                            <a:t>0,985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000" dirty="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1,25</a:t>
                          </a:r>
                          <a:endParaRPr lang="ru-RU" sz="1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000" dirty="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40,9</a:t>
                          </a:r>
                          <a:endParaRPr lang="ru-RU" sz="1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625148644"/>
                      </a:ext>
                    </a:extLst>
                  </a:tr>
                  <a:tr h="424259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1000" dirty="0"/>
                            <a:t>Тип 6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1000" dirty="0"/>
                            <a:t>1,84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000" dirty="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1,57</a:t>
                          </a:r>
                          <a:endParaRPr lang="ru-RU" sz="1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000" dirty="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34,86</a:t>
                          </a:r>
                          <a:endParaRPr lang="ru-RU" sz="1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2245475777"/>
                      </a:ext>
                    </a:extLst>
                  </a:tr>
                  <a:tr h="424259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1000" dirty="0"/>
                            <a:t>Тип</a:t>
                          </a:r>
                          <a:r>
                            <a:rPr lang="en-US" sz="1000" dirty="0"/>
                            <a:t> 7</a:t>
                          </a:r>
                          <a:endParaRPr lang="ru-RU" sz="1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1000" dirty="0"/>
                            <a:t>1,4084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000" dirty="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1,69</a:t>
                          </a:r>
                          <a:endParaRPr lang="ru-RU" sz="1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000" dirty="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32,6</a:t>
                          </a:r>
                          <a:endParaRPr lang="ru-RU" sz="1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487647727"/>
                      </a:ext>
                    </a:extLst>
                  </a:tr>
                  <a:tr h="424259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1000" dirty="0"/>
                            <a:t>Тип</a:t>
                          </a:r>
                          <a:r>
                            <a:rPr lang="en-US" sz="1000" dirty="0"/>
                            <a:t> 8</a:t>
                          </a:r>
                          <a:endParaRPr lang="ru-RU" sz="1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1000" dirty="0"/>
                            <a:t>1,487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000" dirty="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1,832</a:t>
                          </a:r>
                          <a:endParaRPr lang="ru-RU" sz="1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000" dirty="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30,5</a:t>
                          </a:r>
                          <a:endParaRPr lang="ru-RU" sz="1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774959041"/>
                      </a:ext>
                    </a:extLst>
                  </a:tr>
                  <a:tr h="424259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1000" dirty="0"/>
                            <a:t>Тип</a:t>
                          </a:r>
                          <a:r>
                            <a:rPr lang="en-US" sz="1000" dirty="0"/>
                            <a:t> 9</a:t>
                          </a:r>
                          <a:endParaRPr lang="ru-RU" sz="1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1000" dirty="0"/>
                            <a:t>1,335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000" dirty="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1,48</a:t>
                          </a:r>
                          <a:endParaRPr lang="ru-RU" sz="1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000" dirty="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44,02</a:t>
                          </a:r>
                          <a:endParaRPr lang="ru-RU" sz="1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4183439819"/>
                      </a:ext>
                    </a:extLst>
                  </a:tr>
                  <a:tr h="61247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ru-RU" sz="1000" dirty="0"/>
                            <a:t>Тип 10</a:t>
                          </a:r>
                        </a:p>
                        <a:p>
                          <a:pPr algn="ctr"/>
                          <a:endParaRPr lang="ru-RU" sz="1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1000" dirty="0"/>
                            <a:t>1,784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000" dirty="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2,13</a:t>
                          </a:r>
                          <a:endParaRPr lang="ru-RU" sz="1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000" dirty="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39,38</a:t>
                          </a:r>
                          <a:endParaRPr lang="ru-RU" sz="1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2454389162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Таблица 4">
                <a:extLst>
                  <a:ext uri="{FF2B5EF4-FFF2-40B4-BE49-F238E27FC236}">
                    <a16:creationId xmlns:a16="http://schemas.microsoft.com/office/drawing/2014/main" id="{38F3A528-B51E-443B-8404-A95DF678EA2B}"/>
                  </a:ext>
                </a:extLst>
              </p:cNvPr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2808627014"/>
                  </p:ext>
                </p:extLst>
              </p:nvPr>
            </p:nvGraphicFramePr>
            <p:xfrm>
              <a:off x="1610557" y="1599874"/>
              <a:ext cx="7499116" cy="5181599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560991">
                      <a:extLst>
                        <a:ext uri="{9D8B030D-6E8A-4147-A177-3AD203B41FA5}">
                          <a16:colId xmlns:a16="http://schemas.microsoft.com/office/drawing/2014/main" val="1973434051"/>
                        </a:ext>
                      </a:extLst>
                    </a:gridCol>
                    <a:gridCol w="1766656">
                      <a:extLst>
                        <a:ext uri="{9D8B030D-6E8A-4147-A177-3AD203B41FA5}">
                          <a16:colId xmlns:a16="http://schemas.microsoft.com/office/drawing/2014/main" val="3950638321"/>
                        </a:ext>
                      </a:extLst>
                    </a:gridCol>
                    <a:gridCol w="1611149">
                      <a:extLst>
                        <a:ext uri="{9D8B030D-6E8A-4147-A177-3AD203B41FA5}">
                          <a16:colId xmlns:a16="http://schemas.microsoft.com/office/drawing/2014/main" val="924340733"/>
                        </a:ext>
                      </a:extLst>
                    </a:gridCol>
                    <a:gridCol w="2560320">
                      <a:extLst>
                        <a:ext uri="{9D8B030D-6E8A-4147-A177-3AD203B41FA5}">
                          <a16:colId xmlns:a16="http://schemas.microsoft.com/office/drawing/2014/main" val="3283222435"/>
                        </a:ext>
                      </a:extLst>
                    </a:gridCol>
                  </a:tblGrid>
                  <a:tr h="750798"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>
                          <a:blip r:embed="rId2"/>
                          <a:stretch>
                            <a:fillRect l="-391" t="-4065" r="-382422" b="-59349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ru-RU" dirty="0"/>
                            <a:t>Метод 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dirty="0"/>
                            <a:t>Метод 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dirty="0"/>
                            <a:t>Метод 3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979104576"/>
                      </a:ext>
                    </a:extLst>
                  </a:tr>
                  <a:tr h="424259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1000" dirty="0"/>
                            <a:t>Тип 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1000" dirty="0"/>
                            <a:t>0,612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000" dirty="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0,637</a:t>
                          </a:r>
                          <a:endParaRPr lang="ru-RU" sz="1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000" dirty="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41</a:t>
                          </a:r>
                          <a:endParaRPr lang="ru-RU" sz="1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428000591"/>
                      </a:ext>
                    </a:extLst>
                  </a:tr>
                  <a:tr h="424259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1000" dirty="0"/>
                            <a:t>Тип 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1000" dirty="0"/>
                            <a:t>0,744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000" dirty="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0,8</a:t>
                          </a:r>
                          <a:endParaRPr lang="ru-RU" sz="1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000" dirty="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35</a:t>
                          </a:r>
                          <a:endParaRPr lang="ru-RU" sz="1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3560474393"/>
                      </a:ext>
                    </a:extLst>
                  </a:tr>
                  <a:tr h="424259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1000" dirty="0"/>
                            <a:t>Тип 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1000" dirty="0"/>
                            <a:t>0,763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000" dirty="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0,83</a:t>
                          </a:r>
                          <a:endParaRPr lang="ru-RU" sz="1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000" dirty="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31,8</a:t>
                          </a:r>
                          <a:endParaRPr lang="ru-RU" sz="1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3450360781"/>
                      </a:ext>
                    </a:extLst>
                  </a:tr>
                  <a:tr h="424259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1000" dirty="0"/>
                            <a:t>Тип 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1000" dirty="0"/>
                            <a:t>0,77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000" dirty="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0,856</a:t>
                          </a:r>
                          <a:endParaRPr lang="ru-RU" sz="1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000" dirty="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30,5</a:t>
                          </a:r>
                          <a:endParaRPr lang="ru-RU" sz="1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504891565"/>
                      </a:ext>
                    </a:extLst>
                  </a:tr>
                  <a:tr h="424259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1000" dirty="0"/>
                            <a:t>Тип 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1000" dirty="0"/>
                            <a:t>0,985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000" dirty="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1,25</a:t>
                          </a:r>
                          <a:endParaRPr lang="ru-RU" sz="1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000" dirty="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40,9</a:t>
                          </a:r>
                          <a:endParaRPr lang="ru-RU" sz="1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625148644"/>
                      </a:ext>
                    </a:extLst>
                  </a:tr>
                  <a:tr h="424259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1000" dirty="0"/>
                            <a:t>Тип 6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1000" dirty="0"/>
                            <a:t>1,84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000" dirty="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1,57</a:t>
                          </a:r>
                          <a:endParaRPr lang="ru-RU" sz="1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000" dirty="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34,86</a:t>
                          </a:r>
                          <a:endParaRPr lang="ru-RU" sz="1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2245475777"/>
                      </a:ext>
                    </a:extLst>
                  </a:tr>
                  <a:tr h="424259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1000" dirty="0"/>
                            <a:t>Тип</a:t>
                          </a:r>
                          <a:r>
                            <a:rPr lang="en-US" sz="1000" dirty="0"/>
                            <a:t> 7</a:t>
                          </a:r>
                          <a:endParaRPr lang="ru-RU" sz="1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1000" dirty="0"/>
                            <a:t>1,4084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000" dirty="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1,69</a:t>
                          </a:r>
                          <a:endParaRPr lang="ru-RU" sz="1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000" dirty="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32,6</a:t>
                          </a:r>
                          <a:endParaRPr lang="ru-RU" sz="1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487647727"/>
                      </a:ext>
                    </a:extLst>
                  </a:tr>
                  <a:tr h="424259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1000" dirty="0"/>
                            <a:t>Тип</a:t>
                          </a:r>
                          <a:r>
                            <a:rPr lang="en-US" sz="1000" dirty="0"/>
                            <a:t> 8</a:t>
                          </a:r>
                          <a:endParaRPr lang="ru-RU" sz="1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1000" dirty="0"/>
                            <a:t>1,487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000" dirty="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1,832</a:t>
                          </a:r>
                          <a:endParaRPr lang="ru-RU" sz="1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000" dirty="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30,5</a:t>
                          </a:r>
                          <a:endParaRPr lang="ru-RU" sz="1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774959041"/>
                      </a:ext>
                    </a:extLst>
                  </a:tr>
                  <a:tr h="424259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1000" dirty="0"/>
                            <a:t>Тип</a:t>
                          </a:r>
                          <a:r>
                            <a:rPr lang="en-US" sz="1000" dirty="0"/>
                            <a:t> 9</a:t>
                          </a:r>
                          <a:endParaRPr lang="ru-RU" sz="1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1000" dirty="0"/>
                            <a:t>1,335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000" dirty="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1,48</a:t>
                          </a:r>
                          <a:endParaRPr lang="ru-RU" sz="1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000" dirty="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44,02</a:t>
                          </a:r>
                          <a:endParaRPr lang="ru-RU" sz="1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4183439819"/>
                      </a:ext>
                    </a:extLst>
                  </a:tr>
                  <a:tr h="61247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ru-RU" sz="1000" dirty="0"/>
                            <a:t>Тип 10</a:t>
                          </a:r>
                        </a:p>
                        <a:p>
                          <a:pPr algn="ctr"/>
                          <a:endParaRPr lang="ru-RU" sz="1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1000" dirty="0"/>
                            <a:t>1,784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000" dirty="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2,13</a:t>
                          </a:r>
                          <a:endParaRPr lang="ru-RU" sz="1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000" dirty="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39,38</a:t>
                          </a:r>
                          <a:endParaRPr lang="ru-RU" sz="1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2454389162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1467049E-8243-4FE8-8A1A-B23CB7D6EF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B9DE2-6B7E-469A-A51E-C841B133EFF0}" type="slidenum">
              <a:rPr lang="ru-RU" smtClean="0"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455510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C6DB5E3-3ACD-46F2-8F61-1183201D48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4091" y="136525"/>
            <a:ext cx="7650042" cy="662782"/>
          </a:xfrm>
        </p:spPr>
        <p:txBody>
          <a:bodyPr>
            <a:normAutofit/>
          </a:bodyPr>
          <a:lstStyle/>
          <a:p>
            <a:r>
              <a:rPr lang="en-US" sz="2800" dirty="0"/>
              <a:t>12.  </a:t>
            </a:r>
            <a:r>
              <a:rPr lang="ru-RU" sz="2800" dirty="0"/>
              <a:t>АНАЛИЗ РЕЗУЛЬТАТОВ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68117EB5-D95D-43C5-82E6-122DA9D8DB1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7483" y="1022554"/>
                <a:ext cx="11936361" cy="5776179"/>
              </a:xfrm>
            </p:spPr>
            <p:txBody>
              <a:bodyPr>
                <a:normAutofit/>
              </a:bodyPr>
              <a:lstStyle/>
              <a:p>
                <a:pPr>
                  <a:buFont typeface="Wingdings" panose="05000000000000000000" pitchFamily="2" charset="2"/>
                  <a:buChar char="§"/>
                </a:pPr>
                <a:r>
                  <a:rPr lang="ru-RU" sz="1400" dirty="0"/>
                  <a:t>Самые стабильные результаты по сечениям получили с методом 1 и 2:	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1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b>
                        <m:sSub>
                          <m:sSubPr>
                            <m:ctrlPr>
                              <a:rPr lang="ru-RU" sz="14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23</m:t>
                            </m:r>
                          </m:e>
                          <m:sub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1,2</m:t>
                            </m:r>
                          </m:sub>
                        </m:sSub>
                      </m:sub>
                    </m:sSub>
                    <m:r>
                      <a:rPr lang="ru-RU" sz="1400" b="0" i="1" smtClean="0"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ru-RU" sz="1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ru-RU" sz="14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ru-RU" sz="1400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  <m:sup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  <m:r>
                          <a:rPr lang="ru-RU" sz="1400" b="0" i="1" smtClean="0">
                            <a:latin typeface="Cambria Math" panose="02040503050406030204" pitchFamily="18" charset="0"/>
                          </a:rPr>
                          <m:t> ±</m:t>
                        </m:r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  <m:r>
                          <a:rPr lang="ru-RU" sz="14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ad>
                          <m:radPr>
                            <m:degHide m:val="on"/>
                            <m:ctrlPr>
                              <a:rPr lang="ru-RU" sz="1400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ru-RU" sz="1400" b="0" i="1" smtClean="0">
                                <a:latin typeface="Cambria Math" panose="02040503050406030204" pitchFamily="18" charset="0"/>
                              </a:rPr>
                              <m:t>4 </m:t>
                            </m:r>
                            <m:sSub>
                              <m:sSubPr>
                                <m:ctrlPr>
                                  <a:rPr lang="ru-RU" sz="1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</m:e>
                              <m:sub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  <m:r>
                              <a:rPr lang="ru-RU" sz="1400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sSub>
                              <m:sSubPr>
                                <m:ctrlPr>
                                  <a:rPr lang="ru-RU" sz="1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𝐶</m:t>
                                </m:r>
                              </m:e>
                              <m:sub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sub>
                            </m:sSub>
                            <m:sSubSup>
                              <m:sSubSupPr>
                                <m:ctrlPr>
                                  <a:rPr lang="ru-RU" sz="1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m:rPr>
                                    <m:sty m:val="p"/>
                                  </m:rPr>
                                  <a:rPr lang="el-GR" sz="1400" b="0" i="1" smtClean="0">
                                    <a:latin typeface="Cambria Math" panose="02040503050406030204" pitchFamily="18" charset="0"/>
                                  </a:rPr>
                                  <m:t>ε</m:t>
                                </m:r>
                              </m:e>
                              <m:sub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sub>
                              <m:sup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bSup>
                            <m:r>
                              <a:rPr lang="ru-RU" sz="1400" b="0" i="1" smtClean="0">
                                <a:latin typeface="Cambria Math" panose="02040503050406030204" pitchFamily="18" charset="0"/>
                              </a:rPr>
                              <m:t> −4 </m:t>
                            </m:r>
                            <m:sSub>
                              <m:sSubPr>
                                <m:ctrlPr>
                                  <a:rPr lang="ru-RU" sz="1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𝐶</m:t>
                                </m:r>
                              </m:e>
                              <m:sub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en-US" sz="14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l-GR" sz="1400" i="1">
                                    <a:latin typeface="Cambria Math" panose="02040503050406030204" pitchFamily="18" charset="0"/>
                                  </a:rPr>
                                  <m:t>𝜀</m:t>
                                </m:r>
                              </m:e>
                              <m:sub>
                                <m:r>
                                  <a:rPr lang="en-US" sz="1400" i="1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sub>
                            </m:sSub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𝑇</m:t>
                            </m:r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+ </m:t>
                            </m:r>
                            <m:sSup>
                              <m:sSupPr>
                                <m:ctrlPr>
                                  <a:rPr lang="ru-RU" sz="1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ru-RU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  <m:t>𝑅</m:t>
                                    </m:r>
                                    <m: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  <m:t>𝑇</m:t>
                                    </m:r>
                                  </m:e>
                                </m:d>
                              </m:e>
                              <m:sup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e>
                        </m:rad>
                      </m:num>
                      <m:den>
                        <m:r>
                          <a:rPr lang="ru-RU" sz="1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sSub>
                          <m:sSubPr>
                            <m:ctrlPr>
                              <a:rPr lang="en-US" sz="1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l-GR" sz="1400" i="1">
                                <a:latin typeface="Cambria Math" panose="02040503050406030204" pitchFamily="18" charset="0"/>
                              </a:rPr>
                              <m:t>𝜀</m:t>
                            </m:r>
                          </m:e>
                          <m:sub>
                            <m:r>
                              <a:rPr lang="en-US" sz="1400" i="1">
                                <a:latin typeface="Cambria Math" panose="02040503050406030204" pitchFamily="18" charset="0"/>
                              </a:rPr>
                              <m:t>𝑏</m:t>
                            </m:r>
                          </m:sub>
                        </m:sSub>
                      </m:den>
                    </m:f>
                  </m:oMath>
                </a14:m>
                <a:endParaRPr lang="ru-RU" sz="1400" dirty="0"/>
              </a:p>
              <a:p>
                <a:pPr marL="0" indent="0">
                  <a:buNone/>
                </a:pPr>
                <a:r>
                  <a:rPr lang="ru-RU" sz="1400" dirty="0"/>
                  <a:t>После упрощения этой формулы получили, что</a:t>
                </a:r>
                <a:r>
                  <a:rPr lang="en-US" sz="1400" dirty="0"/>
                  <a:t>:</a:t>
                </a:r>
                <a:r>
                  <a:rPr lang="ru-RU" sz="1400" dirty="0"/>
                  <a:t>		</a:t>
                </a:r>
                <a:r>
                  <a:rPr lang="ru-RU" sz="1400" i="1" dirty="0">
                    <a:latin typeface="Cambria Math" panose="02040503050406030204" pitchFamily="18" charset="0"/>
                  </a:rPr>
                  <a:t>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1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b>
                        <m:sSub>
                          <m:sSubPr>
                            <m:ctrlPr>
                              <a:rPr lang="ru-RU" sz="14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23</m:t>
                            </m:r>
                          </m:e>
                          <m:sub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1,2</m:t>
                            </m:r>
                          </m:sub>
                        </m:sSub>
                      </m:sub>
                    </m:sSub>
                    <m:r>
                      <a:rPr lang="ru-RU" sz="1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</m:t>
                    </m:r>
                    <m:r>
                      <a:rPr lang="en-US" sz="1400" i="1">
                        <a:latin typeface="Cambria Math" panose="02040503050406030204" pitchFamily="18" charset="0"/>
                      </a:rPr>
                      <m:t>𝑅</m:t>
                    </m:r>
                    <m:r>
                      <a:rPr lang="ru-RU" sz="1400" i="1">
                        <a:latin typeface="Cambria Math" panose="02040503050406030204" pitchFamily="18" charset="0"/>
                      </a:rPr>
                      <m:t> </m:t>
                    </m:r>
                    <m:rad>
                      <m:radPr>
                        <m:degHide m:val="on"/>
                        <m:ctrlPr>
                          <a:rPr lang="ru-RU" sz="1400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sSub>
                          <m:sSubPr>
                            <m:ctrlPr>
                              <a:rPr lang="ru-RU" sz="1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400" i="1"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  <m:sub>
                            <m:r>
                              <a:rPr lang="en-US" sz="1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ru-RU" sz="1400" i="1">
                            <a:latin typeface="Cambria Math" panose="02040503050406030204" pitchFamily="18" charset="0"/>
                          </a:rPr>
                          <m:t> </m:t>
                        </m:r>
                        <m:sSub>
                          <m:sSubPr>
                            <m:ctrlPr>
                              <a:rPr lang="ru-RU" sz="1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400" i="1"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en-US" sz="1400" i="1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  <m:r>
                          <a:rPr lang="ru-RU" sz="1400" i="1">
                            <a:latin typeface="Cambria Math" panose="02040503050406030204" pitchFamily="18" charset="0"/>
                          </a:rPr>
                          <m:t> </m:t>
                        </m:r>
                      </m:e>
                    </m:rad>
                  </m:oMath>
                </a14:m>
                <a:r>
                  <a:rPr lang="ru-RU" sz="1400" dirty="0"/>
                  <a:t> </a:t>
                </a:r>
                <a:r>
                  <a:rPr lang="en-US" sz="1400" dirty="0"/>
                  <a:t>  (12</a:t>
                </a:r>
                <a:r>
                  <a:rPr lang="ru-RU" sz="1400" dirty="0"/>
                  <a:t>.1</a:t>
                </a:r>
                <a:r>
                  <a:rPr lang="en-US" sz="1400" dirty="0"/>
                  <a:t>)</a:t>
                </a:r>
              </a:p>
              <a:p>
                <a:pPr marL="0" indent="0">
                  <a:buNone/>
                </a:pPr>
                <a:r>
                  <a:rPr lang="ru-RU" sz="1400" dirty="0"/>
                  <a:t> Подставляем это приближение в формулах для деформации и получаем, что компоненты векторов деформации стремятся в бесконечности и это не возможно.</a:t>
                </a:r>
              </a:p>
              <a:p>
                <a:pPr>
                  <a:buFont typeface="Wingdings" panose="05000000000000000000" pitchFamily="2" charset="2"/>
                  <a:buChar char="§"/>
                </a:pPr>
                <a:r>
                  <a:rPr lang="ru-RU" sz="1400" dirty="0"/>
                  <a:t>Рассматриваем подробно результаты получены третьем методом : 		</a:t>
                </a:r>
                <a:r>
                  <a:rPr lang="ru-RU" sz="1400" dirty="0"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1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ru-RU" sz="1400" b="0" i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sz="1400" i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B</m:t>
                        </m:r>
                      </m:e>
                      <m:sub>
                        <m:sSub>
                          <m:sSubPr>
                            <m:ctrlPr>
                              <a:rPr lang="ru-RU" sz="1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1400" i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23</m:t>
                            </m:r>
                          </m:e>
                          <m:sub>
                            <m:r>
                              <a:rPr lang="en-US" sz="1400" i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3</m:t>
                            </m:r>
                          </m:sub>
                        </m:sSub>
                      </m:sub>
                    </m:sSub>
                    <m:r>
                      <a:rPr lang="en-US" sz="1400" i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= </m:t>
                    </m:r>
                    <m:f>
                      <m:fPr>
                        <m:ctrlPr>
                          <a:rPr lang="en-US" sz="1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sz="1400" i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R</m:t>
                        </m:r>
                        <m:r>
                          <a:rPr lang="en-US" sz="1400" i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d>
                          <m:dPr>
                            <m:ctrlPr>
                              <a:rPr lang="en-US" sz="1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sz="14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n-US" sz="1400" i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C</m:t>
                                </m:r>
                              </m:e>
                              <m:sub>
                                <m:r>
                                  <a:rPr lang="en-US" sz="1400" i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3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en-US" sz="14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l-GR" sz="1400" i="0">
                                    <a:latin typeface="Cambria Math" panose="02040503050406030204" pitchFamily="18" charset="0"/>
                                  </a:rPr>
                                  <m:t>Φ</m:t>
                                </m:r>
                              </m:e>
                              <m:sub>
                                <m:r>
                                  <m:rPr>
                                    <m:sty m:val="p"/>
                                  </m:rPr>
                                  <a:rPr lang="en-US" sz="1400" i="0">
                                    <a:latin typeface="Cambria Math" panose="02040503050406030204" pitchFamily="18" charset="0"/>
                                  </a:rPr>
                                  <m:t>t</m:t>
                                </m:r>
                              </m:sub>
                            </m:sSub>
                            <m:r>
                              <a:rPr lang="en-US" sz="1400" i="0">
                                <a:latin typeface="Cambria Math" panose="02040503050406030204" pitchFamily="18" charset="0"/>
                              </a:rPr>
                              <m:t>−   </m:t>
                            </m:r>
                            <m:r>
                              <m:rPr>
                                <m:sty m:val="p"/>
                              </m:rPr>
                              <a:rPr lang="en-US" sz="1400" i="0">
                                <a:latin typeface="Cambria Math" panose="02040503050406030204" pitchFamily="18" charset="0"/>
                              </a:rPr>
                              <m:t>R</m:t>
                            </m:r>
                            <m:r>
                              <a:rPr lang="en-US" sz="1400" i="0">
                                <a:latin typeface="Cambria Math" panose="02040503050406030204" pitchFamily="18" charset="0"/>
                              </a:rPr>
                              <m:t>  </m:t>
                            </m:r>
                            <m:r>
                              <m:rPr>
                                <m:sty m:val="p"/>
                              </m:rPr>
                              <a:rPr lang="en-US" sz="1400" i="0">
                                <a:latin typeface="Cambria Math" panose="02040503050406030204" pitchFamily="18" charset="0"/>
                              </a:rPr>
                              <m:t>T</m:t>
                            </m:r>
                          </m:e>
                        </m:d>
                      </m:num>
                      <m:den>
                        <m:sSub>
                          <m:sSubPr>
                            <m:ctrlPr>
                              <a:rPr lang="ru-RU" sz="1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l-GR" sz="1400" i="0">
                                <a:latin typeface="Cambria Math" panose="02040503050406030204" pitchFamily="18" charset="0"/>
                              </a:rPr>
                              <m:t>ε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sz="1400" i="0">
                                <a:latin typeface="Cambria Math" panose="02040503050406030204" pitchFamily="18" charset="0"/>
                              </a:rPr>
                              <m:t>b</m:t>
                            </m:r>
                          </m:sub>
                        </m:sSub>
                      </m:den>
                    </m:f>
                  </m:oMath>
                </a14:m>
                <a:endParaRPr lang="ru-RU" sz="1400" dirty="0"/>
              </a:p>
              <a:p>
                <a:pPr marL="0" indent="0">
                  <a:buNone/>
                </a:pPr>
                <a:r>
                  <a:rPr lang="ru-RU" sz="1400" dirty="0"/>
                  <a:t> если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1400" i="0">
                            <a:latin typeface="Cambria Math" panose="02040503050406030204" pitchFamily="18" charset="0"/>
                          </a:rPr>
                          <m:t>B</m:t>
                        </m:r>
                      </m:e>
                      <m:sub>
                        <m:r>
                          <a:rPr lang="en-US" sz="1400" i="0">
                            <a:latin typeface="Cambria Math" panose="02040503050406030204" pitchFamily="18" charset="0"/>
                          </a:rPr>
                          <m:t>23</m:t>
                        </m:r>
                      </m:sub>
                    </m:sSub>
                    <m:r>
                      <a:rPr lang="ru-RU" sz="1400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ru-RU" sz="1400" dirty="0"/>
                  <a:t>, получаем, что: 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sz="1400">
                            <a:latin typeface="Cambria Math" panose="02040503050406030204" pitchFamily="18" charset="0"/>
                          </a:rPr>
                          <m:t>Φ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1400">
                            <a:latin typeface="Cambria Math" panose="02040503050406030204" pitchFamily="18" charset="0"/>
                          </a:rPr>
                          <m:t>t</m:t>
                        </m:r>
                      </m:sub>
                    </m:sSub>
                    <m:r>
                      <a:rPr lang="ru-RU" sz="1400" b="0" i="0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1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num>
                      <m:den>
                        <m:sSub>
                          <m:sSubPr>
                            <m:ctrlPr>
                              <a:rPr lang="en-US" sz="1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1400" i="0">
                                <a:latin typeface="Cambria Math" panose="02040503050406030204" pitchFamily="18" charset="0"/>
                              </a:rPr>
                              <m:t>C</m:t>
                            </m:r>
                          </m:e>
                          <m:sub>
                            <m:r>
                              <a:rPr lang="en-US" sz="1400" i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sz="1400" dirty="0"/>
                  <a:t>	(12.2) </a:t>
                </a:r>
                <a:endParaRPr lang="ru-RU" sz="1400" dirty="0"/>
              </a:p>
              <a:p>
                <a:pPr marL="0" indent="0">
                  <a:buNone/>
                </a:pPr>
                <a:r>
                  <a:rPr lang="ru-RU" sz="1400" dirty="0"/>
                  <a:t>В таблице ниже видим, что значения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sz="1400" b="0" i="0" smtClean="0">
                            <a:latin typeface="Cambria Math" panose="02040503050406030204" pitchFamily="18" charset="0"/>
                          </a:rPr>
                          <m:t>Φ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1400" b="0" i="0" smtClean="0">
                            <a:latin typeface="Cambria Math" panose="02040503050406030204" pitchFamily="18" charset="0"/>
                          </a:rPr>
                          <m:t>t</m:t>
                        </m:r>
                      </m:sub>
                    </m:sSub>
                  </m:oMath>
                </a14:m>
                <a:r>
                  <a:rPr lang="ru-RU" sz="1400" dirty="0"/>
                  <a:t> при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1400">
                            <a:latin typeface="Cambria Math" panose="02040503050406030204" pitchFamily="18" charset="0"/>
                          </a:rPr>
                          <m:t>B</m:t>
                        </m:r>
                      </m:e>
                      <m:sub>
                        <m:r>
                          <a:rPr lang="en-US" sz="1400">
                            <a:latin typeface="Cambria Math" panose="02040503050406030204" pitchFamily="18" charset="0"/>
                          </a:rPr>
                          <m:t>23</m:t>
                        </m:r>
                      </m:sub>
                    </m:sSub>
                    <m:r>
                      <a:rPr lang="ru-RU" sz="1400" i="1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ru-RU" sz="1400" dirty="0"/>
                  <a:t> мало отличаются от значения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sz="1400">
                            <a:latin typeface="Cambria Math" panose="02040503050406030204" pitchFamily="18" charset="0"/>
                          </a:rPr>
                          <m:t>Φ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1400">
                            <a:latin typeface="Cambria Math" panose="02040503050406030204" pitchFamily="18" charset="0"/>
                          </a:rPr>
                          <m:t>t</m:t>
                        </m:r>
                      </m:sub>
                    </m:sSub>
                  </m:oMath>
                </a14:m>
                <a:r>
                  <a:rPr lang="ru-RU" sz="1400" dirty="0"/>
                  <a:t> , когда учитываем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1400">
                            <a:latin typeface="Cambria Math" panose="02040503050406030204" pitchFamily="18" charset="0"/>
                          </a:rPr>
                          <m:t>B</m:t>
                        </m:r>
                      </m:e>
                      <m:sub>
                        <m:r>
                          <a:rPr lang="en-US" sz="1400">
                            <a:latin typeface="Cambria Math" panose="02040503050406030204" pitchFamily="18" charset="0"/>
                          </a:rPr>
                          <m:t>23</m:t>
                        </m:r>
                      </m:sub>
                    </m:sSub>
                  </m:oMath>
                </a14:m>
                <a:r>
                  <a:rPr lang="ru-RU" sz="1400" dirty="0"/>
                  <a:t>.</a:t>
                </a:r>
              </a:p>
              <a:p>
                <a:pPr marL="0" indent="0">
                  <a:buNone/>
                </a:pPr>
                <a:endParaRPr lang="ru-RU" dirty="0"/>
              </a:p>
            </p:txBody>
          </p:sp>
        </mc:Choice>
        <mc:Fallback xmlns="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68117EB5-D95D-43C5-82E6-122DA9D8DB1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7483" y="1022554"/>
                <a:ext cx="11936361" cy="5776179"/>
              </a:xfrm>
              <a:blipFill>
                <a:blip r:embed="rId2"/>
                <a:stretch>
                  <a:fillRect l="-15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24F7131D-990A-4EF1-B20A-594AED7882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B9DE2-6B7E-469A-A51E-C841B133EFF0}" type="slidenum">
              <a:rPr lang="ru-RU" smtClean="0"/>
              <a:t>19</a:t>
            </a:fld>
            <a:endParaRPr lang="ru-RU"/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5" name="Таблица 5">
                <a:extLst>
                  <a:ext uri="{FF2B5EF4-FFF2-40B4-BE49-F238E27FC236}">
                    <a16:creationId xmlns:a16="http://schemas.microsoft.com/office/drawing/2014/main" id="{6B7F9000-D319-4D35-BB05-21D74EC433C8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917891372"/>
                  </p:ext>
                </p:extLst>
              </p:nvPr>
            </p:nvGraphicFramePr>
            <p:xfrm>
              <a:off x="3479800" y="3777193"/>
              <a:ext cx="3522134" cy="3080807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007534">
                      <a:extLst>
                        <a:ext uri="{9D8B030D-6E8A-4147-A177-3AD203B41FA5}">
                          <a16:colId xmlns:a16="http://schemas.microsoft.com/office/drawing/2014/main" val="3846638871"/>
                        </a:ext>
                      </a:extLst>
                    </a:gridCol>
                    <a:gridCol w="1236133">
                      <a:extLst>
                        <a:ext uri="{9D8B030D-6E8A-4147-A177-3AD203B41FA5}">
                          <a16:colId xmlns:a16="http://schemas.microsoft.com/office/drawing/2014/main" val="1866023601"/>
                        </a:ext>
                      </a:extLst>
                    </a:gridCol>
                    <a:gridCol w="1278467">
                      <a:extLst>
                        <a:ext uri="{9D8B030D-6E8A-4147-A177-3AD203B41FA5}">
                          <a16:colId xmlns:a16="http://schemas.microsoft.com/office/drawing/2014/main" val="4153369356"/>
                        </a:ext>
                      </a:extLst>
                    </a:gridCol>
                  </a:tblGrid>
                  <a:tr h="652109">
                    <a:tc>
                      <a:txBody>
                        <a:bodyPr/>
                        <a:lstStyle/>
                        <a:p>
                          <a:pPr algn="ctr"/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1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l-GR" sz="1400" b="0" i="0" smtClean="0">
                                        <a:latin typeface="Cambria Math" panose="02040503050406030204" pitchFamily="18" charset="0"/>
                                      </a:rPr>
                                      <m:t>Φ</m:t>
                                    </m:r>
                                  </m:e>
                                  <m:sub>
                                    <m:r>
                                      <m:rPr>
                                        <m:sty m:val="p"/>
                                      </m:rPr>
                                      <a:rPr lang="en-US" sz="1400" b="0" i="0" smtClean="0">
                                        <a:latin typeface="Cambria Math" panose="02040503050406030204" pitchFamily="18" charset="0"/>
                                      </a:rPr>
                                      <m:t>t</m:t>
                                    </m:r>
                                  </m:sub>
                                </m:sSub>
                                <m:r>
                                  <a:rPr lang="ru-RU" sz="1400" b="1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n-US" sz="1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  <m:t>𝑅</m:t>
                                    </m:r>
                                    <m: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  <m:t>𝑇</m:t>
                                    </m:r>
                                  </m:num>
                                  <m:den>
                                    <m:sSub>
                                      <m:sSubPr>
                                        <m:ctrlPr>
                                          <a:rPr lang="en-US" sz="14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m:rPr>
                                            <m:sty m:val="p"/>
                                          </m:rPr>
                                          <a:rPr lang="en-US" sz="1400" i="0">
                                            <a:latin typeface="Cambria Math" panose="02040503050406030204" pitchFamily="18" charset="0"/>
                                          </a:rPr>
                                          <m:t>C</m:t>
                                        </m:r>
                                      </m:e>
                                      <m:sub>
                                        <m:r>
                                          <a:rPr lang="en-US" sz="1400" i="0">
                                            <a:latin typeface="Cambria Math" panose="02040503050406030204" pitchFamily="18" charset="0"/>
                                          </a:rPr>
                                          <m:t>3</m:t>
                                        </m:r>
                                      </m:sub>
                                    </m:sSub>
                                  </m:den>
                                </m:f>
                              </m:oMath>
                            </m:oMathPara>
                          </a14:m>
                          <a:endParaRPr lang="ru-RU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sz="1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l-GR" sz="1400" b="0" i="0" smtClean="0">
                                      <a:latin typeface="Cambria Math" panose="02040503050406030204" pitchFamily="18" charset="0"/>
                                    </a:rPr>
                                    <m:t>Φ</m:t>
                                  </m:r>
                                </m:e>
                                <m:sub>
                                  <m:r>
                                    <m:rPr>
                                      <m:sty m:val="p"/>
                                    </m:rPr>
                                    <a:rPr lang="en-US" sz="1400" b="0" i="0" smtClean="0">
                                      <a:latin typeface="Cambria Math" panose="02040503050406030204" pitchFamily="18" charset="0"/>
                                    </a:rPr>
                                    <m:t>t</m:t>
                                  </m:r>
                                </m:sub>
                              </m:sSub>
                            </m:oMath>
                          </a14:m>
                          <a:r>
                            <a:rPr lang="ru-RU" sz="1400" dirty="0"/>
                            <a:t> </a:t>
                          </a:r>
                          <a:r>
                            <a:rPr lang="en-US" sz="1400" dirty="0"/>
                            <a:t> </a:t>
                          </a:r>
                          <a:r>
                            <a:rPr lang="ru-RU" sz="1400" dirty="0"/>
                            <a:t>с учетом 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ru-RU" sz="140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u-RU" sz="1400" b="0" i="0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 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en-US" sz="1400" i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B</m:t>
                                  </m:r>
                                </m:e>
                                <m:sub>
                                  <m:sSub>
                                    <m:sSubPr>
                                      <m:ctrlPr>
                                        <a:rPr lang="ru-RU" sz="1400" i="1"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400" i="0"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  <m:t>23</m:t>
                                      </m:r>
                                    </m:e>
                                    <m:sub>
                                      <m:r>
                                        <a:rPr lang="en-US" sz="1400" i="0"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  <m:t>3</m:t>
                                      </m:r>
                                    </m:sub>
                                  </m:sSub>
                                </m:sub>
                              </m:sSub>
                            </m:oMath>
                          </a14:m>
                          <a:endParaRPr lang="ru-RU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31620657"/>
                      </a:ext>
                    </a:extLst>
                  </a:tr>
                  <a:tr h="404783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1100" dirty="0"/>
                            <a:t>Тип 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ru-RU" sz="11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0,0478</a:t>
                          </a: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100" dirty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0,035</a:t>
                          </a: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2018896540"/>
                      </a:ext>
                    </a:extLst>
                  </a:tr>
                  <a:tr h="404783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1100" dirty="0"/>
                            <a:t>Тип 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ru-RU" sz="11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0,00971</a:t>
                          </a: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100" dirty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0,0334</a:t>
                          </a: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2022201427"/>
                      </a:ext>
                    </a:extLst>
                  </a:tr>
                  <a:tr h="404783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1100" dirty="0"/>
                            <a:t>Тип 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ru-RU" sz="11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0,00465</a:t>
                          </a: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100" dirty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0,008</a:t>
                          </a: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71364426"/>
                      </a:ext>
                    </a:extLst>
                  </a:tr>
                  <a:tr h="404783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1100" dirty="0"/>
                            <a:t>Тип 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ru-RU" sz="11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0,00298</a:t>
                          </a: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100" dirty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0,001</a:t>
                          </a: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3818667487"/>
                      </a:ext>
                    </a:extLst>
                  </a:tr>
                  <a:tr h="404783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1100" dirty="0"/>
                            <a:t>Тип 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ru-RU" sz="11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0,00313</a:t>
                          </a: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100" dirty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0,0004</a:t>
                          </a: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2337210390"/>
                      </a:ext>
                    </a:extLst>
                  </a:tr>
                  <a:tr h="404783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1100" dirty="0"/>
                            <a:t>Тип 6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ru-RU" sz="11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0,000636</a:t>
                          </a: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100" dirty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0,000241</a:t>
                          </a: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060956790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5" name="Таблица 5">
                <a:extLst>
                  <a:ext uri="{FF2B5EF4-FFF2-40B4-BE49-F238E27FC236}">
                    <a16:creationId xmlns:a16="http://schemas.microsoft.com/office/drawing/2014/main" id="{6B7F9000-D319-4D35-BB05-21D74EC433C8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917891372"/>
                  </p:ext>
                </p:extLst>
              </p:nvPr>
            </p:nvGraphicFramePr>
            <p:xfrm>
              <a:off x="3479800" y="3777193"/>
              <a:ext cx="3522134" cy="3080807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007534">
                      <a:extLst>
                        <a:ext uri="{9D8B030D-6E8A-4147-A177-3AD203B41FA5}">
                          <a16:colId xmlns:a16="http://schemas.microsoft.com/office/drawing/2014/main" val="3846638871"/>
                        </a:ext>
                      </a:extLst>
                    </a:gridCol>
                    <a:gridCol w="1236133">
                      <a:extLst>
                        <a:ext uri="{9D8B030D-6E8A-4147-A177-3AD203B41FA5}">
                          <a16:colId xmlns:a16="http://schemas.microsoft.com/office/drawing/2014/main" val="1866023601"/>
                        </a:ext>
                      </a:extLst>
                    </a:gridCol>
                    <a:gridCol w="1278467">
                      <a:extLst>
                        <a:ext uri="{9D8B030D-6E8A-4147-A177-3AD203B41FA5}">
                          <a16:colId xmlns:a16="http://schemas.microsoft.com/office/drawing/2014/main" val="4153369356"/>
                        </a:ext>
                      </a:extLst>
                    </a:gridCol>
                  </a:tblGrid>
                  <a:tr h="652109">
                    <a:tc>
                      <a:txBody>
                        <a:bodyPr/>
                        <a:lstStyle/>
                        <a:p>
                          <a:pPr algn="ctr"/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>
                          <a:blip r:embed="rId3"/>
                          <a:stretch>
                            <a:fillRect l="-82266" t="-935" r="-105419" b="-38598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>
                          <a:blip r:embed="rId3"/>
                          <a:stretch>
                            <a:fillRect l="-176190" t="-935" r="-1905" b="-38598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31620657"/>
                      </a:ext>
                    </a:extLst>
                  </a:tr>
                  <a:tr h="404783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1100" dirty="0"/>
                            <a:t>Тип 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ru-RU" sz="11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0,0478</a:t>
                          </a: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100" dirty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0,035</a:t>
                          </a: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2018896540"/>
                      </a:ext>
                    </a:extLst>
                  </a:tr>
                  <a:tr h="404783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1100" dirty="0"/>
                            <a:t>Тип 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ru-RU" sz="11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0,00971</a:t>
                          </a: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100" dirty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0,0334</a:t>
                          </a: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2022201427"/>
                      </a:ext>
                    </a:extLst>
                  </a:tr>
                  <a:tr h="404783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1100" dirty="0"/>
                            <a:t>Тип 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ru-RU" sz="11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0,00465</a:t>
                          </a: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100" dirty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0,008</a:t>
                          </a: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71364426"/>
                      </a:ext>
                    </a:extLst>
                  </a:tr>
                  <a:tr h="404783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1100" dirty="0"/>
                            <a:t>Тип 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ru-RU" sz="11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0,00298</a:t>
                          </a: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100" dirty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0,001</a:t>
                          </a: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3818667487"/>
                      </a:ext>
                    </a:extLst>
                  </a:tr>
                  <a:tr h="404783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1100" dirty="0"/>
                            <a:t>Тип 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ru-RU" sz="11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0,00313</a:t>
                          </a: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100" dirty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0,0004</a:t>
                          </a: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2337210390"/>
                      </a:ext>
                    </a:extLst>
                  </a:tr>
                  <a:tr h="404783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1100" dirty="0"/>
                            <a:t>Тип 6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ru-RU" sz="11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0,000636</a:t>
                          </a: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100" dirty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0,000241</a:t>
                          </a: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060956790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18255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3D6ADA8-DE74-4688-9EA5-CA342E1D6A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6929" y="176150"/>
            <a:ext cx="10306235" cy="504887"/>
          </a:xfrm>
        </p:spPr>
        <p:txBody>
          <a:bodyPr>
            <a:normAutofit fontScale="90000"/>
          </a:bodyPr>
          <a:lstStyle/>
          <a:p>
            <a:r>
              <a:rPr lang="ru-RU" dirty="0"/>
              <a:t>1. Постановка задачи теории стержней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FC0BF07-21CA-4AB0-A0F0-E39139E475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3913" y="1062144"/>
            <a:ext cx="10515600" cy="579585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ru-RU" sz="1800" i="1" u="sng" dirty="0"/>
              <a:t>Законы статики </a:t>
            </a:r>
            <a:endParaRPr lang="en-US" sz="1800" i="1" u="sng" dirty="0"/>
          </a:p>
          <a:p>
            <a:pPr marL="0" indent="0">
              <a:buNone/>
            </a:pPr>
            <a:r>
              <a:rPr lang="ru-RU" sz="1400" dirty="0"/>
              <a:t>При условии, что внешние силы и моменты отсутствуют закон статики нам дает:</a:t>
            </a:r>
          </a:p>
          <a:p>
            <a:pPr marL="0" indent="0" algn="ctr">
              <a:buNone/>
            </a:pPr>
            <a:r>
              <a:rPr lang="en-US" sz="1400" b="1" dirty="0"/>
              <a:t>T</a:t>
            </a:r>
            <a:r>
              <a:rPr lang="en-US" sz="1400" dirty="0"/>
              <a:t>’ = 0</a:t>
            </a:r>
            <a:r>
              <a:rPr lang="ru-RU" sz="1400" dirty="0"/>
              <a:t>      (1.1)</a:t>
            </a:r>
            <a:r>
              <a:rPr lang="en-US" sz="1400" dirty="0"/>
              <a:t>,  	</a:t>
            </a:r>
            <a:r>
              <a:rPr lang="en-US" sz="1600" b="1" dirty="0"/>
              <a:t>M</a:t>
            </a:r>
            <a:r>
              <a:rPr lang="en-US" sz="1400" dirty="0"/>
              <a:t>’ + </a:t>
            </a:r>
            <a:r>
              <a:rPr lang="en-US" sz="1600" b="1" dirty="0"/>
              <a:t>t</a:t>
            </a:r>
            <a:r>
              <a:rPr lang="en-US" sz="1400" dirty="0"/>
              <a:t> × </a:t>
            </a:r>
            <a:r>
              <a:rPr lang="en-US" sz="1600" b="1" dirty="0"/>
              <a:t>T</a:t>
            </a:r>
            <a:r>
              <a:rPr lang="en-US" sz="1400" dirty="0"/>
              <a:t> = </a:t>
            </a:r>
            <a:r>
              <a:rPr lang="en-US" sz="1400" b="1" dirty="0"/>
              <a:t>0</a:t>
            </a:r>
            <a:r>
              <a:rPr lang="en-US" sz="1400" dirty="0"/>
              <a:t>.  (1.2)     </a:t>
            </a:r>
            <a:r>
              <a:rPr lang="ru-RU" sz="1400" dirty="0"/>
              <a:t>Где </a:t>
            </a:r>
            <a:r>
              <a:rPr lang="ru-RU" sz="1600" b="1" dirty="0"/>
              <a:t>Т</a:t>
            </a:r>
            <a:r>
              <a:rPr lang="ru-RU" sz="1400" dirty="0"/>
              <a:t> – вектор сила, </a:t>
            </a:r>
            <a:r>
              <a:rPr lang="ru-RU" sz="1600" b="1" dirty="0"/>
              <a:t>М</a:t>
            </a:r>
            <a:r>
              <a:rPr lang="ru-RU" sz="1400" dirty="0"/>
              <a:t> – вектор момент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1800" i="1" dirty="0"/>
              <a:t> </a:t>
            </a:r>
            <a:r>
              <a:rPr lang="ru-RU" sz="1800" i="1" u="sng" dirty="0"/>
              <a:t>векторы деформации</a:t>
            </a:r>
          </a:p>
          <a:p>
            <a:pPr marL="0" indent="0" algn="ctr">
              <a:buNone/>
            </a:pPr>
            <a:r>
              <a:rPr lang="el-GR" sz="1800" b="1" dirty="0"/>
              <a:t>ε</a:t>
            </a:r>
            <a:r>
              <a:rPr lang="ru-RU" sz="1800" b="1" dirty="0"/>
              <a:t> </a:t>
            </a:r>
            <a:r>
              <a:rPr lang="ru-RU" sz="1800" dirty="0"/>
              <a:t>=</a:t>
            </a:r>
            <a:r>
              <a:rPr lang="ru-RU" sz="1800" b="1" dirty="0"/>
              <a:t> </a:t>
            </a:r>
            <a:r>
              <a:rPr lang="en-US" sz="1800" b="1" dirty="0"/>
              <a:t>u’ </a:t>
            </a:r>
            <a:r>
              <a:rPr lang="en-US" sz="1800" dirty="0"/>
              <a:t>+</a:t>
            </a:r>
            <a:r>
              <a:rPr lang="en-US" sz="1800" b="1" dirty="0"/>
              <a:t> t </a:t>
            </a:r>
            <a:r>
              <a:rPr lang="en-US" sz="1800" dirty="0"/>
              <a:t>×</a:t>
            </a:r>
            <a:r>
              <a:rPr lang="en-US" sz="1800" b="1" dirty="0"/>
              <a:t> </a:t>
            </a:r>
            <a:r>
              <a:rPr lang="el-GR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ψ</a:t>
            </a:r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(1.3), </a:t>
            </a:r>
            <a:r>
              <a:rPr lang="en-US" sz="1800" dirty="0"/>
              <a:t>	</a:t>
            </a:r>
            <a:r>
              <a:rPr lang="el-GR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Φ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l-GR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ψ</a:t>
            </a:r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  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(1.4)</a:t>
            </a:r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l-GR" sz="1600" dirty="0"/>
              <a:t> </a:t>
            </a:r>
            <a:r>
              <a:rPr lang="el-GR" sz="1600" b="1" dirty="0"/>
              <a:t>ε</a:t>
            </a:r>
            <a:r>
              <a:rPr lang="ru-RU" sz="1600" dirty="0"/>
              <a:t> – вектор деформации растяжения-сдвига,</a:t>
            </a:r>
            <a:r>
              <a:rPr lang="el-GR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Φ</a:t>
            </a:r>
            <a:r>
              <a:rPr lang="ru-RU" sz="1600" dirty="0"/>
              <a:t> – вектор деформации-изгиба кручения</a:t>
            </a:r>
            <a:endParaRPr lang="ru-RU" sz="1800" i="1" u="sng" dirty="0"/>
          </a:p>
          <a:p>
            <a:pPr>
              <a:buFont typeface="Wingdings" panose="05000000000000000000" pitchFamily="2" charset="2"/>
              <a:buChar char="Ø"/>
            </a:pPr>
            <a:r>
              <a:rPr lang="ru-RU" sz="1800" i="1" u="sng" dirty="0"/>
              <a:t>Определяющие уравнения</a:t>
            </a:r>
          </a:p>
          <a:p>
            <a:pPr marL="0" indent="0" algn="ctr">
              <a:buNone/>
            </a:pPr>
            <a:r>
              <a:rPr lang="en-US" sz="1800" b="1" dirty="0"/>
              <a:t>T</a:t>
            </a:r>
            <a:r>
              <a:rPr lang="en-US" sz="1800" dirty="0"/>
              <a:t> = </a:t>
            </a:r>
            <a:r>
              <a:rPr lang="en-US" sz="1800" b="1" dirty="0"/>
              <a:t>A </a:t>
            </a:r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· </a:t>
            </a:r>
            <a:r>
              <a:rPr lang="el-GR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ε</a:t>
            </a:r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B · </a:t>
            </a:r>
            <a:r>
              <a:rPr lang="el-GR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Φ</a:t>
            </a:r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(1.5),</a:t>
            </a:r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M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ε</a:t>
            </a:r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·</a:t>
            </a:r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 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 </a:t>
            </a:r>
            <a:r>
              <a:rPr lang="el-GR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·</a:t>
            </a:r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Φ</a:t>
            </a:r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(1.6); </a:t>
            </a:r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A, B, C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тензоры жесткости</a:t>
            </a:r>
          </a:p>
          <a:p>
            <a:pPr marL="0" indent="0"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случай плоского стержня тензоры жесткости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A, B, C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имеют следующий вид:</a:t>
            </a: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(1.7)</a:t>
            </a:r>
          </a:p>
          <a:p>
            <a:pPr marL="0" indent="0">
              <a:buNone/>
            </a:pP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(1.8)</a:t>
            </a:r>
          </a:p>
          <a:p>
            <a:pPr marL="0" indent="0">
              <a:buNone/>
            </a:pP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(1.9)</a:t>
            </a:r>
          </a:p>
          <a:p>
            <a:pPr marL="0" indent="0">
              <a:buNone/>
            </a:pP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1800" b="1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4C2C61C5-AB92-4823-8052-D573F86E5C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03916" y="4208206"/>
            <a:ext cx="3945824" cy="2269722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762D9CA1-4416-4D07-B9A2-9FD3C404B27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2236" y="4934068"/>
            <a:ext cx="3176592" cy="1152293"/>
          </a:xfrm>
          <a:prstGeom prst="rect">
            <a:avLst/>
          </a:prstGeom>
        </p:spPr>
      </p:pic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04F4BF8A-44ED-4058-B97D-C029659ACB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B9DE2-6B7E-469A-A51E-C841B133EFF0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867183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717DCEC-79F8-4D84-9D7C-1C36664940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u="sng" dirty="0"/>
              <a:t>Заключение</a:t>
            </a:r>
            <a:r>
              <a:rPr lang="ru-RU" dirty="0"/>
              <a:t>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5475B98-212F-4DF4-A950-B77D6568D4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825624"/>
            <a:ext cx="12192000" cy="5032375"/>
          </a:xfrm>
        </p:spPr>
        <p:txBody>
          <a:bodyPr>
            <a:normAutofit/>
          </a:bodyPr>
          <a:lstStyle/>
          <a:p>
            <a:pPr algn="just">
              <a:lnSpc>
                <a:spcPct val="120000"/>
              </a:lnSpc>
            </a:pPr>
            <a:r>
              <a:rPr lang="ru-RU" sz="2000" dirty="0"/>
              <a:t> Была решена трехмерная задача с помощью численного пакета </a:t>
            </a:r>
            <a:r>
              <a:rPr lang="en-US" sz="2000" dirty="0"/>
              <a:t>ANSYS</a:t>
            </a:r>
            <a:r>
              <a:rPr lang="ru-RU" sz="2000" dirty="0"/>
              <a:t>.</a:t>
            </a:r>
          </a:p>
          <a:p>
            <a:pPr algn="just">
              <a:lnSpc>
                <a:spcPct val="120000"/>
              </a:lnSpc>
            </a:pPr>
            <a:r>
              <a:rPr lang="ru-RU" sz="2000" dirty="0"/>
              <a:t>Построили решение задачи теорией стержней.</a:t>
            </a:r>
          </a:p>
          <a:p>
            <a:pPr algn="just">
              <a:lnSpc>
                <a:spcPct val="120000"/>
              </a:lnSpc>
            </a:pPr>
            <a:r>
              <a:rPr lang="ru-RU" sz="2000" dirty="0"/>
              <a:t>Путем сравнения решений этих задач, был определен модуль упругости В23 разными методами.</a:t>
            </a:r>
          </a:p>
          <a:p>
            <a:pPr algn="just">
              <a:lnSpc>
                <a:spcPct val="120000"/>
              </a:lnSpc>
            </a:pPr>
            <a:r>
              <a:rPr lang="ru-RU" sz="2000" dirty="0"/>
              <a:t>Методы 1 и 2  давали похожие результаты, но с противоположным знаком. При этом значения В</a:t>
            </a:r>
            <a:r>
              <a:rPr lang="ru-RU" sz="1100" dirty="0"/>
              <a:t>23</a:t>
            </a:r>
            <a:r>
              <a:rPr lang="ru-RU" sz="2000" dirty="0"/>
              <a:t> получились нефизичные, поскольку они нам дадут бесконечные деформации.</a:t>
            </a:r>
          </a:p>
          <a:p>
            <a:pPr algn="just">
              <a:lnSpc>
                <a:spcPct val="120000"/>
              </a:lnSpc>
            </a:pPr>
            <a:r>
              <a:rPr lang="ru-RU" sz="2000" dirty="0"/>
              <a:t> Метод 3 нам давал большие погрешности, но значения В</a:t>
            </a:r>
            <a:r>
              <a:rPr lang="ru-RU" sz="1200" dirty="0"/>
              <a:t>23</a:t>
            </a:r>
            <a:r>
              <a:rPr lang="ru-RU" sz="2000" dirty="0"/>
              <a:t> получились вполне разумными так как они дают малую поправку в деформации.</a:t>
            </a:r>
          </a:p>
          <a:p>
            <a:pPr algn="just">
              <a:lnSpc>
                <a:spcPct val="120000"/>
              </a:lnSpc>
            </a:pPr>
            <a:r>
              <a:rPr lang="ru-RU" sz="2000" dirty="0"/>
              <a:t>Метод 3  позволяет определить порядок величины В23.</a:t>
            </a:r>
            <a:endParaRPr lang="en-US" sz="2000" dirty="0"/>
          </a:p>
          <a:p>
            <a:pPr marL="0" indent="0" algn="ctr">
              <a:buNone/>
            </a:pPr>
            <a:endParaRPr lang="en-US" sz="2400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DF18418A-634C-4F5C-B6E2-F7F671AD65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B9DE2-6B7E-469A-A51E-C841B133EFF0}" type="slidenum">
              <a:rPr lang="ru-RU" smtClean="0"/>
              <a:t>20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729367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6FFAC39-C848-44A3-9467-17AA4725BC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5520" y="1564322"/>
            <a:ext cx="10429240" cy="3729355"/>
          </a:xfrm>
        </p:spPr>
        <p:txBody>
          <a:bodyPr>
            <a:normAutofit/>
          </a:bodyPr>
          <a:lstStyle/>
          <a:p>
            <a:r>
              <a:rPr lang="ru-RU" sz="3600" b="1" dirty="0"/>
              <a:t>2. Цель работы</a:t>
            </a:r>
            <a:br>
              <a:rPr lang="ru-RU" sz="3600" b="1" dirty="0"/>
            </a:br>
            <a:br>
              <a:rPr lang="ru-RU" sz="3600" b="1" dirty="0"/>
            </a:br>
            <a:br>
              <a:rPr lang="ru-RU" sz="2400" b="1" dirty="0"/>
            </a:br>
            <a:r>
              <a:rPr lang="ru-RU" sz="2400" dirty="0"/>
              <a:t>В нашей работе мы будем</a:t>
            </a:r>
            <a:r>
              <a:rPr lang="en-US" sz="2400" dirty="0"/>
              <a:t> </a:t>
            </a:r>
            <a:r>
              <a:rPr lang="ru-RU" sz="2400" dirty="0"/>
              <a:t>проводить численные эксперименты в пакете </a:t>
            </a:r>
            <a:r>
              <a:rPr lang="en-US" sz="2400" dirty="0"/>
              <a:t>ANSYS </a:t>
            </a:r>
            <a:r>
              <a:rPr lang="ru-RU" sz="2400" dirty="0"/>
              <a:t>и исследовать разные методы для нахождения модуля упругости </a:t>
            </a:r>
            <a:r>
              <a:rPr lang="en-US" sz="2400" dirty="0"/>
              <a:t>B</a:t>
            </a:r>
            <a:r>
              <a:rPr lang="en-US" sz="1000" dirty="0"/>
              <a:t>23</a:t>
            </a:r>
            <a:r>
              <a:rPr lang="ru-RU" sz="1400" dirty="0"/>
              <a:t>,</a:t>
            </a:r>
            <a:r>
              <a:rPr lang="ru-RU" sz="2400" dirty="0"/>
              <a:t> который входит в тензор </a:t>
            </a:r>
            <a:r>
              <a:rPr lang="ru-RU" sz="2400" b="1" dirty="0"/>
              <a:t>В.</a:t>
            </a:r>
            <a:br>
              <a:rPr lang="ru-RU" sz="2400" b="1" dirty="0"/>
            </a:br>
            <a:endParaRPr lang="ru-RU" sz="2400" dirty="0"/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86794F01-A38A-4D8E-BAEC-4E29D1A9F5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B9DE2-6B7E-469A-A51E-C841B133EFF0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6101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D0DFEE1-6DF4-4CA7-BD8F-E37C2AA229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55"/>
            <a:ext cx="10515600" cy="1325563"/>
          </a:xfrm>
        </p:spPr>
        <p:txBody>
          <a:bodyPr/>
          <a:lstStyle/>
          <a:p>
            <a:pPr algn="ctr"/>
            <a:r>
              <a:rPr lang="ru-RU" dirty="0"/>
              <a:t>3. Граничные условия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6157E5E7-1236-4987-9FD2-E21B9AE8779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>
                  <a:buFont typeface="Wingdings" panose="05000000000000000000" pitchFamily="2" charset="2"/>
                  <a:buChar char="Ø"/>
                </a:pPr>
                <a:r>
                  <a:rPr lang="ru-RU" sz="1800" b="1" i="1" u="sng" dirty="0">
                    <a:latin typeface="Cambria Math" panose="02040503050406030204" pitchFamily="18" charset="0"/>
                  </a:rPr>
                  <a:t>Силовые граничные условия </a:t>
                </a:r>
                <a:endParaRPr lang="en-US" sz="1800" b="1" i="1" u="sng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sz="2400" b="1" i="1" smtClean="0">
                        <a:latin typeface="Cambria Math" panose="02040503050406030204" pitchFamily="18" charset="0"/>
                      </a:rPr>
                      <m:t>𝑻</m:t>
                    </m:r>
                    <m:sSub>
                      <m:sSub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|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𝑙</m:t>
                        </m:r>
                      </m:sub>
                    </m:sSub>
                  </m:oMath>
                </a14:m>
                <a:r>
                  <a:rPr lang="en-US" sz="2400" dirty="0"/>
                  <a:t> </a:t>
                </a:r>
                <a:r>
                  <a:rPr lang="en-US" sz="2400" b="1" dirty="0"/>
                  <a:t>= </a:t>
                </a:r>
                <a:r>
                  <a:rPr lang="en-US" sz="1800" dirty="0"/>
                  <a:t>T</a:t>
                </a:r>
                <a:r>
                  <a:rPr lang="en-US" sz="2400" b="1" dirty="0"/>
                  <a:t> b              </a:t>
                </a:r>
                <a:r>
                  <a:rPr lang="en-US" sz="1600" dirty="0"/>
                  <a:t>(</a:t>
                </a:r>
                <a:r>
                  <a:rPr lang="ru-RU" sz="1600" dirty="0"/>
                  <a:t>3.1)</a:t>
                </a:r>
                <a:endParaRPr lang="en-US" sz="1600" dirty="0"/>
              </a:p>
              <a:p>
                <a:pPr marL="0" indent="0">
                  <a:buNone/>
                </a:pPr>
                <a:r>
                  <a:rPr lang="en-US" sz="2400" b="1" dirty="0"/>
                  <a:t>M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|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𝑙</m:t>
                        </m:r>
                      </m:sub>
                    </m:sSub>
                  </m:oMath>
                </a14:m>
                <a:r>
                  <a:rPr lang="en-US" sz="2400" dirty="0"/>
                  <a:t> </a:t>
                </a:r>
                <a:r>
                  <a:rPr lang="en-US" sz="2400" b="1" dirty="0"/>
                  <a:t>= </a:t>
                </a:r>
                <a:r>
                  <a:rPr lang="en-US" sz="1800" dirty="0"/>
                  <a:t>R</a:t>
                </a:r>
                <a:r>
                  <a:rPr lang="ru-RU" sz="1800" dirty="0"/>
                  <a:t> </a:t>
                </a:r>
                <a:r>
                  <a:rPr lang="en-US" sz="1800" dirty="0"/>
                  <a:t>T</a:t>
                </a:r>
                <a:r>
                  <a:rPr lang="en-US" sz="2400" b="1" dirty="0"/>
                  <a:t>  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|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𝑠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𝑙</m:t>
                        </m:r>
                      </m:sub>
                    </m:sSub>
                  </m:oMath>
                </a14:m>
                <a:r>
                  <a:rPr lang="ru-RU" sz="2400" dirty="0"/>
                  <a:t>  </a:t>
                </a:r>
                <a:r>
                  <a:rPr lang="ru-RU" sz="1600" dirty="0"/>
                  <a:t>(3.2)</a:t>
                </a:r>
                <a:endParaRPr lang="en-US" sz="1600" dirty="0"/>
              </a:p>
              <a:p>
                <a:pPr marL="0" indent="0">
                  <a:buNone/>
                </a:pPr>
                <a:endParaRPr lang="ru-RU" sz="2400" dirty="0"/>
              </a:p>
              <a:p>
                <a:pPr>
                  <a:buFont typeface="Wingdings" panose="05000000000000000000" pitchFamily="2" charset="2"/>
                  <a:buChar char="Ø"/>
                </a:pPr>
                <a:r>
                  <a:rPr lang="ru-RU" sz="1800" b="1" i="1" u="sng" dirty="0"/>
                  <a:t>Кинематические </a:t>
                </a:r>
                <a:r>
                  <a:rPr lang="ru-RU" sz="1800" b="1" i="1" u="sng" dirty="0">
                    <a:latin typeface="Cambria Math" panose="02040503050406030204" pitchFamily="18" charset="0"/>
                  </a:rPr>
                  <a:t>граничные условия </a:t>
                </a:r>
                <a:endParaRPr lang="en-US" sz="1800" b="1" i="1" u="sng" dirty="0"/>
              </a:p>
              <a:p>
                <a:pPr marL="0" indent="0">
                  <a:buNone/>
                </a:pPr>
                <a:r>
                  <a:rPr lang="en-US" sz="2400" dirty="0"/>
                  <a:t>u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|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=0</m:t>
                        </m:r>
                      </m:sub>
                    </m:sSub>
                  </m:oMath>
                </a14:m>
                <a:r>
                  <a:rPr lang="en-US" sz="2400" dirty="0"/>
                  <a:t> = 0</a:t>
                </a:r>
                <a:r>
                  <a:rPr lang="ru-RU" sz="2400" dirty="0"/>
                  <a:t>        </a:t>
                </a:r>
                <a:r>
                  <a:rPr lang="ru-RU" sz="1600" dirty="0"/>
                  <a:t>(3.4)</a:t>
                </a:r>
                <a:endParaRPr lang="en-US" sz="1600" dirty="0"/>
              </a:p>
              <a:p>
                <a:pPr marL="0" indent="0">
                  <a:buNone/>
                </a:pPr>
                <a:r>
                  <a:rPr lang="en-US" sz="2400" dirty="0"/>
                  <a:t>ψ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|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=0</m:t>
                        </m:r>
                      </m:sub>
                    </m:sSub>
                  </m:oMath>
                </a14:m>
                <a:r>
                  <a:rPr lang="en-US" sz="2400" dirty="0"/>
                  <a:t> = 0</a:t>
                </a:r>
                <a:r>
                  <a:rPr lang="ru-RU" sz="2400" dirty="0"/>
                  <a:t>       </a:t>
                </a:r>
                <a:r>
                  <a:rPr lang="ru-RU" sz="1600" dirty="0"/>
                  <a:t>(3.5)</a:t>
                </a:r>
                <a:endParaRPr lang="en-US" sz="1600" dirty="0"/>
              </a:p>
            </p:txBody>
          </p:sp>
        </mc:Choice>
        <mc:Fallback xmlns="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6157E5E7-1236-4987-9FD2-E21B9AE8779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928" t="-140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E9DE0BD7-A897-4DC8-A3E4-DAF151D4F93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68111" y="1825625"/>
            <a:ext cx="5249485" cy="4202833"/>
          </a:xfrm>
          <a:prstGeom prst="rect">
            <a:avLst/>
          </a:prstGeom>
        </p:spPr>
      </p:pic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335E3F86-0ECA-48E5-A427-29A8E4B8E4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B9DE2-6B7E-469A-A51E-C841B133EFF0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58142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ED30DB3-52C4-46E1-B302-54FF775BB6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36420" y="0"/>
            <a:ext cx="8519160" cy="772795"/>
          </a:xfrm>
        </p:spPr>
        <p:txBody>
          <a:bodyPr>
            <a:normAutofit fontScale="90000"/>
          </a:bodyPr>
          <a:lstStyle/>
          <a:p>
            <a:r>
              <a:rPr lang="ru-RU" dirty="0"/>
              <a:t>4. Решение задачи теорий стержней.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CF751FEB-1638-46F4-A4F2-6F31BD04DB4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32080" y="1130710"/>
                <a:ext cx="12059920" cy="5199069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endParaRPr lang="ru-RU" b="1" dirty="0"/>
              </a:p>
              <a:p>
                <a:pPr marL="0" indent="0">
                  <a:buNone/>
                </a:pPr>
                <a:endParaRPr lang="ru-RU" b="1" dirty="0"/>
              </a:p>
              <a:p>
                <a:pPr marL="0" indent="0">
                  <a:buNone/>
                </a:pPr>
                <a:r>
                  <a:rPr lang="en-US" b="1" dirty="0"/>
                  <a:t>T</a:t>
                </a:r>
                <a:r>
                  <a:rPr lang="en-US" dirty="0"/>
                  <a:t> = T </a:t>
                </a:r>
                <a:r>
                  <a:rPr lang="en-US" b="1" dirty="0"/>
                  <a:t>b</a:t>
                </a:r>
                <a:r>
                  <a:rPr lang="ru-RU" b="1" dirty="0"/>
                  <a:t>   </a:t>
                </a:r>
                <a:r>
                  <a:rPr lang="ru-RU" sz="1800" dirty="0"/>
                  <a:t>(4.1)</a:t>
                </a:r>
                <a:r>
                  <a:rPr lang="en-US" sz="1800" dirty="0"/>
                  <a:t>  </a:t>
                </a:r>
                <a:r>
                  <a:rPr lang="ru-RU" b="1" dirty="0"/>
                  <a:t>,     </a:t>
                </a:r>
                <a:r>
                  <a:rPr lang="en-US" b="1" dirty="0"/>
                  <a:t>M = </a:t>
                </a:r>
                <a:r>
                  <a:rPr lang="en-US" dirty="0"/>
                  <a:t>RT</a:t>
                </a:r>
                <a:r>
                  <a:rPr lang="en-US" b="1" dirty="0"/>
                  <a:t> t</a:t>
                </a:r>
                <a:r>
                  <a:rPr lang="ru-RU" b="1" dirty="0"/>
                  <a:t>   </a:t>
                </a:r>
                <a:r>
                  <a:rPr lang="ru-RU" sz="1800" dirty="0"/>
                  <a:t>(4.2),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l-GR" b="1" i="0">
                            <a:latin typeface="Cambria Math" panose="02040503050406030204" pitchFamily="18" charset="0"/>
                          </a:rPr>
                          <m:t>𝚽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= </m:t>
                        </m:r>
                        <m:r>
                          <a:rPr lang="el-GR" sz="2800" b="0" i="1" smtClean="0">
                            <a:latin typeface="Cambria Math" panose="02040503050406030204" pitchFamily="18" charset="0"/>
                          </a:rPr>
                          <m:t>𝛷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800" b="1" i="0" smtClean="0">
                        <a:latin typeface="Cambria Math" panose="02040503050406030204" pitchFamily="18" charset="0"/>
                      </a:rPr>
                      <m:t>𝐭</m:t>
                    </m:r>
                  </m:oMath>
                </a14:m>
                <a:r>
                  <a:rPr lang="en-US" b="1" dirty="0"/>
                  <a:t> </a:t>
                </a:r>
                <a:r>
                  <a:rPr lang="ru-RU" b="1" dirty="0"/>
                  <a:t>  </a:t>
                </a:r>
                <a:r>
                  <a:rPr lang="ru-RU" sz="1800" dirty="0"/>
                  <a:t>(4.3),</a:t>
                </a:r>
                <a:r>
                  <a:rPr lang="ru-RU" b="1" dirty="0"/>
                  <a:t>	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l-GR" b="1" i="0">
                            <a:latin typeface="Cambria Math" panose="02040503050406030204" pitchFamily="18" charset="0"/>
                          </a:rPr>
                          <m:t>𝛆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l-GR" i="1">
                            <a:latin typeface="Cambria Math" panose="02040503050406030204" pitchFamily="18" charset="0"/>
                          </a:rPr>
                          <m:t>𝜀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1" i="0" smtClean="0">
                        <a:latin typeface="Cambria Math" panose="02040503050406030204" pitchFamily="18" charset="0"/>
                      </a:rPr>
                      <m:t>𝐛</m:t>
                    </m:r>
                  </m:oMath>
                </a14:m>
                <a:r>
                  <a:rPr lang="ru-RU" b="1" dirty="0"/>
                  <a:t>    </a:t>
                </a:r>
                <a:r>
                  <a:rPr lang="ru-RU" sz="1800" dirty="0"/>
                  <a:t>(4.4)</a:t>
                </a:r>
                <a:endParaRPr lang="en-US" sz="1800" dirty="0"/>
              </a:p>
              <a:p>
                <a:pPr marL="0" indent="0">
                  <a:buNone/>
                </a:pPr>
                <a:endParaRPr lang="en-US" b="1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l-GR" sz="2000" b="0" i="1" smtClean="0">
                            <a:latin typeface="Cambria Math" panose="02040503050406030204" pitchFamily="18" charset="0"/>
                          </a:rPr>
                          <m:t>𝛷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𝑅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𝑇</m:t>
                    </m:r>
                    <m:sSup>
                      <m:sSup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200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sz="200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𝐶</m:t>
                                </m:r>
                              </m:e>
                              <m:sub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sub>
                            </m:sSub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 −</m:t>
                            </m:r>
                            <m:f>
                              <m:fPr>
                                <m:ctrlPr>
                                  <a:rPr lang="en-US" sz="200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sSubSup>
                                  <m:sSubSupPr>
                                    <m:ctrlPr>
                                      <a:rPr lang="en-US" sz="20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  <m:t>𝐵</m:t>
                                    </m:r>
                                  </m:e>
                                  <m:sub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  <m:t>23</m:t>
                                    </m:r>
                                  </m:sub>
                                  <m:sup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bSup>
                              </m:num>
                              <m:den>
                                <m:sSub>
                                  <m:sSubPr>
                                    <m:ctrlPr>
                                      <a:rPr lang="en-US" sz="20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  <m:t>𝐴</m:t>
                                    </m:r>
                                  </m:e>
                                  <m:sub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sSup>
                                  <m:sSupPr>
                                    <m:ctrlPr>
                                      <a:rPr lang="en-US" sz="20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  <m:t>𝑅</m:t>
                                    </m:r>
                                  </m:e>
                                  <m:sup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den>
                            </m:f>
                          </m:e>
                        </m:d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∗</m:t>
                    </m:r>
                    <m:d>
                      <m:d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0" smtClean="0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f>
                          <m:fPr>
                            <m:ctrlPr>
                              <a:rPr lang="en-US" sz="200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sz="200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</m:e>
                              <m:sub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23</m:t>
                                </m:r>
                              </m:sub>
                            </m:sSub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</m:num>
                          <m:den>
                            <m:sSub>
                              <m:sSubPr>
                                <m:ctrlPr>
                                  <a:rPr lang="en-US" sz="200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</m:e>
                              <m:sub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  <m:sSup>
                              <m:sSup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𝑅</m:t>
                                </m:r>
                              </m:e>
                              <m:sup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den>
                        </m:f>
                      </m:e>
                    </m:d>
                  </m:oMath>
                </a14:m>
                <a:r>
                  <a:rPr lang="ru-RU" sz="1800" dirty="0"/>
                  <a:t>    (4.5),		</a:t>
                </a:r>
                <a:r>
                  <a:rPr lang="ru-RU" sz="2000" dirty="0"/>
                  <a:t>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l-GR" sz="2000" i="1">
                            <a:latin typeface="Cambria Math" panose="02040503050406030204" pitchFamily="18" charset="0"/>
                          </a:rPr>
                          <m:t>𝜀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𝑏</m:t>
                        </m:r>
                      </m:sub>
                    </m:sSub>
                    <m:r>
                      <a:rPr lang="en-US" sz="20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𝑇</m:t>
                    </m:r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000" i="1"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</m:e>
                              <m:sub>
                                <m:r>
                                  <a:rPr lang="en-US" sz="20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 −</m:t>
                            </m:r>
                            <m:f>
                              <m:f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sSubSup>
                                  <m:sSubSupPr>
                                    <m:ctrlP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  <m:t>𝐵</m:t>
                                    </m:r>
                                  </m:e>
                                  <m:sub>
                                    <m: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  <m:t>23</m:t>
                                    </m:r>
                                  </m:sub>
                                  <m:sup>
                                    <m: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bSup>
                              </m:num>
                              <m:den>
                                <m:sSub>
                                  <m:sSubPr>
                                    <m:ctrlP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  <m:t>𝐶</m:t>
                                    </m:r>
                                  </m:e>
                                  <m:sub>
                                    <m: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  <m:sSup>
                                  <m:sSupPr>
                                    <m:ctrlP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  <m:t>𝑅</m:t>
                                    </m:r>
                                  </m:e>
                                  <m:sup>
                                    <m: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den>
                            </m:f>
                          </m:e>
                        </m:d>
                      </m:e>
                      <m:sup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r>
                      <a:rPr lang="en-US" sz="2000" i="1">
                        <a:latin typeface="Cambria Math" panose="02040503050406030204" pitchFamily="18" charset="0"/>
                      </a:rPr>
                      <m:t>∗</m:t>
                    </m:r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+</m:t>
                        </m:r>
                        <m:f>
                          <m:f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000" i="1"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</m:e>
                              <m:sub>
                                <m:r>
                                  <a:rPr lang="en-US" sz="2000" i="1">
                                    <a:latin typeface="Cambria Math" panose="02040503050406030204" pitchFamily="18" charset="0"/>
                                  </a:rPr>
                                  <m:t>23</m:t>
                                </m:r>
                              </m:sub>
                            </m:sSub>
                          </m:num>
                          <m:den>
                            <m:sSub>
                              <m:sSub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000" i="1">
                                    <a:latin typeface="Cambria Math" panose="02040503050406030204" pitchFamily="18" charset="0"/>
                                  </a:rPr>
                                  <m:t>𝐶</m:t>
                                </m:r>
                              </m:e>
                              <m:sub>
                                <m:r>
                                  <a:rPr lang="en-US" sz="2000" i="1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sub>
                            </m:sSub>
                          </m:den>
                        </m:f>
                      </m:e>
                    </m:d>
                  </m:oMath>
                </a14:m>
                <a:r>
                  <a:rPr lang="ru-RU" sz="1800" dirty="0"/>
                  <a:t>      (4.6)</a:t>
                </a:r>
                <a:endParaRPr lang="en-US" sz="1800" dirty="0"/>
              </a:p>
              <a:p>
                <a:pPr marL="0" indent="0">
                  <a:buNone/>
                </a:pPr>
                <a:endParaRPr lang="en-US" sz="1800" dirty="0"/>
              </a:p>
              <a:p>
                <a:pPr marL="0" indent="0">
                  <a:buNone/>
                </a:pPr>
                <a:endParaRPr lang="en-US" sz="1800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0" smtClean="0">
                            <a:latin typeface="Cambria Math" panose="02040503050406030204" pitchFamily="18" charset="0"/>
                          </a:rPr>
                          <m:t>𝐮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1" i="0" smtClean="0">
                        <a:latin typeface="Cambria Math" panose="02040503050406030204" pitchFamily="18" charset="0"/>
                      </a:rPr>
                      <m:t>𝐛</m:t>
                    </m:r>
                  </m:oMath>
                </a14:m>
                <a:r>
                  <a:rPr lang="ru-RU" b="1" dirty="0"/>
                  <a:t>  </a:t>
                </a:r>
                <a:r>
                  <a:rPr lang="ru-RU" sz="1800" dirty="0"/>
                  <a:t>(4.7)</a:t>
                </a:r>
                <a:r>
                  <a:rPr lang="en-US" b="1" dirty="0"/>
                  <a:t>;</a:t>
                </a:r>
                <a:r>
                  <a:rPr lang="ru-RU" b="1" dirty="0"/>
                  <a:t>		</a:t>
                </a:r>
                <a:r>
                  <a:rPr lang="en-US" b="1" dirty="0"/>
                  <a:t> </a:t>
                </a:r>
                <a:r>
                  <a:rPr lang="el-GR" b="1" dirty="0"/>
                  <a:t>ψ</a:t>
                </a:r>
                <a:r>
                  <a:rPr lang="en-US" b="1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m:rPr>
                            <m:nor/>
                          </m:rPr>
                          <a:rPr lang="el-GR" dirty="0"/>
                          <m:t>ψ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1" i="0" smtClean="0">
                        <a:latin typeface="Cambria Math" panose="02040503050406030204" pitchFamily="18" charset="0"/>
                      </a:rPr>
                      <m:t>𝐧</m:t>
                    </m:r>
                    <m:r>
                      <a:rPr lang="en-US" b="1" i="0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nor/>
                          </m:rPr>
                          <a:rPr lang="el-GR" dirty="0"/>
                          <m:t>ψ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1" i="0" smtClean="0">
                        <a:latin typeface="Cambria Math" panose="02040503050406030204" pitchFamily="18" charset="0"/>
                      </a:rPr>
                      <m:t>𝐭</m:t>
                    </m:r>
                  </m:oMath>
                </a14:m>
                <a:r>
                  <a:rPr lang="ru-RU" b="1" dirty="0"/>
                  <a:t>    </a:t>
                </a:r>
                <a:r>
                  <a:rPr lang="ru-RU" sz="1800" dirty="0"/>
                  <a:t>(4.8)</a:t>
                </a:r>
                <a:endParaRPr lang="en-US" sz="1800" dirty="0"/>
              </a:p>
              <a:p>
                <a:pPr marL="0" indent="0">
                  <a:buNone/>
                </a:pPr>
                <a:endParaRPr lang="en-US" b="1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sub>
                    </m:sSub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l-GR" sz="2000" b="0" i="1">
                                <a:latin typeface="Cambria Math" panose="02040503050406030204" pitchFamily="18" charset="0"/>
                              </a:rPr>
                              <m:t>𝜀</m:t>
                            </m:r>
                          </m:e>
                          <m:sub>
                            <m:r>
                              <a:rPr lang="en-US" sz="2000" b="0" i="1">
                                <a:latin typeface="Cambria Math" panose="02040503050406030204" pitchFamily="18" charset="0"/>
                              </a:rPr>
                              <m:t>𝑏</m:t>
                            </m:r>
                          </m:sub>
                        </m:s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  <m:sSub>
                          <m:sSub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l-GR" sz="2000" b="0" i="1">
                                <a:latin typeface="Cambria Math" panose="02040503050406030204" pitchFamily="18" charset="0"/>
                              </a:rPr>
                              <m:t>𝛷</m:t>
                            </m:r>
                          </m:e>
                          <m:sub>
                            <m:r>
                              <a:rPr lang="en-US" sz="2000" b="0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b>
                        </m:sSub>
                      </m:e>
                    </m:d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𝑆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−</m:t>
                    </m:r>
                    <m:sSup>
                      <m:sSup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l-GR" sz="2000" b="0" i="1">
                            <a:latin typeface="Cambria Math" panose="02040503050406030204" pitchFamily="18" charset="0"/>
                          </a:rPr>
                          <m:t>𝛷</m:t>
                        </m:r>
                      </m:e>
                      <m:sub>
                        <m:r>
                          <a:rPr lang="en-US" sz="2000" b="0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func>
                      <m:func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000" b="0" i="0" smtClean="0"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d>
                          <m:dPr>
                            <m:ctrlPr>
                              <a:rPr lang="en-US" sz="200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200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𝑆</m:t>
                                </m:r>
                              </m:num>
                              <m:den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𝑅</m:t>
                                </m:r>
                              </m:den>
                            </m:f>
                          </m:e>
                        </m:d>
                      </m:e>
                    </m:func>
                  </m:oMath>
                </a14:m>
                <a:r>
                  <a:rPr lang="ru-RU" sz="2000" dirty="0"/>
                  <a:t>    (4.9),</a:t>
                </a:r>
                <a:r>
                  <a:rPr lang="en-US" sz="2000" dirty="0"/>
                  <a:t>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nor/>
                          </m:rPr>
                          <a:rPr lang="el-GR" sz="2000" dirty="0"/>
                          <m:t>ψ</m:t>
                        </m:r>
                      </m:e>
                      <m:sub>
                        <m:r>
                          <a:rPr lang="en-US" sz="2000" b="0" i="1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𝑅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l-GR" sz="2000" b="0" i="1">
                            <a:latin typeface="Cambria Math" panose="02040503050406030204" pitchFamily="18" charset="0"/>
                          </a:rPr>
                          <m:t>𝛷</m:t>
                        </m:r>
                      </m:e>
                      <m:sub>
                        <m:r>
                          <a:rPr lang="en-US" sz="2000" b="0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d>
                      <m:d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nor/>
                          </m:rPr>
                          <a:rPr lang="en-US" sz="2000" dirty="0"/>
                          <m:t>cos</m:t>
                        </m:r>
                        <m:r>
                          <m:rPr>
                            <m:nor/>
                          </m:rPr>
                          <a:rPr lang="en-US" sz="2000" dirty="0"/>
                          <m:t> </m:t>
                        </m:r>
                        <m:d>
                          <m:d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000" b="0" i="1">
                                    <a:latin typeface="Cambria Math" panose="02040503050406030204" pitchFamily="18" charset="0"/>
                                  </a:rPr>
                                  <m:t>𝑆</m:t>
                                </m:r>
                              </m:num>
                              <m:den>
                                <m:r>
                                  <a:rPr lang="en-US" sz="2000" b="0" i="1">
                                    <a:latin typeface="Cambria Math" panose="02040503050406030204" pitchFamily="18" charset="0"/>
                                  </a:rPr>
                                  <m:t>𝑅</m:t>
                                </m:r>
                              </m:den>
                            </m:f>
                          </m:e>
                        </m:d>
                        <m:r>
                          <m:rPr>
                            <m:nor/>
                          </m:rPr>
                          <a:rPr lang="en-US" sz="2000" dirty="0"/>
                          <m:t> −1</m:t>
                        </m:r>
                      </m:e>
                    </m:d>
                  </m:oMath>
                </a14:m>
                <a:r>
                  <a:rPr lang="ru-RU" sz="2000" dirty="0"/>
                  <a:t>    (4.10)</a:t>
                </a:r>
                <a:r>
                  <a:rPr lang="en-US" sz="2000" dirty="0"/>
                  <a:t>;	</a:t>
                </a:r>
                <a:r>
                  <a:rPr lang="ru-RU" sz="2000" dirty="0"/>
                  <a:t>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nor/>
                          </m:rPr>
                          <a:rPr lang="el-GR" sz="2000" dirty="0"/>
                          <m:t>ψ</m:t>
                        </m:r>
                      </m:e>
                      <m:sub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𝑅</m:t>
                    </m:r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l-GR" sz="2000" b="0" i="1">
                            <a:latin typeface="Cambria Math" panose="02040503050406030204" pitchFamily="18" charset="0"/>
                          </a:rPr>
                          <m:t>𝛷</m:t>
                        </m:r>
                      </m:e>
                      <m:sub>
                        <m:r>
                          <a:rPr lang="en-US" sz="2000" b="0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m:rPr>
                        <m:nor/>
                      </m:rPr>
                      <a:rPr lang="en-US" sz="2000">
                        <a:latin typeface="Cambria Math" panose="02040503050406030204" pitchFamily="18" charset="0"/>
                      </a:rPr>
                      <m:t>sin</m:t>
                    </m:r>
                    <m:r>
                      <m:rPr>
                        <m:nor/>
                      </m:rPr>
                      <a:rPr lang="en-US" sz="2000" dirty="0"/>
                      <m:t> </m:t>
                    </m:r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000" b="0" i="1">
                                <a:latin typeface="Cambria Math" panose="02040503050406030204" pitchFamily="18" charset="0"/>
                              </a:rPr>
                              <m:t>𝑆</m:t>
                            </m:r>
                          </m:num>
                          <m:den>
                            <m:r>
                              <a:rPr lang="en-US" sz="2000" b="0" i="1">
                                <a:latin typeface="Cambria Math" panose="02040503050406030204" pitchFamily="18" charset="0"/>
                              </a:rPr>
                              <m:t>𝑅</m:t>
                            </m:r>
                          </m:den>
                        </m:f>
                      </m:e>
                    </m:d>
                  </m:oMath>
                </a14:m>
                <a:r>
                  <a:rPr lang="ru-RU" sz="2000" dirty="0"/>
                  <a:t>   (4.11)</a:t>
                </a:r>
              </a:p>
            </p:txBody>
          </p:sp>
        </mc:Choice>
        <mc:Fallback xmlns="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CF751FEB-1638-46F4-A4F2-6F31BD04DB4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32080" y="1130710"/>
                <a:ext cx="12059920" cy="5199069"/>
              </a:xfrm>
              <a:blipFill>
                <a:blip r:embed="rId2"/>
                <a:stretch>
                  <a:fillRect l="-106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9E69D716-79EE-4E3A-B226-DB63D55FA3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B9DE2-6B7E-469A-A51E-C841B133EFF0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04466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016AEA2-A4DD-463A-B3F0-A43B0F9E58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477" y="18255"/>
            <a:ext cx="10933963" cy="1325563"/>
          </a:xfrm>
        </p:spPr>
        <p:txBody>
          <a:bodyPr>
            <a:normAutofit/>
          </a:bodyPr>
          <a:lstStyle/>
          <a:p>
            <a:pPr algn="ctr"/>
            <a:r>
              <a:rPr lang="ru-RU" sz="2800" dirty="0"/>
              <a:t>5.  Связь между теорией стержней и трехмерной теорией.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5C732FCE-BE8F-4ADB-AFD3-2514511286D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0" y="1824159"/>
                <a:ext cx="11496040" cy="4351338"/>
              </a:xfrm>
            </p:spPr>
            <p:txBody>
              <a:bodyPr>
                <a:noAutofit/>
              </a:bodyPr>
              <a:lstStyle/>
              <a:p>
                <a:pPr marL="0" indent="0" algn="just">
                  <a:buNone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ru-RU" sz="18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p>
                        <m:r>
                          <a:rPr lang="ru-RU" sz="1800" i="1">
                            <a:latin typeface="Cambria Math" panose="02040503050406030204" pitchFamily="18" charset="0"/>
                          </a:rPr>
                          <m:t>(3)</m:t>
                        </m:r>
                      </m:sup>
                    </m:sSup>
                    <m:r>
                      <a:rPr lang="en-US" sz="1800" b="0" i="0" smtClean="0">
                        <a:latin typeface="Cambria Math" panose="02040503050406030204" pitchFamily="18" charset="0"/>
                      </a:rPr>
                      <m:t>= </m:t>
                    </m:r>
                    <m:sSub>
                      <m:sSub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sSup>
                          <m:sSupPr>
                            <m:ctrlPr>
                              <a:rPr lang="ru-RU" sz="18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𝑢</m:t>
                            </m:r>
                          </m:e>
                          <m:sup>
                            <m:r>
                              <a:rPr lang="ru-RU" sz="1800" i="1">
                                <a:latin typeface="Cambria Math" panose="02040503050406030204" pitchFamily="18" charset="0"/>
                              </a:rPr>
                              <m:t>(3)</m:t>
                            </m:r>
                          </m:sup>
                        </m:sSup>
                      </m:e>
                      <m:sub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sub>
                    </m:sSub>
                    <m:sSub>
                      <m:sSub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b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sub>
                    </m:sSub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sSup>
                          <m:sSupPr>
                            <m:ctrlPr>
                              <a:rPr lang="ru-RU" sz="18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𝑢</m:t>
                            </m:r>
                          </m:e>
                          <m:sup>
                            <m:r>
                              <a:rPr lang="ru-RU" sz="1800" i="1">
                                <a:latin typeface="Cambria Math" panose="02040503050406030204" pitchFamily="18" charset="0"/>
                              </a:rPr>
                              <m:t>(3)</m:t>
                            </m:r>
                          </m:sup>
                        </m:sSup>
                      </m:e>
                      <m:sub>
                        <m:r>
                          <m:rPr>
                            <m:sty m:val="p"/>
                          </m:rPr>
                          <a:rPr lang="el-GR" sz="1800" i="1" smtClean="0">
                            <a:latin typeface="Cambria Math" panose="02040503050406030204" pitchFamily="18" charset="0"/>
                          </a:rPr>
                          <m:t>θ</m:t>
                        </m:r>
                      </m:sub>
                    </m:sSub>
                    <m:sSub>
                      <m:sSub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l-GR" sz="1800" i="1" smtClean="0">
                            <a:latin typeface="Cambria Math" panose="02040503050406030204" pitchFamily="18" charset="0"/>
                          </a:rPr>
                          <m:t>θ</m:t>
                        </m:r>
                      </m:sub>
                    </m:sSub>
                  </m:oMath>
                </a14:m>
                <a:r>
                  <a:rPr lang="en-US" sz="1800" dirty="0"/>
                  <a:t> +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sSup>
                          <m:sSupPr>
                            <m:ctrlPr>
                              <a:rPr lang="ru-RU" sz="18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𝑢</m:t>
                            </m:r>
                          </m:e>
                          <m:sup>
                            <m:r>
                              <a:rPr lang="ru-RU" sz="1800" i="1">
                                <a:latin typeface="Cambria Math" panose="02040503050406030204" pitchFamily="18" charset="0"/>
                              </a:rPr>
                              <m:t>(3)</m:t>
                            </m:r>
                          </m:sup>
                        </m:sSup>
                      </m:e>
                      <m:sub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sub>
                    </m:sSub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sz="18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ru-RU" sz="1800" b="1" dirty="0"/>
                  <a:t>   </a:t>
                </a:r>
                <a:r>
                  <a:rPr lang="ru-RU" sz="1800" dirty="0"/>
                  <a:t>(5.1) </a:t>
                </a:r>
                <a:r>
                  <a:rPr lang="ru-RU" sz="1800" b="1" dirty="0"/>
                  <a:t>-</a:t>
                </a:r>
                <a:r>
                  <a:rPr lang="en-US" sz="1800" b="1" dirty="0"/>
                  <a:t> </a:t>
                </a:r>
                <a:r>
                  <a:rPr lang="ru-RU" sz="1800" b="1" dirty="0"/>
                  <a:t> </a:t>
                </a:r>
                <a:r>
                  <a:rPr lang="ru-RU" sz="1800" dirty="0"/>
                  <a:t>трехмерный вектор перемещении</a:t>
                </a:r>
                <a:endParaRPr lang="ru-RU" sz="1800" i="1" dirty="0">
                  <a:latin typeface="Cambria Math" panose="02040503050406030204" pitchFamily="18" charset="0"/>
                </a:endParaRPr>
              </a:p>
              <a:p>
                <a:pPr algn="just"/>
                <a:endParaRPr lang="ru-RU" sz="1800" i="1" dirty="0">
                  <a:latin typeface="Cambria Math" panose="02040503050406030204" pitchFamily="18" charset="0"/>
                </a:endParaRPr>
              </a:p>
              <a:p>
                <a:pPr marL="0" indent="0" algn="just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sub>
                    </m:sSub>
                  </m:oMath>
                </a14:m>
                <a:r>
                  <a:rPr lang="ru-RU" sz="1800" dirty="0"/>
                  <a:t>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ru-RU" sz="18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p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12 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den>
                    </m:f>
                  </m:oMath>
                </a14:m>
                <a:r>
                  <a:rPr lang="en-US" sz="18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sz="1800" i="1">
                            <a:latin typeface="Cambria Math" panose="02040503050406030204" pitchFamily="18" charset="0"/>
                          </a:rPr>
                          <m:t>ψ</m:t>
                        </m:r>
                      </m:e>
                      <m:sub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</m:oMath>
                </a14:m>
                <a:r>
                  <a:rPr lang="en-US" sz="1800" dirty="0"/>
                  <a:t>   </a:t>
                </a:r>
                <a:r>
                  <a:rPr lang="ru-RU" sz="1800" dirty="0"/>
                  <a:t>=</a:t>
                </a:r>
                <a:r>
                  <a:rPr lang="en-US" sz="1800" dirty="0"/>
                  <a:t>   </a:t>
                </a:r>
                <a:r>
                  <a:rPr lang="ru-RU" sz="18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𝑏</m:t>
                        </m:r>
                      </m:den>
                    </m:f>
                    <m:r>
                      <a:rPr lang="en-US" sz="1800" i="1">
                        <a:latin typeface="Cambria Math" panose="02040503050406030204" pitchFamily="18" charset="0"/>
                      </a:rPr>
                      <m:t> </m:t>
                    </m:r>
                    <m:nary>
                      <m:naryPr>
                        <m:ctrlPr>
                          <a:rPr lang="ru-RU" sz="180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f>
                          <m:fPr>
                            <m:ctrlPr>
                              <a:rPr lang="ru-RU" sz="180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ru-RU" sz="1800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num>
                          <m:den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sub>
                      <m:sup>
                        <m:f>
                          <m:fPr>
                            <m:ctrlPr>
                              <a:rPr lang="ru-RU" sz="180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num>
                          <m:den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sup>
                      <m:e>
                        <m:nary>
                          <m:naryPr>
                            <m:ctrlPr>
                              <a:rPr lang="ru-RU" sz="1800" i="1" smtClean="0"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f>
                              <m:fPr>
                                <m:ctrlPr>
                                  <a:rPr lang="ru-RU" sz="180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num>
                              <m:den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den>
                            </m:f>
                          </m:sub>
                          <m:sup>
                            <m:f>
                              <m:fPr>
                                <m:ctrlPr>
                                  <a:rPr lang="ru-RU" sz="180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num>
                              <m:den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den>
                            </m:f>
                          </m:sup>
                          <m:e>
                            <m:sSub>
                              <m:sSubPr>
                                <m:ctrlPr>
                                  <a:rPr lang="ru-RU" sz="180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𝑢</m:t>
                                </m:r>
                              </m:e>
                              <m:sub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𝑧</m:t>
                                </m:r>
                              </m:sub>
                            </m:sSub>
                            <m:d>
                              <m:dPr>
                                <m:ctrlP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1−</m:t>
                                </m:r>
                                <m:f>
                                  <m:fPr>
                                    <m:ctrlP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num>
                                  <m:den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  <m:t>𝑅</m:t>
                                    </m:r>
                                  </m:den>
                                </m:f>
                              </m:e>
                            </m:d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𝑑𝑥𝑑𝑦</m:t>
                            </m:r>
                          </m:e>
                        </m:nary>
                      </m:e>
                    </m:nary>
                  </m:oMath>
                </a14:m>
                <a:r>
                  <a:rPr lang="en-US" sz="1800" dirty="0"/>
                  <a:t>  ≈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den>
                    </m:f>
                    <m:nary>
                      <m:naryPr>
                        <m:chr m:val="∑"/>
                        <m:ctrlPr>
                          <a:rPr lang="en-US" sz="180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18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=0</m:t>
                        </m:r>
                      </m:sub>
                      <m:sup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p>
                      <m:e>
                        <m:nary>
                          <m:naryPr>
                            <m:chr m:val="∑"/>
                            <m:ctrlPr>
                              <a:rPr lang="en-US" sz="1800" i="1" smtClean="0"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m:rPr>
                                <m:brk m:alnAt="23"/>
                              </m:rP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𝑗</m:t>
                            </m:r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=0</m:t>
                            </m:r>
                          </m:sub>
                          <m:sup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𝑁</m:t>
                            </m:r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  <m:e>
                            <m:sSubSup>
                              <m:sSubSupPr>
                                <m:ctrlPr>
                                  <a:rPr lang="en-US" sz="1800" i="1" smtClean="0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𝑢</m:t>
                                </m:r>
                              </m:e>
                              <m:sub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𝑧</m:t>
                                </m:r>
                              </m:sub>
                              <m:sup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𝑗</m:t>
                                </m:r>
                              </m:sup>
                            </m:sSubSup>
                          </m:e>
                        </m:nary>
                      </m:e>
                    </m:nary>
                  </m:oMath>
                </a14:m>
                <a:r>
                  <a:rPr lang="en-US" sz="1800" dirty="0"/>
                  <a:t>(1 -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18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num>
                      <m:den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den>
                    </m:f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) </m:t>
                    </m:r>
                    <m:sSub>
                      <m:sSub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∆</m:t>
                        </m:r>
                      </m:e>
                      <m:sub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sz="18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∆</m:t>
                        </m:r>
                      </m:e>
                      <m:sub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</m:oMath>
                </a14:m>
                <a:r>
                  <a:rPr lang="ru-RU" sz="1800" dirty="0"/>
                  <a:t> </a:t>
                </a:r>
                <a:r>
                  <a:rPr lang="en-US" sz="1800" dirty="0"/>
                  <a:t> </a:t>
                </a:r>
                <a:r>
                  <a:rPr lang="ru-RU" sz="1800" dirty="0"/>
                  <a:t>   (5.2)</a:t>
                </a:r>
                <a:r>
                  <a:rPr lang="en-US" sz="1800" dirty="0"/>
                  <a:t> </a:t>
                </a:r>
              </a:p>
              <a:p>
                <a:pPr algn="just"/>
                <a:endParaRPr lang="en-US" sz="1800" dirty="0"/>
              </a:p>
              <a:p>
                <a:pPr marL="0" indent="0" algn="just">
                  <a:buNone/>
                </a:pPr>
                <a:r>
                  <a:rPr lang="ru-RU" sz="18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ru-RU" sz="18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  <m:sup>
                            <m:r>
                              <a:rPr lang="ru-RU" sz="18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12 </m:t>
                        </m:r>
                      </m:den>
                    </m:f>
                  </m:oMath>
                </a14:m>
                <a:r>
                  <a:rPr lang="en-US" sz="18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sz="1800" i="1">
                            <a:latin typeface="Cambria Math" panose="02040503050406030204" pitchFamily="18" charset="0"/>
                          </a:rPr>
                          <m:t>ψ</m:t>
                        </m:r>
                      </m:e>
                      <m:sub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sz="1800" dirty="0"/>
                  <a:t>  =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𝑏</m:t>
                        </m:r>
                      </m:den>
                    </m:f>
                    <m:r>
                      <a:rPr lang="en-US" sz="1800" i="1">
                        <a:latin typeface="Cambria Math" panose="02040503050406030204" pitchFamily="18" charset="0"/>
                      </a:rPr>
                      <m:t> </m:t>
                    </m:r>
                    <m:nary>
                      <m:naryPr>
                        <m:ctrlPr>
                          <a:rPr lang="ru-RU" sz="1800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f>
                          <m:fPr>
                            <m:ctrlPr>
                              <a:rPr lang="ru-RU" sz="18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ru-RU" sz="1800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num>
                          <m:den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sub>
                      <m:sup>
                        <m:f>
                          <m:fPr>
                            <m:ctrlPr>
                              <a:rPr lang="ru-RU" sz="18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num>
                          <m:den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sup>
                      <m:e>
                        <m:nary>
                          <m:naryPr>
                            <m:ctrlPr>
                              <a:rPr lang="ru-RU" sz="1800" i="1"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f>
                              <m:fPr>
                                <m:ctrlPr>
                                  <a:rPr lang="ru-RU" sz="18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1800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1800" i="1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num>
                              <m:den>
                                <m:r>
                                  <a:rPr lang="en-US" sz="18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den>
                            </m:f>
                          </m:sub>
                          <m:sup>
                            <m:f>
                              <m:fPr>
                                <m:ctrlPr>
                                  <a:rPr lang="ru-RU" sz="18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1800" i="1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num>
                              <m:den>
                                <m:r>
                                  <a:rPr lang="en-US" sz="18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den>
                            </m:f>
                          </m:sup>
                          <m:e>
                            <m:sSub>
                              <m:sSubPr>
                                <m:ctrlPr>
                                  <a:rPr lang="ru-RU" sz="18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  </m:t>
                                </m:r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US" sz="1800" i="1">
                                    <a:latin typeface="Cambria Math" panose="02040503050406030204" pitchFamily="18" charset="0"/>
                                  </a:rPr>
                                  <m:t>𝑢</m:t>
                                </m:r>
                              </m:e>
                              <m:sub>
                                <m:r>
                                  <m:rPr>
                                    <m:sty m:val="p"/>
                                  </m:rPr>
                                  <a:rPr lang="el-GR" sz="1800" i="1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</m:sub>
                            </m:sSub>
                            <m:d>
                              <m:dPr>
                                <m:ctrlPr>
                                  <a:rPr lang="en-US" sz="18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1800" i="1">
                                    <a:latin typeface="Cambria Math" panose="02040503050406030204" pitchFamily="18" charset="0"/>
                                  </a:rPr>
                                  <m:t>1−</m:t>
                                </m:r>
                                <m:f>
                                  <m:fPr>
                                    <m:ctrlPr>
                                      <a:rPr lang="en-US" sz="1800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800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num>
                                  <m:den>
                                    <m:r>
                                      <a:rPr lang="en-US" sz="1800" i="1">
                                        <a:latin typeface="Cambria Math" panose="02040503050406030204" pitchFamily="18" charset="0"/>
                                      </a:rPr>
                                      <m:t>𝑅</m:t>
                                    </m:r>
                                  </m:den>
                                </m:f>
                              </m:e>
                            </m:d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𝑑𝑥𝑑𝑦</m:t>
                            </m:r>
                          </m:e>
                        </m:nary>
                      </m:e>
                    </m:nary>
                  </m:oMath>
                </a14:m>
                <a:r>
                  <a:rPr lang="en-US" sz="1800" dirty="0"/>
                  <a:t>   ≈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𝑏</m:t>
                        </m:r>
                      </m:den>
                    </m:f>
                    <m:nary>
                      <m:naryPr>
                        <m:chr m:val="∑"/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1800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=0</m:t>
                        </m:r>
                      </m:sub>
                      <m:sup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𝑁</m:t>
                        </m:r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1</m:t>
                        </m:r>
                      </m:sup>
                      <m:e>
                        <m:nary>
                          <m:naryPr>
                            <m:chr m:val="∑"/>
                            <m:ctrlPr>
                              <a:rPr lang="en-US" sz="1800" i="1"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m:rPr>
                                <m:brk m:alnAt="23"/>
                              </m:rPr>
                              <a:rPr lang="en-US" sz="1800" i="1">
                                <a:latin typeface="Cambria Math" panose="02040503050406030204" pitchFamily="18" charset="0"/>
                              </a:rPr>
                              <m:t>𝑗</m:t>
                            </m:r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=0</m:t>
                            </m:r>
                          </m:sub>
                          <m:sup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𝑁</m:t>
                            </m:r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  <m:e>
                            <m:sSubSup>
                              <m:sSubSupPr>
                                <m:ctrlPr>
                                  <a:rPr lang="en-US" sz="1800" i="1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US" sz="1800" i="1">
                                    <a:latin typeface="Cambria Math" panose="02040503050406030204" pitchFamily="18" charset="0"/>
                                  </a:rPr>
                                  <m:t>𝑢</m:t>
                                </m:r>
                              </m:e>
                              <m:sub>
                                <m:r>
                                  <m:rPr>
                                    <m:sty m:val="p"/>
                                  </m:rPr>
                                  <a:rPr lang="el-GR" sz="1800" i="1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</m:sub>
                              <m:sup>
                                <m:r>
                                  <a:rPr lang="en-US" sz="1800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  <m:r>
                                  <a:rPr lang="en-US" sz="1800" i="1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US" sz="1800" i="1">
                                    <a:latin typeface="Cambria Math" panose="02040503050406030204" pitchFamily="18" charset="0"/>
                                  </a:rPr>
                                  <m:t>𝑗</m:t>
                                </m:r>
                              </m:sup>
                            </m:sSubSup>
                          </m:e>
                        </m:nary>
                      </m:e>
                    </m:nary>
                  </m:oMath>
                </a14:m>
                <a:r>
                  <a:rPr lang="en-US" sz="1800" dirty="0"/>
                  <a:t>(1 -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1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num>
                      <m:den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𝑅</m:t>
                        </m:r>
                      </m:den>
                    </m:f>
                    <m:r>
                      <a:rPr lang="en-US" sz="1800" i="1">
                        <a:latin typeface="Cambria Math" panose="02040503050406030204" pitchFamily="18" charset="0"/>
                      </a:rPr>
                      <m:t>) </m:t>
                    </m:r>
                    <m:sSub>
                      <m:sSub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∆</m:t>
                        </m:r>
                      </m:e>
                      <m:sub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sz="18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∆</m:t>
                        </m:r>
                      </m:e>
                      <m:sub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</m:oMath>
                </a14:m>
                <a:r>
                  <a:rPr lang="en-US" sz="1800" dirty="0"/>
                  <a:t>          </a:t>
                </a:r>
                <a:r>
                  <a:rPr lang="ru-RU" sz="1800" dirty="0"/>
                  <a:t>(5.3)</a:t>
                </a:r>
                <a:r>
                  <a:rPr lang="en-US" sz="1800" dirty="0"/>
                  <a:t>     </a:t>
                </a:r>
              </a:p>
              <a:p>
                <a:pPr algn="just"/>
                <a:endParaRPr lang="en-US" sz="1800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ru-RU" sz="1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ru-RU" sz="18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p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ru-RU" sz="18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  <m:sup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12 </m:t>
                        </m:r>
                      </m:den>
                    </m:f>
                    <m:sSub>
                      <m:sSub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sz="1800" i="1">
                            <a:latin typeface="Cambria Math" panose="02040503050406030204" pitchFamily="18" charset="0"/>
                          </a:rPr>
                          <m:t>ψ</m:t>
                        </m:r>
                      </m:e>
                      <m:sub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 −</m:t>
                    </m:r>
                    <m:f>
                      <m:fPr>
                        <m:ctrlPr>
                          <a:rPr lang="ru-RU" sz="1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ru-RU" sz="18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p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12 </m:t>
                        </m:r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𝑅</m:t>
                        </m:r>
                      </m:den>
                    </m:f>
                    <m:sSub>
                      <m:sSubPr>
                        <m:ctrlPr>
                          <a:rPr lang="en-US" sz="1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sub>
                    </m:sSub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𝑏</m:t>
                        </m:r>
                      </m:den>
                    </m:f>
                    <m:r>
                      <a:rPr lang="en-US" sz="1800" i="1">
                        <a:latin typeface="Cambria Math" panose="02040503050406030204" pitchFamily="18" charset="0"/>
                      </a:rPr>
                      <m:t> </m:t>
                    </m:r>
                    <m:nary>
                      <m:naryPr>
                        <m:ctrlPr>
                          <a:rPr lang="ru-RU" sz="1800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f>
                          <m:fPr>
                            <m:ctrlPr>
                              <a:rPr lang="ru-RU" sz="18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ru-RU" sz="1800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num>
                          <m:den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sub>
                      <m:sup>
                        <m:f>
                          <m:fPr>
                            <m:ctrlPr>
                              <a:rPr lang="ru-RU" sz="18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num>
                          <m:den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sup>
                      <m:e>
                        <m:nary>
                          <m:naryPr>
                            <m:ctrlPr>
                              <a:rPr lang="ru-RU" sz="1800" i="1"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f>
                              <m:fPr>
                                <m:ctrlPr>
                                  <a:rPr lang="ru-RU" sz="18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1800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1800" i="1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num>
                              <m:den>
                                <m:r>
                                  <a:rPr lang="en-US" sz="18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den>
                            </m:f>
                          </m:sub>
                          <m:sup>
                            <m:f>
                              <m:fPr>
                                <m:ctrlPr>
                                  <a:rPr lang="ru-RU" sz="18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1800" i="1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num>
                              <m:den>
                                <m:r>
                                  <a:rPr lang="en-US" sz="18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den>
                            </m:f>
                          </m:sup>
                          <m:e>
                            <m:sSub>
                              <m:sSubPr>
                                <m:ctrlPr>
                                  <a:rPr lang="ru-RU" sz="18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𝑥𝑢</m:t>
                                </m:r>
                              </m:e>
                              <m:sub>
                                <m:r>
                                  <a:rPr lang="en-US" sz="1800" i="1">
                                    <a:latin typeface="Cambria Math" panose="02040503050406030204" pitchFamily="18" charset="0"/>
                                  </a:rPr>
                                  <m:t>𝑧</m:t>
                                </m:r>
                              </m:sub>
                            </m:sSub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  <m:sSub>
                              <m:sSubPr>
                                <m:ctrlP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𝑢</m:t>
                                </m:r>
                              </m:e>
                              <m:sub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𝑟</m:t>
                                </m:r>
                              </m:sub>
                            </m:sSub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)</m:t>
                            </m:r>
                            <m:d>
                              <m:dPr>
                                <m:ctrlPr>
                                  <a:rPr lang="en-US" sz="180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1800" i="1">
                                    <a:latin typeface="Cambria Math" panose="02040503050406030204" pitchFamily="18" charset="0"/>
                                  </a:rPr>
                                  <m:t>1−</m:t>
                                </m:r>
                                <m:f>
                                  <m:fPr>
                                    <m:ctrlPr>
                                      <a:rPr lang="en-US" sz="1800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800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num>
                                  <m:den>
                                    <m:r>
                                      <a:rPr lang="en-US" sz="1800" i="1">
                                        <a:latin typeface="Cambria Math" panose="02040503050406030204" pitchFamily="18" charset="0"/>
                                      </a:rPr>
                                      <m:t>𝑅</m:t>
                                    </m:r>
                                  </m:den>
                                </m:f>
                              </m:e>
                            </m:d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𝑑𝑥𝑑𝑦</m:t>
                            </m:r>
                          </m:e>
                        </m:nary>
                      </m:e>
                    </m:nary>
                  </m:oMath>
                </a14:m>
                <a:r>
                  <a:rPr lang="en-US" sz="1800" dirty="0"/>
                  <a:t>≈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den>
                    </m:f>
                    <m:nary>
                      <m:naryPr>
                        <m:chr m:val="∑"/>
                        <m:ctrlPr>
                          <a:rPr lang="en-US" sz="180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18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m:rPr>
                            <m:brk m:alnAt="23"/>
                          </m:rPr>
                          <a:rPr lang="en-US" sz="18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  <m:sup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p>
                      <m:e>
                        <m:nary>
                          <m:naryPr>
                            <m:chr m:val="∑"/>
                            <m:ctrlPr>
                              <a:rPr lang="en-US" sz="1800" i="1" smtClean="0"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m:rPr>
                                <m:brk m:alnAt="23"/>
                              </m:rP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𝑗</m:t>
                            </m:r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=</m:t>
                            </m:r>
                            <m:r>
                              <m:rPr>
                                <m:brk m:alnAt="23"/>
                              </m:rP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  <m:sup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𝑁</m:t>
                            </m:r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  <m:e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sSub>
                              <m:sSubPr>
                                <m:ctrlP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  <m:sSubSup>
                              <m:sSubSupPr>
                                <m:ctrlPr>
                                  <a:rPr lang="en-US" sz="1800" i="1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US" sz="1800" i="1">
                                    <a:latin typeface="Cambria Math" panose="02040503050406030204" pitchFamily="18" charset="0"/>
                                  </a:rPr>
                                  <m:t>𝑢</m:t>
                                </m:r>
                              </m:e>
                              <m:sub>
                                <m:r>
                                  <a:rPr lang="en-US" sz="1800" i="1">
                                    <a:latin typeface="Cambria Math" panose="02040503050406030204" pitchFamily="18" charset="0"/>
                                  </a:rPr>
                                  <m:t>𝑧</m:t>
                                </m:r>
                              </m:sub>
                              <m:sup>
                                <m:r>
                                  <a:rPr lang="en-US" sz="1800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  <m:r>
                                  <a:rPr lang="en-US" sz="1800" i="1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US" sz="1800" i="1">
                                    <a:latin typeface="Cambria Math" panose="02040503050406030204" pitchFamily="18" charset="0"/>
                                  </a:rPr>
                                  <m:t>𝑗</m:t>
                                </m:r>
                              </m:sup>
                            </m:sSubSup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sSub>
                              <m:sSubPr>
                                <m:ctrlPr>
                                  <a:rPr lang="en-US" sz="18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e>
                              <m:sub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𝑗</m:t>
                                </m:r>
                              </m:sub>
                            </m:sSub>
                            <m:sSubSup>
                              <m:sSubSupPr>
                                <m:ctrlPr>
                                  <a:rPr lang="en-US" sz="1800" i="1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US" sz="1800" i="1">
                                    <a:latin typeface="Cambria Math" panose="02040503050406030204" pitchFamily="18" charset="0"/>
                                  </a:rPr>
                                  <m:t>𝑢</m:t>
                                </m:r>
                              </m:e>
                              <m:sub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𝑟</m:t>
                                </m:r>
                              </m:sub>
                              <m:sup>
                                <m:r>
                                  <a:rPr lang="en-US" sz="1800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  <m:r>
                                  <a:rPr lang="en-US" sz="1800" i="1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US" sz="1800" i="1">
                                    <a:latin typeface="Cambria Math" panose="02040503050406030204" pitchFamily="18" charset="0"/>
                                  </a:rPr>
                                  <m:t>𝑗</m:t>
                                </m:r>
                              </m:sup>
                            </m:sSubSup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</m:nary>
                      </m:e>
                    </m:nary>
                  </m:oMath>
                </a14:m>
                <a:r>
                  <a:rPr lang="en-US" sz="1800" dirty="0"/>
                  <a:t>(1 -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18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num>
                      <m:den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den>
                    </m:f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) </m:t>
                    </m:r>
                    <m:sSub>
                      <m:sSub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∆</m:t>
                        </m:r>
                      </m:e>
                      <m:sub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sz="18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∆</m:t>
                        </m:r>
                      </m:e>
                      <m:sub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</m:oMath>
                </a14:m>
                <a:r>
                  <a:rPr lang="en-US" sz="1800" dirty="0"/>
                  <a:t>   </a:t>
                </a:r>
                <a:r>
                  <a:rPr lang="ru-RU" sz="1800" dirty="0"/>
                  <a:t> (5.4)</a:t>
                </a:r>
                <a:endParaRPr lang="en-US" sz="1800" dirty="0"/>
              </a:p>
              <a:p>
                <a:endParaRPr lang="ru-RU" sz="1800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l-GR" sz="1800" dirty="0" smtClean="0"/>
                      <m:t>μ</m:t>
                    </m:r>
                    <m:r>
                      <m:rPr>
                        <m:nor/>
                      </m:rPr>
                      <a:rPr lang="ru-RU" sz="1800" b="0" i="0" dirty="0" smtClean="0"/>
                      <m:t> = 1</m:t>
                    </m:r>
                    <m:r>
                      <m:rPr>
                        <m:nor/>
                      </m:rPr>
                      <a:rPr lang="en-US" sz="1800" b="0" i="0" dirty="0" smtClean="0"/>
                      <m:t> </m:t>
                    </m:r>
                    <m:r>
                      <m:rPr>
                        <m:nor/>
                      </m:rPr>
                      <a:rPr lang="ru-RU" sz="1800" b="0" i="0" dirty="0" smtClean="0"/>
                      <m:t>−</m:t>
                    </m:r>
                    <m:r>
                      <m:rPr>
                        <m:nor/>
                      </m:rPr>
                      <a:rPr lang="en-US" sz="1800" b="0" i="0" dirty="0" smtClean="0"/>
                      <m:t> </m:t>
                    </m:r>
                    <m:f>
                      <m:fPr>
                        <m:ctrlPr>
                          <a:rPr lang="ru-RU" sz="1800" b="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800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num>
                      <m:den>
                        <m:r>
                          <a:rPr lang="en-US" sz="1800" b="0" i="1" dirty="0" smtClean="0">
                            <a:latin typeface="Cambria Math" panose="02040503050406030204" pitchFamily="18" charset="0"/>
                          </a:rPr>
                          <m:t>𝑅</m:t>
                        </m:r>
                      </m:den>
                    </m:f>
                  </m:oMath>
                </a14:m>
                <a:r>
                  <a:rPr lang="en-US" sz="1800" dirty="0"/>
                  <a:t>  </a:t>
                </a:r>
                <a:r>
                  <a:rPr lang="ru-RU" sz="1800" dirty="0"/>
                  <a:t>  (5.5) – параметр кривизны</a:t>
                </a:r>
              </a:p>
            </p:txBody>
          </p:sp>
        </mc:Choice>
        <mc:Fallback xmlns="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5C732FCE-BE8F-4ADB-AFD3-2514511286D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1824159"/>
                <a:ext cx="11496040" cy="4351338"/>
              </a:xfrm>
              <a:blipFill>
                <a:blip r:embed="rId2"/>
                <a:stretch>
                  <a:fillRect t="-980" b="-140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BA01192A-DDEF-4468-ADC4-19EB7596119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82718" y="1913632"/>
            <a:ext cx="3909282" cy="2561174"/>
          </a:xfrm>
          <a:prstGeom prst="rect">
            <a:avLst/>
          </a:prstGeom>
        </p:spPr>
      </p:pic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572FB7CB-9A03-4041-B8BC-C12E8B938A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B9DE2-6B7E-469A-A51E-C841B133EFF0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4470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F39DF70-937B-483E-9152-0EFA751350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08989" y="216310"/>
            <a:ext cx="10515600" cy="891131"/>
          </a:xfrm>
        </p:spPr>
        <p:txBody>
          <a:bodyPr>
            <a:normAutofit fontScale="90000"/>
          </a:bodyPr>
          <a:lstStyle/>
          <a:p>
            <a:pPr algn="just"/>
            <a:br>
              <a:rPr lang="en-US" sz="3200" dirty="0"/>
            </a:br>
            <a:r>
              <a:rPr lang="ru-RU" sz="3200" dirty="0"/>
              <a:t> 6. Основная идея определения В23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0E31EBE9-81A1-4995-AD92-F4AC7E254D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07441"/>
            <a:ext cx="12192000" cy="5750559"/>
          </a:xfrm>
        </p:spPr>
        <p:txBody>
          <a:bodyPr>
            <a:normAutofit/>
          </a:bodyPr>
          <a:lstStyle/>
          <a:p>
            <a:pPr algn="just"/>
            <a:r>
              <a:rPr lang="ru-RU" sz="3400" dirty="0"/>
              <a:t>                              </a:t>
            </a:r>
          </a:p>
          <a:p>
            <a:pPr marL="342900" indent="-342900" algn="just">
              <a:lnSpc>
                <a:spcPct val="170000"/>
              </a:lnSpc>
              <a:buFont typeface="Wingdings" panose="05000000000000000000" pitchFamily="2" charset="2"/>
              <a:buChar char="Ø"/>
            </a:pPr>
            <a:r>
              <a:rPr lang="ru-RU" dirty="0"/>
              <a:t>Получили решение задачи теорией стрежней с неизвестным коэффициентом В23</a:t>
            </a:r>
            <a:endParaRPr lang="en-US" dirty="0"/>
          </a:p>
          <a:p>
            <a:pPr marL="342900" indent="-342900" algn="just">
              <a:lnSpc>
                <a:spcPct val="170000"/>
              </a:lnSpc>
              <a:buFont typeface="Wingdings" panose="05000000000000000000" pitchFamily="2" charset="2"/>
              <a:buChar char="Ø"/>
            </a:pPr>
            <a:r>
              <a:rPr lang="ru-RU" dirty="0"/>
              <a:t>Решаем трехмерную задачу</a:t>
            </a:r>
            <a:r>
              <a:rPr lang="en-US" dirty="0"/>
              <a:t> </a:t>
            </a:r>
            <a:r>
              <a:rPr lang="ru-RU" dirty="0"/>
              <a:t>в пакете </a:t>
            </a:r>
            <a:r>
              <a:rPr lang="en-US" dirty="0"/>
              <a:t>ANSYS</a:t>
            </a:r>
            <a:r>
              <a:rPr lang="ru-RU" dirty="0"/>
              <a:t>.</a:t>
            </a:r>
          </a:p>
          <a:p>
            <a:pPr marL="342900" indent="-342900" algn="just">
              <a:lnSpc>
                <a:spcPct val="170000"/>
              </a:lnSpc>
              <a:buFont typeface="Wingdings" panose="05000000000000000000" pitchFamily="2" charset="2"/>
              <a:buChar char="Ø"/>
            </a:pPr>
            <a:r>
              <a:rPr lang="ru-RU" dirty="0"/>
              <a:t>По интегральным формулам</a:t>
            </a:r>
            <a:r>
              <a:rPr lang="en-US" dirty="0"/>
              <a:t> </a:t>
            </a:r>
            <a:r>
              <a:rPr lang="ru-RU" dirty="0"/>
              <a:t>определяем перемещение и повороты стержней.</a:t>
            </a:r>
          </a:p>
          <a:p>
            <a:pPr marL="342900" indent="-342900" algn="just">
              <a:lnSpc>
                <a:spcPct val="170000"/>
              </a:lnSpc>
              <a:buFont typeface="Wingdings" panose="05000000000000000000" pitchFamily="2" charset="2"/>
              <a:buChar char="Ø"/>
            </a:pPr>
            <a:r>
              <a:rPr lang="ru-RU" dirty="0"/>
              <a:t>Приравниваем перемещение и повороты трехмерной теорией к решению задачи теории стержней.</a:t>
            </a:r>
          </a:p>
          <a:p>
            <a:pPr marL="342900" indent="-342900" algn="just">
              <a:lnSpc>
                <a:spcPct val="170000"/>
              </a:lnSpc>
              <a:buFont typeface="Wingdings" panose="05000000000000000000" pitchFamily="2" charset="2"/>
              <a:buChar char="Ø"/>
            </a:pPr>
            <a:r>
              <a:rPr lang="ru-RU" dirty="0"/>
              <a:t>Исследуем разные методы для определения коэффициента В23.</a:t>
            </a:r>
          </a:p>
          <a:p>
            <a:pPr marL="0" indent="0">
              <a:buNone/>
            </a:pPr>
            <a:endParaRPr lang="ru-RU" sz="2400" i="1" dirty="0">
              <a:latin typeface="Cambria Math" panose="020405030504060302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i="1" dirty="0">
              <a:latin typeface="Cambria Math" panose="020405030504060302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400" i="1" dirty="0">
              <a:latin typeface="Cambria Math" panose="020405030504060302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i="1" dirty="0">
              <a:latin typeface="Cambria Math" panose="020405030504060302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/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564790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Заголовок 1">
                <a:extLst>
                  <a:ext uri="{FF2B5EF4-FFF2-40B4-BE49-F238E27FC236}">
                    <a16:creationId xmlns:a16="http://schemas.microsoft.com/office/drawing/2014/main" id="{EAB0359A-B7C4-482C-8207-9CE92D2EAE95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>
              <a:xfrm>
                <a:off x="982448" y="772964"/>
                <a:ext cx="10364755" cy="511953"/>
              </a:xfrm>
            </p:spPr>
            <p:txBody>
              <a:bodyPr>
                <a:normAutofit fontScale="90000"/>
              </a:bodyPr>
              <a:lstStyle/>
              <a:p>
                <a:pPr algn="ctr"/>
                <a:r>
                  <a:rPr lang="ru-RU" dirty="0"/>
                  <a:t>7. Определение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l-GR" i="1">
                            <a:latin typeface="Cambria Math" panose="02040503050406030204" pitchFamily="18" charset="0"/>
                          </a:rPr>
                          <m:t>𝜀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𝑏</m:t>
                        </m:r>
                      </m:sub>
                    </m:sSub>
                  </m:oMath>
                </a14:m>
                <a:r>
                  <a:rPr lang="ru-RU" dirty="0"/>
                  <a:t> и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4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l-GR" sz="4400" b="0" i="1">
                            <a:latin typeface="Cambria Math" panose="02040503050406030204" pitchFamily="18" charset="0"/>
                          </a:rPr>
                          <m:t>𝛷</m:t>
                        </m:r>
                      </m:e>
                      <m:sub>
                        <m:r>
                          <a:rPr lang="en-US" sz="4400" b="0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</m:oMath>
                </a14:m>
                <a:r>
                  <a:rPr lang="ru-RU" dirty="0"/>
                  <a:t> </a:t>
                </a:r>
              </a:p>
            </p:txBody>
          </p:sp>
        </mc:Choice>
        <mc:Fallback xmlns="">
          <p:sp>
            <p:nvSpPr>
              <p:cNvPr id="2" name="Заголовок 1">
                <a:extLst>
                  <a:ext uri="{FF2B5EF4-FFF2-40B4-BE49-F238E27FC236}">
                    <a16:creationId xmlns:a16="http://schemas.microsoft.com/office/drawing/2014/main" id="{EAB0359A-B7C4-482C-8207-9CE92D2EAE9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982448" y="772964"/>
                <a:ext cx="10364755" cy="511953"/>
              </a:xfrm>
              <a:blipFill>
                <a:blip r:embed="rId2"/>
                <a:stretch>
                  <a:fillRect t="-46429" b="-6309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B89F4F61-D338-46C0-B97C-D88CF014439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0" y="1825624"/>
                <a:ext cx="12191999" cy="5032376"/>
              </a:xfrm>
            </p:spPr>
            <p:txBody>
              <a:bodyPr/>
              <a:lstStyle/>
              <a:p>
                <a:pPr marL="0" indent="0">
                  <a:buNone/>
                </a:pPr>
                <a:endParaRPr lang="ru-RU" sz="1800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:r>
                  <a:rPr lang="ru-RU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Из решении задачи теории стержней мы получили:</a:t>
                </a:r>
                <a:r>
                  <a:rPr lang="ru-RU" sz="1800" dirty="0"/>
                  <a:t> </a:t>
                </a:r>
              </a:p>
              <a:p>
                <a:pPr marL="0" indent="0">
                  <a:buNone/>
                </a:pPr>
                <a:endParaRPr lang="en-US" sz="1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l-GR" sz="1800" i="1">
                            <a:latin typeface="Cambria Math" panose="02040503050406030204" pitchFamily="18" charset="0"/>
                          </a:rPr>
                          <m:t>𝜀</m:t>
                        </m:r>
                      </m:e>
                      <m:sub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𝑏</m:t>
                        </m:r>
                      </m:sub>
                    </m:sSub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ru-RU" sz="1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d>
                          <m:dPr>
                            <m:begChr m:val="["/>
                            <m:endChr m:val="]"/>
                            <m:ctrlPr>
                              <a:rPr lang="ru-RU" sz="18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sz="1800" b="1" i="1" smtClean="0">
                                    <a:solidFill>
                                      <a:schemeClr val="accent1">
                                        <a:lumMod val="60000"/>
                                        <a:lumOff val="40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800" b="1" i="1">
                                    <a:solidFill>
                                      <a:schemeClr val="accent1">
                                        <a:lumMod val="60000"/>
                                        <a:lumOff val="40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𝒖</m:t>
                                </m:r>
                              </m:e>
                              <m:sub>
                                <m:r>
                                  <a:rPr lang="en-US" sz="1800" b="1" i="1">
                                    <a:solidFill>
                                      <a:schemeClr val="accent1">
                                        <a:lumMod val="60000"/>
                                        <a:lumOff val="40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𝒃</m:t>
                                </m:r>
                              </m:sub>
                            </m:sSub>
                            <m:r>
                              <m:rPr>
                                <m:nor/>
                              </m:rPr>
                              <a:rPr lang="ru-RU" sz="1800" b="1" dirty="0">
                                <a:solidFill>
                                  <a:schemeClr val="accent1">
                                    <a:lumMod val="60000"/>
                                    <a:lumOff val="40000"/>
                                  </a:schemeClr>
                                </a:solidFill>
                              </a:rPr>
                              <m:t> − </m:t>
                            </m:r>
                            <m:f>
                              <m:fPr>
                                <m:ctrlPr>
                                  <a:rPr lang="ru-RU" sz="1800" b="1" i="1">
                                    <a:solidFill>
                                      <a:schemeClr val="accent1">
                                        <a:lumMod val="60000"/>
                                        <a:lumOff val="40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sSup>
                                  <m:sSupPr>
                                    <m:ctrlPr>
                                      <a:rPr lang="ru-RU" sz="1800" b="1" i="1">
                                        <a:solidFill>
                                          <a:schemeClr val="accent1">
                                            <a:lumMod val="60000"/>
                                            <a:lumOff val="40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800" b="1" i="1">
                                        <a:solidFill>
                                          <a:schemeClr val="accent1">
                                            <a:lumMod val="60000"/>
                                            <a:lumOff val="40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𝒂</m:t>
                                    </m:r>
                                  </m:e>
                                  <m:sup>
                                    <m:r>
                                      <a:rPr lang="en-US" sz="1800" b="1" i="1">
                                        <a:solidFill>
                                          <a:schemeClr val="accent1">
                                            <a:lumMod val="60000"/>
                                            <a:lumOff val="40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sup>
                                </m:sSup>
                              </m:num>
                              <m:den>
                                <m:r>
                                  <a:rPr lang="en-US" sz="1800" b="1" i="1">
                                    <a:solidFill>
                                      <a:schemeClr val="accent1">
                                        <a:lumMod val="60000"/>
                                        <a:lumOff val="40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𝟏𝟐</m:t>
                                </m:r>
                                <m:r>
                                  <a:rPr lang="en-US" sz="1800" b="1" i="1">
                                    <a:solidFill>
                                      <a:schemeClr val="accent1">
                                        <a:lumMod val="60000"/>
                                        <a:lumOff val="40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US" sz="1800" b="1" i="1">
                                    <a:solidFill>
                                      <a:schemeClr val="accent1">
                                        <a:lumMod val="60000"/>
                                        <a:lumOff val="40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𝑹</m:t>
                                </m:r>
                              </m:den>
                            </m:f>
                            <m:r>
                              <m:rPr>
                                <m:nor/>
                              </m:rPr>
                              <a:rPr lang="en-US" sz="1800" b="1" dirty="0">
                                <a:solidFill>
                                  <a:schemeClr val="accent1">
                                    <a:lumMod val="60000"/>
                                    <a:lumOff val="40000"/>
                                  </a:schemeClr>
                                </a:solidFill>
                              </a:rPr>
                              <m:t> </m:t>
                            </m:r>
                            <m:sSub>
                              <m:sSubPr>
                                <m:ctrlPr>
                                  <a:rPr lang="en-US" sz="1800" b="1" i="1">
                                    <a:solidFill>
                                      <a:schemeClr val="accent1">
                                        <a:lumMod val="60000"/>
                                        <a:lumOff val="40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l-GR" sz="1800" b="1" i="1">
                                    <a:solidFill>
                                      <a:schemeClr val="accent1">
                                        <a:lumMod val="60000"/>
                                        <a:lumOff val="40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𝝍</m:t>
                                </m:r>
                              </m:e>
                              <m:sub>
                                <m:r>
                                  <a:rPr lang="en-US" sz="1800" b="1" i="1">
                                    <a:solidFill>
                                      <a:schemeClr val="accent1">
                                        <a:lumMod val="60000"/>
                                        <a:lumOff val="40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𝒕</m:t>
                                </m:r>
                              </m:sub>
                            </m:sSub>
                            <m:r>
                              <a:rPr lang="ru-RU" sz="1800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en-US" sz="18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l-GR" sz="1800" i="1">
                                    <a:latin typeface="Cambria Math" panose="02040503050406030204" pitchFamily="18" charset="0"/>
                                  </a:rPr>
                                  <m:t>𝛷</m:t>
                                </m:r>
                              </m:e>
                              <m:sub>
                                <m:r>
                                  <a:rPr lang="en-US" sz="1800" i="1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sub>
                            </m:sSub>
                            <m:d>
                              <m:dPr>
                                <m:ctrlP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𝑅</m:t>
                                </m:r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𝑆</m:t>
                                </m:r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 −</m:t>
                                </m:r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𝑠𝑖𝑛</m:t>
                                </m:r>
                                <m:d>
                                  <m:dPr>
                                    <m:ctrlPr>
                                      <a:rPr lang="en-US" sz="1800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f>
                                      <m:fPr>
                                        <m:ctrlPr>
                                          <a:rPr lang="en-US" sz="18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800" i="1">
                                            <a:latin typeface="Cambria Math" panose="02040503050406030204" pitchFamily="18" charset="0"/>
                                          </a:rPr>
                                          <m:t>𝑆</m:t>
                                        </m:r>
                                      </m:num>
                                      <m:den>
                                        <m:r>
                                          <a:rPr lang="en-US" sz="1800" i="1">
                                            <a:latin typeface="Cambria Math" panose="02040503050406030204" pitchFamily="18" charset="0"/>
                                          </a:rPr>
                                          <m:t>𝑅</m:t>
                                        </m:r>
                                      </m:den>
                                    </m:f>
                                  </m:e>
                                </m:d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∗</m:t>
                                </m:r>
                                <m:d>
                                  <m:dPr>
                                    <m:ctrlP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p>
                                      <m:sSupPr>
                                        <m:ctrlPr>
                                          <a:rPr lang="en-US" sz="18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800" b="0" i="1" smtClean="0">
                                            <a:latin typeface="Cambria Math" panose="02040503050406030204" pitchFamily="18" charset="0"/>
                                          </a:rPr>
                                          <m:t>𝑅</m:t>
                                        </m:r>
                                      </m:e>
                                      <m:sup>
                                        <m:r>
                                          <a:rPr lang="en-US" sz="1800" b="0" i="1" smtClean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  <m:t>+ </m:t>
                                    </m:r>
                                    <m:f>
                                      <m:fPr>
                                        <m:ctrlPr>
                                          <a:rPr lang="en-US" sz="18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sSup>
                                          <m:sSupPr>
                                            <m:ctrlPr>
                                              <a:rPr lang="en-US" sz="1800" b="0" i="1" smtClean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n-US" sz="1800" b="0" i="1" smtClean="0">
                                                <a:latin typeface="Cambria Math" panose="02040503050406030204" pitchFamily="18" charset="0"/>
                                              </a:rPr>
                                              <m:t>𝑎</m:t>
                                            </m:r>
                                          </m:e>
                                          <m:sup>
                                            <m:r>
                                              <a:rPr lang="en-US" sz="1800" b="0" i="1" smtClean="0">
                                                <a:latin typeface="Cambria Math" panose="02040503050406030204" pitchFamily="18" charset="0"/>
                                              </a:rPr>
                                              <m:t>2</m:t>
                                            </m:r>
                                          </m:sup>
                                        </m:sSup>
                                      </m:num>
                                      <m:den>
                                        <m:r>
                                          <a:rPr lang="en-US" sz="1800" b="0" i="1" smtClean="0">
                                            <a:latin typeface="Cambria Math" panose="02040503050406030204" pitchFamily="18" charset="0"/>
                                          </a:rPr>
                                          <m:t>12</m:t>
                                        </m:r>
                                      </m:den>
                                    </m:f>
                                  </m:e>
                                </m:d>
                              </m:e>
                            </m:d>
                          </m:e>
                        </m:d>
                      </m:num>
                      <m:den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den>
                    </m:f>
                  </m:oMath>
                </a14:m>
                <a:r>
                  <a:rPr lang="ru-RU" sz="1800" i="1" dirty="0">
                    <a:latin typeface="Cambria Math" panose="02040503050406030204" pitchFamily="18" charset="0"/>
                  </a:rPr>
                  <a:t>    </a:t>
                </a:r>
                <a:r>
                  <a:rPr lang="ru-RU" sz="1800" dirty="0">
                    <a:latin typeface="Cambria Math" panose="02040503050406030204" pitchFamily="18" charset="0"/>
                  </a:rPr>
                  <a:t>(7.1)</a:t>
                </a:r>
                <a:r>
                  <a:rPr lang="en-US" sz="1800" i="1" dirty="0">
                    <a:latin typeface="Cambria Math" panose="02040503050406030204" pitchFamily="18" charset="0"/>
                  </a:rPr>
                  <a:t>; </a:t>
                </a:r>
                <a:r>
                  <a:rPr lang="ru-RU" sz="1800" i="1" dirty="0">
                    <a:latin typeface="Cambria Math" panose="02040503050406030204" pitchFamily="18" charset="0"/>
                  </a:rPr>
                  <a:t>	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l-GR" sz="1800" b="0" i="1">
                            <a:latin typeface="Cambria Math" panose="02040503050406030204" pitchFamily="18" charset="0"/>
                          </a:rPr>
                          <m:t>𝛷</m:t>
                        </m:r>
                      </m:e>
                      <m:sub>
                        <m:r>
                          <a:rPr lang="en-US" sz="1800" b="0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</m:oMath>
                </a14:m>
                <a:r>
                  <a:rPr lang="ru-RU" sz="1800" i="1" dirty="0">
                    <a:latin typeface="Cambria Math" panose="02040503050406030204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1800" i="1" smtClean="0">
                                <a:solidFill>
                                  <a:schemeClr val="accent1">
                                    <a:lumMod val="60000"/>
                                    <a:lumOff val="4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l-GR" sz="1800" i="1">
                                <a:solidFill>
                                  <a:schemeClr val="accent1">
                                    <a:lumMod val="60000"/>
                                    <a:lumOff val="4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ψ</m:t>
                            </m:r>
                          </m:e>
                          <m:sub>
                            <m:r>
                              <a:rPr lang="en-US" sz="1800" i="1">
                                <a:solidFill>
                                  <a:schemeClr val="accent1">
                                    <a:lumMod val="60000"/>
                                    <a:lumOff val="4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</m:num>
                      <m:den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𝑅</m:t>
                        </m:r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 (</m:t>
                        </m:r>
                        <m:func>
                          <m:funcPr>
                            <m:ctrlPr>
                              <a:rPr lang="en-US" sz="1800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1800">
                                <a:latin typeface="Cambria Math" panose="02040503050406030204" pitchFamily="18" charset="0"/>
                              </a:rPr>
                              <m:t>cos</m:t>
                            </m:r>
                          </m:fName>
                          <m:e>
                            <m:d>
                              <m:dPr>
                                <m:ctrlPr>
                                  <a:rPr lang="en-US" sz="18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f>
                                  <m:fPr>
                                    <m:ctrlPr>
                                      <a:rPr lang="en-US" sz="1800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800" i="1">
                                        <a:latin typeface="Cambria Math" panose="02040503050406030204" pitchFamily="18" charset="0"/>
                                      </a:rPr>
                                      <m:t>𝑆</m:t>
                                    </m:r>
                                  </m:num>
                                  <m:den>
                                    <m:r>
                                      <a:rPr lang="en-US" sz="1800" i="1">
                                        <a:latin typeface="Cambria Math" panose="02040503050406030204" pitchFamily="18" charset="0"/>
                                      </a:rPr>
                                      <m:t>𝑅</m:t>
                                    </m:r>
                                  </m:den>
                                </m:f>
                              </m:e>
                            </m:d>
                          </m:e>
                        </m:func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−1)</m:t>
                        </m:r>
                      </m:den>
                    </m:f>
                  </m:oMath>
                </a14:m>
                <a:r>
                  <a:rPr lang="ru-RU" sz="1800" i="1" dirty="0">
                    <a:latin typeface="Cambria Math" panose="02040503050406030204" pitchFamily="18" charset="0"/>
                  </a:rPr>
                  <a:t>     </a:t>
                </a:r>
                <a:r>
                  <a:rPr lang="ru-RU" sz="1800" dirty="0">
                    <a:latin typeface="Cambria Math" panose="02040503050406030204" pitchFamily="18" charset="0"/>
                  </a:rPr>
                  <a:t>(7.2)</a:t>
                </a:r>
                <a:r>
                  <a:rPr lang="en-US" sz="1800" i="1" dirty="0">
                    <a:latin typeface="Cambria Math" panose="02040503050406030204" pitchFamily="18" charset="0"/>
                  </a:rPr>
                  <a:t>	</a:t>
                </a:r>
                <a:endParaRPr lang="ru-RU" sz="1800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:endParaRPr lang="en-US" sz="1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ru-RU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Для того чтобы выразить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sz="1800" i="0">
                            <a:latin typeface="Cambria Math" panose="02040503050406030204" pitchFamily="18" charset="0"/>
                          </a:rPr>
                          <m:t>ε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1800" i="0">
                            <a:latin typeface="Cambria Math" panose="02040503050406030204" pitchFamily="18" charset="0"/>
                          </a:rPr>
                          <m:t>b</m:t>
                        </m:r>
                      </m:sub>
                    </m:sSub>
                  </m:oMath>
                </a14:m>
                <a:r>
                  <a:rPr lang="ru-RU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и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sz="1800" b="0" i="0">
                            <a:latin typeface="Cambria Math" panose="02040503050406030204" pitchFamily="18" charset="0"/>
                          </a:rPr>
                          <m:t>Φ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1800" b="0" i="0">
                            <a:latin typeface="Cambria Math" panose="02040503050406030204" pitchFamily="18" charset="0"/>
                          </a:rPr>
                          <m:t>t</m:t>
                        </m:r>
                      </m:sub>
                    </m:sSub>
                  </m:oMath>
                </a14:m>
                <a:r>
                  <a:rPr lang="ru-RU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через решение трехмерной задачи воспользуемся следующие формулы:</a:t>
                </a:r>
                <a:endParaRPr lang="ru-RU" sz="1800" i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 algn="just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 smtClean="0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en-US" sz="1800" b="0" i="1" smtClean="0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</m:sub>
                    </m:sSub>
                  </m:oMath>
                </a14:m>
                <a:r>
                  <a:rPr lang="ru-RU" sz="1800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800" i="1" smtClean="0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ru-RU" sz="1800" i="1" smtClean="0">
                                <a:solidFill>
                                  <a:schemeClr val="accent1">
                                    <a:lumMod val="60000"/>
                                    <a:lumOff val="4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1800" b="0" i="1" smtClean="0">
                                <a:solidFill>
                                  <a:schemeClr val="accent1">
                                    <a:lumMod val="60000"/>
                                    <a:lumOff val="4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p>
                            <m:r>
                              <a:rPr lang="en-US" sz="1800" b="0" i="1" smtClean="0">
                                <a:solidFill>
                                  <a:schemeClr val="accent1">
                                    <a:lumMod val="60000"/>
                                    <a:lumOff val="4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sz="1800" b="0" i="1" smtClean="0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12 </m:t>
                        </m:r>
                        <m:r>
                          <a:rPr lang="en-US" sz="1800" b="0" i="1" smtClean="0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𝑅</m:t>
                        </m:r>
                      </m:den>
                    </m:f>
                  </m:oMath>
                </a14:m>
                <a:r>
                  <a:rPr lang="en-US" sz="1800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sz="1800" i="1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ψ</m:t>
                        </m:r>
                      </m:e>
                      <m:sub>
                        <m:r>
                          <a:rPr lang="en-US" sz="1800" i="1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</m:oMath>
                </a14:m>
                <a:r>
                  <a:rPr lang="en-US" sz="1800" dirty="0"/>
                  <a:t>   </a:t>
                </a:r>
                <a:r>
                  <a:rPr lang="ru-RU" sz="1800" dirty="0"/>
                  <a:t>=</a:t>
                </a:r>
                <a:r>
                  <a:rPr lang="en-US" sz="1800" dirty="0"/>
                  <a:t>   </a:t>
                </a:r>
                <a:r>
                  <a:rPr lang="ru-RU" sz="18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𝑏</m:t>
                        </m:r>
                      </m:den>
                    </m:f>
                    <m:r>
                      <a:rPr lang="en-US" sz="1800" i="1">
                        <a:latin typeface="Cambria Math" panose="02040503050406030204" pitchFamily="18" charset="0"/>
                      </a:rPr>
                      <m:t> </m:t>
                    </m:r>
                    <m:nary>
                      <m:naryPr>
                        <m:ctrlPr>
                          <a:rPr lang="ru-RU" sz="180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f>
                          <m:fPr>
                            <m:ctrlPr>
                              <a:rPr lang="ru-RU" sz="180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ru-RU" sz="1800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num>
                          <m:den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sub>
                      <m:sup>
                        <m:f>
                          <m:fPr>
                            <m:ctrlPr>
                              <a:rPr lang="ru-RU" sz="180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num>
                          <m:den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sup>
                      <m:e>
                        <m:nary>
                          <m:naryPr>
                            <m:ctrlPr>
                              <a:rPr lang="ru-RU" sz="1800" i="1" smtClean="0"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f>
                              <m:fPr>
                                <m:ctrlPr>
                                  <a:rPr lang="ru-RU" sz="180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num>
                              <m:den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den>
                            </m:f>
                          </m:sub>
                          <m:sup>
                            <m:f>
                              <m:fPr>
                                <m:ctrlPr>
                                  <a:rPr lang="ru-RU" sz="180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num>
                              <m:den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den>
                            </m:f>
                          </m:sup>
                          <m:e>
                            <m:sSub>
                              <m:sSubPr>
                                <m:ctrlPr>
                                  <a:rPr lang="ru-RU" sz="180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𝑢</m:t>
                                </m:r>
                              </m:e>
                              <m:sub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𝑧</m:t>
                                </m:r>
                              </m:sub>
                            </m:sSub>
                            <m:d>
                              <m:dPr>
                                <m:ctrlP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1−</m:t>
                                </m:r>
                                <m:f>
                                  <m:fPr>
                                    <m:ctrlP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num>
                                  <m:den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  <m:t>𝑅</m:t>
                                    </m:r>
                                  </m:den>
                                </m:f>
                              </m:e>
                            </m:d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𝑑𝑥𝑑𝑦</m:t>
                            </m:r>
                          </m:e>
                        </m:nary>
                      </m:e>
                    </m:nary>
                  </m:oMath>
                </a14:m>
                <a:r>
                  <a:rPr lang="en-US" sz="1800" dirty="0"/>
                  <a:t> </a:t>
                </a:r>
                <a:r>
                  <a:rPr lang="ru-RU" sz="1800" dirty="0"/>
                  <a:t>     (7.3)</a:t>
                </a:r>
                <a:r>
                  <a:rPr lang="en-US" sz="1800" dirty="0"/>
                  <a:t>;	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 smtClean="0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sz="1800" i="1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ψ</m:t>
                        </m:r>
                      </m:e>
                      <m:sub>
                        <m:r>
                          <a:rPr lang="en-US" sz="1800" b="0" i="1" smtClean="0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sz="1800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  </a:t>
                </a:r>
                <a:r>
                  <a:rPr lang="en-US" sz="1800" dirty="0"/>
                  <a:t>=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ru-RU" sz="1800" b="0" i="1" smtClean="0">
                            <a:latin typeface="Cambria Math" panose="02040503050406030204" pitchFamily="18" charset="0"/>
                          </a:rPr>
                          <m:t>2 </m:t>
                        </m:r>
                      </m:num>
                      <m:den>
                        <m:sSup>
                          <m:sSupPr>
                            <m:ctrlPr>
                              <a:rPr lang="ru-RU" sz="18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  <m:sup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den>
                    </m:f>
                    <m:r>
                      <a:rPr lang="en-US" sz="1800" i="1">
                        <a:latin typeface="Cambria Math" panose="02040503050406030204" pitchFamily="18" charset="0"/>
                      </a:rPr>
                      <m:t> </m:t>
                    </m:r>
                    <m:nary>
                      <m:naryPr>
                        <m:ctrlPr>
                          <a:rPr lang="ru-RU" sz="1800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f>
                          <m:fPr>
                            <m:ctrlPr>
                              <a:rPr lang="ru-RU" sz="18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ru-RU" sz="1800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num>
                          <m:den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sub>
                      <m:sup>
                        <m:f>
                          <m:fPr>
                            <m:ctrlPr>
                              <a:rPr lang="ru-RU" sz="18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num>
                          <m:den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sup>
                      <m:e>
                        <m:nary>
                          <m:naryPr>
                            <m:ctrlPr>
                              <a:rPr lang="ru-RU" sz="1800" i="1"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f>
                              <m:fPr>
                                <m:ctrlPr>
                                  <a:rPr lang="ru-RU" sz="18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1800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1800" i="1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num>
                              <m:den>
                                <m:r>
                                  <a:rPr lang="en-US" sz="18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den>
                            </m:f>
                          </m:sub>
                          <m:sup>
                            <m:f>
                              <m:fPr>
                                <m:ctrlPr>
                                  <a:rPr lang="ru-RU" sz="18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1800" i="1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num>
                              <m:den>
                                <m:r>
                                  <a:rPr lang="en-US" sz="18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den>
                            </m:f>
                          </m:sup>
                          <m:e>
                            <m:sSub>
                              <m:sSubPr>
                                <m:ctrlPr>
                                  <a:rPr lang="ru-RU" sz="18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  </m:t>
                                </m:r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US" sz="1800" i="1">
                                    <a:latin typeface="Cambria Math" panose="02040503050406030204" pitchFamily="18" charset="0"/>
                                  </a:rPr>
                                  <m:t>𝑢</m:t>
                                </m:r>
                              </m:e>
                              <m:sub>
                                <m:r>
                                  <m:rPr>
                                    <m:sty m:val="p"/>
                                  </m:rPr>
                                  <a:rPr lang="el-GR" sz="1800" i="1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</m:sub>
                            </m:sSub>
                            <m:d>
                              <m:dPr>
                                <m:ctrlPr>
                                  <a:rPr lang="en-US" sz="18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1800" i="1">
                                    <a:latin typeface="Cambria Math" panose="02040503050406030204" pitchFamily="18" charset="0"/>
                                  </a:rPr>
                                  <m:t>1−</m:t>
                                </m:r>
                                <m:f>
                                  <m:fPr>
                                    <m:ctrlPr>
                                      <a:rPr lang="en-US" sz="1800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800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num>
                                  <m:den>
                                    <m:r>
                                      <a:rPr lang="en-US" sz="1800" i="1">
                                        <a:latin typeface="Cambria Math" panose="02040503050406030204" pitchFamily="18" charset="0"/>
                                      </a:rPr>
                                      <m:t>𝑅</m:t>
                                    </m:r>
                                  </m:den>
                                </m:f>
                              </m:e>
                            </m:d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𝑑𝑥𝑑𝑦</m:t>
                            </m:r>
                          </m:e>
                        </m:nary>
                      </m:e>
                    </m:nary>
                  </m:oMath>
                </a14:m>
                <a:r>
                  <a:rPr lang="ru-RU" sz="1800" dirty="0"/>
                  <a:t>        (7.4)</a:t>
                </a:r>
                <a:endParaRPr lang="en-US" sz="1800" dirty="0"/>
              </a:p>
              <a:p>
                <a:pPr marL="0" indent="0">
                  <a:buNone/>
                </a:pPr>
                <a:endParaRPr lang="en-US" sz="1800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:endParaRPr lang="en-US" sz="1800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:endParaRPr lang="en-US" sz="1800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:endParaRPr lang="ru-RU" sz="1800" dirty="0"/>
              </a:p>
            </p:txBody>
          </p:sp>
        </mc:Choice>
        <mc:Fallback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B89F4F61-D338-46C0-B97C-D88CF014439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1825624"/>
                <a:ext cx="12191999" cy="5032376"/>
              </a:xfrm>
              <a:blipFill>
                <a:blip r:embed="rId3"/>
                <a:stretch>
                  <a:fillRect l="-4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43989465-6F09-41A6-9FEC-FE35198164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B9DE2-6B7E-469A-A51E-C841B133EFF0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38189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C0A89DF-4151-4289-BEE9-BF22B9644A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51087" y="0"/>
            <a:ext cx="4586055" cy="638051"/>
          </a:xfrm>
        </p:spPr>
        <p:txBody>
          <a:bodyPr>
            <a:normAutofit/>
          </a:bodyPr>
          <a:lstStyle/>
          <a:p>
            <a:r>
              <a:rPr lang="ru-RU" sz="2800" dirty="0"/>
              <a:t>8. Методы определение В23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21EA371E-E0FA-49D5-8422-01891490889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" y="859993"/>
                <a:ext cx="12192000" cy="5998007"/>
              </a:xfrm>
            </p:spPr>
            <p:txBody>
              <a:bodyPr>
                <a:normAutofit/>
              </a:bodyPr>
              <a:lstStyle/>
              <a:p>
                <a:pPr>
                  <a:buFont typeface="Wingdings" panose="05000000000000000000" pitchFamily="2" charset="2"/>
                  <a:buChar char="v"/>
                </a:pPr>
                <a:r>
                  <a:rPr lang="ru-RU" sz="1400" dirty="0"/>
                  <a:t>Из решении задачи теорией стержней получили, что:</a:t>
                </a:r>
                <a:r>
                  <a:rPr lang="en-US" sz="1400" dirty="0"/>
                  <a:t>	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sz="1400" i="0">
                            <a:latin typeface="Cambria Math" panose="02040503050406030204" pitchFamily="18" charset="0"/>
                          </a:rPr>
                          <m:t>ε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1400" i="0">
                            <a:latin typeface="Cambria Math" panose="02040503050406030204" pitchFamily="18" charset="0"/>
                          </a:rPr>
                          <m:t>b</m:t>
                        </m:r>
                      </m:sub>
                    </m:sSub>
                    <m:r>
                      <a:rPr lang="en-US" sz="1400" i="0"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 sz="1400" i="0">
                        <a:latin typeface="Cambria Math" panose="02040503050406030204" pitchFamily="18" charset="0"/>
                      </a:rPr>
                      <m:t>T</m:t>
                    </m:r>
                    <m:sSup>
                      <m:sSupPr>
                        <m:ctrlPr>
                          <a:rPr lang="en-US" sz="1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14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sz="14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n-US" sz="1400" i="0">
                                    <a:latin typeface="Cambria Math" panose="02040503050406030204" pitchFamily="18" charset="0"/>
                                  </a:rPr>
                                  <m:t>A</m:t>
                                </m:r>
                              </m:e>
                              <m:sub>
                                <m:r>
                                  <a:rPr lang="en-US" sz="1400" i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  <m:r>
                              <a:rPr lang="en-US" sz="1400" i="0">
                                <a:latin typeface="Cambria Math" panose="02040503050406030204" pitchFamily="18" charset="0"/>
                              </a:rPr>
                              <m:t> −</m:t>
                            </m:r>
                            <m:f>
                              <m:fPr>
                                <m:ctrlPr>
                                  <a:rPr lang="en-US" sz="14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sSubSup>
                                  <m:sSubSupPr>
                                    <m:ctrlPr>
                                      <a:rPr lang="en-US" sz="1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sz="1400" i="0">
                                        <a:latin typeface="Cambria Math" panose="02040503050406030204" pitchFamily="18" charset="0"/>
                                      </a:rPr>
                                      <m:t>B</m:t>
                                    </m:r>
                                  </m:e>
                                  <m:sub>
                                    <m:r>
                                      <a:rPr lang="en-US" sz="1400" i="0">
                                        <a:latin typeface="Cambria Math" panose="02040503050406030204" pitchFamily="18" charset="0"/>
                                      </a:rPr>
                                      <m:t>23</m:t>
                                    </m:r>
                                  </m:sub>
                                  <m:sup>
                                    <m:r>
                                      <a:rPr lang="en-US" sz="1400" i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bSup>
                              </m:num>
                              <m:den>
                                <m:sSub>
                                  <m:sSubPr>
                                    <m:ctrlPr>
                                      <a:rPr lang="en-US" sz="1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sz="1400" i="0">
                                        <a:latin typeface="Cambria Math" panose="02040503050406030204" pitchFamily="18" charset="0"/>
                                      </a:rPr>
                                      <m:t>C</m:t>
                                    </m:r>
                                  </m:e>
                                  <m:sub>
                                    <m:r>
                                      <a:rPr lang="en-US" sz="1400" i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  <m:sSup>
                                  <m:sSupPr>
                                    <m:ctrlPr>
                                      <a:rPr lang="en-US" sz="1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sz="1400" i="0">
                                        <a:latin typeface="Cambria Math" panose="02040503050406030204" pitchFamily="18" charset="0"/>
                                      </a:rPr>
                                      <m:t>R</m:t>
                                    </m:r>
                                  </m:e>
                                  <m:sup>
                                    <m:r>
                                      <a:rPr lang="en-US" sz="1400" i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den>
                            </m:f>
                          </m:e>
                        </m:d>
                      </m:e>
                      <m:sup>
                        <m:r>
                          <a:rPr lang="en-US" sz="1400" i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r>
                      <a:rPr lang="en-US" sz="1400" i="0">
                        <a:latin typeface="Cambria Math" panose="02040503050406030204" pitchFamily="18" charset="0"/>
                      </a:rPr>
                      <m:t>∗</m:t>
                    </m:r>
                    <m:d>
                      <m:dPr>
                        <m:ctrlPr>
                          <a:rPr lang="en-US" sz="1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400" i="0">
                            <a:latin typeface="Cambria Math" panose="02040503050406030204" pitchFamily="18" charset="0"/>
                          </a:rPr>
                          <m:t>1+</m:t>
                        </m:r>
                        <m:f>
                          <m:fPr>
                            <m:ctrlPr>
                              <a:rPr lang="en-US" sz="14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sz="14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n-US" sz="1400" i="0">
                                    <a:latin typeface="Cambria Math" panose="02040503050406030204" pitchFamily="18" charset="0"/>
                                  </a:rPr>
                                  <m:t>B</m:t>
                                </m:r>
                              </m:e>
                              <m:sub>
                                <m:r>
                                  <a:rPr lang="en-US" sz="1400" i="0">
                                    <a:latin typeface="Cambria Math" panose="02040503050406030204" pitchFamily="18" charset="0"/>
                                  </a:rPr>
                                  <m:t>23</m:t>
                                </m:r>
                              </m:sub>
                            </m:sSub>
                          </m:num>
                          <m:den>
                            <m:sSub>
                              <m:sSubPr>
                                <m:ctrlPr>
                                  <a:rPr lang="en-US" sz="14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n-US" sz="1400" i="0">
                                    <a:latin typeface="Cambria Math" panose="02040503050406030204" pitchFamily="18" charset="0"/>
                                  </a:rPr>
                                  <m:t>C</m:t>
                                </m:r>
                              </m:e>
                              <m:sub>
                                <m:r>
                                  <a:rPr lang="en-US" sz="1400" i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sub>
                            </m:sSub>
                          </m:den>
                        </m:f>
                      </m:e>
                    </m:d>
                  </m:oMath>
                </a14:m>
                <a:endParaRPr lang="en-US" sz="1400" dirty="0"/>
              </a:p>
              <a:p>
                <a:pPr marL="0" indent="0">
                  <a:buNone/>
                </a:pPr>
                <a:r>
                  <a:rPr lang="ru-RU" sz="1400" dirty="0"/>
                  <a:t>При условии,</a:t>
                </a:r>
                <a:r>
                  <a:rPr lang="en-US" sz="1400" dirty="0"/>
                  <a:t> </a:t>
                </a:r>
                <a:r>
                  <a:rPr lang="ru-RU" sz="1400" dirty="0"/>
                  <a:t>что </a:t>
                </a:r>
                <a:r>
                  <a:rPr lang="en-US" sz="1400" dirty="0"/>
                  <a:t>T, R,</a:t>
                </a:r>
                <a:r>
                  <a:rPr lang="ru-RU" sz="14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ru-RU" sz="1400" dirty="0"/>
                  <a:t> и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r>
                  <a:rPr lang="ru-RU" sz="1400" dirty="0"/>
                  <a:t> известные, решаем это уравнение с неизвестным коэффициентом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b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23</m:t>
                        </m:r>
                      </m:sub>
                    </m:sSub>
                  </m:oMath>
                </a14:m>
                <a:r>
                  <a:rPr lang="ru-RU" sz="1400" dirty="0"/>
                  <a:t> и получаем следующие решения:</a:t>
                </a: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ru-RU" sz="1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1400" b="0" i="0" smtClean="0">
                            <a:latin typeface="Cambria Math" panose="02040503050406030204" pitchFamily="18" charset="0"/>
                          </a:rPr>
                          <m:t>B</m:t>
                        </m:r>
                      </m:e>
                      <m:sub>
                        <m:sSub>
                          <m:sSubPr>
                            <m:ctrlPr>
                              <a:rPr lang="ru-RU" sz="14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400" b="0" i="0" smtClean="0">
                                <a:latin typeface="Cambria Math" panose="02040503050406030204" pitchFamily="18" charset="0"/>
                              </a:rPr>
                              <m:t>23</m:t>
                            </m:r>
                          </m:e>
                          <m:sub>
                            <m:r>
                              <a:rPr lang="en-US" sz="1400" b="0" i="0" smtClean="0">
                                <a:latin typeface="Cambria Math" panose="02040503050406030204" pitchFamily="18" charset="0"/>
                              </a:rPr>
                              <m:t>1,2</m:t>
                            </m:r>
                          </m:sub>
                        </m:sSub>
                      </m:sub>
                    </m:sSub>
                    <m:r>
                      <a:rPr lang="ru-RU" sz="1400" b="0" i="0" smtClean="0"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ru-RU" sz="1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ru-RU" sz="14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ru-RU" sz="1400" b="0" i="0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m:rPr>
                                <m:sty m:val="p"/>
                              </m:rPr>
                              <a:rPr lang="en-US" sz="1400" b="0" i="0" smtClean="0">
                                <a:latin typeface="Cambria Math" panose="02040503050406030204" pitchFamily="18" charset="0"/>
                              </a:rPr>
                              <m:t>R</m:t>
                            </m:r>
                          </m:e>
                          <m:sup>
                            <m:r>
                              <a:rPr lang="en-US" sz="1400" b="0" i="0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1400" b="0" i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sz="1400" b="0" i="0" smtClean="0">
                            <a:latin typeface="Cambria Math" panose="02040503050406030204" pitchFamily="18" charset="0"/>
                          </a:rPr>
                          <m:t>T</m:t>
                        </m:r>
                        <m:r>
                          <a:rPr lang="ru-RU" sz="1400" b="0" i="0" smtClean="0">
                            <a:latin typeface="Cambria Math" panose="02040503050406030204" pitchFamily="18" charset="0"/>
                          </a:rPr>
                          <m:t> ±</m:t>
                        </m:r>
                        <m:r>
                          <m:rPr>
                            <m:sty m:val="p"/>
                          </m:rPr>
                          <a:rPr lang="en-US" sz="1400" b="0" i="0" smtClean="0">
                            <a:latin typeface="Cambria Math" panose="02040503050406030204" pitchFamily="18" charset="0"/>
                          </a:rPr>
                          <m:t>R</m:t>
                        </m:r>
                        <m:r>
                          <a:rPr lang="ru-RU" sz="1400" b="0" i="0" smtClean="0">
                            <a:latin typeface="Cambria Math" panose="02040503050406030204" pitchFamily="18" charset="0"/>
                          </a:rPr>
                          <m:t> </m:t>
                        </m:r>
                        <m:rad>
                          <m:radPr>
                            <m:degHide m:val="on"/>
                            <m:ctrlPr>
                              <a:rPr lang="ru-RU" sz="1400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ru-RU" sz="1400" b="0" i="0" smtClean="0">
                                <a:latin typeface="Cambria Math" panose="02040503050406030204" pitchFamily="18" charset="0"/>
                              </a:rPr>
                              <m:t>4 </m:t>
                            </m:r>
                            <m:sSub>
                              <m:sSubPr>
                                <m:ctrlPr>
                                  <a:rPr lang="ru-RU" sz="1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n-US" sz="1400" b="0" i="0" smtClean="0">
                                    <a:latin typeface="Cambria Math" panose="02040503050406030204" pitchFamily="18" charset="0"/>
                                  </a:rPr>
                                  <m:t>A</m:t>
                                </m:r>
                              </m:e>
                              <m:sub>
                                <m:r>
                                  <a:rPr lang="en-US" sz="1400" b="0" i="0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  <m:r>
                              <a:rPr lang="ru-RU" sz="1400" b="0" i="0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sSub>
                              <m:sSubPr>
                                <m:ctrlPr>
                                  <a:rPr lang="ru-RU" sz="1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n-US" sz="1400" b="0" i="0" smtClean="0">
                                    <a:latin typeface="Cambria Math" panose="02040503050406030204" pitchFamily="18" charset="0"/>
                                  </a:rPr>
                                  <m:t>C</m:t>
                                </m:r>
                              </m:e>
                              <m:sub>
                                <m:r>
                                  <a:rPr lang="en-US" sz="1400" b="0" i="0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sub>
                            </m:sSub>
                            <m:sSubSup>
                              <m:sSubSupPr>
                                <m:ctrlPr>
                                  <a:rPr lang="ru-RU" sz="1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m:rPr>
                                    <m:sty m:val="p"/>
                                  </m:rPr>
                                  <a:rPr lang="el-GR" sz="1400" b="0" i="0" smtClean="0">
                                    <a:latin typeface="Cambria Math" panose="02040503050406030204" pitchFamily="18" charset="0"/>
                                  </a:rPr>
                                  <m:t>ε</m:t>
                                </m:r>
                              </m:e>
                              <m:sub>
                                <m:r>
                                  <m:rPr>
                                    <m:sty m:val="p"/>
                                  </m:rPr>
                                  <a:rPr lang="en-US" sz="1400" b="0" i="0" smtClean="0">
                                    <a:latin typeface="Cambria Math" panose="02040503050406030204" pitchFamily="18" charset="0"/>
                                  </a:rPr>
                                  <m:t>b</m:t>
                                </m:r>
                              </m:sub>
                              <m:sup>
                                <m:r>
                                  <a:rPr lang="en-US" sz="1400" b="0" i="0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bSup>
                            <m:r>
                              <a:rPr lang="ru-RU" sz="1400" b="0" i="0" smtClean="0">
                                <a:latin typeface="Cambria Math" panose="02040503050406030204" pitchFamily="18" charset="0"/>
                              </a:rPr>
                              <m:t> −4 </m:t>
                            </m:r>
                            <m:sSub>
                              <m:sSubPr>
                                <m:ctrlPr>
                                  <a:rPr lang="ru-RU" sz="1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n-US" sz="1400" b="0" i="0" smtClean="0">
                                    <a:latin typeface="Cambria Math" panose="02040503050406030204" pitchFamily="18" charset="0"/>
                                  </a:rPr>
                                  <m:t>C</m:t>
                                </m:r>
                              </m:e>
                              <m:sub>
                                <m:r>
                                  <a:rPr lang="en-US" sz="1400" b="0" i="0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en-US" sz="14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l-GR" sz="1400" i="0">
                                    <a:latin typeface="Cambria Math" panose="02040503050406030204" pitchFamily="18" charset="0"/>
                                  </a:rPr>
                                  <m:t>ε</m:t>
                                </m:r>
                              </m:e>
                              <m:sub>
                                <m:r>
                                  <m:rPr>
                                    <m:sty m:val="p"/>
                                  </m:rPr>
                                  <a:rPr lang="en-US" sz="1400" i="0">
                                    <a:latin typeface="Cambria Math" panose="02040503050406030204" pitchFamily="18" charset="0"/>
                                  </a:rPr>
                                  <m:t>b</m:t>
                                </m:r>
                              </m:sub>
                            </m:sSub>
                            <m:r>
                              <m:rPr>
                                <m:sty m:val="p"/>
                              </m:rPr>
                              <a:rPr lang="en-US" sz="1400" b="0" i="0" smtClean="0">
                                <a:latin typeface="Cambria Math" panose="02040503050406030204" pitchFamily="18" charset="0"/>
                              </a:rPr>
                              <m:t>T</m:t>
                            </m:r>
                            <m:r>
                              <a:rPr lang="en-US" sz="1400" b="0" i="0" smtClean="0">
                                <a:latin typeface="Cambria Math" panose="02040503050406030204" pitchFamily="18" charset="0"/>
                              </a:rPr>
                              <m:t>+ </m:t>
                            </m:r>
                            <m:sSup>
                              <m:sSupPr>
                                <m:ctrlPr>
                                  <a:rPr lang="ru-RU" sz="1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ru-RU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sz="1400" b="0" i="0" smtClean="0">
                                        <a:latin typeface="Cambria Math" panose="02040503050406030204" pitchFamily="18" charset="0"/>
                                      </a:rPr>
                                      <m:t>R</m:t>
                                    </m:r>
                                    <m:r>
                                      <a:rPr lang="en-US" sz="1400" b="0" i="0" smtClean="0"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m:rPr>
                                        <m:sty m:val="p"/>
                                      </m:rPr>
                                      <a:rPr lang="en-US" sz="1400" b="0" i="0" smtClean="0">
                                        <a:latin typeface="Cambria Math" panose="02040503050406030204" pitchFamily="18" charset="0"/>
                                      </a:rPr>
                                      <m:t>T</m:t>
                                    </m:r>
                                  </m:e>
                                </m:d>
                              </m:e>
                              <m:sup>
                                <m:r>
                                  <a:rPr lang="en-US" sz="1400" b="0" i="0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e>
                        </m:rad>
                      </m:num>
                      <m:den>
                        <m:r>
                          <a:rPr lang="ru-RU" sz="1400" b="0" i="0" smtClean="0">
                            <a:latin typeface="Cambria Math" panose="02040503050406030204" pitchFamily="18" charset="0"/>
                          </a:rPr>
                          <m:t>2</m:t>
                        </m:r>
                        <m:sSub>
                          <m:sSubPr>
                            <m:ctrlPr>
                              <a:rPr lang="en-US" sz="1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l-GR" sz="1400" i="0">
                                <a:latin typeface="Cambria Math" panose="02040503050406030204" pitchFamily="18" charset="0"/>
                              </a:rPr>
                              <m:t>ε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sz="1400" i="0">
                                <a:latin typeface="Cambria Math" panose="02040503050406030204" pitchFamily="18" charset="0"/>
                              </a:rPr>
                              <m:t>b</m:t>
                            </m:r>
                          </m:sub>
                        </m:sSub>
                      </m:den>
                    </m:f>
                  </m:oMath>
                </a14:m>
                <a:r>
                  <a:rPr lang="ru-RU" sz="1400" dirty="0"/>
                  <a:t>                              	(8.1)</a:t>
                </a:r>
                <a:r>
                  <a:rPr lang="en-US" sz="1400" dirty="0"/>
                  <a:t> 		</a:t>
                </a:r>
                <a:endParaRPr lang="en-US" sz="1400" b="0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:r>
                  <a:rPr lang="ru-RU" sz="1400" dirty="0">
                    <a:latin typeface="Cambria Math" panose="02040503050406030204" pitchFamily="18" charset="0"/>
                  </a:rPr>
                  <a:t>Первый корень со знаком (+) перед квадратным корнем будет первый метод определения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1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b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23</m:t>
                        </m:r>
                      </m:sub>
                    </m:sSub>
                  </m:oMath>
                </a14:m>
                <a:r>
                  <a:rPr lang="ru-RU" sz="1400" dirty="0">
                    <a:latin typeface="Cambria Math" panose="02040503050406030204" pitchFamily="18" charset="0"/>
                  </a:rPr>
                  <a:t>, а второй корень будет второй метод.</a:t>
                </a:r>
                <a:endParaRPr lang="en-US" sz="1400" b="0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:r>
                  <a:rPr lang="ru-RU" sz="1400" dirty="0"/>
                  <a:t>Где</a:t>
                </a:r>
                <a:r>
                  <a:rPr lang="en-US" sz="1400" dirty="0"/>
                  <a:t> </a:t>
                </a:r>
                <a:r>
                  <a:rPr lang="ru-RU" sz="1400" dirty="0"/>
                  <a:t>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1400" i="0">
                            <a:latin typeface="Cambria Math" panose="02040503050406030204" pitchFamily="18" charset="0"/>
                          </a:rPr>
                          <m:t>A</m:t>
                        </m:r>
                      </m:e>
                      <m:sub>
                        <m:r>
                          <a:rPr lang="ru-RU" sz="1400" b="0" i="0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ru-RU" sz="1400" b="0" i="0" smtClean="0">
                        <a:latin typeface="Cambria Math" panose="02040503050406030204" pitchFamily="18" charset="0"/>
                      </a:rPr>
                      <m:t>= </m:t>
                    </m:r>
                    <m:sSub>
                      <m:sSubPr>
                        <m:ctrlPr>
                          <a:rPr lang="ru-RU" sz="1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1400" b="0" i="0" smtClean="0">
                            <a:latin typeface="Cambria Math" panose="02040503050406030204" pitchFamily="18" charset="0"/>
                          </a:rPr>
                          <m:t>k</m:t>
                        </m:r>
                      </m:e>
                      <m:sub>
                        <m:r>
                          <a:rPr lang="en-US" sz="1400" b="0" i="0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m:rPr>
                        <m:sty m:val="p"/>
                      </m:rPr>
                      <a:rPr lang="en-US" sz="1400" b="0" i="0" smtClean="0">
                        <a:latin typeface="Cambria Math" panose="02040503050406030204" pitchFamily="18" charset="0"/>
                      </a:rPr>
                      <m:t>G</m:t>
                    </m:r>
                    <m:r>
                      <a:rPr lang="en-US" sz="14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1400" b="0" i="0" smtClean="0">
                        <a:latin typeface="Cambria Math" panose="02040503050406030204" pitchFamily="18" charset="0"/>
                      </a:rPr>
                      <m:t>a</m:t>
                    </m:r>
                    <m:r>
                      <a:rPr lang="en-US" sz="14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1400" b="0" i="0" smtClean="0">
                        <a:latin typeface="Cambria Math" panose="02040503050406030204" pitchFamily="18" charset="0"/>
                      </a:rPr>
                      <m:t>b</m:t>
                    </m:r>
                    <m:r>
                      <a:rPr lang="en-US" sz="1400" b="0" i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ru-RU" sz="1400" b="0" dirty="0">
                    <a:latin typeface="Cambria Math" panose="02040503050406030204" pitchFamily="18" charset="0"/>
                  </a:rPr>
                  <a:t>   (8.2)</a:t>
                </a:r>
                <a:r>
                  <a:rPr lang="en-US" sz="1400" b="0" dirty="0">
                    <a:latin typeface="Cambria Math" panose="02040503050406030204" pitchFamily="18" charset="0"/>
                  </a:rPr>
                  <a:t>;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1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1400" b="0" i="0" smtClean="0">
                            <a:latin typeface="Cambria Math" panose="02040503050406030204" pitchFamily="18" charset="0"/>
                          </a:rPr>
                          <m:t>C</m:t>
                        </m:r>
                      </m:e>
                      <m:sub>
                        <m:r>
                          <a:rPr lang="en-US" sz="1400" b="0" i="0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ru-RU" sz="1400" b="0" i="0" smtClean="0"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 sz="1400" b="0" i="0" smtClean="0">
                        <a:latin typeface="Cambria Math" panose="02040503050406030204" pitchFamily="18" charset="0"/>
                      </a:rPr>
                      <m:t>G</m:t>
                    </m:r>
                    <m:r>
                      <a:rPr lang="en-US" sz="14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1400" b="0" i="0" smtClean="0">
                        <a:latin typeface="Cambria Math" panose="02040503050406030204" pitchFamily="18" charset="0"/>
                      </a:rPr>
                      <m:t>a</m:t>
                    </m:r>
                    <m:r>
                      <a:rPr lang="en-US" sz="1400" b="0" i="0" smtClean="0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sz="1400" b="0" i="0" smtClean="0">
                            <a:latin typeface="Cambria Math" panose="02040503050406030204" pitchFamily="18" charset="0"/>
                          </a:rPr>
                          <m:t>b</m:t>
                        </m:r>
                      </m:e>
                      <m:sup>
                        <m:r>
                          <a:rPr lang="en-US" sz="1400" b="0" i="0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d>
                      <m:dPr>
                        <m:begChr m:val="["/>
                        <m:endChr m:val="]"/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1400" b="0" i="0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sz="1400" b="0" i="0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  <m:r>
                          <a:rPr lang="en-US" sz="1400" b="0" i="0" smtClean="0">
                            <a:latin typeface="Cambria Math" panose="02040503050406030204" pitchFamily="18" charset="0"/>
                          </a:rPr>
                          <m:t> − </m:t>
                        </m:r>
                        <m:f>
                          <m:fPr>
                            <m:ctrlP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1400" b="0" i="0" smtClean="0">
                                <a:latin typeface="Cambria Math" panose="02040503050406030204" pitchFamily="18" charset="0"/>
                              </a:rPr>
                              <m:t>64 </m:t>
                            </m:r>
                            <m:r>
                              <m:rPr>
                                <m:sty m:val="p"/>
                              </m:rPr>
                              <a:rPr lang="en-US" sz="1400" b="0" i="0" smtClean="0">
                                <a:latin typeface="Cambria Math" panose="02040503050406030204" pitchFamily="18" charset="0"/>
                              </a:rPr>
                              <m:t>b</m:t>
                            </m:r>
                          </m:num>
                          <m:den>
                            <m:sSup>
                              <m:sSupPr>
                                <m:ctrlP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m:rPr>
                                    <m:sty m:val="p"/>
                                  </m:rPr>
                                  <a:rPr lang="el-GR" sz="1400" i="0">
                                    <a:latin typeface="Cambria Math" panose="02040503050406030204" pitchFamily="18" charset="0"/>
                                  </a:rPr>
                                  <m:t>π</m:t>
                                </m:r>
                              </m:e>
                              <m:sup>
                                <m:r>
                                  <a:rPr lang="en-US" sz="1400" b="0" i="0" smtClean="0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sup>
                            </m:sSup>
                            <m:r>
                              <a:rPr lang="en-US" sz="1400" b="0" i="0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m:rPr>
                                <m:sty m:val="p"/>
                              </m:rPr>
                              <a:rPr lang="en-US" sz="1400" b="0" i="0" smtClean="0">
                                <a:latin typeface="Cambria Math" panose="02040503050406030204" pitchFamily="18" charset="0"/>
                              </a:rPr>
                              <m:t>a</m:t>
                            </m:r>
                          </m:den>
                        </m:f>
                        <m:r>
                          <a:rPr lang="en-US" sz="1400" b="0" i="0" smtClean="0">
                            <a:latin typeface="Cambria Math" panose="02040503050406030204" pitchFamily="18" charset="0"/>
                          </a:rPr>
                          <m:t> </m:t>
                        </m:r>
                        <m:nary>
                          <m:naryPr>
                            <m:chr m:val="∑"/>
                            <m:ctrlP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m:rPr>
                                <m:sty m:val="p"/>
                                <m:brk m:alnAt="23"/>
                              </m:rPr>
                              <a:rPr lang="en-US" sz="1400" b="0" i="0" smtClean="0">
                                <a:latin typeface="Cambria Math" panose="02040503050406030204" pitchFamily="18" charset="0"/>
                              </a:rPr>
                              <m:t>i</m:t>
                            </m:r>
                            <m:r>
                              <a:rPr lang="en-US" sz="1400" b="0" i="0" smtClean="0">
                                <a:latin typeface="Cambria Math" panose="02040503050406030204" pitchFamily="18" charset="0"/>
                              </a:rPr>
                              <m:t>=0</m:t>
                            </m:r>
                          </m:sub>
                          <m:sup>
                            <m:r>
                              <a:rPr lang="en-US" sz="1400" i="0" smtClean="0">
                                <a:latin typeface="Cambria Math" panose="02040503050406030204" pitchFamily="18" charset="0"/>
                              </a:rPr>
                              <m:t>∞</m:t>
                            </m:r>
                          </m:sup>
                          <m:e>
                            <m:f>
                              <m:fPr>
                                <m:ctrlP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m:rPr>
                                    <m:sty m:val="p"/>
                                  </m:rPr>
                                  <a:rPr lang="en-US" sz="1400" b="0" i="0" smtClean="0">
                                    <a:latin typeface="Cambria Math" panose="02040503050406030204" pitchFamily="18" charset="0"/>
                                  </a:rPr>
                                  <m:t>th</m:t>
                                </m:r>
                                <m:d>
                                  <m:dPr>
                                    <m:ctrlP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f>
                                      <m:fPr>
                                        <m:ctrlPr>
                                          <a:rPr lang="en-US" sz="14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d>
                                          <m:dPr>
                                            <m:ctrlPr>
                                              <a:rPr lang="en-US" sz="1400" b="0" i="1" smtClean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dPr>
                                          <m:e>
                                            <m:r>
                                              <a:rPr lang="en-US" sz="1400" b="0" i="0" smtClean="0">
                                                <a:latin typeface="Cambria Math" panose="02040503050406030204" pitchFamily="18" charset="0"/>
                                              </a:rPr>
                                              <m:t>2 </m:t>
                                            </m:r>
                                            <m:r>
                                              <m:rPr>
                                                <m:sty m:val="p"/>
                                              </m:rPr>
                                              <a:rPr lang="en-US" sz="1400" b="0" i="0" smtClean="0">
                                                <a:latin typeface="Cambria Math" panose="02040503050406030204" pitchFamily="18" charset="0"/>
                                              </a:rPr>
                                              <m:t>k</m:t>
                                            </m:r>
                                            <m:r>
                                              <a:rPr lang="en-US" sz="1400" b="0" i="0" smtClean="0">
                                                <a:latin typeface="Cambria Math" panose="02040503050406030204" pitchFamily="18" charset="0"/>
                                              </a:rPr>
                                              <m:t>+1</m:t>
                                            </m:r>
                                          </m:e>
                                        </m:d>
                                        <m:r>
                                          <m:rPr>
                                            <m:sty m:val="p"/>
                                          </m:rPr>
                                          <a:rPr lang="el-GR" sz="1400" b="0" i="0" smtClean="0">
                                            <a:latin typeface="Cambria Math" panose="02040503050406030204" pitchFamily="18" charset="0"/>
                                          </a:rPr>
                                          <m:t>π</m:t>
                                        </m:r>
                                        <m:r>
                                          <a:rPr lang="en-US" sz="1400" b="0" i="0" smtClean="0">
                                            <a:latin typeface="Cambria Math" panose="02040503050406030204" pitchFamily="18" charset="0"/>
                                          </a:rPr>
                                          <m:t> </m:t>
                                        </m:r>
                                        <m:r>
                                          <m:rPr>
                                            <m:sty m:val="p"/>
                                          </m:rPr>
                                          <a:rPr lang="en-US" sz="1400" b="0" i="0" smtClean="0">
                                            <a:latin typeface="Cambria Math" panose="02040503050406030204" pitchFamily="18" charset="0"/>
                                          </a:rPr>
                                          <m:t>a</m:t>
                                        </m:r>
                                      </m:num>
                                      <m:den>
                                        <m:r>
                                          <a:rPr lang="en-US" sz="1400" b="0" i="0" smtClean="0">
                                            <a:latin typeface="Cambria Math" panose="02040503050406030204" pitchFamily="18" charset="0"/>
                                          </a:rPr>
                                          <m:t>2 </m:t>
                                        </m:r>
                                        <m:r>
                                          <m:rPr>
                                            <m:sty m:val="p"/>
                                          </m:rPr>
                                          <a:rPr lang="en-US" sz="1400" b="0" i="0" smtClean="0">
                                            <a:latin typeface="Cambria Math" panose="02040503050406030204" pitchFamily="18" charset="0"/>
                                          </a:rPr>
                                          <m:t>b</m:t>
                                        </m:r>
                                      </m:den>
                                    </m:f>
                                  </m:e>
                                </m:d>
                              </m:num>
                              <m:den>
                                <m:sSup>
                                  <m:sSupPr>
                                    <m:ctrlP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ctrlPr>
                                          <a:rPr lang="en-US" sz="14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sz="1400" b="0" i="0" smtClean="0">
                                            <a:latin typeface="Cambria Math" panose="02040503050406030204" pitchFamily="18" charset="0"/>
                                          </a:rPr>
                                          <m:t>2 </m:t>
                                        </m:r>
                                        <m:r>
                                          <m:rPr>
                                            <m:sty m:val="p"/>
                                          </m:rPr>
                                          <a:rPr lang="en-US" sz="1400" b="0" i="0" smtClean="0">
                                            <a:latin typeface="Cambria Math" panose="02040503050406030204" pitchFamily="18" charset="0"/>
                                          </a:rPr>
                                          <m:t>k</m:t>
                                        </m:r>
                                        <m:r>
                                          <a:rPr lang="en-US" sz="1400" b="0" i="0" smtClean="0">
                                            <a:latin typeface="Cambria Math" panose="02040503050406030204" pitchFamily="18" charset="0"/>
                                          </a:rPr>
                                          <m:t>+1</m:t>
                                        </m:r>
                                      </m:e>
                                    </m:d>
                                  </m:e>
                                  <m:sup>
                                    <m:r>
                                      <a:rPr lang="en-US" sz="1400" b="0" i="0" smtClean="0"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sup>
                                </m:sSup>
                              </m:den>
                            </m:f>
                          </m:e>
                        </m:nary>
                      </m:e>
                    </m:d>
                  </m:oMath>
                </a14:m>
                <a:r>
                  <a:rPr lang="ru-RU" sz="1400" b="0" dirty="0">
                    <a:latin typeface="Cambria Math" panose="02040503050406030204" pitchFamily="18" charset="0"/>
                  </a:rPr>
                  <a:t>      (8.3)   </a:t>
                </a:r>
                <a:r>
                  <a:rPr lang="en-US" sz="1400" b="0" dirty="0">
                    <a:latin typeface="Cambria Math" panose="02040503050406030204" pitchFamily="18" charset="0"/>
                  </a:rPr>
                  <a:t>- </a:t>
                </a:r>
                <a:r>
                  <a:rPr lang="ru-RU" sz="1400" b="0" dirty="0">
                    <a:latin typeface="Cambria Math" panose="02040503050406030204" pitchFamily="18" charset="0"/>
                  </a:rPr>
                  <a:t>Жесткость на кручение</a:t>
                </a:r>
                <a:r>
                  <a:rPr lang="en-US" sz="1400" dirty="0">
                    <a:latin typeface="Cambria Math" panose="02040503050406030204" pitchFamily="18" charset="0"/>
                  </a:rPr>
                  <a:t>.	</a:t>
                </a:r>
                <a:endParaRPr lang="ru-RU" sz="1400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:r>
                  <a:rPr lang="ru-RU" sz="14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1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1400">
                            <a:latin typeface="Cambria Math" panose="02040503050406030204" pitchFamily="18" charset="0"/>
                          </a:rPr>
                          <m:t>k</m:t>
                        </m:r>
                      </m:e>
                      <m:sub>
                        <m:r>
                          <a:rPr lang="en-US" sz="140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1400"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n-US" sz="1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US" sz="1400"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</m:oMath>
                </a14:m>
                <a:r>
                  <a:rPr lang="en-US" sz="1400" dirty="0">
                    <a:latin typeface="Cambria Math" panose="02040503050406030204" pitchFamily="18" charset="0"/>
                  </a:rPr>
                  <a:t>;	G   - </a:t>
                </a:r>
                <a:r>
                  <a:rPr lang="ru-RU" sz="1400" dirty="0">
                    <a:latin typeface="Cambria Math" panose="02040503050406030204" pitchFamily="18" charset="0"/>
                  </a:rPr>
                  <a:t>Модуль сдвига</a:t>
                </a:r>
                <a:endParaRPr lang="en-US" sz="1400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:endParaRPr lang="en-US" sz="1400" dirty="0">
                  <a:latin typeface="Cambria Math" panose="02040503050406030204" pitchFamily="18" charset="0"/>
                </a:endParaRPr>
              </a:p>
              <a:p>
                <a:pPr>
                  <a:buFont typeface="Wingdings" panose="05000000000000000000" pitchFamily="2" charset="2"/>
                  <a:buChar char="v"/>
                </a:pPr>
                <a:r>
                  <a:rPr lang="ru-RU" sz="1400" dirty="0"/>
                  <a:t>Из решении задачи теорией стержней получили, что:</a:t>
                </a:r>
              </a:p>
              <a:p>
                <a:pPr marL="0" indent="0">
                  <a:buNone/>
                </a:pPr>
                <a:endParaRPr lang="ru-RU" sz="1400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l-GR" sz="1400" b="0" i="0" smtClean="0">
                              <a:latin typeface="Cambria Math" panose="02040503050406030204" pitchFamily="18" charset="0"/>
                            </a:rPr>
                            <m:t>Φ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sz="1400" b="0" i="0" smtClean="0">
                              <a:latin typeface="Cambria Math" panose="02040503050406030204" pitchFamily="18" charset="0"/>
                            </a:rPr>
                            <m:t>t</m:t>
                          </m:r>
                        </m:sub>
                      </m:sSub>
                      <m:r>
                        <a:rPr lang="en-US" sz="1400" b="0" i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sz="1400" b="0" i="0" smtClean="0">
                          <a:latin typeface="Cambria Math" panose="02040503050406030204" pitchFamily="18" charset="0"/>
                        </a:rPr>
                        <m:t>R</m:t>
                      </m:r>
                      <m:r>
                        <a:rPr lang="en-US" sz="14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400" b="0" i="0" smtClean="0">
                          <a:latin typeface="Cambria Math" panose="02040503050406030204" pitchFamily="18" charset="0"/>
                        </a:rPr>
                        <m:t>T</m:t>
                      </m:r>
                      <m:sSup>
                        <m:sSup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14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1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1400" b="0" i="0" smtClean="0">
                                      <a:latin typeface="Cambria Math" panose="02040503050406030204" pitchFamily="18" charset="0"/>
                                    </a:rPr>
                                    <m:t>C</m:t>
                                  </m:r>
                                </m:e>
                                <m:sub>
                                  <m:r>
                                    <a:rPr lang="en-US" sz="1400" b="0" i="0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</m:sSub>
                              <m:r>
                                <a:rPr lang="en-US" sz="1400" b="0" i="0" smtClean="0">
                                  <a:latin typeface="Cambria Math" panose="02040503050406030204" pitchFamily="18" charset="0"/>
                                </a:rPr>
                                <m:t> −</m:t>
                              </m:r>
                              <m:f>
                                <m:fPr>
                                  <m:ctrlPr>
                                    <a:rPr lang="en-US" sz="1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Sup>
                                    <m:sSubSupPr>
                                      <m:ctrlPr>
                                        <a:rPr lang="en-US" sz="140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n-US" sz="1400" b="0" i="0" smtClean="0">
                                          <a:latin typeface="Cambria Math" panose="02040503050406030204" pitchFamily="18" charset="0"/>
                                        </a:rPr>
                                        <m:t>B</m:t>
                                      </m:r>
                                    </m:e>
                                    <m:sub>
                                      <m:r>
                                        <a:rPr lang="en-US" sz="1400" b="0" i="0" smtClean="0">
                                          <a:latin typeface="Cambria Math" panose="02040503050406030204" pitchFamily="18" charset="0"/>
                                        </a:rPr>
                                        <m:t>23</m:t>
                                      </m:r>
                                    </m:sub>
                                    <m:sup>
                                      <m:r>
                                        <a:rPr lang="en-US" sz="1400" b="0" i="0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bSup>
                                </m:num>
                                <m:den>
                                  <m:sSub>
                                    <m:sSubPr>
                                      <m:ctrlPr>
                                        <a:rPr lang="en-US" sz="140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n-US" sz="1400" b="0" i="0" smtClean="0">
                                          <a:latin typeface="Cambria Math" panose="02040503050406030204" pitchFamily="18" charset="0"/>
                                        </a:rPr>
                                        <m:t>A</m:t>
                                      </m:r>
                                    </m:e>
                                    <m:sub>
                                      <m:r>
                                        <a:rPr lang="en-US" sz="1400" b="0" i="0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  <m:sSup>
                                    <m:sSupPr>
                                      <m:ctrlPr>
                                        <a:rPr lang="en-US" sz="140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n-US" sz="1400" b="0" i="0" smtClean="0">
                                          <a:latin typeface="Cambria Math" panose="02040503050406030204" pitchFamily="18" charset="0"/>
                                        </a:rPr>
                                        <m:t>R</m:t>
                                      </m:r>
                                    </m:e>
                                    <m:sup>
                                      <m:r>
                                        <a:rPr lang="en-US" sz="1400" b="0" i="0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sz="1400" b="0" i="0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r>
                        <a:rPr lang="en-US" sz="1400" b="0" i="0" smtClean="0">
                          <a:latin typeface="Cambria Math" panose="02040503050406030204" pitchFamily="18" charset="0"/>
                        </a:rPr>
                        <m:t>∗</m:t>
                      </m:r>
                      <m:d>
                        <m:d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0" smtClean="0">
                              <a:latin typeface="Cambria Math" panose="02040503050406030204" pitchFamily="18" charset="0"/>
                            </a:rPr>
                            <m:t>1+</m:t>
                          </m:r>
                          <m:f>
                            <m:fPr>
                              <m:ctrlPr>
                                <a:rPr lang="en-US" sz="14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sz="1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1400" b="0" i="0" smtClean="0">
                                      <a:latin typeface="Cambria Math" panose="02040503050406030204" pitchFamily="18" charset="0"/>
                                    </a:rPr>
                                    <m:t>B</m:t>
                                  </m:r>
                                </m:e>
                                <m:sub>
                                  <m:r>
                                    <a:rPr lang="en-US" sz="1400" b="0" i="0" smtClean="0">
                                      <a:latin typeface="Cambria Math" panose="02040503050406030204" pitchFamily="18" charset="0"/>
                                    </a:rPr>
                                    <m:t>23</m:t>
                                  </m:r>
                                </m:sub>
                              </m:sSub>
                              <m:r>
                                <a:rPr lang="en-US" sz="1400" b="0" i="0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</m:num>
                            <m:den>
                              <m:sSub>
                                <m:sSubPr>
                                  <m:ctrlPr>
                                    <a:rPr lang="en-US" sz="1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1400" b="0" i="0" smtClean="0">
                                      <a:latin typeface="Cambria Math" panose="02040503050406030204" pitchFamily="18" charset="0"/>
                                    </a:rPr>
                                    <m:t>A</m:t>
                                  </m:r>
                                </m:e>
                                <m:sub>
                                  <m:r>
                                    <a:rPr lang="en-US" sz="1400" b="0" i="0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sSup>
                                <m:sSup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1400" b="0" i="0" smtClean="0">
                                      <a:latin typeface="Cambria Math" panose="02040503050406030204" pitchFamily="18" charset="0"/>
                                    </a:rPr>
                                    <m:t>R</m:t>
                                  </m:r>
                                </m:e>
                                <m:sup>
                                  <m:r>
                                    <a:rPr lang="en-US" sz="1400" b="0" i="0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</m:e>
                      </m:d>
                      <m:r>
                        <a:rPr lang="en-US" sz="1400" b="0" i="0" smtClean="0">
                          <a:latin typeface="Cambria Math" panose="02040503050406030204" pitchFamily="18" charset="0"/>
                        </a:rPr>
                        <m:t>;                                     </m:t>
                      </m:r>
                      <m:sSub>
                        <m:sSub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l-GR" sz="1400" i="0">
                              <a:latin typeface="Cambria Math" panose="02040503050406030204" pitchFamily="18" charset="0"/>
                            </a:rPr>
                            <m:t>ε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sz="1400" i="0">
                              <a:latin typeface="Cambria Math" panose="02040503050406030204" pitchFamily="18" charset="0"/>
                            </a:rPr>
                            <m:t>b</m:t>
                          </m:r>
                        </m:sub>
                      </m:sSub>
                      <m:r>
                        <a:rPr lang="en-US" sz="1400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sz="1400" i="0">
                          <a:latin typeface="Cambria Math" panose="02040503050406030204" pitchFamily="18" charset="0"/>
                        </a:rPr>
                        <m:t>T</m:t>
                      </m:r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1400" i="0">
                                      <a:latin typeface="Cambria Math" panose="02040503050406030204" pitchFamily="18" charset="0"/>
                                    </a:rPr>
                                    <m:t>A</m:t>
                                  </m:r>
                                </m:e>
                                <m:sub>
                                  <m:r>
                                    <a:rPr lang="en-US" sz="1400" i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US" sz="1400" i="0">
                                  <a:latin typeface="Cambria Math" panose="02040503050406030204" pitchFamily="18" charset="0"/>
                                </a:rPr>
                                <m:t> −</m:t>
                              </m:r>
                              <m:f>
                                <m:f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Sup>
                                    <m:sSubSupPr>
                                      <m:ctrlPr>
                                        <a:rPr lang="en-US" sz="1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n-US" sz="1400" i="0">
                                          <a:latin typeface="Cambria Math" panose="02040503050406030204" pitchFamily="18" charset="0"/>
                                        </a:rPr>
                                        <m:t>B</m:t>
                                      </m:r>
                                    </m:e>
                                    <m:sub>
                                      <m:r>
                                        <a:rPr lang="en-US" sz="1400" i="0">
                                          <a:latin typeface="Cambria Math" panose="02040503050406030204" pitchFamily="18" charset="0"/>
                                        </a:rPr>
                                        <m:t>23</m:t>
                                      </m:r>
                                    </m:sub>
                                    <m:sup>
                                      <m:r>
                                        <a:rPr lang="en-US" sz="1400" i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bSup>
                                </m:num>
                                <m:den>
                                  <m:sSub>
                                    <m:sSubPr>
                                      <m:ctrlPr>
                                        <a:rPr lang="en-US" sz="1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n-US" sz="1400" i="0">
                                          <a:latin typeface="Cambria Math" panose="02040503050406030204" pitchFamily="18" charset="0"/>
                                        </a:rPr>
                                        <m:t>C</m:t>
                                      </m:r>
                                    </m:e>
                                    <m:sub>
                                      <m:r>
                                        <a:rPr lang="en-US" sz="1400" i="0"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sub>
                                  </m:sSub>
                                  <m:sSup>
                                    <m:sSupPr>
                                      <m:ctrlPr>
                                        <a:rPr lang="en-US" sz="1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n-US" sz="1400" i="0">
                                          <a:latin typeface="Cambria Math" panose="02040503050406030204" pitchFamily="18" charset="0"/>
                                        </a:rPr>
                                        <m:t>R</m:t>
                                      </m:r>
                                    </m:e>
                                    <m:sup>
                                      <m:r>
                                        <a:rPr lang="en-US" sz="1400" i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sz="1400" i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r>
                        <a:rPr lang="en-US" sz="1400" i="0">
                          <a:latin typeface="Cambria Math" panose="02040503050406030204" pitchFamily="18" charset="0"/>
                        </a:rPr>
                        <m:t>∗</m:t>
                      </m:r>
                      <m:d>
                        <m:d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i="0">
                              <a:latin typeface="Cambria Math" panose="02040503050406030204" pitchFamily="18" charset="0"/>
                            </a:rPr>
                            <m:t>1+</m:t>
                          </m:r>
                          <m:f>
                            <m:f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1400" i="0">
                                      <a:latin typeface="Cambria Math" panose="02040503050406030204" pitchFamily="18" charset="0"/>
                                    </a:rPr>
                                    <m:t>B</m:t>
                                  </m:r>
                                </m:e>
                                <m:sub>
                                  <m:r>
                                    <a:rPr lang="en-US" sz="1400" i="0">
                                      <a:latin typeface="Cambria Math" panose="02040503050406030204" pitchFamily="18" charset="0"/>
                                    </a:rPr>
                                    <m:t>23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1400" i="0">
                                      <a:latin typeface="Cambria Math" panose="02040503050406030204" pitchFamily="18" charset="0"/>
                                    </a:rPr>
                                    <m:t>C</m:t>
                                  </m:r>
                                </m:e>
                                <m:sub>
                                  <m:r>
                                    <a:rPr lang="en-US" sz="1400" i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</m:sSub>
                            </m:den>
                          </m:f>
                        </m:e>
                      </m:d>
                    </m:oMath>
                  </m:oMathPara>
                </a14:m>
                <a:endParaRPr lang="ru-RU" sz="1400" dirty="0"/>
              </a:p>
              <a:p>
                <a:pPr marL="0" indent="0">
                  <a:buNone/>
                </a:pPr>
                <a:r>
                  <a:rPr lang="ru-RU" sz="1400" dirty="0"/>
                  <a:t>При условии,</a:t>
                </a:r>
                <a:r>
                  <a:rPr lang="en-US" sz="1400" dirty="0"/>
                  <a:t> </a:t>
                </a:r>
                <a:r>
                  <a:rPr lang="ru-RU" sz="1400" dirty="0"/>
                  <a:t>что </a:t>
                </a:r>
                <a:r>
                  <a:rPr lang="en-US" sz="1400" dirty="0"/>
                  <a:t>T, R</a:t>
                </a:r>
                <a:r>
                  <a:rPr lang="ru-RU" sz="1400" dirty="0"/>
                  <a:t> и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r>
                  <a:rPr lang="ru-RU" sz="1400" dirty="0"/>
                  <a:t> известные, решаем эти уравнения с неизвестными коэффициентами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b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23</m:t>
                        </m:r>
                      </m:sub>
                    </m:sSub>
                  </m:oMath>
                </a14:m>
                <a:r>
                  <a:rPr lang="ru-RU" sz="1400" dirty="0"/>
                  <a:t> и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1400">
                            <a:latin typeface="Cambria Math" panose="02040503050406030204" pitchFamily="18" charset="0"/>
                          </a:rPr>
                          <m:t>A</m:t>
                        </m:r>
                      </m:e>
                      <m:sub>
                        <m:r>
                          <a:rPr lang="ru-RU" sz="140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ru-RU" sz="1400" dirty="0"/>
                  <a:t> получаем следующие решения:</a:t>
                </a:r>
              </a:p>
              <a:p>
                <a:pPr marL="0" indent="0">
                  <a:buNone/>
                </a:pPr>
                <a:endParaRPr lang="ru-RU" sz="1400" dirty="0"/>
              </a:p>
              <a:p>
                <a:pPr marL="0" indent="0">
                  <a:buNone/>
                </a:pPr>
                <a:r>
                  <a:rPr lang="en-US" sz="1400" dirty="0"/>
                  <a:t>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1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1400" i="0">
                            <a:latin typeface="Cambria Math" panose="02040503050406030204" pitchFamily="18" charset="0"/>
                          </a:rPr>
                          <m:t>A</m:t>
                        </m:r>
                      </m:e>
                      <m:sub>
                        <m:r>
                          <a:rPr lang="en-US" sz="1400" i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ru-RU" sz="1400" i="0"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ru-RU" sz="1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ru-RU" sz="1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l-GR" sz="1400" i="0">
                                <a:latin typeface="Cambria Math" panose="02040503050406030204" pitchFamily="18" charset="0"/>
                              </a:rPr>
                              <m:t>Φ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sz="1400" i="0">
                                <a:latin typeface="Cambria Math" panose="02040503050406030204" pitchFamily="18" charset="0"/>
                              </a:rPr>
                              <m:t>t</m:t>
                            </m:r>
                          </m:sub>
                        </m:sSub>
                      </m:num>
                      <m:den>
                        <m:r>
                          <m:rPr>
                            <m:sty m:val="p"/>
                          </m:rPr>
                          <a:rPr lang="en-US" sz="1400" i="0">
                            <a:latin typeface="Cambria Math" panose="02040503050406030204" pitchFamily="18" charset="0"/>
                          </a:rPr>
                          <m:t>R</m:t>
                        </m:r>
                        <m:r>
                          <a:rPr lang="en-US" sz="1400" i="0">
                            <a:latin typeface="Cambria Math" panose="02040503050406030204" pitchFamily="18" charset="0"/>
                          </a:rPr>
                          <m:t> </m:t>
                        </m:r>
                        <m:sSub>
                          <m:sSubPr>
                            <m:ctrlPr>
                              <a:rPr lang="ru-RU" sz="1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l-GR" sz="1400" i="0">
                                <a:latin typeface="Cambria Math" panose="02040503050406030204" pitchFamily="18" charset="0"/>
                              </a:rPr>
                              <m:t>ε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sz="1400" i="0">
                                <a:latin typeface="Cambria Math" panose="02040503050406030204" pitchFamily="18" charset="0"/>
                              </a:rPr>
                              <m:t>b</m:t>
                            </m:r>
                          </m:sub>
                        </m:sSub>
                      </m:den>
                    </m:f>
                    <m:d>
                      <m:dPr>
                        <m:ctrlPr>
                          <a:rPr lang="ru-RU" sz="1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ru-RU" sz="1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1400" i="0">
                                <a:latin typeface="Cambria Math" panose="02040503050406030204" pitchFamily="18" charset="0"/>
                              </a:rPr>
                              <m:t>C</m:t>
                            </m:r>
                          </m:e>
                          <m:sub>
                            <m:r>
                              <a:rPr lang="en-US" sz="1400" i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  <m:r>
                          <a:rPr lang="ru-RU" sz="1400" i="0">
                            <a:latin typeface="Cambria Math" panose="02040503050406030204" pitchFamily="18" charset="0"/>
                          </a:rPr>
                          <m:t>+  </m:t>
                        </m:r>
                        <m:sSub>
                          <m:sSubPr>
                            <m:ctrlPr>
                              <a:rPr lang="ru-RU" sz="1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1400" i="0">
                                <a:latin typeface="Cambria Math" panose="02040503050406030204" pitchFamily="18" charset="0"/>
                              </a:rPr>
                              <m:t>B</m:t>
                            </m:r>
                          </m:e>
                          <m:sub>
                            <m:r>
                              <a:rPr lang="en-US" sz="1400" i="0">
                                <a:latin typeface="Cambria Math" panose="02040503050406030204" pitchFamily="18" charset="0"/>
                              </a:rPr>
                              <m:t>23</m:t>
                            </m:r>
                          </m:sub>
                        </m:sSub>
                      </m:e>
                    </m:d>
                    <m:r>
                      <a:rPr lang="ru-RU" sz="1400" i="0">
                        <a:latin typeface="Cambria Math" panose="02040503050406030204" pitchFamily="18" charset="0"/>
                      </a:rPr>
                      <m:t> − </m:t>
                    </m:r>
                    <m:f>
                      <m:fPr>
                        <m:ctrlPr>
                          <a:rPr lang="ru-RU" sz="1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ru-RU" sz="1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1400" i="0">
                                <a:latin typeface="Cambria Math" panose="02040503050406030204" pitchFamily="18" charset="0"/>
                              </a:rPr>
                              <m:t>B</m:t>
                            </m:r>
                          </m:e>
                          <m:sub>
                            <m:r>
                              <a:rPr lang="en-US" sz="1400" i="0">
                                <a:latin typeface="Cambria Math" panose="02040503050406030204" pitchFamily="18" charset="0"/>
                              </a:rPr>
                              <m:t>23</m:t>
                            </m:r>
                          </m:sub>
                        </m:sSub>
                      </m:num>
                      <m:den>
                        <m:sSup>
                          <m:sSupPr>
                            <m:ctrlPr>
                              <a:rPr lang="ru-RU" sz="1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 sz="1400" i="0">
                                <a:latin typeface="Cambria Math" panose="02040503050406030204" pitchFamily="18" charset="0"/>
                              </a:rPr>
                              <m:t>R</m:t>
                            </m:r>
                          </m:e>
                          <m:sup>
                            <m:r>
                              <a:rPr lang="en-US" sz="1400" i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ru-RU" sz="1400" dirty="0"/>
                  <a:t>    (8.4)</a:t>
                </a:r>
                <a:r>
                  <a:rPr lang="en-US" sz="1400" dirty="0"/>
                  <a:t>;</a:t>
                </a:r>
                <a:r>
                  <a:rPr lang="ru-RU" sz="1400" dirty="0"/>
                  <a:t>  </a:t>
                </a:r>
                <a:r>
                  <a:rPr lang="en-US" sz="1400" dirty="0"/>
                  <a:t>	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1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1400" i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B</m:t>
                        </m:r>
                      </m:e>
                      <m:sub>
                        <m:sSub>
                          <m:sSubPr>
                            <m:ctrlPr>
                              <a:rPr lang="ru-RU" sz="1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1400" i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23</m:t>
                            </m:r>
                          </m:e>
                          <m:sub>
                            <m:r>
                              <a:rPr lang="en-US" sz="1400" i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3</m:t>
                            </m:r>
                          </m:sub>
                        </m:sSub>
                      </m:sub>
                    </m:sSub>
                    <m:r>
                      <a:rPr lang="en-US" sz="1400" i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= </m:t>
                    </m:r>
                    <m:f>
                      <m:fPr>
                        <m:ctrlPr>
                          <a:rPr lang="en-US" sz="1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sz="1400" i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R</m:t>
                        </m:r>
                        <m:r>
                          <a:rPr lang="en-US" sz="1400" i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d>
                          <m:dPr>
                            <m:ctrlPr>
                              <a:rPr lang="en-US" sz="1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sz="14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n-US" sz="1400" i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C</m:t>
                                </m:r>
                              </m:e>
                              <m:sub>
                                <m:r>
                                  <a:rPr lang="en-US" sz="1400" i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3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en-US" sz="14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l-GR" sz="1400" i="0">
                                    <a:latin typeface="Cambria Math" panose="02040503050406030204" pitchFamily="18" charset="0"/>
                                  </a:rPr>
                                  <m:t>Φ</m:t>
                                </m:r>
                              </m:e>
                              <m:sub>
                                <m:r>
                                  <m:rPr>
                                    <m:sty m:val="p"/>
                                  </m:rPr>
                                  <a:rPr lang="en-US" sz="1400" i="0">
                                    <a:latin typeface="Cambria Math" panose="02040503050406030204" pitchFamily="18" charset="0"/>
                                  </a:rPr>
                                  <m:t>t</m:t>
                                </m:r>
                              </m:sub>
                            </m:sSub>
                            <m:r>
                              <a:rPr lang="en-US" sz="1400" i="0">
                                <a:latin typeface="Cambria Math" panose="02040503050406030204" pitchFamily="18" charset="0"/>
                              </a:rPr>
                              <m:t>−   </m:t>
                            </m:r>
                            <m:r>
                              <m:rPr>
                                <m:sty m:val="p"/>
                              </m:rPr>
                              <a:rPr lang="en-US" sz="1400" i="0">
                                <a:latin typeface="Cambria Math" panose="02040503050406030204" pitchFamily="18" charset="0"/>
                              </a:rPr>
                              <m:t>R</m:t>
                            </m:r>
                            <m:r>
                              <a:rPr lang="en-US" sz="1400" i="0">
                                <a:latin typeface="Cambria Math" panose="02040503050406030204" pitchFamily="18" charset="0"/>
                              </a:rPr>
                              <m:t>  </m:t>
                            </m:r>
                            <m:r>
                              <m:rPr>
                                <m:sty m:val="p"/>
                              </m:rPr>
                              <a:rPr lang="en-US" sz="1400" i="0">
                                <a:latin typeface="Cambria Math" panose="02040503050406030204" pitchFamily="18" charset="0"/>
                              </a:rPr>
                              <m:t>T</m:t>
                            </m:r>
                          </m:e>
                        </m:d>
                      </m:num>
                      <m:den>
                        <m:sSub>
                          <m:sSubPr>
                            <m:ctrlPr>
                              <a:rPr lang="ru-RU" sz="1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l-GR" sz="1400" i="0">
                                <a:latin typeface="Cambria Math" panose="02040503050406030204" pitchFamily="18" charset="0"/>
                              </a:rPr>
                              <m:t>ε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sz="1400" i="0">
                                <a:latin typeface="Cambria Math" panose="02040503050406030204" pitchFamily="18" charset="0"/>
                              </a:rPr>
                              <m:t>b</m:t>
                            </m:r>
                          </m:sub>
                        </m:sSub>
                      </m:den>
                    </m:f>
                  </m:oMath>
                </a14:m>
                <a:r>
                  <a:rPr lang="ru-RU" sz="1400" dirty="0"/>
                  <a:t>    (8.5)-  Эта формула будет третий метод		</a:t>
                </a:r>
              </a:p>
              <a:p>
                <a:pPr marL="0" indent="0">
                  <a:buNone/>
                </a:pPr>
                <a:endParaRPr lang="ru-RU" sz="1400" i="1" dirty="0">
                  <a:latin typeface="Cambria Math" panose="02040503050406030204" pitchFamily="18" charset="0"/>
                  <a:cs typeface="Times New Roman" panose="02020603050405020304" pitchFamily="18" charset="0"/>
                </a:endParaRP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ru-RU" sz="1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1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𝐵</m:t>
                        </m:r>
                      </m:e>
                      <m:sub>
                        <m:sSub>
                          <m:sSubPr>
                            <m:ctrlPr>
                              <a:rPr lang="ru-RU" sz="1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1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23</m:t>
                            </m:r>
                          </m:e>
                          <m:sub>
                            <m:r>
                              <a:rPr lang="ru-RU" sz="1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4</m:t>
                            </m:r>
                          </m:sub>
                        </m:sSub>
                      </m:sub>
                    </m:sSub>
                  </m:oMath>
                </a14:m>
                <a:r>
                  <a:rPr lang="ru-RU" sz="1400" dirty="0"/>
                  <a:t> = -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r>
                  <a:rPr lang="ru-RU" sz="1400" dirty="0"/>
                  <a:t>  </a:t>
                </a:r>
                <a:r>
                  <a:rPr lang="ru-RU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=&gt;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1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sz="1400" i="1">
                            <a:latin typeface="Cambria Math" panose="02040503050406030204" pitchFamily="18" charset="0"/>
                          </a:rPr>
                          <m:t>ε</m:t>
                        </m:r>
                      </m:e>
                      <m:sub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𝑏</m:t>
                        </m:r>
                      </m:sub>
                    </m:sSub>
                    <m:r>
                      <a:rPr lang="ru-RU" sz="1400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ru-RU" sz="1400" dirty="0"/>
                  <a:t>. 	  не будем рассматривать этот случай.</a:t>
                </a:r>
              </a:p>
              <a:p>
                <a:pPr marL="0" indent="0">
                  <a:buNone/>
                </a:pPr>
                <a:endParaRPr lang="ru-RU" sz="1600" b="0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:endParaRPr lang="ru-RU" sz="1600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:endParaRPr lang="en-US" sz="1600" dirty="0">
                  <a:latin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21EA371E-E0FA-49D5-8422-01891490889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" y="859993"/>
                <a:ext cx="12192000" cy="5998007"/>
              </a:xfrm>
              <a:blipFill>
                <a:blip r:embed="rId2"/>
                <a:stretch>
                  <a:fillRect l="-15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05AA9219-960C-47D2-ABA5-7EE112AC57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B9DE2-6B7E-469A-A51E-C841B133EFF0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804519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43177</TotalTime>
  <Words>2024</Words>
  <Application>Microsoft Office PowerPoint</Application>
  <PresentationFormat>Широкоэкранный</PresentationFormat>
  <Paragraphs>616</Paragraphs>
  <Slides>20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8" baseType="lpstr">
      <vt:lpstr>Arial</vt:lpstr>
      <vt:lpstr>Calibri</vt:lpstr>
      <vt:lpstr>Calibri Light</vt:lpstr>
      <vt:lpstr>Cambria Math</vt:lpstr>
      <vt:lpstr>Helvetica Neue</vt:lpstr>
      <vt:lpstr>Times New Roman</vt:lpstr>
      <vt:lpstr>Wingdings</vt:lpstr>
      <vt:lpstr>Тема Office</vt:lpstr>
      <vt:lpstr>Санкт-Петербургский политехнический университет Петра Великого  Высшая школа теоретическая механика    Разработка методики численного эксперимента для определения дополнительного модуля упругости криволинейного стержня    </vt:lpstr>
      <vt:lpstr>1. Постановка задачи теории стержней</vt:lpstr>
      <vt:lpstr>2. Цель работы   В нашей работе мы будем проводить численные эксперименты в пакете ANSYS и исследовать разные методы для нахождения модуля упругости B23, который входит в тензор В. </vt:lpstr>
      <vt:lpstr>3. Граничные условия </vt:lpstr>
      <vt:lpstr>4. Решение задачи теорий стержней.</vt:lpstr>
      <vt:lpstr>5.  Связь между теорией стержней и трехмерной теорией.</vt:lpstr>
      <vt:lpstr>  6. Основная идея определения В23</vt:lpstr>
      <vt:lpstr>7. Определение ε_b и Φ_t </vt:lpstr>
      <vt:lpstr>8. Методы определение В23</vt:lpstr>
      <vt:lpstr>9. Постановка трехмерной задачи</vt:lpstr>
      <vt:lpstr>Сеточная сходимость   ∫_((-a)/2)^(a/2)▒∫_((-b)/2)^(b/2)▒〖u_z (1-x/R)dxdy〗 при a = 0,2 m;  b= 0,2 m</vt:lpstr>
      <vt:lpstr>Сеточная сходимость   ∫_((-a)/2)^(a/2)▒∫_((-b)/2)^(b/2)▒〖 y  u_θ (1-x/R)dxdy〗    при a = 0,2 m;  b= 0,2 m</vt:lpstr>
      <vt:lpstr>Сеточная сходимость ∫_((-a)/2)^(a/2)▒∫_((-b)/2)^(b/2)▒〖〖(xu〗_z+yu_r)(1-x/R)dxdy〗 при a = 0,2 m;  b= 0,2 m</vt:lpstr>
      <vt:lpstr>10.  Результаты полученные с методом 1 </vt:lpstr>
      <vt:lpstr>Результаты полученные с методом 2 </vt:lpstr>
      <vt:lpstr>Результаты полученные с методом 3</vt:lpstr>
      <vt:lpstr>Сравнение средних значении В23 при разных методах</vt:lpstr>
      <vt:lpstr>Сравнение средних погрешностей при разных методах</vt:lpstr>
      <vt:lpstr>12.  АНАЛИЗ РЕЗУЛЬТАТОВ</vt:lpstr>
      <vt:lpstr>Заключение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для зашиты бакалавра (2020)</dc:title>
  <dc:creator>yvan kouague</dc:creator>
  <cp:lastModifiedBy>yvan kouague</cp:lastModifiedBy>
  <cp:revision>87</cp:revision>
  <dcterms:created xsi:type="dcterms:W3CDTF">2019-11-18T07:22:22Z</dcterms:created>
  <dcterms:modified xsi:type="dcterms:W3CDTF">2020-06-29T12:50:13Z</dcterms:modified>
</cp:coreProperties>
</file>