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96" r:id="rId2"/>
    <p:sldId id="283" r:id="rId3"/>
    <p:sldId id="273" r:id="rId4"/>
    <p:sldId id="275" r:id="rId5"/>
    <p:sldId id="271" r:id="rId6"/>
    <p:sldId id="264" r:id="rId7"/>
    <p:sldId id="278" r:id="rId8"/>
    <p:sldId id="279" r:id="rId9"/>
    <p:sldId id="276" r:id="rId10"/>
    <p:sldId id="281" r:id="rId11"/>
    <p:sldId id="282" r:id="rId12"/>
    <p:sldId id="297" r:id="rId13"/>
    <p:sldId id="285" r:id="rId14"/>
    <p:sldId id="284" r:id="rId15"/>
    <p:sldId id="287" r:id="rId16"/>
    <p:sldId id="286" r:id="rId17"/>
    <p:sldId id="289" r:id="rId18"/>
    <p:sldId id="290" r:id="rId19"/>
    <p:sldId id="299" r:id="rId20"/>
    <p:sldId id="277" r:id="rId21"/>
    <p:sldId id="260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1" autoAdjust="0"/>
    <p:restoredTop sz="95033" autoAdjust="0"/>
  </p:normalViewPr>
  <p:slideViewPr>
    <p:cSldViewPr snapToGrid="0">
      <p:cViewPr varScale="1">
        <p:scale>
          <a:sx n="78" d="100"/>
          <a:sy n="78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B89B5-E9B2-4BEA-8BE6-1CB13A462616}" type="datetimeFigureOut">
              <a:rPr lang="de-DE" smtClean="0"/>
              <a:t>25.06.2023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05FF-047B-493C-AEA9-431825913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89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день, уважаемая комиссия. Меня… Мой… Тема моей ВКР … 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03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Также для второго уравнения Максвелла, но используя з-н Гаусса для </a:t>
                </a:r>
                <a:r>
                  <a:rPr lang="ru-RU" sz="1200" b="0" dirty="0" err="1">
                    <a:latin typeface="Cambria Math" panose="02040503050406030204" pitchFamily="18" charset="0"/>
                  </a:rPr>
                  <a:t>магн</a:t>
                </a:r>
                <a:r>
                  <a:rPr lang="ru-RU" sz="1200" b="0" dirty="0">
                    <a:latin typeface="Cambria Math" panose="02040503050406030204" pitchFamily="18" charset="0"/>
                  </a:rPr>
                  <a:t> поля, получаем второе уравнение Максвелла для подвижных сред, характеризующее </a:t>
                </a:r>
                <a:r>
                  <a:rPr lang="ru-RU" dirty="0"/>
                  <a:t>изменения (магнитной индукции) </a:t>
                </a:r>
                <a:r>
                  <a:rPr lang="ru-RU" b="1" dirty="0"/>
                  <a:t>в данной точке пространства.</a:t>
                </a:r>
                <a:endParaRPr lang="ru-RU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Запишем уравнение Максвелла с использованием материальной производной, то есть так, как обычно пишут в таких случаях в механике.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Идея преобразований.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Используем материальную производную в пространственном описании с подвижной точкой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1) Перепишем материальную производную на полную + конвективное слагаемое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="0" dirty="0"/>
                  <a:t>2) Преобразуем конвективное слагаемое,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выделив дивергенцию, и меняем векторы в диаде, прибавив 2 антисимметричные части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3) Далее формальные математические преобразования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4)</a:t>
                </a:r>
                <a:r>
                  <a:rPr lang="ru-RU" sz="1200" b="0" i="1" baseline="0" dirty="0">
                    <a:latin typeface="Cambria Math" panose="02040503050406030204" pitchFamily="18" charset="0"/>
                  </a:rPr>
                  <a:t>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:r>
                  <a:rPr lang="en-US" sz="1200" b="0" i="0">
                    <a:latin typeface="Cambria Math" panose="02040503050406030204" pitchFamily="18" charset="0"/>
                  </a:rPr>
                  <a:t>𝜌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1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Получим уравнения Максвелла в подвижных средах, записанные через полную производную, как обычно пишут в электродинамике. Они описывают скорость изменения Д или Б в данной точке пространства (не так, как изменяются, если привязаны к материи).</a:t>
                </a:r>
              </a:p>
              <a:p>
                <a:endParaRPr lang="ru-RU" dirty="0"/>
              </a:p>
              <a:p>
                <a:r>
                  <a:rPr lang="ru-RU" dirty="0"/>
                  <a:t>(В литературе уравнения Максвелла для подвижных и неподвижных сред не отличаются: форма уравнений сохраняется, а смысл величин меняется.</a:t>
                </a:r>
              </a:p>
              <a:p>
                <a:r>
                  <a:rPr lang="ru-RU" dirty="0"/>
                  <a:t>В механике же наоборот: форма уравнений меняется, но смысл переменных сохраняется. Используя разные способы описания, мы получаем разные уравнения.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i="0">
                    <a:latin typeface="Cambria Math" panose="02040503050406030204" pitchFamily="18" charset="0"/>
                  </a:rPr>
                  <a:t>𝒗</a:t>
                </a:r>
                <a:r>
                  <a:rPr 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ru-RU" dirty="0"/>
                  <a:t> – плотность тока (заряд на скорость, ток есть движение заряженных частиц). И обозначим комбинацию за Н штрих …)</a:t>
                </a:r>
              </a:p>
              <a:p>
                <a:endParaRPr lang="ru-RU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79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проведено сравнение полученных уравнений с уравнениями Герца. </a:t>
                </a:r>
              </a:p>
              <a:p>
                <a:r>
                  <a:rPr lang="ru-RU" dirty="0"/>
                  <a:t>Согласно работе Мандельштама, Герц записывает интегральные уравнения для подвижных сред в такой же форме, как и для неподвижных сред, но при дифференцировании учитывает тот факт, что поверхность с контуром движется. И приходит к локальным уравнениям, которые отличаются дополнительными слагаемыми.</a:t>
                </a:r>
              </a:p>
              <a:p>
                <a:r>
                  <a:rPr lang="ru-RU" dirty="0"/>
                  <a:t>Мы использовали методы МСС без введения механической модели и пришли к уравнениям, которые по форме совпадают с уравнениями Герца.. </a:t>
                </a:r>
              </a:p>
              <a:p>
                <a:r>
                  <a:rPr lang="ru-RU" dirty="0"/>
                  <a:t>(Мы просто поменяли производную, поэтому используем те же определяющие уравнения.) 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(Они отличаются полной производной и относительной скоростью, что как нам кажется, является преимуществом полученных уравнений.</a:t>
                </a:r>
              </a:p>
              <a:p>
                <a:r>
                  <a:rPr lang="ru-RU" dirty="0"/>
                  <a:t>Также они легко могут быть обобщены на случай, когда скорость среды и скорость точки наблюдения не являются постоянными величинами.)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(Также стоит отметить, что полученные уравнения Максвелла могут быть записаны через частные производные конкретно в случае неподвижной системы координат. Далее будут рассматриваться уравнения Максвелла для подвижной системы координат, где могут быть использованы только полные производные, потому что именно они удовлетворяют принципу материальной объективности)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(Пересказ работы Герца в книге Мандельштама: Герц начинает с интегральных уравнений. Считается производная, исходя из того, что поверхность подвижная. Продифференцировал с учетом движущейся поверхности. Из этого можно сделать вывод, что это материальное описание. Там нет потока через поверхность. </a:t>
                </a:r>
              </a:p>
              <a:p>
                <a:endParaRPr lang="ru-RU" dirty="0"/>
              </a:p>
              <a:p>
                <a:r>
                  <a:rPr lang="ru-RU" dirty="0"/>
                  <a:t>Если радиус-вектор неподвижный, то уравнения совпадут, но часто бывает, когда радиус-вектор зависит от времени (гибридное), и тогда полная и частная не совпадут. Или уравнения ТУ если записать в отсчетной конфигурации, то полная производная совпадает с частной (поскольку р-в неподвижный), а если уравнения ТУ рассмотрим в актуальной конфигурации, то производные не совпадут, так как актуальный р-в зависит от времени.</a:t>
                </a:r>
              </a:p>
              <a:p>
                <a:r>
                  <a:rPr lang="ru-RU" dirty="0"/>
                  <a:t>Если скорости не константы, то понятно, как обобщить на общий случай: у нас появятся доп. слагаемые, в физике непонятно, какие скорости.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𝐇</m:t>
                    </m:r>
                    <m:r>
                      <a:rPr lang="ru-RU" sz="1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𝐄</m:t>
                    </m:r>
                    <m:r>
                      <a:rPr lang="ru-RU" sz="14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/>
                  <a:t> </a:t>
                </a:r>
                <a:r>
                  <a:rPr lang="ru-RU" dirty="0"/>
                  <a:t>те же, что в неподвижной среде – то есть</a:t>
                </a:r>
                <a:r>
                  <a:rPr lang="ru-RU" baseline="0" dirty="0"/>
                  <a:t> удовлетворяют тем же определяющим уравнениям, что и в неподвижной среде.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r>
                  <a:rPr lang="ru-RU" dirty="0"/>
                  <a:t>МП означает, что мы наблюдаем за средой: Когда наблюдаем за самим движущемся полем, то пишем материальную производную и уравнения такие же по форме как в неподвижной среде. Когда переходим к полной производной, то наблюдаем в данной точке пространства, при этом возникают добавки, как у Герца.</a:t>
                </a:r>
              </a:p>
              <a:p>
                <a:r>
                  <a:rPr lang="ru-RU" dirty="0"/>
                  <a:t>У нас получилось две локальные формы, потому что мы те же самые уравнения переписали через полную производную.</a:t>
                </a:r>
              </a:p>
              <a:p>
                <a:endParaRPr lang="ru-RU" dirty="0"/>
              </a:p>
              <a:p>
                <a:r>
                  <a:rPr lang="ru-RU" dirty="0"/>
                  <a:t>Полная и частная производные будут совпадать только в случае неподвижной системы координат.</a:t>
                </a:r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А таким способом уравнения в подвижных средах выводил Герц.</a:t>
                </a:r>
              </a:p>
              <a:p>
                <a:r>
                  <a:rPr lang="ru-RU" dirty="0"/>
                  <a:t>Герц взял интегральные уравнения в том виде, в котором их пишут для неподвижной среды и учел, что в подвижной среде поверхности с контуром движутся. Фактически это означает, что он использовал материальное описание.</a:t>
                </a:r>
              </a:p>
              <a:p>
                <a:r>
                  <a:rPr lang="ru-RU" dirty="0"/>
                  <a:t>Форма уравнений такая же как у нас, только частные производные вместо полных и </a:t>
                </a:r>
                <a:r>
                  <a:rPr lang="ru-RU"/>
                  <a:t>скорость другая.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(Пересказ работы Герца в книге Мандельштама: Герц начинает с интегральных уравнений. Считается производная, исходя из того, что поверхность подвижная. Продифференцировал с учетом движущейся поверхности. Из этого можно сделать вывод, что это материальное описание. Там нет потока через поверхность. </a:t>
                </a:r>
              </a:p>
              <a:p>
                <a:endParaRPr lang="ru-RU" dirty="0"/>
              </a:p>
              <a:p>
                <a:r>
                  <a:rPr lang="ru-RU" dirty="0"/>
                  <a:t>Если радиус-вектор неподвижный, то уравнения совпадут, но часто бывает, когда радиус-вектор зависит от времени (гибридное), и тогда полная и частная не совпадут. Или уравнения ТУ если записать в отсчетной конфигурации, то полная производная совпадает с частной (поскольку р-в неподвижный), а если уравнения ТУ рассмотрим в актуальной конфигурации, то производные не совпадут, так как актуальный р-в зависит от времени.</a:t>
                </a:r>
              </a:p>
              <a:p>
                <a:r>
                  <a:rPr lang="ru-RU" dirty="0"/>
                  <a:t>Если скорости не константы, то понятно, как обобщить на общий случай: у нас появятся доп. слагаемые, в физике непонятно, какие скорости.</a:t>
                </a:r>
              </a:p>
              <a:p>
                <a:endParaRPr lang="ru-RU" dirty="0"/>
              </a:p>
              <a:p>
                <a:r>
                  <a:rPr lang="ru-RU" dirty="0"/>
                  <a:t>А почему я не использовала материальное?</a:t>
                </a:r>
                <a:r>
                  <a:rPr lang="en-US" dirty="0"/>
                  <a:t> </a:t>
                </a:r>
                <a:r>
                  <a:rPr lang="ru-RU" dirty="0"/>
                  <a:t>Деформации?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i="0">
                    <a:latin typeface="Cambria Math" panose="02040503050406030204" pitchFamily="18" charset="0"/>
                  </a:rPr>
                  <a:t>𝐇</a:t>
                </a:r>
                <a:r>
                  <a:rPr lang="ru-RU" sz="1400" b="1" i="0">
                    <a:latin typeface="Cambria Math" panose="02040503050406030204" pitchFamily="18" charset="0"/>
                  </a:rPr>
                  <a:t>,</a:t>
                </a:r>
                <a:r>
                  <a:rPr lang="en-US" sz="1400" b="1" i="0">
                    <a:latin typeface="Cambria Math" panose="02040503050406030204" pitchFamily="18" charset="0"/>
                  </a:rPr>
                  <a:t>𝐄</a:t>
                </a:r>
                <a:r>
                  <a:rPr lang="ru-RU" sz="1400" b="1" i="0">
                    <a:latin typeface="Cambria Math" panose="02040503050406030204" pitchFamily="18" charset="0"/>
                  </a:rPr>
                  <a:t>−</a:t>
                </a:r>
                <a:r>
                  <a:rPr lang="ru-RU" b="1" dirty="0"/>
                  <a:t> </a:t>
                </a:r>
                <a:r>
                  <a:rPr lang="ru-RU" dirty="0"/>
                  <a:t>те же, что в неподвижной среде – то есть</a:t>
                </a:r>
                <a:r>
                  <a:rPr lang="ru-RU" baseline="0" dirty="0"/>
                  <a:t> удовлетворяют тем же определяющим уравнениям, что и в неподвижной среде. А обозначить штрихами – другие.</a:t>
                </a:r>
                <a:endParaRPr lang="de-DE" b="1" dirty="0"/>
              </a:p>
              <a:p>
                <a:endParaRPr lang="ru-RU" dirty="0"/>
              </a:p>
              <a:p>
                <a:r>
                  <a:rPr lang="ru-RU" dirty="0"/>
                  <a:t>МП означает, что мы наблюдаем за средой: Когда наблюдаем за самим движущемся полем, то пишем материальную производную и уравнения такие же по форме как в неподвижной среде. Когда переходим к полной производной, то наблюдаем в данной точке пространства, при этом возникают добавки, как у Герца.</a:t>
                </a:r>
              </a:p>
              <a:p>
                <a:r>
                  <a:rPr lang="ru-RU" dirty="0"/>
                  <a:t>У нас получилось две локальные формы, потому что мы те же самые уравнения переписали через полную производную.</a:t>
                </a:r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78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Здесь описана механическая модель для неподвижных сред. И моя </a:t>
            </a:r>
            <a:r>
              <a:rPr lang="ru-RU" b="1" dirty="0"/>
              <a:t>задача</a:t>
            </a:r>
            <a:r>
              <a:rPr lang="ru-RU" dirty="0"/>
              <a:t> заключалась в том, чтобы обобщить данную модель на случай подвижных сред.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Важно отметить, что данная модель основана только на вращательных степенях свободы, здесь трансляционная скорость считается нулевой.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980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представлены основные уравнения данной модели. Из системы механических уравнений при использовании механических аналогий эл/дин величин получаются система уравнений электродинамики.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(Все уравнения применимы только для неподвижных сред.)</a:t>
                </a:r>
                <a:br>
                  <a:rPr lang="ru-RU" dirty="0"/>
                </a:br>
                <a:r>
                  <a:rPr lang="ru-RU" dirty="0"/>
                  <a:t>(нелинейные уравнения. Деформации по вращательным степеням свободы и Баланс момента по вращательным степеням</a:t>
                </a:r>
              </a:p>
              <a:p>
                <a14:m>
                  <m:oMath xmlns:m="http://schemas.openxmlformats.org/officeDocument/2006/math"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ru-RU" dirty="0"/>
                  <a:t> - объемная плотность собственного углового момента</a:t>
                </a:r>
              </a:p>
              <a:p>
                <a:r>
                  <a:rPr lang="ru-RU" dirty="0"/>
                  <a:t>Гауссовские получаются методом вычисления дивергенции от дин. Ур-й.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2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𝐌</m:t>
                    </m:r>
                  </m:oMath>
                </a14:m>
                <a:r>
                  <a:rPr lang="ru-RU" dirty="0"/>
                  <a:t> – вектор моментных</a:t>
                </a:r>
                <a:r>
                  <a:rPr lang="ru-RU" baseline="0" dirty="0"/>
                  <a:t> напряжений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J - </a:t>
                </a:r>
                <a:r>
                  <a:rPr lang="ru-RU" dirty="0"/>
                  <a:t>плотность электрического тока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V - </a:t>
                </a:r>
                <a:r>
                  <a:rPr lang="ru-RU" dirty="0"/>
                  <a:t>плотность электрического напряжения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Величина </a:t>
                </a:r>
                <a:r>
                  <a:rPr lang="en-US" dirty="0"/>
                  <a:t>V</a:t>
                </a:r>
                <a:r>
                  <a:rPr lang="ru-RU" dirty="0"/>
                  <a:t> появляется из уравнений механики естественным образом, в статье даны электродинамические интерпретации этой величины.</a:t>
                </a:r>
              </a:p>
              <a:p>
                <a:r>
                  <a:rPr lang="ru-RU" dirty="0"/>
                  <a:t>Величина была введена до меня, а моя задача обобщить уравнения на подвижные среды.</a:t>
                </a:r>
              </a:p>
              <a:p>
                <a:r>
                  <a:rPr lang="ru-RU" dirty="0"/>
                  <a:t>Уравнения были взяты из работы …, далее я их обобщаю.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Рассмотрим существующую модель для неподвижной среды. нелинейные уравнения</a:t>
                </a:r>
              </a:p>
              <a:p>
                <a:r>
                  <a:rPr lang="ru-RU" dirty="0"/>
                  <a:t>Деформации по вращательным степеням свободы и Баланс момента по вращательным степеням</a:t>
                </a:r>
              </a:p>
              <a:p>
                <a:r>
                  <a:rPr lang="en-GB" sz="1200" b="1" i="0">
                    <a:latin typeface="Cambria Math" panose="02040503050406030204" pitchFamily="18" charset="0"/>
                  </a:rPr>
                  <a:t>𝑲</a:t>
                </a:r>
                <a:r>
                  <a:rPr lang="ru-RU" dirty="0"/>
                  <a:t> - объемная плотность собственного углового момента</a:t>
                </a:r>
              </a:p>
              <a:p>
                <a:r>
                  <a:rPr lang="ru-RU" dirty="0"/>
                  <a:t>Гауссовские получаются методом вычисления дивергенции от дин. Ур-й.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* ссылка на работу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J - </a:t>
                </a:r>
                <a:r>
                  <a:rPr lang="ru-RU" dirty="0"/>
                  <a:t>плотность электрического тока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V - </a:t>
                </a:r>
                <a:r>
                  <a:rPr lang="ru-RU" dirty="0"/>
                  <a:t>плотность электрического напряжения – что это такое</a:t>
                </a:r>
              </a:p>
              <a:p>
                <a:r>
                  <a:rPr lang="ru-RU" dirty="0"/>
                  <a:t>Величина </a:t>
                </a:r>
                <a:r>
                  <a:rPr lang="en-US" dirty="0"/>
                  <a:t>V</a:t>
                </a:r>
                <a:r>
                  <a:rPr lang="ru-RU" dirty="0"/>
                  <a:t> появляется из уравнений механики естественным образом, в статье даны электродинамические интерпретации этой величины.</a:t>
                </a:r>
              </a:p>
              <a:p>
                <a:r>
                  <a:rPr lang="ru-RU" dirty="0"/>
                  <a:t>Величина была введена до меня, выходит за рамки работы, а моя задача обобщить уравнения на подвижные среды.</a:t>
                </a:r>
              </a:p>
              <a:p>
                <a:r>
                  <a:rPr lang="ru-RU" dirty="0"/>
                  <a:t>Уравнения были взяты из работы …, далее я их обобщаю.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16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Предлагается</a:t>
            </a:r>
            <a:r>
              <a:rPr lang="ru-RU" dirty="0"/>
              <a:t> обобщение механической модели эл/</a:t>
            </a:r>
            <a:r>
              <a:rPr lang="ru-RU" dirty="0" err="1"/>
              <a:t>магн</a:t>
            </a:r>
            <a:r>
              <a:rPr lang="ru-RU" dirty="0"/>
              <a:t> поля на случай подвижных сред </a:t>
            </a:r>
            <a:r>
              <a:rPr lang="ru-RU" b="1" dirty="0"/>
              <a:t>путем</a:t>
            </a:r>
            <a:r>
              <a:rPr lang="ru-RU" dirty="0"/>
              <a:t> добавления трансляционных степеней свободы и с учетом того, что скорости теперь постоянные.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37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Вводятся основные уравнения данной модели. Это уравнение для деформаций по вращательным степеням свободы и уравнение баланса кинетического момента и записываются через полную производную. Также вводятся определяющие уравнения.</a:t>
            </a:r>
          </a:p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737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Для перехода от уравнений механики к уравнениям электродинамики вводятся механические аналогии электродинамических величин.</a:t>
                </a:r>
              </a:p>
              <a:p>
                <a:r>
                  <a:rPr lang="ru-RU" dirty="0"/>
                  <a:t>Мы получаем, что в подвижной и неподвижной среде уравнения Максвелла, а также уравнения Гаусса, получаются одинаковыми, а аналогии, соответственно, – разными.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(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Потому что при рассмотрении только </a:t>
                </a:r>
                <a:r>
                  <a:rPr lang="ru-RU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тр.ст.св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не получается ввести заряд. Именно по этой причине эл. поле ассоциируется с моментными напряжениями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de-DE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𝜒</m:t>
                        </m:r>
                      </m:den>
                    </m:f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и эл. индукция ассоциируется с деформациями </a:t>
                </a:r>
                <a14:m>
                  <m:oMath xmlns:m="http://schemas.openxmlformats.org/officeDocument/2006/math">
                    <m:r>
                      <a:rPr lang="en-GB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𝓓</m:t>
                    </m:r>
                    <m:r>
                      <a:rPr lang="ru-RU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de-DE" sz="1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𝜒</m:t>
                        </m:r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𝜣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×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Для перехода от уравнений механики к уравнениям электродинамики вводятся механические аналогии электродинамических величин.</a:t>
                </a:r>
              </a:p>
              <a:p>
                <a:r>
                  <a:rPr lang="ru-RU" dirty="0"/>
                  <a:t>Мы получаем, что в подвижной и неподвижной среде уравнения Максвелла, а также уравнения Гаусса, получаются одинаковыми, а аналогии, соответственно, – разными.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(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Потому что при рассмотрении только </a:t>
                </a:r>
                <a:r>
                  <a:rPr lang="ru-RU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тр.ст.св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не получается ввести заряд. Именно по этой причине эл. поле ассоциируется с моментными напряжениями 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ℰ=1</a:t>
                </a:r>
                <a:r>
                  <a:rPr lang="de-DE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𝜒 𝑀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и эл. индукция ассоциируется с деформациями </a:t>
                </a:r>
                <a:r>
                  <a:rPr lang="en-GB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𝓓</a:t>
                </a:r>
                <a:r>
                  <a:rPr lang="ru-RU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de-DE" sz="1800" b="1" i="0">
                    <a:effectLst/>
                    <a:latin typeface="Cambria Math" panose="02040503050406030204" pitchFamily="18" charset="0"/>
                  </a:rPr>
                  <a:t>〖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𝜒</a:t>
                </a:r>
                <a:r>
                  <a:rPr lang="en-GB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𝜣</a:t>
                </a:r>
                <a:r>
                  <a:rPr lang="de-DE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〗_</a:t>
                </a:r>
                <a:r>
                  <a:rPr lang="ru-RU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×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dirty="0"/>
                  <a:t>)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590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Аналогично определяющие уравнения в терминах механических величин в подвижных средах сохраняются, </a:t>
                </a:r>
              </a:p>
              <a:p>
                <a:r>
                  <a:rPr lang="ru-RU" dirty="0"/>
                  <a:t>а аналогии обобщаются на случай подвижных сред, следовательно, определяющие уравнения в терминах электродинамических величин получаются разными.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(Определяющие уравнения в </a:t>
                </a:r>
                <a:r>
                  <a:rPr lang="ru-RU" sz="1200" b="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терминах  механических величин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ea typeface="Cambria Math" panose="02040503050406030204" pitchFamily="18" charset="0"/>
                  </a:rPr>
                  <a:t>Подставляем аналогии </a:t>
                </a:r>
                <a14:m>
                  <m:oMath xmlns:m="http://schemas.openxmlformats.org/officeDocument/2006/math"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⇓</m:t>
                    </m:r>
                  </m:oMath>
                </a14:m>
                <a:r>
                  <a:rPr lang="ru-RU" sz="12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</a:t>
                </a:r>
                <a:r>
                  <a:rPr lang="ru-RU" sz="1200" dirty="0"/>
                  <a:t>в терминах электродинамических величин</a:t>
                </a:r>
                <a:r>
                  <a:rPr lang="ru-RU" sz="1200" b="0" dirty="0">
                    <a:latin typeface="Calibri" panose="020F0502020204030204" pitchFamily="34" charset="0"/>
                  </a:rPr>
                  <a:t>)</a:t>
                </a:r>
                <a:endParaRPr lang="ru-RU" sz="1200" b="0" dirty="0">
                  <a:ea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Когда рассматриваем подвижные среды определяющие уравнения не меняем, а аналогии обобщаются, тогда определяющие уравнения в терминах физических величин меняются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 в </a:t>
                </a:r>
                <a:r>
                  <a:rPr lang="ru-RU" sz="1200" b="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терминах  механических величин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ea typeface="Cambria Math" panose="02040503050406030204" pitchFamily="18" charset="0"/>
                  </a:rPr>
                  <a:t>Подставляем аналогии </a:t>
                </a:r>
                <a:r>
                  <a:rPr lang="ru-RU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⇓</a:t>
                </a:r>
                <a:r>
                  <a:rPr lang="ru-RU" sz="12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</a:t>
                </a:r>
                <a:r>
                  <a:rPr lang="ru-RU" sz="1200" dirty="0"/>
                  <a:t>в терминах электродинамических величин</a:t>
                </a:r>
                <a:endParaRPr lang="ru-RU" sz="12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0" dirty="0">
                  <a:ea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845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Сравним полученные уравнения с уравнениями электродинамики в литературе.</a:t>
            </a:r>
          </a:p>
          <a:p>
            <a:r>
              <a:rPr lang="ru-RU" dirty="0"/>
              <a:t>2) В современных … результат подтверждается.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(Они выглядят одинаково благодаря тому, что мы именно так ввели аналогии. А ввели так, потому что хотели, чтобы максимально совпадало с тем, что в книгах. Если ввести аналогии по-другому, то совпало бы с тем, что было у Герца.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В современных учебниках по физике (это именно так) (что совпадает с литературой)</a:t>
            </a:r>
            <a:endParaRPr lang="en-US" sz="1200" dirty="0"/>
          </a:p>
          <a:p>
            <a:endParaRPr lang="ru-RU" dirty="0"/>
          </a:p>
          <a:p>
            <a:r>
              <a:rPr lang="ru-RU" dirty="0"/>
              <a:t>У нас не совпадает с тем, что в книгах. Да, но если записать </a:t>
            </a:r>
            <a:r>
              <a:rPr lang="ru-RU" dirty="0" err="1"/>
              <a:t>Минковского</a:t>
            </a:r>
            <a:r>
              <a:rPr lang="ru-RU" dirty="0"/>
              <a:t> в СИ, то в левой части у делится на с</a:t>
            </a:r>
            <a:r>
              <a:rPr lang="en-US" dirty="0"/>
              <a:t>^2 </a:t>
            </a:r>
          </a:p>
          <a:p>
            <a:r>
              <a:rPr lang="ru-RU" dirty="0"/>
              <a:t>При конечных скоростях – не близких к скорости света – в правой части у имеет значение, а в левой малая величина и ею можно пренебречь.</a:t>
            </a:r>
          </a:p>
          <a:p>
            <a:r>
              <a:rPr lang="ru-RU" dirty="0"/>
              <a:t>При больших скоростях – дальнейшие исследования.</a:t>
            </a:r>
          </a:p>
          <a:p>
            <a:endParaRPr lang="ru-RU" dirty="0"/>
          </a:p>
          <a:p>
            <a:r>
              <a:rPr lang="ru-RU" dirty="0"/>
              <a:t>СГС и СИ</a:t>
            </a:r>
          </a:p>
          <a:p>
            <a:r>
              <a:rPr lang="ru-RU" dirty="0"/>
              <a:t>А если используем механическую модель, то приходим к уравнениям, которые сейчас принято писать уравнения М в подвижных средах в таком же виде, как в неподвижном, а отличия в определяющих уравнениях.</a:t>
            </a:r>
          </a:p>
          <a:p>
            <a:r>
              <a:rPr lang="ru-RU" dirty="0"/>
              <a:t>Если используем те же аналогии, как в неподвижной среде, то получаем уравнения в форме Герца: с дополнительными слагаемыми – меняются уравнения движения. А определяющие соотношения вроде те же, что и в неподвижной.</a:t>
            </a:r>
          </a:p>
          <a:p>
            <a:r>
              <a:rPr lang="ru-RU" dirty="0"/>
              <a:t>А за счет того, что мы поменяли механические аналогии, скорости вошли в эти механические аналогии и уравнения подвижной среды получились такие же, как в неподвижной: как сейчас принято.</a:t>
            </a:r>
          </a:p>
          <a:p>
            <a:r>
              <a:rPr lang="ru-RU" dirty="0"/>
              <a:t>У нас получились уравнения одинаковыми в подвижной и неподвижной, а определяющие уравнения получаются разными всё-таки, не так, как у </a:t>
            </a:r>
            <a:r>
              <a:rPr lang="ru-RU" dirty="0" err="1"/>
              <a:t>Минковского</a:t>
            </a:r>
            <a:r>
              <a:rPr lang="ru-RU" dirty="0"/>
              <a:t>, потому что скорости попадают только в одну часть уравнения.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6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Здесь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 представлены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определяющие уравнения для подвижных сред.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 Лоренца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совпадают в левых частях, а полученные уравнения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совппадают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уравнениями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правых частях.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(Видно, что уравнения Лоренца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отличаются от полученных уравнений наличием дополнительного слагаемого в левой части, и уравнения Лоренца отличаются также правой частью.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не считаем это недостатком механической модели, так как в первую очередь нам было важно, чтобы форму сохраняли уравнения Максвелла, и чтобы они согласовались с литературой, что и было получено</a:t>
            </a:r>
          </a:p>
          <a:p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Здесь в СИ!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dirty="0"/>
              <a:t>(Уравнения </a:t>
            </a:r>
            <a:r>
              <a:rPr lang="ru-RU" dirty="0" err="1"/>
              <a:t>Минковского</a:t>
            </a:r>
            <a:r>
              <a:rPr lang="ru-RU" dirty="0"/>
              <a:t> получаются из известных соотношений между индукцией и полем в покоящейся изотропной среде путем преобразований Лоренца.</a:t>
            </a:r>
          </a:p>
          <a:p>
            <a:r>
              <a:rPr lang="ru-RU" dirty="0"/>
              <a:t>Лоренц считал, что эфир неподвижен, и сквозь него движутся дискретные частицы, создающие электромагнитные поля.)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6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 начну с актуальностей и целей работы.</a:t>
            </a:r>
            <a:br>
              <a:rPr lang="ru-RU" dirty="0"/>
            </a:br>
            <a:r>
              <a:rPr lang="ru-RU" dirty="0"/>
              <a:t>Известно, что интегральная форма любого балансового уравнения механики записывается в виде объемного интеграла и поверхностного. </a:t>
            </a:r>
          </a:p>
          <a:p>
            <a:r>
              <a:rPr lang="ru-RU" dirty="0"/>
              <a:t>А классические уравнения электродинамики – уравнения Максвелла в интегральной форме записывается в виде интеграла по поверхности и интеграла по контуру. </a:t>
            </a:r>
          </a:p>
          <a:p>
            <a:r>
              <a:rPr lang="ru-RU" dirty="0"/>
              <a:t>Интегральные уравнения обычно сводят к локальным уравнениям, и тогда их можно сравнивать. Возникает вопрос, а можно ли сравнивать уравнения в интегральной форме? </a:t>
            </a:r>
          </a:p>
          <a:p>
            <a:r>
              <a:rPr lang="ru-RU" dirty="0"/>
              <a:t>Исследуем, можно ли и уравнения механики записать в интегральной форме, в которой записываются уравнения в электродинамике и наоборот уравнения Максвелла записать в интегральной форме, в которой записываются уравнения в механике.</a:t>
            </a:r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Далее мы рассмотрим разные методы описания подвижных сред в механике и применим эти методы к уравнениям Максвелла для того, чтобы описать подвижные среды в электродинамике.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И основная цель работы заключается в обобщении (предложенной ранее) механической модели электромагнитного поля на случай подвижных сред.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(Данная тема актуальна, так как применение моделей и методов механики сплошных сред для моделирования электродинамических процессов может быть стимулом для дальнейшего развития не только механики сплошных сред, но и электродинамики.)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88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Подведем итоги.</a:t>
            </a:r>
          </a:p>
          <a:p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Т.О. Получены уравнения, по структуре совпадающие с уравнениями Герца для подвижных сред, но отличающиеся от них полной производной по времени (другой смысл производной). Также в уравнениях Герца используется скорость среды, а в полученных уравнениях используется скорость среды относительно наблюдателя.</a:t>
            </a:r>
            <a:endParaRPr lang="ru-RU" dirty="0"/>
          </a:p>
          <a:p>
            <a:r>
              <a:rPr lang="ru-RU" dirty="0"/>
              <a:t>/Здесь используется полная производная, а в физике пишут частную. Это не играет роль только когда они равны, но в подвижных средах это становится важно.</a:t>
            </a:r>
            <a:endParaRPr lang="en-US" dirty="0"/>
          </a:p>
          <a:p>
            <a:r>
              <a:rPr lang="ru-RU" dirty="0"/>
              <a:t>Однако я изначально начинала с того, что я получаю уравнения Максвелла подвижных сред, используя </a:t>
            </a:r>
            <a:r>
              <a:rPr lang="ru-RU" b="1" dirty="0"/>
              <a:t>методы механики</a:t>
            </a:r>
            <a:r>
              <a:rPr lang="ru-RU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Преимущество полученных уравнений в том, что они легко могут быть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случай, когда скорость среды и скорость точки наблюдения не являются постоянными величинами, чего нельзя сказать об уравнениях Герца.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/>
              <a:t>Получена </a:t>
            </a:r>
            <a:r>
              <a:rPr lang="ru-RU" sz="4000" b="1" dirty="0"/>
              <a:t>замкнутая</a:t>
            </a:r>
            <a:r>
              <a:rPr lang="ru-RU" sz="4000" dirty="0"/>
              <a:t> система уравнений</a:t>
            </a:r>
            <a:endParaRPr lang="en-US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трактовать последний пункт? Тема дальнейших исследований. Видимо нужно рассмотреть примеры. Аргументом в пользу является то, что это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нормальные механические определяющие уравнения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 в терминах электродинамических величин как получилось, так получилось.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было то, что хотели </a:t>
            </a:r>
            <a:r>
              <a:rPr lang="ru-RU" sz="18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получить уравнения Максвелла в классической форме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поэтому ввели такие аналогии, чтобы именно уравнения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Максвелла совпали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тем, как у всех, а определяющие уравнение ну как получилось. Могли бы ввести другие аналогии и сделать наоборот, но тогда уравнения М не совпадут, а мы считаем, что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важнее, чтобы у М совпадали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выбраны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такие аналогии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Почему именно так вводятся Д, Н, Е, В? Именно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ввести понятие заряда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(есть пока что только такой способ). Чтобы получить закон Гаусса для эл поля и закон сохранения заряда (условие разрешимости), и ввести аналогию заряда. В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других моделях аналогии заряда не вводится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Поэтому именно такая модель.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/>
              <a:t>Целью является исследование электродинамики в подвижных средах и получение уравнений, которые могли бы </a:t>
            </a:r>
            <a:r>
              <a:rPr lang="ru-RU" sz="2800" b="1" dirty="0"/>
              <a:t>математически формализовать идею Френеля о частично увлекаемом эфире</a:t>
            </a:r>
            <a:r>
              <a:rPr lang="ru-RU" sz="2800" dirty="0"/>
              <a:t>. Для этого необходимо ввести понятие материальной производной, определения которой не существовало в XIX веке.</a:t>
            </a:r>
            <a:endParaRPr lang="de-D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(Данная тема актуальна, так как применение моделей и методов механики сплошных сред для моделирования электродинамических процессов может быть стимулом для дальнейшего развития не только механики сплошных сред, но и электродинамики.)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011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Буду рада ответить на вопросы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59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Рассмотрим уравнение баланса кд. В случае произвольного тензора напряжений можно записать только одну интегральную форму.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Но в случае, когда </a:t>
            </a:r>
            <a:r>
              <a:rPr lang="ru-RU" dirty="0" err="1"/>
              <a:t>т.н</a:t>
            </a:r>
            <a:r>
              <a:rPr lang="ru-RU" dirty="0"/>
              <a:t> антисимметричный, получено, что можно записать две интегральные формы.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(То есть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Для уравнений баланса количества движения получить уравнения, аналогичные электродинамике можно не всегда, но только в случае, когда тензор напряжений антисимметричный.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ru-RU" dirty="0"/>
              <a:t>(Потому что только векторному инварианту антисимметричного тензора (а не любого) можно сопоставить вектор.)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538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Аналогично для баланса количества движения: только в случае, когда тензор моментных напряжений антисимметричный,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получаем 2 интегральные формы.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1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Рассмотрим уравнения Максвелла.</a:t>
                </a:r>
              </a:p>
              <a:p>
                <a:r>
                  <a:rPr lang="ru-RU" dirty="0"/>
                  <a:t>Их всегда можно записать</a:t>
                </a:r>
                <a:r>
                  <a:rPr lang="ru-RU" baseline="0" dirty="0"/>
                  <a:t> в 2 интегральных формах благодаря тому, что вектор всегда </a:t>
                </a:r>
                <a:r>
                  <a:rPr lang="ru-RU" dirty="0"/>
                  <a:t>можно представить</a:t>
                </a:r>
                <a:r>
                  <a:rPr lang="ru-RU" baseline="0" dirty="0"/>
                  <a:t> через векторный инвариант</a:t>
                </a:r>
                <a:r>
                  <a:rPr lang="ru-RU" dirty="0"/>
                  <a:t> антисимметричного</a:t>
                </a:r>
                <a:r>
                  <a:rPr lang="ru-RU" baseline="0" dirty="0"/>
                  <a:t> </a:t>
                </a:r>
                <a:r>
                  <a:rPr lang="ru-RU" dirty="0"/>
                  <a:t>тензора.</a:t>
                </a:r>
              </a:p>
              <a:p>
                <a:r>
                  <a:rPr lang="ru-RU" dirty="0"/>
                  <a:t>Законы Гаусса в интегральной форме получаются идентичными.</a:t>
                </a:r>
              </a:p>
              <a:p>
                <a:endParaRPr lang="ru-RU" dirty="0"/>
              </a:p>
              <a:p>
                <a:r>
                  <a:rPr lang="ru-RU" dirty="0"/>
                  <a:t>Таким образом, на вид получаемых уравнений влияет вид используемых величин.</a:t>
                </a:r>
              </a:p>
              <a:p>
                <a:endParaRPr lang="ru-RU" dirty="0"/>
              </a:p>
              <a:p>
                <a:r>
                  <a:rPr lang="ru-RU" dirty="0"/>
                  <a:t>(Уравнения Максвелла всегда можно записать</a:t>
                </a:r>
                <a:r>
                  <a:rPr lang="ru-RU" baseline="0" dirty="0"/>
                  <a:t> в локальной форме,</a:t>
                </a:r>
                <a:r>
                  <a:rPr lang="ru-RU" dirty="0"/>
                  <a:t> в классической интегральной форме, и в форме, аналогичной механике: через </a:t>
                </a:r>
                <a:r>
                  <a:rPr lang="en-US" dirty="0"/>
                  <a:t>V</a:t>
                </a:r>
                <a:r>
                  <a:rPr lang="ru-RU" dirty="0"/>
                  <a:t> и</a:t>
                </a:r>
                <a:r>
                  <a:rPr lang="en-US" dirty="0"/>
                  <a:t> S</a:t>
                </a:r>
                <a:r>
                  <a:rPr lang="ru-RU" dirty="0"/>
                  <a:t>. Это возможно потому, что любой вектор</a:t>
                </a:r>
                <a:r>
                  <a:rPr lang="ru-RU" baseline="0" dirty="0"/>
                  <a:t> </a:t>
                </a:r>
                <a:r>
                  <a:rPr lang="ru-RU" dirty="0"/>
                  <a:t>(в данном случае, </a:t>
                </a:r>
                <a14:m>
                  <m:oMath xmlns:m="http://schemas.openxmlformats.org/officeDocument/2006/math">
                    <m:r>
                      <a:rPr lang="en-US" sz="1200" smtClean="0">
                        <a:effectLst/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ru-RU" dirty="0"/>
                  <a:t> или </a:t>
                </a:r>
                <a14:m>
                  <m:oMath xmlns:m="http://schemas.openxmlformats.org/officeDocument/2006/math">
                    <m:r>
                      <a:rPr lang="ru-RU" sz="1200" smtClean="0">
                        <a:effectLst/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ru-RU" dirty="0"/>
                  <a:t>) можно представить</a:t>
                </a:r>
                <a:r>
                  <a:rPr lang="ru-RU" baseline="0" dirty="0"/>
                  <a:t> через векторный инвариант</a:t>
                </a:r>
                <a:r>
                  <a:rPr lang="ru-RU" dirty="0"/>
                  <a:t> антисимметричного</a:t>
                </a:r>
                <a:r>
                  <a:rPr lang="ru-RU" baseline="0" dirty="0"/>
                  <a:t> </a:t>
                </a:r>
                <a:r>
                  <a:rPr lang="ru-RU" dirty="0"/>
                  <a:t>тензора.</a:t>
                </a:r>
              </a:p>
              <a:p>
                <a:endParaRPr lang="ru-RU" dirty="0"/>
              </a:p>
              <a:p>
                <a:r>
                  <a:rPr lang="ru-RU" dirty="0"/>
                  <a:t>(уравнения электродинамики в интегральной форме всегда можно записать как в классической форме, так и в форме, в которой пишут в механике. 1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Можно сделать следующий вывод: и в механике, и в электродинамике можно записать интегральные уравнения в разных формах. вид используемых величин. </a:t>
                </a:r>
              </a:p>
              <a:p>
                <a:r>
                  <a:rPr lang="ru-RU" dirty="0"/>
                  <a:t>(3,4,5 - Это все было в материальном описании или в линейной теории.)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i="0">
                    <a:effectLst/>
                    <a:latin typeface="Cambria Math" panose="02040503050406030204" pitchFamily="18" charset="0"/>
                  </a:rPr>
                  <a:t>𝛁×𝑯</a:t>
                </a:r>
                <a:r>
                  <a:rPr lang="ru-RU" sz="1200" b="0" i="0">
                    <a:effectLst/>
                    <a:latin typeface="Cambria Math" panose="02040503050406030204" pitchFamily="18" charset="0"/>
                  </a:rPr>
                  <a:t>=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𝛁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∙</a:t>
                </a:r>
                <a:r>
                  <a:rPr lang="de-DE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𝑬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×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𝑯)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  как тут или </a:t>
                </a:r>
                <a:r>
                  <a:rPr lang="en-US" sz="1200" i="0">
                    <a:effectLst/>
                    <a:latin typeface="Cambria Math" panose="02040503050406030204" pitchFamily="18" charset="0"/>
                  </a:rPr>
                  <a:t>𝛁×𝑯</a:t>
                </a:r>
                <a:r>
                  <a:rPr lang="ru-RU" sz="1200" b="0" i="0">
                    <a:effectLst/>
                    <a:latin typeface="Cambria Math" panose="02040503050406030204" pitchFamily="18" charset="0"/>
                  </a:rPr>
                  <a:t>=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𝛁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∙</a:t>
                </a:r>
                <a:r>
                  <a:rPr lang="de-DE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−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𝑬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×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𝑯)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  аналогично механике?</a:t>
                </a:r>
                <a:endParaRPr lang="ru-RU" dirty="0"/>
              </a:p>
              <a:p>
                <a:r>
                  <a:rPr lang="ru-RU" dirty="0"/>
                  <a:t>Это уравнения Максвелла (динамические и статические).</a:t>
                </a:r>
              </a:p>
              <a:p>
                <a:r>
                  <a:rPr lang="ru-RU" dirty="0"/>
                  <a:t>Уравнения электродинамики в интегральной форме можно записать в классической форме и в форме, как пишут в механике.</a:t>
                </a:r>
              </a:p>
              <a:p>
                <a:r>
                  <a:rPr lang="ru-RU" dirty="0"/>
                  <a:t>Это возможно всегда, потому что вектору всегда можно сопоставить антисимметричный тензор.</a:t>
                </a:r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0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Теперь рассмотрим, как будут выглядеть уравнения в случае подвижных сред.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механике используют: материальное (которое было описано ранее), пространственное с неподвижной т.н. и пространственное с подвижно т.н.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При переходе от интегральных уравнений к локальным в каждом из описаний (естественным образом) возникают разные производные.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Если записать уравнения через материальную производную, то уравнения по форме будут совпадать, но будут иметь разный смысл). То есть, если расписать уравнения, то они получатся разными (в левой части).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(Поэтому важно отметить различия между полной производной и материальной</a:t>
            </a:r>
            <a:r>
              <a:rPr lang="en-US" dirty="0"/>
              <a:t>.</a:t>
            </a:r>
            <a:r>
              <a:rPr lang="ru-RU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(И, напротив, в электродинамике эти методы не используют)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3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Обратим внимание на разницу (Отметим) между ПП и МП. (Во-первых, ПП и МП разные по определению.)</a:t>
            </a:r>
          </a:p>
          <a:p>
            <a:r>
              <a:rPr lang="ru-RU" dirty="0"/>
              <a:t>ПП характеризует, как меняются свойства среды в данной точке пространства.</a:t>
            </a:r>
          </a:p>
          <a:p>
            <a:r>
              <a:rPr lang="ru-RU" dirty="0"/>
              <a:t>МП как меняются свойства среды, которая в данный момент времени оказалась в данной точке пространства, а в следующий момент времени уже оказалась в другом месте.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0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проиллюстрированы особенности применения ПП и МП в случае подвижной точки наблюдения, и все отличие с предыдущем только в том, что теперь контрольный объем, за которым наблюдаем, движется.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(Видно, что появляется зависимость от р-в и вместо скорости среды </a:t>
                </a:r>
                <a:r>
                  <a:rPr lang="en-US" dirty="0"/>
                  <a:t>v</a:t>
                </a:r>
                <a:r>
                  <a:rPr lang="ru-RU" dirty="0"/>
                  <a:t> появляется относительная скорость </a:t>
                </a:r>
                <a:r>
                  <a:rPr lang="en-US" dirty="0"/>
                  <a:t>v </a:t>
                </a:r>
                <a:r>
                  <a:rPr lang="ru-RU" dirty="0"/>
                  <a:t>- </a:t>
                </a:r>
                <a:r>
                  <a:rPr lang="en-US" dirty="0"/>
                  <a:t>v_*</a:t>
                </a:r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проиллюстрированы особенности применения ПП и МП в случае подвижного объема и подвижной точки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Видно, что появляется зависимость от р-в и вместо скорости среды </a:t>
                </a:r>
                <a:r>
                  <a:rPr lang="en-US" dirty="0"/>
                  <a:t>v</a:t>
                </a:r>
                <a:r>
                  <a:rPr lang="ru-RU" dirty="0"/>
                  <a:t> появляется относительная скорость </a:t>
                </a:r>
                <a:r>
                  <a:rPr lang="en-US" dirty="0"/>
                  <a:t>v </a:t>
                </a:r>
                <a:r>
                  <a:rPr lang="ru-RU" dirty="0"/>
                  <a:t>- </a:t>
                </a:r>
                <a:r>
                  <a:rPr lang="en-US" dirty="0"/>
                  <a:t>v_*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0" i="0">
                  <a:latin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0">
                    <a:latin typeface="Cambria Math" panose="02040503050406030204" pitchFamily="18" charset="0"/>
                  </a:rPr>
                  <a:t>(</a:t>
                </a:r>
                <a:r>
                  <a:rPr lang="en-US" sz="1200" i="0">
                    <a:latin typeface="Cambria Math" panose="02040503050406030204" pitchFamily="18" charset="0"/>
                  </a:rPr>
                  <a:t>Δ</a:t>
                </a:r>
                <a:r>
                  <a:rPr lang="en-US" sz="1200" b="1" i="0">
                    <a:latin typeface="Cambria Math" panose="02040503050406030204" pitchFamily="18" charset="0"/>
                  </a:rPr>
                  <a:t>𝒔</a:t>
                </a:r>
                <a:r>
                  <a:rPr lang="ru-RU" dirty="0"/>
                  <a:t> – перемещение)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08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Аналогично тому, как записывают уравнения для подвижных сред в механике/гидродинамике, запишем уравнение Максвелла с использованием материальной производной </a:t>
                </a:r>
                <a:r>
                  <a:rPr lang="ru-RU" dirty="0"/>
                  <a:t>в пространственном описании с подвижной точкой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0" dirty="0">
                    <a:latin typeface="Cambria Math" panose="02040503050406030204" pitchFamily="18" charset="0"/>
                  </a:rPr>
                  <a:t>Преобразуя второе слагаемое с использованием закона Гаусса для эл. поля,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получим </a:t>
                </a:r>
                <a:r>
                  <a:rPr lang="ru-RU" b="1" dirty="0"/>
                  <a:t>первое </a:t>
                </a:r>
                <a:r>
                  <a:rPr lang="ru-RU" dirty="0"/>
                  <a:t>уравнение Максвелла </a:t>
                </a:r>
                <a:r>
                  <a:rPr lang="ru-RU" b="1" dirty="0"/>
                  <a:t>в подвижных средах</a:t>
                </a:r>
                <a:r>
                  <a:rPr lang="ru-RU" dirty="0"/>
                  <a:t>, записанные через полную производную (в данной точке пространства ), то есть так, как обычно записывают уравнения в электродинамике.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(Они описывают скорость изменения электрической индукции в данной точке пространства (не так, как изменяются, если привязаны к материи).</a:t>
                </a:r>
              </a:p>
              <a:p>
                <a:endParaRPr lang="ru-RU" dirty="0"/>
              </a:p>
              <a:p>
                <a:r>
                  <a:rPr lang="ru-RU" dirty="0"/>
                  <a:t>(В литературе уравнения Максвелла для подвижных и неподвижных сред не отличаются: форма уравнений сохраняется, а смысл величин меняется. В механике же наоборот: форма уравнений меняется, но смысл переменных сохраняется. Используя разные способы описания, мы получаем разные уравнения.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</a:rPr>
                      <m:t>𝒗𝒒</m:t>
                    </m:r>
                  </m:oMath>
                </a14:m>
                <a:r>
                  <a:rPr lang="ru-RU" dirty="0"/>
                  <a:t> – плотность заряда (тока) (заряд на скорость, ток есть движение заряженных частиц)</a:t>
                </a:r>
              </a:p>
              <a:p>
                <a:endParaRPr lang="ru-RU" dirty="0"/>
              </a:p>
              <a:p>
                <a:r>
                  <a:rPr lang="ru-RU" dirty="0"/>
                  <a:t>Преобразования: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1) Перепишем материальную производную на полную + конвективное слагаемое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="0" dirty="0"/>
                  <a:t>2) Преобразуем конвективное слагаемое,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выделив дивергенцию, и меняем векторы в диаде, прибавив 2 антисимметричные части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3) Далее формальные математические преобразования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4)</a:t>
                </a:r>
                <a:r>
                  <a:rPr lang="ru-RU" sz="1200" b="0" i="1" baseline="0" dirty="0">
                    <a:latin typeface="Cambria Math" panose="02040503050406030204" pitchFamily="18" charset="0"/>
                  </a:rPr>
                  <a:t>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ru-RU" sz="1200" b="0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 механике в зависимости от описания понимаются разные производные. Если записать </a:t>
                </a:r>
                <a:r>
                  <a:rPr lang="ru-RU" dirty="0" err="1"/>
                  <a:t>ур</a:t>
                </a:r>
                <a:r>
                  <a:rPr lang="ru-RU" dirty="0"/>
                  <a:t> М также, как их пишут в механике: в подвижной среде будем использовать неподвижную точку наблюдения и </a:t>
                </a:r>
                <a:r>
                  <a:rPr lang="ru-RU" dirty="0" err="1"/>
                  <a:t>простр</a:t>
                </a:r>
                <a:r>
                  <a:rPr lang="ru-RU" dirty="0"/>
                  <a:t> описания, то в локальной форме </a:t>
                </a:r>
                <a:r>
                  <a:rPr lang="ru-RU" dirty="0" err="1"/>
                  <a:t>ур</a:t>
                </a:r>
                <a:r>
                  <a:rPr lang="ru-RU" dirty="0"/>
                  <a:t> М будут такими, где производные </a:t>
                </a:r>
                <a:r>
                  <a:rPr lang="ru-RU" dirty="0" err="1"/>
                  <a:t>д.б</a:t>
                </a:r>
                <a:r>
                  <a:rPr lang="ru-RU" dirty="0"/>
                  <a:t>. материальными следующего вида…Далее используя матер производную приводим уравнения к виду, где в уравнении будет полная производная, и обозначим комбинацию за Н штрих … , то получим </a:t>
                </a:r>
                <a:r>
                  <a:rPr lang="ru-RU" dirty="0" err="1"/>
                  <a:t>ур</a:t>
                </a:r>
                <a:r>
                  <a:rPr lang="ru-RU" dirty="0"/>
                  <a:t> М в подвижных средах.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Смысл производных понятен: изменение Д и Б в данной точке пространства (не так, как изменяются, если привязаны к материи).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Записать через материальную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Заменить материальную на полную + конвективное 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Преобразовать конвективное: Поменять векторы в диаде и + 2 </a:t>
                </a:r>
                <a:r>
                  <a:rPr lang="ru-RU" sz="1200" b="1" i="1" dirty="0" err="1">
                    <a:latin typeface="Cambria Math" panose="02040503050406030204" pitchFamily="18" charset="0"/>
                  </a:rPr>
                  <a:t>антисимм</a:t>
                </a:r>
                <a:r>
                  <a:rPr lang="ru-RU" sz="1200" b="1" i="1" dirty="0">
                    <a:latin typeface="Cambria Math" panose="02040503050406030204" pitchFamily="18" charset="0"/>
                  </a:rPr>
                  <a:t> части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Далее формальные преобразования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:r>
                  <a:rPr lang="ru-RU" sz="1200" b="1" i="1" dirty="0" err="1">
                    <a:latin typeface="Cambria Math" panose="02040503050406030204" pitchFamily="18" charset="0"/>
                  </a:rPr>
                  <a:t>ро</a:t>
                </a:r>
                <a:r>
                  <a:rPr lang="ru-RU" sz="1200" b="1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endParaRPr lang="ru-RU" sz="1200" b="1" i="1" dirty="0">
                  <a:latin typeface="Cambria Math" panose="02040503050406030204" pitchFamily="18" charset="0"/>
                </a:endParaRPr>
              </a:p>
              <a:p>
                <a:r>
                  <a:rPr lang="en-US" sz="1200" b="1" i="0">
                    <a:latin typeface="Cambria Math" panose="02040503050406030204" pitchFamily="18" charset="0"/>
                  </a:rPr>
                  <a:t>𝒗</a:t>
                </a:r>
                <a:r>
                  <a:rPr 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ru-RU" dirty="0"/>
                  <a:t> – плотность тока (заряд на скорость, ток есть движение заряженных частиц). Тогда получили 1 </a:t>
                </a:r>
                <a:r>
                  <a:rPr lang="ru-RU" dirty="0" err="1"/>
                  <a:t>ур</a:t>
                </a:r>
                <a:r>
                  <a:rPr lang="ru-RU" dirty="0"/>
                  <a:t> Максвелла</a:t>
                </a:r>
                <a:r>
                  <a:rPr lang="ru-RU" baseline="0" dirty="0"/>
                  <a:t>. </a:t>
                </a:r>
                <a:endParaRPr lang="ru-RU" dirty="0"/>
              </a:p>
              <a:p>
                <a:r>
                  <a:rPr lang="ru-RU" dirty="0"/>
                  <a:t>Применим пространственное описание к электродинамике, поменяв полную производную на материальную и посмотрим, что будет.</a:t>
                </a:r>
              </a:p>
              <a:p>
                <a:r>
                  <a:rPr lang="ru-RU" dirty="0"/>
                  <a:t>В литературе уравнения Максвелла для подвижных и неподвижных сред не отличаются: форма уравнений сохраняется, а смысл величин меняется.</a:t>
                </a:r>
              </a:p>
              <a:p>
                <a:r>
                  <a:rPr lang="ru-RU" dirty="0"/>
                  <a:t>В механике же наоборот: форма уравнений меняется, но смысл переменных сохраняется. Используя разные способы описания, мы получаем разные уравнения. 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Применим пространственное описание к уравнениям Максвелла (не задумываясь о смысле переменных). Локальные уравнения будут отличаться от электродинамики (материальная производная), однако их можно привести к виду, в котором их пишут в литературе по электродинамике, выделив полную производную. Однако в таком виде мы не можем перенести конвективное слагаемое и объединить его с ротором, чтобы сохранить смысл величин.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C1EEE-7215-C3B8-9C05-83AEE9209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C6A788-1769-0205-8D27-9414FAE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D66CBC-C8FE-1148-9825-A8643CF8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721-1978-4ED8-9DA1-C4917C6C5268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BAD63F-4B96-C6BB-82A7-06B43540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8F91D-3608-AE9F-2E87-FAFACF6F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0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D2D5D-E6B8-636C-7CFA-15FB1F98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4E5BEA-B814-EF30-0D78-A4FFBFC36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CB46C-F183-5BBA-CB83-67713214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D1D6-50C8-422E-AF64-F9845ADB715D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B98111-468E-8964-9181-D5B1D415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568870-D5D0-2D0E-BA91-93D40ADC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6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FA5C61-9A42-C623-81C5-EC59FD2D3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58DD29-3AD9-FCB1-CBCA-0E240C577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099FF6-9EA3-1533-EF32-7CCBD9DA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897-6B0B-448B-A420-2A1D8791B618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17E2C-A755-95A0-6990-4723E3CE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E6B6A-39E1-10CD-DB48-636C766A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6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956DF-591F-6E47-1BE2-8AA6CE46C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EE9C5-267B-DEBC-6D46-BB2D017B4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0EF7F8-3FAA-563A-5323-6A2517FD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D5C-4256-4012-92FA-AF2B89E2B02A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8957D-F4AB-FE09-2D36-EAA67E0B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AB761-07DF-6FBE-405F-886C1893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51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3DF05-4999-8262-DBA8-E9455572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E6146C-8267-46A2-FB3F-C19E988E0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EA9B33-05F4-F690-6676-D28D7DFE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527B-8B19-4BDF-A912-FCB490F986AE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1F0CF5-3524-A323-7FAF-571B8827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F81C20-7A50-923F-ABD1-D9600065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94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EBC0-9F20-B9DA-87F7-7CD0F03C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D5D270-2648-9D9B-C57F-F6E9E5B5C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FF9A67-6B83-F8D1-2683-63F4F4F3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F6F73-C3CE-A2AE-CC71-60DBCD06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695-CFB2-40CE-8630-F15BA114B968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4FEFA1-D070-05D9-214E-558F2471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ACE2A0-FD10-2BF5-672B-90A1FC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63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441B6-5B37-B9CD-EF7A-1EDFBDB4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FF0FF5-8CBC-947E-C8AB-97A6C7F2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60AF43-900F-2955-9C58-4B3A52E8F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273A24-C0FF-5204-DDDA-BB0668AF8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A07BAD-E54A-3337-C095-7F3DDADBE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661F55-1C14-6B3F-4576-F82FF90F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48C5-D32C-4AEF-820E-DE18BC3030EA}" type="datetime1">
              <a:rPr lang="de-DE" smtClean="0"/>
              <a:t>25.06.2023</a:t>
            </a:fld>
            <a:endParaRPr lang="de-D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EF4889-464D-A0F4-5900-42859B42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7935BF-AD2D-3F50-B877-5AFED99B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0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7159B-C3EF-DCBD-52AD-FE7CCC4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97D16F-937E-0E33-01E1-A07A0E5C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AE9F-4EC2-4233-9CE6-55C204E0141D}" type="datetime1">
              <a:rPr lang="de-DE" smtClean="0"/>
              <a:t>25.06.2023</a:t>
            </a:fld>
            <a:endParaRPr lang="de-D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FCD8D1-0D26-F42B-9BD6-716764CD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13B4A7-E446-6237-FC69-F73D53B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3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706179-3F86-BC85-E692-4F84DF54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0280-C40A-4AAF-932D-F77EC7754D71}" type="datetime1">
              <a:rPr lang="de-DE" smtClean="0"/>
              <a:t>25.06.2023</a:t>
            </a:fld>
            <a:endParaRPr lang="de-D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4C5419-4F67-2BDD-9C5F-048DE81F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5AEB0D-56A7-4F7D-1BED-067AC725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03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AE9D1-5015-0A17-3867-DC2A4539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E9021-35D2-F135-C275-1DC8E9CA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5AB8E8-3CE3-3333-1005-D4384A26D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E7510C-612C-5342-6DBB-4AEB930D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1A03-3701-4871-BEE0-201FB926E61C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32DA1E-C041-0D69-C34E-B46A00FF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DB4F9-659E-2DDB-99D1-F2017FEC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32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B1444-FD1F-8CE7-4B44-8243BAF7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E2F4D7-D276-3AF5-623C-38A060072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8A241A-EBC0-F05D-95B0-764F59A9F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5BEB9-8A27-0389-1511-2BB60114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DE4B-0F20-4336-9899-A21A0E39E7C9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3A9845-9571-F493-9B85-2EEAB303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AF1A09-19BE-14CC-BF24-4CC556AB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88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58B88-18E7-8116-24EF-E9A21D01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9744E4-86C6-6B45-8247-316FBE89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D1F6C-519F-FE10-A3A0-15B9A4897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74EA-9C0A-4914-BC55-6F54493A217A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39AB2-8E8B-FA05-860D-8FE0BE43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5D352-0071-5634-A093-E71E3929E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95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4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8.png"/><Relationship Id="rId3" Type="http://schemas.openxmlformats.org/officeDocument/2006/relationships/image" Target="../media/image24.png"/><Relationship Id="rId21" Type="http://schemas.openxmlformats.org/officeDocument/2006/relationships/image" Target="../media/image41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4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1.png"/><Relationship Id="rId19" Type="http://schemas.openxmlformats.org/officeDocument/2006/relationships/image" Target="../media/image39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40.png"/><Relationship Id="rId22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A23189-9AE3-0DE0-D181-7B5A410A1FF5}"/>
              </a:ext>
            </a:extLst>
          </p:cNvPr>
          <p:cNvSpPr txBox="1"/>
          <p:nvPr/>
        </p:nvSpPr>
        <p:spPr>
          <a:xfrm>
            <a:off x="1025652" y="210312"/>
            <a:ext cx="10559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9324" marR="296823" algn="ctr">
              <a:spcBef>
                <a:spcPts val="56"/>
              </a:spcBef>
            </a:pPr>
            <a:r>
              <a:rPr lang="ru-RU" sz="1800" spc="6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Федеральное государственное </a:t>
            </a:r>
            <a:r>
              <a:rPr lang="ru-RU" sz="1800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автономное образовательно</a:t>
            </a:r>
            <a:r>
              <a:rPr lang="ru-RU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е </a:t>
            </a:r>
            <a:r>
              <a:rPr lang="ru-RU" sz="1800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учреждение </a:t>
            </a:r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высшего</a:t>
            </a:r>
            <a:r>
              <a:rPr lang="ru-RU" sz="1800" spc="62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образования</a:t>
            </a:r>
            <a:endParaRPr lang="ru-RU" sz="18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«Санкт-Петербургский политехнический университет </a:t>
            </a:r>
            <a:r>
              <a:rPr lang="ru-RU" sz="1800" spc="17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Петра</a:t>
            </a:r>
            <a:r>
              <a:rPr lang="ru-RU" sz="1800" spc="3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Великого»</a:t>
            </a:r>
          </a:p>
          <a:p>
            <a:pPr marL="715" algn="ctr">
              <a:spcBef>
                <a:spcPts val="3"/>
              </a:spcBef>
            </a:pP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Физико-механический институт</a:t>
            </a:r>
          </a:p>
          <a:p>
            <a:pPr marL="715" algn="ctr">
              <a:spcBef>
                <a:spcPts val="3"/>
              </a:spcBef>
            </a:pP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Высшая школа теоретической механики и математической физики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AA176-5C46-4FEF-DD38-6B065E84E8FE}"/>
              </a:ext>
            </a:extLst>
          </p:cNvPr>
          <p:cNvSpPr txBox="1"/>
          <p:nvPr/>
        </p:nvSpPr>
        <p:spPr>
          <a:xfrm>
            <a:off x="1455893" y="2951946"/>
            <a:ext cx="9280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150" dirty="0">
                <a:latin typeface="+mj-lt"/>
                <a:cs typeface="Times New Roman" panose="02020603050405020304" pitchFamily="18" charset="0"/>
              </a:rPr>
              <a:t>УРАВНЕНИЯ МЕХАНИКИ И ЭЛЕКТРОДИНАМИКИ</a:t>
            </a:r>
            <a:br>
              <a:rPr lang="ru-RU" sz="2800" b="1" spc="150" dirty="0">
                <a:latin typeface="+mj-lt"/>
                <a:cs typeface="Times New Roman" panose="02020603050405020304" pitchFamily="18" charset="0"/>
              </a:rPr>
            </a:br>
            <a:r>
              <a:rPr lang="ru-RU" sz="2800" b="1" spc="150" dirty="0">
                <a:latin typeface="+mj-lt"/>
                <a:cs typeface="Times New Roman" panose="02020603050405020304" pitchFamily="18" charset="0"/>
              </a:rPr>
              <a:t>В СЛУЧАЕ ПОДВИЖНОЙ ТОЧКИ НАБЛЮДЕНИЯ</a:t>
            </a:r>
            <a:endParaRPr lang="ru-RU" sz="2800" spc="15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0A64F1-B915-CDE3-3F8E-6C243E02E067}"/>
              </a:ext>
            </a:extLst>
          </p:cNvPr>
          <p:cNvSpPr txBox="1"/>
          <p:nvPr/>
        </p:nvSpPr>
        <p:spPr>
          <a:xfrm>
            <a:off x="1357691" y="1889887"/>
            <a:ext cx="947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  <a:cs typeface="Times New Roman" panose="02020603050405020304" pitchFamily="18" charset="0"/>
              </a:rPr>
              <a:t>Выпускная квалификационная работа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7A521D9A-08D2-13C5-FA27-476B10BCD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1130"/>
              </p:ext>
            </p:extLst>
          </p:nvPr>
        </p:nvGraphicFramePr>
        <p:xfrm>
          <a:off x="816100" y="5356988"/>
          <a:ext cx="10559796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06014">
                  <a:extLst>
                    <a:ext uri="{9D8B030D-6E8A-4147-A177-3AD203B41FA5}">
                      <a16:colId xmlns:a16="http://schemas.microsoft.com/office/drawing/2014/main" val="3398364285"/>
                    </a:ext>
                  </a:extLst>
                </a:gridCol>
                <a:gridCol w="7053782">
                  <a:extLst>
                    <a:ext uri="{9D8B030D-6E8A-4147-A177-3AD203B41FA5}">
                      <a16:colId xmlns:a16="http://schemas.microsoft.com/office/drawing/2014/main" val="3448643075"/>
                    </a:ext>
                  </a:extLst>
                </a:gridCol>
              </a:tblGrid>
              <a:tr h="21188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Научный руководитель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de-D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cap="none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Иванова Елена Александровна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д.ф.-м.н., профессор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ВШТМиМФ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de-D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185612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Выполнила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de-DE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cap="none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Быкова Софья Андреевна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студентка гр. 5030103/90101</a:t>
                      </a:r>
                      <a:endParaRPr lang="de-DE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773544"/>
                  </a:ext>
                </a:extLst>
              </a:tr>
            </a:tbl>
          </a:graphicData>
        </a:graphic>
      </p:graphicFrame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F8618121-30EC-C2AB-A319-0AFAFA11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397" y="6197219"/>
            <a:ext cx="2743200" cy="365125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+mj-lt"/>
              </a:rPr>
              <a:t>2023</a:t>
            </a: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930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/>
              <p:nvPr/>
            </p:nvSpPr>
            <p:spPr>
              <a:xfrm>
                <a:off x="847634" y="1886871"/>
                <a:ext cx="10569304" cy="460600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b="0" dirty="0"/>
                  <a:t>Предположение: </a:t>
                </a:r>
                <a:br>
                  <a:rPr lang="ru-RU" sz="2000" b="0" dirty="0"/>
                </a:br>
                <a:r>
                  <a:rPr lang="ru-RU" sz="2000" b="0" dirty="0"/>
                  <a:t>запишем второе уравнение Максвелла с использованием материальной производной.</a:t>
                </a:r>
                <a:br>
                  <a:rPr lang="ru-RU" sz="20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u-RU" sz="2000" b="0" i="0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так как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Формальное преобразование:</a:t>
                </a:r>
                <a:endParaRPr lang="en-US" sz="2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  <m:r>
                        <a:rPr lang="ru-RU" sz="2000">
                          <a:latin typeface="Cambria Math" panose="020405030504060302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𝛁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lim>
                      </m:limLow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ru-RU" sz="2000">
                                      <a:latin typeface="Cambria Math" panose="02040503050406030204" pitchFamily="18" charset="0"/>
                                    </a:rPr>
                                    <m:t>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𝛁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𝓑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по закону Гаусса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для магн.  поля</m:t>
                              </m:r>
                            </m:e>
                          </m:eqArr>
                        </m:lim>
                      </m:limLow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000" i="1" dirty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𝓔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34" y="1886871"/>
                <a:ext cx="10569304" cy="4606004"/>
              </a:xfrm>
              <a:prstGeom prst="rect">
                <a:avLst/>
              </a:prstGeom>
              <a:blipFill>
                <a:blip r:embed="rId3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1289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Второе уравнение Максвелла в пространственном описании с подвижной точкой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/>
              <p:nvPr/>
            </p:nvSpPr>
            <p:spPr>
              <a:xfrm>
                <a:off x="10533017" y="2713478"/>
                <a:ext cx="883920" cy="2635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800" b="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de-DE" sz="18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eqAr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  <m:r>
                        <a:rPr lang="de-DE" sz="18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18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017" y="2713478"/>
                <a:ext cx="883920" cy="2635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0D883D-56C1-E843-EFAC-E058DBA9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10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2419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40403B9D-249B-5DE9-DA30-573070F6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06" y="162797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с уравнениями Герца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*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9093D-42BB-3193-CF0B-50B48E4A3C4D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6345514" y="3842389"/>
                <a:ext cx="5677524" cy="187261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de-DE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𝛁</m:t>
                          </m:r>
                          <m:r>
                            <a:rPr lang="ru-RU" sz="20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ru-RU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𝓑</m:t>
                              </m:r>
                            </m:num>
                            <m:den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smtClean="0">
                              <a:latin typeface="Cambria Math" panose="02040503050406030204" pitchFamily="18" charset="0"/>
                            </a:rPr>
                            <m:t>𝛁</m:t>
                          </m:r>
                          <m:r>
                            <a:rPr lang="ru-RU" sz="2000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𝓑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𝐯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𝐯</m:t>
                                      </m:r>
                                    </m:e>
                                    <m:sub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sz="2000" dirty="0"/>
              </a:p>
              <a:p>
                <a:pPr marL="0" indent="0">
                  <a:buNone/>
                </a:pPr>
                <a:endParaRPr lang="ru-RU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9093D-42BB-3193-CF0B-50B48E4A3C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345514" y="3842389"/>
                <a:ext cx="5677524" cy="187261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338D7E-94F5-9E48-A3D6-B49A5DE7FD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026"/>
          <a:stretch/>
        </p:blipFill>
        <p:spPr>
          <a:xfrm>
            <a:off x="581712" y="1876143"/>
            <a:ext cx="4724809" cy="172164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A1FEC3-E534-BF68-A24D-1C411213DA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818"/>
          <a:stretch/>
        </p:blipFill>
        <p:spPr>
          <a:xfrm>
            <a:off x="6095999" y="1305390"/>
            <a:ext cx="5870565" cy="237045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AED6F2-2ECF-6EC9-841B-6B73E1C34C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957" y="4001855"/>
            <a:ext cx="5902851" cy="1467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433C5F-D050-79D3-828D-AEE5CE308F66}"/>
                  </a:ext>
                </a:extLst>
              </p:cNvPr>
              <p:cNvSpPr txBox="1"/>
              <p:nvPr/>
            </p:nvSpPr>
            <p:spPr>
              <a:xfrm>
                <a:off x="226835" y="5418401"/>
                <a:ext cx="5452089" cy="415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где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𝐇</m:t>
                    </m:r>
                    <m:r>
                      <a:rPr lang="ru-RU" sz="20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>
                        <a:latin typeface="Cambria Math" panose="02040503050406030204" pitchFamily="18" charset="0"/>
                      </a:rPr>
                      <m:t>𝐄</m:t>
                    </m:r>
                    <m:r>
                      <a:rPr lang="ru-RU" sz="20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000" b="1" dirty="0"/>
                  <a:t> </a:t>
                </a:r>
                <a:r>
                  <a:rPr lang="ru-RU" sz="2100" dirty="0"/>
                  <a:t>такие же, как в неподвижной среде</a:t>
                </a:r>
                <a:endParaRPr lang="de-DE" sz="21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433C5F-D050-79D3-828D-AEE5CE308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35" y="5418401"/>
                <a:ext cx="5452089" cy="415498"/>
              </a:xfrm>
              <a:prstGeom prst="rect">
                <a:avLst/>
              </a:prstGeom>
              <a:blipFill>
                <a:blip r:embed="rId7"/>
                <a:stretch>
                  <a:fillRect l="-1117" t="-8824" b="-27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42823A5-1C3C-361F-F53A-B4641CE6FA50}"/>
              </a:ext>
            </a:extLst>
          </p:cNvPr>
          <p:cNvCxnSpPr>
            <a:cxnSpLocks/>
          </p:cNvCxnSpPr>
          <p:nvPr/>
        </p:nvCxnSpPr>
        <p:spPr>
          <a:xfrm>
            <a:off x="1755902" y="2284476"/>
            <a:ext cx="2108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EADDF-8373-B068-B428-AE56772B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11</a:t>
            </a:fld>
            <a:endParaRPr lang="de-D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F8070-3568-6CFF-6A9C-A4E70DFF78E9}"/>
              </a:ext>
            </a:extLst>
          </p:cNvPr>
          <p:cNvSpPr txBox="1"/>
          <p:nvPr/>
        </p:nvSpPr>
        <p:spPr>
          <a:xfrm>
            <a:off x="795977" y="3647817"/>
            <a:ext cx="472480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Уравнения Герца для подвижных тел</a:t>
            </a:r>
            <a:endParaRPr lang="de-DE" sz="21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9B5952-6A06-E437-5B38-EC805078670B}"/>
              </a:ext>
            </a:extLst>
          </p:cNvPr>
          <p:cNvSpPr txBox="1"/>
          <p:nvPr/>
        </p:nvSpPr>
        <p:spPr>
          <a:xfrm>
            <a:off x="447039" y="6273617"/>
            <a:ext cx="9476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*Мандельштам Л. И. Лекции по оптике, теории относительности и квантовой механике. 1972</a:t>
            </a:r>
            <a:r>
              <a:rPr lang="en-US" sz="1400" dirty="0"/>
              <a:t>.</a:t>
            </a:r>
            <a:endParaRPr lang="de-D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646611-71DA-2394-9571-886F8999BC69}"/>
              </a:ext>
            </a:extLst>
          </p:cNvPr>
          <p:cNvSpPr txBox="1"/>
          <p:nvPr/>
        </p:nvSpPr>
        <p:spPr>
          <a:xfrm>
            <a:off x="375920" y="1444537"/>
            <a:ext cx="559907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Уравнения Максвелла для неподвижных тел</a:t>
            </a:r>
            <a:endParaRPr lang="de-DE" sz="21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6C2725-4287-A836-15BE-1085AD395D51}"/>
              </a:ext>
            </a:extLst>
          </p:cNvPr>
          <p:cNvSpPr txBox="1"/>
          <p:nvPr/>
        </p:nvSpPr>
        <p:spPr>
          <a:xfrm>
            <a:off x="7375343" y="3647817"/>
            <a:ext cx="297395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Полученные уравнения</a:t>
            </a:r>
            <a:endParaRPr lang="de-DE" sz="2100" b="1" dirty="0"/>
          </a:p>
        </p:txBody>
      </p:sp>
    </p:spTree>
    <p:extLst>
      <p:ext uri="{BB962C8B-B14F-4D97-AF65-F5344CB8AC3E}">
        <p14:creationId xmlns:p14="http://schemas.microsoft.com/office/powerpoint/2010/main" val="340284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F7998-E0EF-1F79-FECD-A05E9364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83" y="320674"/>
            <a:ext cx="11398328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для неподвижных сред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endParaRPr lang="de-DE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899" y="1646236"/>
                <a:ext cx="11064695" cy="489108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Рассматривается м</a:t>
                </a:r>
                <a:r>
                  <a:rPr lang="ru-RU" sz="2800" dirty="0"/>
                  <a:t>одель, основанная на упругом изотропном континууме </a:t>
                </a:r>
                <a:r>
                  <a:rPr lang="ru-RU" sz="2800" dirty="0" err="1"/>
                  <a:t>Коссера</a:t>
                </a:r>
                <a:r>
                  <a:rPr lang="ru-RU" sz="2800" dirty="0"/>
                  <a:t>, обладающем </a:t>
                </a:r>
                <a:r>
                  <a:rPr lang="ru-RU" sz="2800" b="1" dirty="0"/>
                  <a:t>только вращательными </a:t>
                </a:r>
                <a:r>
                  <a:rPr lang="ru-RU" sz="2800" dirty="0"/>
                  <a:t>степенями свободы.</a:t>
                </a:r>
              </a:p>
              <a:p>
                <a:pPr marL="0" indent="0">
                  <a:buNone/>
                </a:pPr>
                <a:r>
                  <a:rPr lang="ru-RU" sz="2800" dirty="0"/>
                  <a:t>Упрощающие предположения: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dirty="0"/>
                  <a:t>Тензор моментных напряжений антисимметричный.</a:t>
                </a:r>
              </a:p>
              <a:p>
                <a:pPr marL="285750" indent="-285750"/>
                <a:r>
                  <a:rPr lang="ru-RU" dirty="0"/>
                  <a:t>Внешний объемный момент считается нулевым.</a:t>
                </a:r>
              </a:p>
              <a:p>
                <a:pPr marL="285750" indent="-285750"/>
                <a:r>
                  <a:rPr lang="ru-RU" b="1" dirty="0"/>
                  <a:t>Трансляционная скорость считается нулевой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ru-RU" sz="2800" dirty="0"/>
                  <a:t> деформации по трансляционным степеням свободы отсутствуют, плотность среды постоянна.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Ivanova E.A.: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Modeling of electrodynamic processes by means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mechanical analogies. Z.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Angew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Math. Mech. 2021.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899" y="1646236"/>
                <a:ext cx="11064695" cy="4891089"/>
              </a:xfrm>
              <a:blipFill>
                <a:blip r:embed="rId3"/>
                <a:stretch>
                  <a:fillRect l="-1157" t="-2743" r="-6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16A160-6488-7F0B-4B18-B46D3DA4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12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4299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CC58-8B28-03A6-2ABB-DF54D444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013" y="13925"/>
            <a:ext cx="11174392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в неподвижной среде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339670D1-2B54-6AA2-F3A6-C7C56A1709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7595" y="1040025"/>
                <a:ext cx="11516811" cy="57010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/>
                  <a:t>Уравнения механики</a:t>
                </a:r>
                <a:endParaRPr lang="ru-RU" sz="2000" b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</m:oMath>
                  </m:oMathPara>
                </a14:m>
                <a:endParaRPr lang="ru-RU" sz="2000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dirty="0"/>
                  <a:t>Определяющие уравнения</a:t>
                </a:r>
                <a:r>
                  <a:rPr lang="en-US" sz="2000" dirty="0"/>
                  <a:t> </a:t>
                </a:r>
                <a:r>
                  <a:rPr lang="ru-RU" sz="2000" dirty="0"/>
                  <a:t>в терминах механических величин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ru-RU" sz="2000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>
                    <a:effectLst/>
                    <a:ea typeface="Times New Roman" panose="02020603050405020304" pitchFamily="18" charset="0"/>
                  </a:rPr>
                  <a:t>Механические аналогии электродинамических величин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𝓓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</m:oMath>
                  </m:oMathPara>
                </a14:m>
                <a:endParaRPr lang="en-US" sz="2000" b="1" i="1" kern="0" dirty="0"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n-US" sz="2000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𝜀</m:t>
                          </m:r>
                          <m:sSub>
                            <m:sSub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000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a:rPr lang="en-GB" sz="200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GB" sz="2000" b="1" i="0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⋅⋅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</m:e>
                          </m:d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𝜇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000" dirty="0">
                  <a:effectLst/>
                  <a:ea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Уравнения Максвелла</a:t>
                </a:r>
                <a:endParaRPr lang="ru-RU" sz="2000" b="1" kern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GB" sz="2000" b="1" i="1" kern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𝓓</m:t>
                          </m:r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en-US" sz="2000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×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  <m:r>
                        <a:rPr lang="en-US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𝓓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𝑞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×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</m:oMath>
                  </m:oMathPara>
                </a14:m>
                <a:endParaRPr lang="ru-RU" sz="2000" i="1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dirty="0"/>
                  <a:t>Определяющие уравнения в терминах электродинамических величин</a:t>
                </a:r>
                <a:endParaRPr lang="ru-RU" sz="2000" i="1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b="1">
                          <a:latin typeface="Cambria Math" panose="02040503050406030204" pitchFamily="18" charset="0"/>
                        </a:rPr>
                        <m:t>𝓓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𝜀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𝓑</m:t>
                      </m:r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𝜇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</m:oMath>
                  </m:oMathPara>
                </a14:m>
                <a:endParaRPr lang="ru-RU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sz="1400" dirty="0"/>
                  <a:t>*</a:t>
                </a:r>
                <a:r>
                  <a:rPr lang="en-US" sz="1400" dirty="0"/>
                  <a:t>Ivanova E.A.:</a:t>
                </a:r>
                <a:r>
                  <a:rPr lang="ru-RU" sz="1400" dirty="0"/>
                  <a:t> </a:t>
                </a:r>
                <a:r>
                  <a:rPr lang="en-US" sz="1400" dirty="0"/>
                  <a:t>Modeling of electrodynamic processes by means</a:t>
                </a:r>
                <a:r>
                  <a:rPr lang="ru-RU" sz="1400" dirty="0"/>
                  <a:t> </a:t>
                </a:r>
                <a:r>
                  <a:rPr lang="en-US" sz="1400" dirty="0"/>
                  <a:t>of mechanical analogies. Z. </a:t>
                </a:r>
                <a:r>
                  <a:rPr lang="en-US" sz="1400" dirty="0" err="1"/>
                  <a:t>Angew</a:t>
                </a:r>
                <a:r>
                  <a:rPr lang="en-US" sz="1400" dirty="0"/>
                  <a:t>. Math. Mech. 2021.</a:t>
                </a:r>
                <a:endParaRPr lang="de-DE" sz="1400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339670D1-2B54-6AA2-F3A6-C7C56A170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595" y="1040025"/>
                <a:ext cx="11516811" cy="5701017"/>
              </a:xfrm>
              <a:blipFill>
                <a:blip r:embed="rId3"/>
                <a:stretch>
                  <a:fillRect l="-159" t="-428" b="-3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F9F043-E024-00F7-52B3-D0356CF6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13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6495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F7998-E0EF-1F79-FECD-A05E9364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Обобщенная механическая модель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для случая подвижных сред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60793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Рассматривается м</a:t>
                </a:r>
                <a:r>
                  <a:rPr lang="ru-RU" sz="2800" dirty="0"/>
                  <a:t>одель, основанная на упругом изотропном континууме </a:t>
                </a:r>
                <a:r>
                  <a:rPr lang="ru-RU" sz="2800" dirty="0" err="1"/>
                  <a:t>Коссера</a:t>
                </a:r>
                <a:r>
                  <a:rPr lang="ru-RU" sz="2800" dirty="0"/>
                  <a:t> с </a:t>
                </a:r>
                <a:r>
                  <a:rPr lang="ru-RU" sz="2800" b="1" dirty="0"/>
                  <a:t>трансляционными</a:t>
                </a:r>
                <a:r>
                  <a:rPr lang="ru-RU" sz="2800" dirty="0"/>
                  <a:t> и вращательными степенями свободы.</a:t>
                </a:r>
              </a:p>
              <a:p>
                <a:pPr marL="0" indent="0">
                  <a:buNone/>
                </a:pPr>
                <a:r>
                  <a:rPr lang="ru-RU" sz="2800" dirty="0"/>
                  <a:t>Упрощающие предположения: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dirty="0"/>
                  <a:t>Тензор моментных напряжений антисимметричный.</a:t>
                </a:r>
              </a:p>
              <a:p>
                <a:pPr marL="285750" indent="-285750"/>
                <a:r>
                  <a:rPr lang="ru-RU" sz="2800" dirty="0"/>
                  <a:t>Внешний объемный момент считается нулевым.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b="1" dirty="0"/>
                  <a:t>Скорости считаются постоянными</a:t>
                </a:r>
                <a14:m>
                  <m:oMath xmlns:m="http://schemas.openxmlformats.org/officeDocument/2006/math"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8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ru-RU" sz="2800" dirty="0"/>
                  <a:t> деформации по трансляционным степеням свободы отсутствуют, </a:t>
                </a:r>
                <a:br>
                  <a:rPr lang="ru-RU" sz="2800" dirty="0"/>
                </a:br>
                <a:r>
                  <a:rPr lang="ru-RU" sz="2800" dirty="0"/>
                  <a:t>плотность среды постоянна.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607936" cy="4351338"/>
              </a:xfrm>
              <a:blipFill>
                <a:blip r:embed="rId3"/>
                <a:stretch>
                  <a:fillRect l="-1207" t="-22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16A160-6488-7F0B-4B18-B46D3DA4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14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8421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CC58-8B28-03A6-2ABB-DF54D444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в подвижной среде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6CF253-0A86-5772-6433-1938FBEF9CCE}"/>
                  </a:ext>
                </a:extLst>
              </p:cNvPr>
              <p:cNvSpPr txBox="1"/>
              <p:nvPr/>
            </p:nvSpPr>
            <p:spPr>
              <a:xfrm>
                <a:off x="368590" y="1325563"/>
                <a:ext cx="11269626" cy="4944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/>
                  <a:t>Уравнение для деформаций по вращательным степеням свободы</a:t>
                </a:r>
                <a:r>
                  <a:rPr lang="ru-RU" sz="2000" dirty="0"/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den>
                      </m:f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ru-RU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 i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,</m:t>
                      </m:r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b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Перепишем через полную производную, учитывая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ru-RU" sz="2000" kern="0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indent="457200">
                  <a:spcBef>
                    <a:spcPts val="400"/>
                  </a:spcBef>
                  <a:spcAft>
                    <a:spcPts val="400"/>
                  </a:spcAft>
                  <a:tabLst>
                    <a:tab pos="952500" algn="l"/>
                    <a:tab pos="60325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GB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0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e>
                      </m:d>
                      <m:r>
                        <a:rPr lang="en-GB" sz="20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a:rPr lang="en-GB" sz="200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GB" sz="2000" b="1" i="0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⋅⋅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 ker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en-GB" sz="2000" b="1" i="1" ker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</m:oMath>
                  </m:oMathPara>
                </a14:m>
                <a:endParaRPr lang="ru-RU" sz="2000" dirty="0">
                  <a:ea typeface="Times New Roman" panose="02020603050405020304" pitchFamily="18" charset="0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>
                    <a:ea typeface="Times New Roman" panose="02020603050405020304" pitchFamily="18" charset="0"/>
                  </a:rPr>
                  <a:t>Уравнение баланса кинетического момента</a:t>
                </a:r>
                <a:r>
                  <a:rPr lang="ru-RU" sz="2000" dirty="0">
                    <a:ea typeface="Times New Roman" panose="02020603050405020304" pitchFamily="18" charset="0"/>
                  </a:rPr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,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ru-RU" sz="2000" kern="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За</a:t>
                </a:r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пишем через полную производную, учитывая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GB" sz="2000" b="1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𝐌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𝑲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𝛁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⋅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𝑲</m:t>
                          </m:r>
                        </m:e>
                      </m:d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𝐯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r>
                        <a:rPr lang="en-GB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𝚯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2000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tr</m:t>
                      </m:r>
                      <m:r>
                        <a:rPr lang="en-GB" sz="2000" b="1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𝚯</m:t>
                      </m:r>
                      <m:r>
                        <a:rPr lang="en-GB" sz="2000" b="1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𝐄</m:t>
                      </m:r>
                      <m:r>
                        <a:rPr lang="en-GB" sz="2000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/>
                  <a:t>Определяющие уравнения</a:t>
                </a:r>
                <a:r>
                  <a:rPr lang="ru-RU" sz="2000" dirty="0"/>
                  <a:t>:</a:t>
                </a:r>
              </a:p>
              <a:p>
                <a:pPr indent="457200">
                  <a:spcBef>
                    <a:spcPts val="400"/>
                  </a:spcBef>
                  <a:spcAft>
                    <a:spcPts val="400"/>
                  </a:spcAft>
                  <a:tabLst>
                    <a:tab pos="952500" algn="l"/>
                    <a:tab pos="60325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6CF253-0A86-5772-6433-1938FBEF9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90" y="1325563"/>
                <a:ext cx="11269626" cy="4944687"/>
              </a:xfrm>
              <a:prstGeom prst="rect">
                <a:avLst/>
              </a:prstGeom>
              <a:blipFill>
                <a:blip r:embed="rId3"/>
                <a:stretch>
                  <a:fillRect l="-541" t="-6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422569-E3D6-64F5-39FB-D0BF8200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15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4180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F855B-BCFC-5D70-FFC3-E92C4E44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507"/>
            <a:ext cx="10515600" cy="79424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Механические аналогии 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3">
                <a:extLst>
                  <a:ext uri="{FF2B5EF4-FFF2-40B4-BE49-F238E27FC236}">
                    <a16:creationId xmlns:a16="http://schemas.microsoft.com/office/drawing/2014/main" id="{3522118F-8D39-18C8-35BB-314456C683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82434981"/>
                  </p:ext>
                </p:extLst>
              </p:nvPr>
            </p:nvGraphicFramePr>
            <p:xfrm>
              <a:off x="160690" y="932295"/>
              <a:ext cx="11870620" cy="5424055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35310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35310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3833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400"/>
                            </a:spcAft>
                          </a:pPr>
                          <a:r>
                            <a:rPr lang="ru-RU" sz="2000" b="0" dirty="0">
                              <a:effectLst/>
                            </a:rPr>
                            <a:t>Первое уравнение Максвелла и уравнение Гаусса для эл. поля</a:t>
                          </a:r>
                        </a:p>
                        <a:p>
                          <a:pPr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 ker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</m:t>
                                    </m:r>
                                    <m:r>
                                      <a:rPr lang="en-GB" sz="2000" b="1" i="1" kern="0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𝓓</m:t>
                                    </m:r>
                                  </m:num>
                                  <m:den>
                                    <m:r>
                                      <a:rPr lang="en-GB" sz="2000" i="1" ker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b="0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en-US" sz="2000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2000" b="1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𝛁</m:t>
                                </m:r>
                                <m:r>
                                  <a:rPr lang="en-US" sz="20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sz="2000" b="1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GB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2501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2000" b="1" i="1" kern="0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indent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indent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⋅⋅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𝓗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000" i="1" dirty="0"/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𝐄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b>
                                </m:sSub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⋅⋅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400"/>
                            </a:spcAft>
                          </a:pPr>
                          <a:r>
                            <a:rPr lang="ru-RU" sz="2000" b="0" dirty="0">
                              <a:effectLst/>
                            </a:rPr>
                            <a:t>Второе уравнение Максвелла и уравнение Гаусса для </a:t>
                          </a:r>
                          <a:r>
                            <a:rPr lang="ru-RU" sz="2000" b="0" dirty="0" err="1">
                              <a:effectLst/>
                            </a:rPr>
                            <a:t>магн</a:t>
                          </a:r>
                          <a:r>
                            <a:rPr lang="ru-RU" sz="2000" b="0" dirty="0">
                              <a:effectLst/>
                            </a:rPr>
                            <a:t>. поля</a:t>
                          </a:r>
                          <a:endParaRPr lang="ru-RU" sz="2000" b="0" i="1" dirty="0"/>
                        </a:p>
                        <a:p>
                          <a:pPr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num>
                                  <m:den>
                                    <m:r>
                                      <a:rPr lang="en-GB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en-US" sz="2000" b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US" sz="2000" b="1" i="0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𝛁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ru-RU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GB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𝓥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29032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</m:oMath>
                            </m:oMathPara>
                          </a14:m>
                          <a:endParaRPr lang="ru-RU" sz="20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tr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𝐌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000" i="1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>
                                    <a:latin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de-DE" sz="2000" b="0" i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de-DE" sz="2000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DE" sz="2000" b="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e-DE" sz="20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0">
                                        <a:latin typeface="Cambria Math" panose="02040503050406030204" pitchFamily="18" charset="0"/>
                                      </a:rPr>
                                      <m:t>𝐌</m:t>
                                    </m:r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𝐄</m:t>
                                        </m:r>
                                      </m:e>
                                    </m:d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𝛁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de-DE" sz="2000" b="1" i="1"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b="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 i="0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 b="0" i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Объект 3">
                <a:extLst>
                  <a:ext uri="{FF2B5EF4-FFF2-40B4-BE49-F238E27FC236}">
                    <a16:creationId xmlns:a16="http://schemas.microsoft.com/office/drawing/2014/main" id="{3522118F-8D39-18C8-35BB-314456C683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82434981"/>
                  </p:ext>
                </p:extLst>
              </p:nvPr>
            </p:nvGraphicFramePr>
            <p:xfrm>
              <a:off x="160690" y="932295"/>
              <a:ext cx="11870620" cy="5424055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35310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35310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3833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51" t="-33171" r="-154" b="-30487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25012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132524" r="-100308" b="-203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103" t="-132524" r="-308" b="-2033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51" t="-233659" r="-154" b="-1043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290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322642" r="-100308" b="-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103" t="-322642" r="-308" b="-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293A56-C792-6176-E06A-4DD35CEE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16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9045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6E266-DBA0-48DF-34EE-B0660C16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21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Определяющие уравнения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Объект 3">
                <a:extLst>
                  <a:ext uri="{FF2B5EF4-FFF2-40B4-BE49-F238E27FC236}">
                    <a16:creationId xmlns:a16="http://schemas.microsoft.com/office/drawing/2014/main" id="{64C9882F-0738-D4D5-31C5-02F94B248A7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1077127"/>
                  </p:ext>
                </p:extLst>
              </p:nvPr>
            </p:nvGraphicFramePr>
            <p:xfrm>
              <a:off x="152426" y="1266003"/>
              <a:ext cx="11887148" cy="4974159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43574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4357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410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  <m:r>
                                  <a:rPr lang="ru-RU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Ψ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Ψ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mbria Math" panose="02040503050406030204" pitchFamily="18" charset="0"/>
                                          </a:rPr>
                                          <m:t>𝜒</m:t>
                                        </m:r>
                                      </m:e>
                                      <m:sup>
                                        <m:r>
                                          <a:rPr lang="en-US" sz="2000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sz="2000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ru-RU" sz="20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</m:oMath>
                            </m:oMathPara>
                          </a14:m>
                          <a:endParaRPr lang="en-US" sz="2000" b="1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>
                                        <a:latin typeface="Cambria Math" panose="020405030504060302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sz="2000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e>
                                  <m:sup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𝓑</m:t>
                                </m:r>
                                <m:r>
                                  <a:rPr lang="ru-RU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𝓑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𝓗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𝐯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1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en-US" sz="2000" b="1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×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Объект 3">
                <a:extLst>
                  <a:ext uri="{FF2B5EF4-FFF2-40B4-BE49-F238E27FC236}">
                    <a16:creationId xmlns:a16="http://schemas.microsoft.com/office/drawing/2014/main" id="{64C9882F-0738-D4D5-31C5-02F94B248A7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1077127"/>
                  </p:ext>
                </p:extLst>
              </p:nvPr>
            </p:nvGraphicFramePr>
            <p:xfrm>
              <a:off x="152426" y="1266003"/>
              <a:ext cx="11887148" cy="4974159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43574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4357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410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37234" r="-205" b="-3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5" t="-137968" r="-100410" b="-201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205" t="-137968" r="-410" b="-201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236702" r="-205" b="-1005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5" t="-338503" r="-100410" b="-1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205" t="-338503" r="-410" b="-1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34349-14B1-5BE7-2F81-D1B58796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17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0401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FFAD2-4BF0-0AC5-0EA1-E159BEF0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228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полученных уравнений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уравнениями электродинамики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0CA0353-BFBC-D813-EEAB-2AC3D542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17" y="1941868"/>
            <a:ext cx="11197867" cy="4718586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Благодаря использованию механической модели получены уравнения Максвелла, которые имеют одинаковую форму в подвижной и неподвижной среде.</a:t>
            </a:r>
          </a:p>
          <a:p>
            <a:r>
              <a:rPr lang="ru-RU" sz="2200" dirty="0"/>
              <a:t>В современных учебниках по физике</a:t>
            </a:r>
            <a:r>
              <a:rPr lang="ru-RU" sz="1800" dirty="0"/>
              <a:t>*</a:t>
            </a:r>
            <a:r>
              <a:rPr lang="ru-RU" sz="2200" dirty="0"/>
              <a:t> уравнения Максвелла в подвижных </a:t>
            </a:r>
            <a:br>
              <a:rPr lang="ru-RU" sz="2200" dirty="0"/>
            </a:br>
            <a:r>
              <a:rPr lang="ru-RU" sz="2200" dirty="0"/>
              <a:t>и неподвижных средах тоже выглядят одинаково.</a:t>
            </a:r>
          </a:p>
          <a:p>
            <a:r>
              <a:rPr lang="ru-RU" sz="2200" dirty="0"/>
              <a:t>Полученные определяющие уравнения в терминах электродинамических величин</a:t>
            </a:r>
            <a:br>
              <a:rPr lang="ru-RU" sz="2200" dirty="0"/>
            </a:br>
            <a:r>
              <a:rPr lang="ru-RU" sz="2200" dirty="0"/>
              <a:t>в подвижной и неподвижной среде отличаются.</a:t>
            </a:r>
          </a:p>
          <a:p>
            <a:r>
              <a:rPr lang="ru-RU" sz="2200" dirty="0"/>
              <a:t>Определяющие уравнения для подвижных сред, представленные в современной литературе по физике (уравнения Лоренца, уравнения </a:t>
            </a:r>
            <a:r>
              <a:rPr lang="ru-RU" sz="2200" dirty="0" err="1"/>
              <a:t>Минковского</a:t>
            </a:r>
            <a:r>
              <a:rPr lang="ru-RU" sz="2200" dirty="0"/>
              <a:t>), тоже отличаются </a:t>
            </a:r>
            <a:br>
              <a:rPr lang="ru-RU" sz="2200" dirty="0"/>
            </a:br>
            <a:r>
              <a:rPr lang="ru-RU" sz="2200" dirty="0"/>
              <a:t>от уравнений в неподвижной среде.</a:t>
            </a:r>
          </a:p>
          <a:p>
            <a:r>
              <a:rPr lang="ru-RU" sz="2200" dirty="0"/>
              <a:t>Однако полученные определяющие уравнения, уравнения Лоренца и уравнения </a:t>
            </a:r>
            <a:r>
              <a:rPr lang="ru-RU" sz="2200" dirty="0" err="1"/>
              <a:t>Минковского</a:t>
            </a:r>
            <a:r>
              <a:rPr lang="ru-RU" sz="2200" dirty="0"/>
              <a:t> не совпадают.</a:t>
            </a:r>
          </a:p>
          <a:p>
            <a:pPr marL="0" indent="0">
              <a:buNone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*Болотовский Б. М., Столяров С. Н.: Современное состояние электродинамики движущихся сред (Безграничные среды), Эйнштейновский сборник. 1974.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E29B9-C4F1-3EDB-5B53-6A9370EB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18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6998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885B92-2D50-B49B-A6D1-A221F69B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19</a:t>
            </a:fld>
            <a:endParaRPr lang="de-DE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026CC45-8B84-06FB-5019-316FCF7E0C1D}"/>
              </a:ext>
            </a:extLst>
          </p:cNvPr>
          <p:cNvSpPr txBox="1">
            <a:spLocks/>
          </p:cNvSpPr>
          <p:nvPr/>
        </p:nvSpPr>
        <p:spPr>
          <a:xfrm>
            <a:off x="838200" y="231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определяющих уравнений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уравнениями Лоренца и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Минковского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D6236-7801-1B9C-F222-045F77887785}"/>
                  </a:ext>
                </a:extLst>
              </p:cNvPr>
              <p:cNvSpPr txBox="1"/>
              <p:nvPr/>
            </p:nvSpPr>
            <p:spPr>
              <a:xfrm>
                <a:off x="1291817" y="1757034"/>
                <a:ext cx="9926414" cy="4646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Полученные определяющие уравнения для движущихся сред: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𝓓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lang="de-DE" sz="200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Определяющие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уравнения Лоренца</a:t>
                </a: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*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de-DE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𝓗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𝜇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lang="de-DE" sz="200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Определяющие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уравнения </a:t>
                </a:r>
                <a:r>
                  <a:rPr lang="ru-RU" sz="20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Минковского</a:t>
                </a: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**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de-DE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𝓗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𝓓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just">
                  <a:spcAft>
                    <a:spcPts val="800"/>
                  </a:spcAft>
                </a:pPr>
                <a:b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b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Abraham M.: Zur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Elektrodynamik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bewegter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Körper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.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Rendiconti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del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Circolo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Matematico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di Palermo, t. XXVIII, 1909, pp. 1–28.</a:t>
                </a:r>
                <a:br>
                  <a:rPr lang="ru-RU" sz="1400" dirty="0">
                    <a:solidFill>
                      <a:prstClr val="black"/>
                    </a:solidFill>
                    <a:latin typeface="Calibri" panose="020F0502020204030204"/>
                  </a:rPr>
                </a:b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**</a:t>
                </a:r>
                <a:r>
                  <a:rPr kumimoji="0" lang="de-DE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Minkowsky</a:t>
                </a:r>
                <a:r>
                  <a:rPr kumimoji="0" lang="de-DE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Н.: Die Grundgleichungen für die elektromagnetischen Vorgänge in bewegten Körpern. Nachrichten der </a:t>
                </a:r>
                <a:r>
                  <a:rPr kumimoji="0" lang="de-DE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Kgl</a:t>
                </a:r>
                <a:r>
                  <a:rPr kumimoji="0" lang="de-DE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Gesellschaft der Wissenschaften zu Göttingen, 1908, pp. 53–111.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D6236-7801-1B9C-F222-045F77887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817" y="1757034"/>
                <a:ext cx="9926414" cy="4646721"/>
              </a:xfrm>
              <a:prstGeom prst="rect">
                <a:avLst/>
              </a:prstGeom>
              <a:blipFill>
                <a:blip r:embed="rId3"/>
                <a:stretch>
                  <a:fillRect l="-676" t="-656" r="-184" b="-5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89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B4A74-E171-F2C0-6C93-1F0D02C7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08" y="1958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Актуальность и цели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E5B768-DB5A-CD91-1068-88CD74E12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07" y="1515053"/>
            <a:ext cx="11093967" cy="49841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Интегральные уравнения механики записываются в виде</a:t>
            </a:r>
            <a:br>
              <a:rPr lang="en-US" dirty="0"/>
            </a:br>
            <a:r>
              <a:rPr lang="ru-RU" dirty="0"/>
              <a:t>объемного и поверхностного интегралов.</a:t>
            </a:r>
          </a:p>
          <a:p>
            <a:r>
              <a:rPr lang="ru-RU" dirty="0"/>
              <a:t>Интегральные уравнения электродинамики записываются в виде поверхностного и контурного интегралов.</a:t>
            </a:r>
          </a:p>
          <a:p>
            <a:r>
              <a:rPr lang="ru-RU" dirty="0">
                <a:ea typeface="Calibri" panose="020F0502020204030204" pitchFamily="34" charset="0"/>
              </a:rPr>
              <a:t>Исследовать, можно ли уравнения механики записать в форме, в которой записывают уравнения электродинамики, а уравнения электродинамики записать в форме, в которой записывают уравнения механики.</a:t>
            </a:r>
          </a:p>
          <a:p>
            <a:r>
              <a:rPr lang="ru-RU" dirty="0">
                <a:ea typeface="Calibri" panose="020F0502020204030204" pitchFamily="34" charset="0"/>
              </a:rPr>
              <a:t>В механике существуют разные </a:t>
            </a:r>
            <a:r>
              <a:rPr lang="ru-RU" dirty="0"/>
              <a:t>подходы к описанию подвижных сред, </a:t>
            </a:r>
            <a:br>
              <a:rPr lang="ru-RU" dirty="0"/>
            </a:br>
            <a:r>
              <a:rPr lang="ru-RU" dirty="0"/>
              <a:t>в электродинамике такие подходы не используют.</a:t>
            </a:r>
            <a:endParaRPr lang="ru-RU" dirty="0">
              <a:ea typeface="Calibri" panose="020F0502020204030204" pitchFamily="34" charset="0"/>
            </a:endParaRPr>
          </a:p>
          <a:p>
            <a:r>
              <a:rPr lang="ru-RU" sz="2800" dirty="0">
                <a:effectLst/>
                <a:ea typeface="Calibri" panose="020F0502020204030204" pitchFamily="34" charset="0"/>
              </a:rPr>
              <a:t>Исследова</a:t>
            </a:r>
            <a:r>
              <a:rPr lang="ru-RU" dirty="0">
                <a:ea typeface="Calibri" panose="020F0502020204030204" pitchFamily="34" charset="0"/>
              </a:rPr>
              <a:t>ть, можно ли применить методы, разработанные в МСС, </a:t>
            </a:r>
            <a:r>
              <a:rPr lang="ru-RU" dirty="0"/>
              <a:t>к уравнениям Максвелла для описания подвижных сред в электродинамике.</a:t>
            </a:r>
          </a:p>
          <a:p>
            <a:r>
              <a:rPr lang="ru-RU" sz="2800" dirty="0">
                <a:effectLst/>
                <a:ea typeface="Calibri" panose="020F0502020204030204" pitchFamily="34" charset="0"/>
              </a:rPr>
              <a:t>Обобщить механическую модель электромагнитного поля</a:t>
            </a:r>
            <a:r>
              <a:rPr lang="ru-RU" dirty="0"/>
              <a:t> на случай подвижных сред.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06B0DE-2AD8-F60B-82CE-049C81FE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2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4035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70D18-F5C6-6E04-2C6D-40DDF048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179" y="139169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Заключение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E6DF75-204A-00D0-4AC2-4FF25EBF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79" y="1500441"/>
            <a:ext cx="10695662" cy="49561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Выводы</a:t>
            </a:r>
            <a:r>
              <a:rPr lang="ru-RU" dirty="0"/>
              <a:t>:</a:t>
            </a:r>
          </a:p>
          <a:p>
            <a:r>
              <a:rPr lang="ru-RU" dirty="0"/>
              <a:t>Уравнения механики записываются в двух интегральных формах только в случае антисимметричности тензоров напряжений.</a:t>
            </a:r>
          </a:p>
          <a:p>
            <a:r>
              <a:rPr lang="ru-RU" dirty="0"/>
              <a:t>Уравнения Максвелла всегда можно записать в двух интегральных формах: </a:t>
            </a:r>
            <a:br>
              <a:rPr lang="ru-RU" dirty="0"/>
            </a:br>
            <a:r>
              <a:rPr lang="ru-RU" dirty="0"/>
              <a:t>как в электродинамике и как в механике.</a:t>
            </a:r>
          </a:p>
          <a:p>
            <a:pPr marL="0" indent="0">
              <a:buNone/>
            </a:pPr>
            <a:r>
              <a:rPr lang="ru-RU" b="1" dirty="0"/>
              <a:t>Результаты</a:t>
            </a:r>
            <a:r>
              <a:rPr lang="ru-RU" dirty="0"/>
              <a:t>:</a:t>
            </a:r>
          </a:p>
          <a:p>
            <a:r>
              <a:rPr lang="ru-RU" dirty="0"/>
              <a:t>Путем применения пространственного описания с подвижной точкой наблюдения </a:t>
            </a:r>
            <a:br>
              <a:rPr lang="ru-RU" dirty="0"/>
            </a:br>
            <a:r>
              <a:rPr lang="ru-RU" dirty="0"/>
              <a:t>получены уравнения Максвелла в подвижных средах.</a:t>
            </a:r>
            <a:endParaRPr lang="en-US" dirty="0"/>
          </a:p>
          <a:p>
            <a:r>
              <a:rPr lang="ru-RU" dirty="0"/>
              <a:t>Показано, что полученные уравнения совпадают по форме с уравнениями Герца </a:t>
            </a:r>
            <a:br>
              <a:rPr lang="ru-RU" dirty="0"/>
            </a:br>
            <a:r>
              <a:rPr lang="ru-RU" dirty="0"/>
              <a:t>для подвижных сред, отличаются полной производной и скоростью среды относительно наблюдателя.</a:t>
            </a:r>
          </a:p>
          <a:p>
            <a:r>
              <a:rPr lang="ru-RU" dirty="0">
                <a:ea typeface="Calibri" panose="020F0502020204030204" pitchFamily="34" charset="0"/>
              </a:rPr>
              <a:t>Предложено обобщение</a:t>
            </a:r>
            <a:r>
              <a:rPr lang="ru-RU" sz="2800" dirty="0">
                <a:effectLst/>
                <a:ea typeface="Calibri" panose="020F0502020204030204" pitchFamily="34" charset="0"/>
              </a:rPr>
              <a:t> механической модели </a:t>
            </a:r>
            <a:r>
              <a:rPr lang="ru-RU" dirty="0"/>
              <a:t>электромагнитного поля на случай подвижных сред.</a:t>
            </a:r>
          </a:p>
          <a:p>
            <a:r>
              <a:rPr lang="ru-RU" dirty="0"/>
              <a:t>В рамках данной модели получены уравнения Максвелла, которые совпадают с уравнениями в неподвижных средах. Результат согласуется с концепциями современной физики.</a:t>
            </a:r>
          </a:p>
          <a:p>
            <a:r>
              <a:rPr lang="ru-RU" dirty="0"/>
              <a:t>Определяющие уравнения получаются разными в подвижных и неподвижных средах, но отличаются от уравнений Лоренца и уравнений </a:t>
            </a:r>
            <a:r>
              <a:rPr lang="ru-RU" dirty="0" err="1"/>
              <a:t>Минковского</a:t>
            </a:r>
            <a:r>
              <a:rPr lang="ru-RU" dirty="0"/>
              <a:t>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055F-9CC9-FCB6-4114-AFA24528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20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24172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A9C17-A4D5-499D-DEF8-0EB87CD5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61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6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E2EFB48B-CFA8-7145-44D6-A02EB54BE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146082"/>
                  </p:ext>
                </p:extLst>
              </p:nvPr>
            </p:nvGraphicFramePr>
            <p:xfrm>
              <a:off x="89704" y="1340313"/>
              <a:ext cx="12012592" cy="4826808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39223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767943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852410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580551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27335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594892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  <m:r>
                                <a:rPr lang="ru-RU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oMath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35183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ru-RU" sz="20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E2EFB48B-CFA8-7145-44D6-A02EB54BE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146082"/>
                  </p:ext>
                </p:extLst>
              </p:nvPr>
            </p:nvGraphicFramePr>
            <p:xfrm>
              <a:off x="89704" y="1340313"/>
              <a:ext cx="12012592" cy="4826808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39223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767943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852410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580551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1" t="-178947" r="-152" b="-55894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2733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4" t="-126794" r="-402545" b="-1540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53" t="-126794" r="-376" b="-1540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594892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1" t="-483673" r="-152" b="-22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35183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4" t="-257658" r="-402545" b="-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384" t="-257658" r="-102302" b="-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53" t="-257658" r="-376" b="-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21AA8A93-C984-8AEA-EF48-FC6288FF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50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</a:rPr>
              <a:t>Баланс количества движения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AA4BE9-0949-F44C-80FA-BCA0D437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4775"/>
            <a:ext cx="2743200" cy="365125"/>
          </a:xfrm>
        </p:spPr>
        <p:txBody>
          <a:bodyPr/>
          <a:lstStyle/>
          <a:p>
            <a:fld id="{6BF0A50E-837F-4AA1-B85A-F3C4DA99FB33}" type="slidenum">
              <a:rPr lang="de-DE" sz="1600" smtClean="0"/>
              <a:t>3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91360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62D031D4-39BD-CED9-BD0D-28C1AD82F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87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</a:rPr>
              <a:t>Баланс кинетического момента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CBBF0BE8-82C4-F1C5-3BD6-51999E672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739507"/>
                  </p:ext>
                </p:extLst>
              </p:nvPr>
            </p:nvGraphicFramePr>
            <p:xfrm>
              <a:off x="91440" y="1341950"/>
              <a:ext cx="12019280" cy="5014399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63908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3802107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5578084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712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457595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72092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∙</m:t>
                                            </m:r>
                                            <m:r>
                                              <a:rPr lang="en-US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</m:d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ru-RU" sz="2000" b="1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𝝁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402509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  <m:r>
                                <a:rPr lang="ru-RU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oMath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72124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∙</m:t>
                                            </m:r>
                                            <m:r>
                                              <a:rPr lang="en-US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</m:d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ctrlPr>
                                              <a:rPr lang="ru-RU" sz="20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  <m:r>
                                              <a:rPr lang="ru-RU" sz="2000">
                                                <a:latin typeface="Cambria Math" panose="02040503050406030204" pitchFamily="18" charset="0"/>
                                              </a:rPr>
                                              <m:t>×</m:t>
                                            </m:r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𝑴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CBBF0BE8-82C4-F1C5-3BD6-51999E672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739507"/>
                  </p:ext>
                </p:extLst>
              </p:nvPr>
            </p:nvGraphicFramePr>
            <p:xfrm>
              <a:off x="91440" y="1341950"/>
              <a:ext cx="12019280" cy="5014399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63908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3802107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5578084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712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457595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" t="-161333" r="-152" b="-844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72092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62" t="-69504" r="-356120" b="-124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5738" t="-69504" r="-328" b="-124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402509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" t="-724242" r="-152" b="-4318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7212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62" t="-192226" r="-356120" b="-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9712" t="-192226" r="-147115" b="-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5738" t="-192226" r="-328" b="-7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4CA591-603E-25EC-476A-E9611F8D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4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5494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74" y="60696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Уравнения Максвелла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39C61377-36E3-6F2C-65B7-3CE501C17F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988743"/>
                  </p:ext>
                </p:extLst>
              </p:nvPr>
            </p:nvGraphicFramePr>
            <p:xfrm>
              <a:off x="132080" y="1366505"/>
              <a:ext cx="11927841" cy="499743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599526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066292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262023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en-US" sz="2000" dirty="0"/>
                          </a:br>
                          <a:r>
                            <a:rPr lang="ru-RU" sz="2000" dirty="0"/>
                            <a:t>аналогичная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ru-RU" sz="20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𝓔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𝑑𝑙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𝓔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ru-RU" sz="2000" b="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39C61377-36E3-6F2C-65B7-3CE501C17F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988743"/>
                  </p:ext>
                </p:extLst>
              </p:nvPr>
            </p:nvGraphicFramePr>
            <p:xfrm>
              <a:off x="132080" y="1366505"/>
              <a:ext cx="11927841" cy="499743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599526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066292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262023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en-US" sz="2000" dirty="0"/>
                          </a:br>
                          <a:r>
                            <a:rPr lang="ru-RU" sz="2000" dirty="0"/>
                            <a:t>аналогичная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103681" r="-231810" b="-3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756" t="-103681" r="-105397" b="-3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857" t="-103681" r="-429" b="-3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203681" r="-231810" b="-2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756" t="-203681" r="-105397" b="-2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857" t="-203681" r="-429" b="-2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303681" r="-231810" b="-10184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3307" t="-303681" r="-219" b="-10184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403681" r="-231810" b="-184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3307" t="-403681" r="-219" b="-184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968E0-A386-9407-B122-AB4115F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5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93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EBE699C-65BD-83DA-3F17-5D326A69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4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Виды описаний в механике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016ACA5F-E073-FC18-E39C-E3F4ECF50C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17974492"/>
                  </p:ext>
                </p:extLst>
              </p:nvPr>
            </p:nvGraphicFramePr>
            <p:xfrm>
              <a:off x="132080" y="1336727"/>
              <a:ext cx="11917680" cy="4983686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3825323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411951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  <a:gridCol w="3972843">
                      <a:extLst>
                        <a:ext uri="{9D8B030D-6E8A-4147-A177-3AD203B41FA5}">
                          <a16:colId xmlns:a16="http://schemas.microsoft.com/office/drawing/2014/main" val="2788648160"/>
                        </a:ext>
                      </a:extLst>
                    </a:gridCol>
                  </a:tblGrid>
                  <a:tr h="8993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Материальное описание,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актуальная конфигурация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Пространственное описание</a:t>
                          </a: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неподвижной точкой наблюдения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Пространственное описание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подвижной точкой наблюдения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7164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  <m:r>
                                  <a:rPr lang="ru-RU" sz="2000" b="1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016ACA5F-E073-FC18-E39C-E3F4ECF50C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17974492"/>
                  </p:ext>
                </p:extLst>
              </p:nvPr>
            </p:nvGraphicFramePr>
            <p:xfrm>
              <a:off x="132080" y="1336727"/>
              <a:ext cx="11917680" cy="4983686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3825323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411951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  <a:gridCol w="3972843">
                      <a:extLst>
                        <a:ext uri="{9D8B030D-6E8A-4147-A177-3AD203B41FA5}">
                          <a16:colId xmlns:a16="http://schemas.microsoft.com/office/drawing/2014/main" val="2788648160"/>
                        </a:ext>
                      </a:extLst>
                    </a:gridCol>
                  </a:tblGrid>
                  <a:tr h="8993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Материальное описание,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актуальная конфигурация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Пространственное описание</a:t>
                          </a: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неподвижной точкой наблюдения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Пространственное описание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подвижной точкой наблюдения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72161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126271" r="-211943" b="-469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126271" r="-96893" b="-469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126271" r="-460" b="-4694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96739" r="-211943" b="-100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96739" r="-96893" b="-100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96739" r="-460" b="-100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196739" r="-211943" b="-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196739" r="-96893" b="-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196739" r="-460" b="-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3F9ADC-85B1-D30F-644B-6F4FA81B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6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2451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96A206A-59B7-A14D-3B39-25157379284D}"/>
              </a:ext>
            </a:extLst>
          </p:cNvPr>
          <p:cNvSpPr/>
          <p:nvPr/>
        </p:nvSpPr>
        <p:spPr>
          <a:xfrm>
            <a:off x="109322" y="1852368"/>
            <a:ext cx="11974644" cy="12060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14993-4488-2737-1E4D-D3C31CFE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8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Полная и материальная производные в случае неподвижного контрольного объема и неподвижной точки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2775" y="2052692"/>
                <a:ext cx="4983842" cy="816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0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de-DE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75" y="2052692"/>
                <a:ext cx="4983842" cy="816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ttangolo 20">
            <a:extLst>
              <a:ext uri="{FF2B5EF4-FFF2-40B4-BE49-F238E27FC236}">
                <a16:creationId xmlns:a16="http://schemas.microsoft.com/office/drawing/2014/main" id="{425E372E-0A17-5933-AF7D-5CB86E75C05E}"/>
              </a:ext>
            </a:extLst>
          </p:cNvPr>
          <p:cNvSpPr/>
          <p:nvPr/>
        </p:nvSpPr>
        <p:spPr>
          <a:xfrm>
            <a:off x="1669409" y="3270392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e 31">
            <a:extLst>
              <a:ext uri="{FF2B5EF4-FFF2-40B4-BE49-F238E27FC236}">
                <a16:creationId xmlns:a16="http://schemas.microsoft.com/office/drawing/2014/main" id="{4AFDEA59-9EBE-B07A-D313-033DA2FE724E}"/>
              </a:ext>
            </a:extLst>
          </p:cNvPr>
          <p:cNvSpPr/>
          <p:nvPr/>
        </p:nvSpPr>
        <p:spPr>
          <a:xfrm>
            <a:off x="3399840" y="3429000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8" name="Ovale 41">
            <a:extLst>
              <a:ext uri="{FF2B5EF4-FFF2-40B4-BE49-F238E27FC236}">
                <a16:creationId xmlns:a16="http://schemas.microsoft.com/office/drawing/2014/main" id="{0D26C93F-E5F0-528B-823F-6398BAEA1E12}"/>
              </a:ext>
            </a:extLst>
          </p:cNvPr>
          <p:cNvSpPr/>
          <p:nvPr/>
        </p:nvSpPr>
        <p:spPr>
          <a:xfrm>
            <a:off x="1171185" y="3493084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E4914D1B-ED90-2352-D490-01CD9E5C9DAB}"/>
              </a:ext>
            </a:extLst>
          </p:cNvPr>
          <p:cNvCxnSpPr>
            <a:cxnSpLocks/>
          </p:cNvCxnSpPr>
          <p:nvPr/>
        </p:nvCxnSpPr>
        <p:spPr>
          <a:xfrm flipV="1">
            <a:off x="3765600" y="3466331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FFC11AD4-3FF3-6307-7E55-D8D9ECC09202}"/>
              </a:ext>
            </a:extLst>
          </p:cNvPr>
          <p:cNvCxnSpPr>
            <a:cxnSpLocks/>
            <a:stCxn id="58" idx="6"/>
          </p:cNvCxnSpPr>
          <p:nvPr/>
        </p:nvCxnSpPr>
        <p:spPr>
          <a:xfrm flipV="1">
            <a:off x="1536945" y="3598931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51A20231-CB80-B274-D704-A58FFE3484F8}"/>
              </a:ext>
            </a:extLst>
          </p:cNvPr>
          <p:cNvCxnSpPr>
            <a:cxnSpLocks/>
          </p:cNvCxnSpPr>
          <p:nvPr/>
        </p:nvCxnSpPr>
        <p:spPr>
          <a:xfrm flipV="1">
            <a:off x="596538" y="4430752"/>
            <a:ext cx="1070794" cy="31206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685366-87B8-5033-0FA0-656C501703ED}"/>
                  </a:ext>
                </a:extLst>
              </p:cNvPr>
              <p:cNvSpPr txBox="1"/>
              <p:nvPr/>
            </p:nvSpPr>
            <p:spPr>
              <a:xfrm>
                <a:off x="446634" y="4289029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685366-87B8-5033-0FA0-656C50170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34" y="4289029"/>
                <a:ext cx="12240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B35E8B6-E3F9-72D4-A65B-DBC4F57715EC}"/>
                  </a:ext>
                </a:extLst>
              </p:cNvPr>
              <p:cNvSpPr txBox="1"/>
              <p:nvPr/>
            </p:nvSpPr>
            <p:spPr>
              <a:xfrm rot="354029">
                <a:off x="3761174" y="3861979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B35E8B6-E3F9-72D4-A65B-DBC4F5771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761174" y="3861979"/>
                <a:ext cx="10374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e 31">
            <a:extLst>
              <a:ext uri="{FF2B5EF4-FFF2-40B4-BE49-F238E27FC236}">
                <a16:creationId xmlns:a16="http://schemas.microsoft.com/office/drawing/2014/main" id="{1EA7D960-1504-5BDA-4F91-704AE1EDB40C}"/>
              </a:ext>
            </a:extLst>
          </p:cNvPr>
          <p:cNvSpPr/>
          <p:nvPr/>
        </p:nvSpPr>
        <p:spPr>
          <a:xfrm>
            <a:off x="3226117" y="3942701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91A40C0-0018-7043-87A3-CC6399F53F15}"/>
                  </a:ext>
                </a:extLst>
              </p:cNvPr>
              <p:cNvSpPr txBox="1"/>
              <p:nvPr/>
            </p:nvSpPr>
            <p:spPr>
              <a:xfrm>
                <a:off x="1687787" y="3942485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91A40C0-0018-7043-87A3-CC6399F53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787" y="3942485"/>
                <a:ext cx="727267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B886A6D5-3DA2-4292-3664-54B275DB5E40}"/>
              </a:ext>
            </a:extLst>
          </p:cNvPr>
          <p:cNvCxnSpPr>
            <a:cxnSpLocks/>
          </p:cNvCxnSpPr>
          <p:nvPr/>
        </p:nvCxnSpPr>
        <p:spPr>
          <a:xfrm>
            <a:off x="1989494" y="4207011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C2CDFE32-7286-DDEF-486A-FEEEE9A56E18}"/>
              </a:ext>
            </a:extLst>
          </p:cNvPr>
          <p:cNvCxnSpPr>
            <a:cxnSpLocks/>
          </p:cNvCxnSpPr>
          <p:nvPr/>
        </p:nvCxnSpPr>
        <p:spPr>
          <a:xfrm flipH="1">
            <a:off x="1937887" y="4207011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DC6247D-60F0-C095-22BE-FEE274378416}"/>
                  </a:ext>
                </a:extLst>
              </p:cNvPr>
              <p:cNvSpPr txBox="1"/>
              <p:nvPr/>
            </p:nvSpPr>
            <p:spPr>
              <a:xfrm>
                <a:off x="204060" y="3684395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DC6247D-60F0-C095-22BE-FEE27437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0" y="3684395"/>
                <a:ext cx="6036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C8DA5A6-A9D0-B4D2-78F2-C4664E045E5A}"/>
                  </a:ext>
                </a:extLst>
              </p:cNvPr>
              <p:cNvSpPr txBox="1"/>
              <p:nvPr/>
            </p:nvSpPr>
            <p:spPr>
              <a:xfrm>
                <a:off x="109322" y="5339626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C8DA5A6-A9D0-B4D2-78F2-C4664E04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22" y="5339626"/>
                <a:ext cx="102463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Ovale 31">
            <a:extLst>
              <a:ext uri="{FF2B5EF4-FFF2-40B4-BE49-F238E27FC236}">
                <a16:creationId xmlns:a16="http://schemas.microsoft.com/office/drawing/2014/main" id="{BA8468B4-08C4-97E7-2D8E-AE59DF720B70}"/>
              </a:ext>
            </a:extLst>
          </p:cNvPr>
          <p:cNvSpPr/>
          <p:nvPr/>
        </p:nvSpPr>
        <p:spPr>
          <a:xfrm>
            <a:off x="4303639" y="33467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9FCECC0F-7FDB-1A30-4172-D78165A9AC86}"/>
              </a:ext>
            </a:extLst>
          </p:cNvPr>
          <p:cNvCxnSpPr>
            <a:cxnSpLocks/>
            <a:stCxn id="69" idx="6"/>
          </p:cNvCxnSpPr>
          <p:nvPr/>
        </p:nvCxnSpPr>
        <p:spPr>
          <a:xfrm>
            <a:off x="3591877" y="4125581"/>
            <a:ext cx="1300790" cy="15807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Ovale 41">
            <a:extLst>
              <a:ext uri="{FF2B5EF4-FFF2-40B4-BE49-F238E27FC236}">
                <a16:creationId xmlns:a16="http://schemas.microsoft.com/office/drawing/2014/main" id="{63DAAEBC-99C7-D4D6-35FC-BA554BE70649}"/>
              </a:ext>
            </a:extLst>
          </p:cNvPr>
          <p:cNvSpPr/>
          <p:nvPr/>
        </p:nvSpPr>
        <p:spPr>
          <a:xfrm>
            <a:off x="2568115" y="3868607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e 41">
            <a:extLst>
              <a:ext uri="{FF2B5EF4-FFF2-40B4-BE49-F238E27FC236}">
                <a16:creationId xmlns:a16="http://schemas.microsoft.com/office/drawing/2014/main" id="{C9B0EBD1-DE8A-EFF1-8432-0972F5638119}"/>
              </a:ext>
            </a:extLst>
          </p:cNvPr>
          <p:cNvSpPr/>
          <p:nvPr/>
        </p:nvSpPr>
        <p:spPr>
          <a:xfrm>
            <a:off x="2192427" y="341499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ttangolo 20">
            <a:extLst>
              <a:ext uri="{FF2B5EF4-FFF2-40B4-BE49-F238E27FC236}">
                <a16:creationId xmlns:a16="http://schemas.microsoft.com/office/drawing/2014/main" id="{9382B9F8-B2DA-78BA-28C7-9ECBDDCAA689}"/>
              </a:ext>
            </a:extLst>
          </p:cNvPr>
          <p:cNvSpPr/>
          <p:nvPr/>
        </p:nvSpPr>
        <p:spPr>
          <a:xfrm>
            <a:off x="1687787" y="5032426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Ovale 31">
            <a:extLst>
              <a:ext uri="{FF2B5EF4-FFF2-40B4-BE49-F238E27FC236}">
                <a16:creationId xmlns:a16="http://schemas.microsoft.com/office/drawing/2014/main" id="{F45B2BEF-1D8D-7FCD-45AF-8F2FF704C9D5}"/>
              </a:ext>
            </a:extLst>
          </p:cNvPr>
          <p:cNvSpPr/>
          <p:nvPr/>
        </p:nvSpPr>
        <p:spPr>
          <a:xfrm>
            <a:off x="4170949" y="5188665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Ovale 41">
            <a:extLst>
              <a:ext uri="{FF2B5EF4-FFF2-40B4-BE49-F238E27FC236}">
                <a16:creationId xmlns:a16="http://schemas.microsoft.com/office/drawing/2014/main" id="{8DF2B5D0-A568-E692-5E1B-0AB869C2349F}"/>
              </a:ext>
            </a:extLst>
          </p:cNvPr>
          <p:cNvSpPr/>
          <p:nvPr/>
        </p:nvSpPr>
        <p:spPr>
          <a:xfrm>
            <a:off x="1944262" y="516854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904DD1E3-80F2-C61A-8771-3B165151F8AE}"/>
              </a:ext>
            </a:extLst>
          </p:cNvPr>
          <p:cNvCxnSpPr>
            <a:cxnSpLocks/>
          </p:cNvCxnSpPr>
          <p:nvPr/>
        </p:nvCxnSpPr>
        <p:spPr>
          <a:xfrm flipV="1">
            <a:off x="4536709" y="522599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7EE5D00-37FD-149D-DE05-C752B3B3C9AC}"/>
              </a:ext>
            </a:extLst>
          </p:cNvPr>
          <p:cNvCxnSpPr>
            <a:cxnSpLocks/>
            <a:stCxn id="26" idx="6"/>
          </p:cNvCxnSpPr>
          <p:nvPr/>
        </p:nvCxnSpPr>
        <p:spPr>
          <a:xfrm flipV="1">
            <a:off x="2310022" y="5274390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86BFFC7D-2907-C30F-971D-276C578825DB}"/>
              </a:ext>
            </a:extLst>
          </p:cNvPr>
          <p:cNvCxnSpPr>
            <a:cxnSpLocks/>
          </p:cNvCxnSpPr>
          <p:nvPr/>
        </p:nvCxnSpPr>
        <p:spPr>
          <a:xfrm flipV="1">
            <a:off x="596538" y="6192786"/>
            <a:ext cx="1089172" cy="29088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5816E7-6534-D726-54A1-6CA4F1CF9CDF}"/>
                  </a:ext>
                </a:extLst>
              </p:cNvPr>
              <p:cNvSpPr txBox="1"/>
              <p:nvPr/>
            </p:nvSpPr>
            <p:spPr>
              <a:xfrm>
                <a:off x="449800" y="601852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5816E7-6534-D726-54A1-6CA4F1CF9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0" y="6018521"/>
                <a:ext cx="122402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28CF59A-C4FB-80A2-DD2F-3BB9369A0567}"/>
                  </a:ext>
                </a:extLst>
              </p:cNvPr>
              <p:cNvSpPr txBox="1"/>
              <p:nvPr/>
            </p:nvSpPr>
            <p:spPr>
              <a:xfrm rot="304443">
                <a:off x="4288663" y="5609299"/>
                <a:ext cx="13214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28CF59A-C4FB-80A2-DD2F-3BB9369A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04443">
                <a:off x="4288663" y="5609299"/>
                <a:ext cx="132145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e 31">
            <a:extLst>
              <a:ext uri="{FF2B5EF4-FFF2-40B4-BE49-F238E27FC236}">
                <a16:creationId xmlns:a16="http://schemas.microsoft.com/office/drawing/2014/main" id="{CDE17BBB-026F-68EF-D7D8-E13997331939}"/>
              </a:ext>
            </a:extLst>
          </p:cNvPr>
          <p:cNvSpPr/>
          <p:nvPr/>
        </p:nvSpPr>
        <p:spPr>
          <a:xfrm>
            <a:off x="3997226" y="5702366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CEA7C1-B3C7-7B3B-E6D0-AF64B79ED88C}"/>
                  </a:ext>
                </a:extLst>
              </p:cNvPr>
              <p:cNvSpPr txBox="1"/>
              <p:nvPr/>
            </p:nvSpPr>
            <p:spPr>
              <a:xfrm>
                <a:off x="1697740" y="5715620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CEA7C1-B3C7-7B3B-E6D0-AF64B79ED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40" y="5715620"/>
                <a:ext cx="727267" cy="400110"/>
              </a:xfrm>
              <a:prstGeom prst="rect">
                <a:avLst/>
              </a:prstGeom>
              <a:blipFill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A52980D2-0239-5130-B837-1178F44E9E68}"/>
              </a:ext>
            </a:extLst>
          </p:cNvPr>
          <p:cNvCxnSpPr>
            <a:cxnSpLocks/>
          </p:cNvCxnSpPr>
          <p:nvPr/>
        </p:nvCxnSpPr>
        <p:spPr>
          <a:xfrm>
            <a:off x="2002653" y="5973263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75F41434-9942-A6E7-6514-E00D8D7426AB}"/>
              </a:ext>
            </a:extLst>
          </p:cNvPr>
          <p:cNvCxnSpPr>
            <a:cxnSpLocks/>
          </p:cNvCxnSpPr>
          <p:nvPr/>
        </p:nvCxnSpPr>
        <p:spPr>
          <a:xfrm flipH="1">
            <a:off x="1951046" y="5973263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46E53FE2-9ED1-2963-98CF-837C6373B69B}"/>
              </a:ext>
            </a:extLst>
          </p:cNvPr>
          <p:cNvCxnSpPr>
            <a:cxnSpLocks/>
            <a:stCxn id="35" idx="6"/>
          </p:cNvCxnSpPr>
          <p:nvPr/>
        </p:nvCxnSpPr>
        <p:spPr>
          <a:xfrm>
            <a:off x="4362986" y="5885246"/>
            <a:ext cx="1174591" cy="12206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Ovale 41">
            <a:extLst>
              <a:ext uri="{FF2B5EF4-FFF2-40B4-BE49-F238E27FC236}">
                <a16:creationId xmlns:a16="http://schemas.microsoft.com/office/drawing/2014/main" id="{F49970B3-98EE-C8EE-8F65-975AA91924CF}"/>
              </a:ext>
            </a:extLst>
          </p:cNvPr>
          <p:cNvSpPr/>
          <p:nvPr/>
        </p:nvSpPr>
        <p:spPr>
          <a:xfrm>
            <a:off x="3339224" y="562827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e 41">
            <a:extLst>
              <a:ext uri="{FF2B5EF4-FFF2-40B4-BE49-F238E27FC236}">
                <a16:creationId xmlns:a16="http://schemas.microsoft.com/office/drawing/2014/main" id="{68394548-678B-4B82-2B5C-8A9C88D13DE2}"/>
              </a:ext>
            </a:extLst>
          </p:cNvPr>
          <p:cNvSpPr/>
          <p:nvPr/>
        </p:nvSpPr>
        <p:spPr>
          <a:xfrm>
            <a:off x="2963536" y="51746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Ovale 31">
            <a:extLst>
              <a:ext uri="{FF2B5EF4-FFF2-40B4-BE49-F238E27FC236}">
                <a16:creationId xmlns:a16="http://schemas.microsoft.com/office/drawing/2014/main" id="{0700F682-2E85-311C-E64B-3C4D343D8DE9}"/>
              </a:ext>
            </a:extLst>
          </p:cNvPr>
          <p:cNvSpPr/>
          <p:nvPr/>
        </p:nvSpPr>
        <p:spPr>
          <a:xfrm>
            <a:off x="873306" y="3911989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Ovale 31">
            <a:extLst>
              <a:ext uri="{FF2B5EF4-FFF2-40B4-BE49-F238E27FC236}">
                <a16:creationId xmlns:a16="http://schemas.microsoft.com/office/drawing/2014/main" id="{5872FA76-C498-2C6B-5A95-1CD9A1C87BCB}"/>
              </a:ext>
            </a:extLst>
          </p:cNvPr>
          <p:cNvSpPr/>
          <p:nvPr/>
        </p:nvSpPr>
        <p:spPr>
          <a:xfrm>
            <a:off x="1267442" y="56051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ttangolo 20">
            <a:extLst>
              <a:ext uri="{FF2B5EF4-FFF2-40B4-BE49-F238E27FC236}">
                <a16:creationId xmlns:a16="http://schemas.microsoft.com/office/drawing/2014/main" id="{CFD32D98-4459-BE8B-754E-91EB8327F5B8}"/>
              </a:ext>
            </a:extLst>
          </p:cNvPr>
          <p:cNvSpPr/>
          <p:nvPr/>
        </p:nvSpPr>
        <p:spPr>
          <a:xfrm>
            <a:off x="7655293" y="3283675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Ovale 31">
            <a:extLst>
              <a:ext uri="{FF2B5EF4-FFF2-40B4-BE49-F238E27FC236}">
                <a16:creationId xmlns:a16="http://schemas.microsoft.com/office/drawing/2014/main" id="{DDCD4FFB-FFDF-0BC0-77D2-B55FAE91B866}"/>
              </a:ext>
            </a:extLst>
          </p:cNvPr>
          <p:cNvSpPr/>
          <p:nvPr/>
        </p:nvSpPr>
        <p:spPr>
          <a:xfrm>
            <a:off x="9385724" y="3442283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Ovale 41">
            <a:extLst>
              <a:ext uri="{FF2B5EF4-FFF2-40B4-BE49-F238E27FC236}">
                <a16:creationId xmlns:a16="http://schemas.microsoft.com/office/drawing/2014/main" id="{3A0478D8-6716-49E0-F14C-DC7F859D204A}"/>
              </a:ext>
            </a:extLst>
          </p:cNvPr>
          <p:cNvSpPr/>
          <p:nvPr/>
        </p:nvSpPr>
        <p:spPr>
          <a:xfrm>
            <a:off x="7157069" y="3506367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C9A7218D-5008-30A1-B33B-58D79833AB67}"/>
              </a:ext>
            </a:extLst>
          </p:cNvPr>
          <p:cNvCxnSpPr>
            <a:cxnSpLocks/>
          </p:cNvCxnSpPr>
          <p:nvPr/>
        </p:nvCxnSpPr>
        <p:spPr>
          <a:xfrm flipV="1">
            <a:off x="9751484" y="3479614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DCA34D92-5CA8-D7F2-9093-1ACBD84DB7CC}"/>
              </a:ext>
            </a:extLst>
          </p:cNvPr>
          <p:cNvCxnSpPr>
            <a:cxnSpLocks/>
            <a:stCxn id="56" idx="6"/>
          </p:cNvCxnSpPr>
          <p:nvPr/>
        </p:nvCxnSpPr>
        <p:spPr>
          <a:xfrm flipV="1">
            <a:off x="7522829" y="3612214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4E1AEF1B-669B-CB38-463F-236399B05309}"/>
              </a:ext>
            </a:extLst>
          </p:cNvPr>
          <p:cNvCxnSpPr>
            <a:cxnSpLocks/>
          </p:cNvCxnSpPr>
          <p:nvPr/>
        </p:nvCxnSpPr>
        <p:spPr>
          <a:xfrm flipV="1">
            <a:off x="6644026" y="4444035"/>
            <a:ext cx="1009190" cy="29878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4AE7EC9-FC82-4713-BD06-B9168E49C43C}"/>
                  </a:ext>
                </a:extLst>
              </p:cNvPr>
              <p:cNvSpPr txBox="1"/>
              <p:nvPr/>
            </p:nvSpPr>
            <p:spPr>
              <a:xfrm>
                <a:off x="6478814" y="4290738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4AE7EC9-FC82-4713-BD06-B9168E49C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814" y="4290738"/>
                <a:ext cx="122402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7D62581-CA07-AD99-0C6D-5702902D8E2C}"/>
                  </a:ext>
                </a:extLst>
              </p:cNvPr>
              <p:cNvSpPr txBox="1"/>
              <p:nvPr/>
            </p:nvSpPr>
            <p:spPr>
              <a:xfrm rot="354029">
                <a:off x="9765188" y="3893309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7D62581-CA07-AD99-0C6D-5702902D8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9765188" y="3893309"/>
                <a:ext cx="10374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e 31">
            <a:extLst>
              <a:ext uri="{FF2B5EF4-FFF2-40B4-BE49-F238E27FC236}">
                <a16:creationId xmlns:a16="http://schemas.microsoft.com/office/drawing/2014/main" id="{15375FD4-DC43-93BB-B11F-92B2A6498AC3}"/>
              </a:ext>
            </a:extLst>
          </p:cNvPr>
          <p:cNvSpPr/>
          <p:nvPr/>
        </p:nvSpPr>
        <p:spPr>
          <a:xfrm>
            <a:off x="9212001" y="3955984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C786BFD-CC4E-7E14-C5D9-0F79EBFF52D8}"/>
                  </a:ext>
                </a:extLst>
              </p:cNvPr>
              <p:cNvSpPr txBox="1"/>
              <p:nvPr/>
            </p:nvSpPr>
            <p:spPr>
              <a:xfrm>
                <a:off x="7673671" y="3955768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C786BFD-CC4E-7E14-C5D9-0F79EBFF5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671" y="3955768"/>
                <a:ext cx="72726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DB74D08E-6DCE-F54F-80DF-A6D5BAEF3CA9}"/>
              </a:ext>
            </a:extLst>
          </p:cNvPr>
          <p:cNvCxnSpPr>
            <a:cxnSpLocks/>
          </p:cNvCxnSpPr>
          <p:nvPr/>
        </p:nvCxnSpPr>
        <p:spPr>
          <a:xfrm>
            <a:off x="7975378" y="4220294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E28955E3-A4B6-E2EB-5552-F3134BF7F8B1}"/>
              </a:ext>
            </a:extLst>
          </p:cNvPr>
          <p:cNvCxnSpPr>
            <a:cxnSpLocks/>
          </p:cNvCxnSpPr>
          <p:nvPr/>
        </p:nvCxnSpPr>
        <p:spPr>
          <a:xfrm flipH="1">
            <a:off x="7923771" y="4220294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82B3D6-4C96-7448-FC91-0AB4557BE4EA}"/>
                  </a:ext>
                </a:extLst>
              </p:cNvPr>
              <p:cNvSpPr txBox="1"/>
              <p:nvPr/>
            </p:nvSpPr>
            <p:spPr>
              <a:xfrm>
                <a:off x="5778340" y="5352519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82B3D6-4C96-7448-FC91-0AB4557BE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340" y="5352519"/>
                <a:ext cx="102463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e 31">
            <a:extLst>
              <a:ext uri="{FF2B5EF4-FFF2-40B4-BE49-F238E27FC236}">
                <a16:creationId xmlns:a16="http://schemas.microsoft.com/office/drawing/2014/main" id="{16A67B54-F7B5-64B7-DE07-19BA4BF9878A}"/>
              </a:ext>
            </a:extLst>
          </p:cNvPr>
          <p:cNvSpPr/>
          <p:nvPr/>
        </p:nvSpPr>
        <p:spPr>
          <a:xfrm>
            <a:off x="10274502" y="33467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09EC7BAB-4B55-94E2-A786-DD79E67A2697}"/>
              </a:ext>
            </a:extLst>
          </p:cNvPr>
          <p:cNvCxnSpPr>
            <a:cxnSpLocks/>
            <a:stCxn id="73" idx="6"/>
          </p:cNvCxnSpPr>
          <p:nvPr/>
        </p:nvCxnSpPr>
        <p:spPr>
          <a:xfrm>
            <a:off x="9577761" y="4138864"/>
            <a:ext cx="1354271" cy="17612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Ovale 41">
            <a:extLst>
              <a:ext uri="{FF2B5EF4-FFF2-40B4-BE49-F238E27FC236}">
                <a16:creationId xmlns:a16="http://schemas.microsoft.com/office/drawing/2014/main" id="{6BB3BFAE-F5EF-E2D0-4F7D-7754F0EDD7A7}"/>
              </a:ext>
            </a:extLst>
          </p:cNvPr>
          <p:cNvSpPr/>
          <p:nvPr/>
        </p:nvSpPr>
        <p:spPr>
          <a:xfrm>
            <a:off x="8553999" y="388189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Ovale 41">
            <a:extLst>
              <a:ext uri="{FF2B5EF4-FFF2-40B4-BE49-F238E27FC236}">
                <a16:creationId xmlns:a16="http://schemas.microsoft.com/office/drawing/2014/main" id="{CE583720-CF94-2C0B-65E1-B609BA80CCCA}"/>
              </a:ext>
            </a:extLst>
          </p:cNvPr>
          <p:cNvSpPr/>
          <p:nvPr/>
        </p:nvSpPr>
        <p:spPr>
          <a:xfrm>
            <a:off x="8178311" y="342827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ttangolo 20">
            <a:extLst>
              <a:ext uri="{FF2B5EF4-FFF2-40B4-BE49-F238E27FC236}">
                <a16:creationId xmlns:a16="http://schemas.microsoft.com/office/drawing/2014/main" id="{ABC146CC-D15A-90A0-5B9F-B559EEE4D363}"/>
              </a:ext>
            </a:extLst>
          </p:cNvPr>
          <p:cNvSpPr/>
          <p:nvPr/>
        </p:nvSpPr>
        <p:spPr>
          <a:xfrm>
            <a:off x="7673671" y="5045709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Ovale 31">
            <a:extLst>
              <a:ext uri="{FF2B5EF4-FFF2-40B4-BE49-F238E27FC236}">
                <a16:creationId xmlns:a16="http://schemas.microsoft.com/office/drawing/2014/main" id="{6554FDC9-9F12-8DE4-E2D2-E085089A6318}"/>
              </a:ext>
            </a:extLst>
          </p:cNvPr>
          <p:cNvSpPr/>
          <p:nvPr/>
        </p:nvSpPr>
        <p:spPr>
          <a:xfrm>
            <a:off x="10156833" y="5201948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Ovale 41">
            <a:extLst>
              <a:ext uri="{FF2B5EF4-FFF2-40B4-BE49-F238E27FC236}">
                <a16:creationId xmlns:a16="http://schemas.microsoft.com/office/drawing/2014/main" id="{E88B3C22-2489-3771-B501-1DD9441B1B46}"/>
              </a:ext>
            </a:extLst>
          </p:cNvPr>
          <p:cNvSpPr/>
          <p:nvPr/>
        </p:nvSpPr>
        <p:spPr>
          <a:xfrm>
            <a:off x="7930146" y="5181826"/>
            <a:ext cx="365760" cy="36576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592354C2-D5CA-500C-E29B-ED5173FD9CC8}"/>
              </a:ext>
            </a:extLst>
          </p:cNvPr>
          <p:cNvCxnSpPr>
            <a:cxnSpLocks/>
          </p:cNvCxnSpPr>
          <p:nvPr/>
        </p:nvCxnSpPr>
        <p:spPr>
          <a:xfrm flipV="1">
            <a:off x="10522593" y="5239279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269FC150-3146-929B-AFED-8C9D84CD8D5F}"/>
              </a:ext>
            </a:extLst>
          </p:cNvPr>
          <p:cNvCxnSpPr>
            <a:cxnSpLocks/>
            <a:stCxn id="89" idx="6"/>
          </p:cNvCxnSpPr>
          <p:nvPr/>
        </p:nvCxnSpPr>
        <p:spPr>
          <a:xfrm flipV="1">
            <a:off x="8295906" y="528767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B83384AC-5383-FAA0-4170-8A9CF769B655}"/>
              </a:ext>
            </a:extLst>
          </p:cNvPr>
          <p:cNvCxnSpPr>
            <a:cxnSpLocks/>
          </p:cNvCxnSpPr>
          <p:nvPr/>
        </p:nvCxnSpPr>
        <p:spPr>
          <a:xfrm flipV="1">
            <a:off x="6664014" y="6206069"/>
            <a:ext cx="1007580" cy="27760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9082E81-4436-AF59-A6E0-0CB7AF5E53A0}"/>
                  </a:ext>
                </a:extLst>
              </p:cNvPr>
              <p:cNvSpPr txBox="1"/>
              <p:nvPr/>
            </p:nvSpPr>
            <p:spPr>
              <a:xfrm>
                <a:off x="6551426" y="6020235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9082E81-4436-AF59-A6E0-0CB7AF5E5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426" y="6020235"/>
                <a:ext cx="122402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C5BE6B4-3BD4-2285-C94C-DFF2AD527FDE}"/>
                  </a:ext>
                </a:extLst>
              </p:cNvPr>
              <p:cNvSpPr txBox="1"/>
              <p:nvPr/>
            </p:nvSpPr>
            <p:spPr>
              <a:xfrm rot="354029">
                <a:off x="10222601" y="5630790"/>
                <a:ext cx="15089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C5BE6B4-3BD4-2285-C94C-DFF2AD527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10222601" y="5630790"/>
                <a:ext cx="150891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Ovale 31">
            <a:extLst>
              <a:ext uri="{FF2B5EF4-FFF2-40B4-BE49-F238E27FC236}">
                <a16:creationId xmlns:a16="http://schemas.microsoft.com/office/drawing/2014/main" id="{E0901B88-C804-0193-5FC9-F393524F00AD}"/>
              </a:ext>
            </a:extLst>
          </p:cNvPr>
          <p:cNvSpPr/>
          <p:nvPr/>
        </p:nvSpPr>
        <p:spPr>
          <a:xfrm>
            <a:off x="9983110" y="5715649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E6B5FAD6-21E6-63B4-4F60-B5D4002C297C}"/>
                  </a:ext>
                </a:extLst>
              </p:cNvPr>
              <p:cNvSpPr txBox="1"/>
              <p:nvPr/>
            </p:nvSpPr>
            <p:spPr>
              <a:xfrm>
                <a:off x="7683624" y="5728903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E6B5FAD6-21E6-63B4-4F60-B5D4002C2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24" y="5728903"/>
                <a:ext cx="727267" cy="400110"/>
              </a:xfrm>
              <a:prstGeom prst="rect">
                <a:avLst/>
              </a:prstGeom>
              <a:blipFill>
                <a:blip r:embed="rId1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C49F32-4783-87E9-1FD7-1129CC0A29C5}"/>
              </a:ext>
            </a:extLst>
          </p:cNvPr>
          <p:cNvCxnSpPr>
            <a:cxnSpLocks/>
          </p:cNvCxnSpPr>
          <p:nvPr/>
        </p:nvCxnSpPr>
        <p:spPr>
          <a:xfrm>
            <a:off x="7988537" y="598654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F3DDAA3E-DFAC-42D7-AC3C-BD0AA4C14495}"/>
              </a:ext>
            </a:extLst>
          </p:cNvPr>
          <p:cNvCxnSpPr>
            <a:cxnSpLocks/>
          </p:cNvCxnSpPr>
          <p:nvPr/>
        </p:nvCxnSpPr>
        <p:spPr>
          <a:xfrm flipH="1">
            <a:off x="7936930" y="598654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61DBDEFE-ECE3-2922-F6F7-CE6EA81A487F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10348870" y="5898529"/>
            <a:ext cx="1196568" cy="1378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6" name="Ovale 41">
            <a:extLst>
              <a:ext uri="{FF2B5EF4-FFF2-40B4-BE49-F238E27FC236}">
                <a16:creationId xmlns:a16="http://schemas.microsoft.com/office/drawing/2014/main" id="{E32A0335-9F07-EDD0-F3CF-700CB6AAA384}"/>
              </a:ext>
            </a:extLst>
          </p:cNvPr>
          <p:cNvSpPr/>
          <p:nvPr/>
        </p:nvSpPr>
        <p:spPr>
          <a:xfrm>
            <a:off x="9325108" y="56415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Ovale 41">
            <a:extLst>
              <a:ext uri="{FF2B5EF4-FFF2-40B4-BE49-F238E27FC236}">
                <a16:creationId xmlns:a16="http://schemas.microsoft.com/office/drawing/2014/main" id="{B2332D33-6B32-0A92-9513-BEAEC6191495}"/>
              </a:ext>
            </a:extLst>
          </p:cNvPr>
          <p:cNvSpPr/>
          <p:nvPr/>
        </p:nvSpPr>
        <p:spPr>
          <a:xfrm>
            <a:off x="8949420" y="5187938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Ovale 31">
            <a:extLst>
              <a:ext uri="{FF2B5EF4-FFF2-40B4-BE49-F238E27FC236}">
                <a16:creationId xmlns:a16="http://schemas.microsoft.com/office/drawing/2014/main" id="{E6239606-0017-FB36-B18B-A9441B5DEEF9}"/>
              </a:ext>
            </a:extLst>
          </p:cNvPr>
          <p:cNvSpPr/>
          <p:nvPr/>
        </p:nvSpPr>
        <p:spPr>
          <a:xfrm>
            <a:off x="6859190" y="3925272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9" name="Ovale 31">
            <a:extLst>
              <a:ext uri="{FF2B5EF4-FFF2-40B4-BE49-F238E27FC236}">
                <a16:creationId xmlns:a16="http://schemas.microsoft.com/office/drawing/2014/main" id="{B3E5ECDC-DB21-DE8F-3E5E-E635C4BDFD86}"/>
              </a:ext>
            </a:extLst>
          </p:cNvPr>
          <p:cNvSpPr/>
          <p:nvPr/>
        </p:nvSpPr>
        <p:spPr>
          <a:xfrm>
            <a:off x="7253326" y="5618406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3141FD1-0EB9-A3A3-B011-0A1FEBB97239}"/>
                  </a:ext>
                </a:extLst>
              </p:cNvPr>
              <p:cNvSpPr txBox="1"/>
              <p:nvPr/>
            </p:nvSpPr>
            <p:spPr>
              <a:xfrm>
                <a:off x="5867974" y="3677313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3141FD1-0EB9-A3A3-B011-0A1FEBB97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974" y="3677313"/>
                <a:ext cx="60362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602892-EFC0-10EE-8B02-5699F7543585}"/>
                  </a:ext>
                </a:extLst>
              </p:cNvPr>
              <p:cNvSpPr txBox="1"/>
              <p:nvPr/>
            </p:nvSpPr>
            <p:spPr>
              <a:xfrm>
                <a:off x="9514850" y="2657126"/>
                <a:ext cx="236220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800" b="1" i="0"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18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602892-EFC0-10EE-8B02-5699F7543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850" y="2657126"/>
                <a:ext cx="236220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7674160-35E8-0860-41D4-F5D5B522F846}"/>
              </a:ext>
            </a:extLst>
          </p:cNvPr>
          <p:cNvCxnSpPr>
            <a:cxnSpLocks/>
          </p:cNvCxnSpPr>
          <p:nvPr/>
        </p:nvCxnSpPr>
        <p:spPr>
          <a:xfrm>
            <a:off x="5778340" y="1851949"/>
            <a:ext cx="0" cy="46880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08CB5C-C8E9-1B52-81F4-6F23E06F154A}"/>
                  </a:ext>
                </a:extLst>
              </p:cNvPr>
              <p:cNvSpPr txBox="1"/>
              <p:nvPr/>
            </p:nvSpPr>
            <p:spPr>
              <a:xfrm>
                <a:off x="5987792" y="2009709"/>
                <a:ext cx="5781015" cy="689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b="1" i="0">
                                      <a:latin typeface="Cambria Math" panose="02040503050406030204" pitchFamily="18" charset="0"/>
                                    </a:rPr>
                                    <m:t>𝐬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08CB5C-C8E9-1B52-81F4-6F23E06F1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792" y="2009709"/>
                <a:ext cx="5781015" cy="68961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5BEA3B-7194-798B-4336-CD32B67CD509}"/>
              </a:ext>
            </a:extLst>
          </p:cNvPr>
          <p:cNvSpPr/>
          <p:nvPr/>
        </p:nvSpPr>
        <p:spPr>
          <a:xfrm>
            <a:off x="108678" y="3056549"/>
            <a:ext cx="11974644" cy="348348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9C074A-BA88-E926-3C7A-CCB400DF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8400"/>
            <a:ext cx="2743200" cy="365125"/>
          </a:xfrm>
        </p:spPr>
        <p:txBody>
          <a:bodyPr/>
          <a:lstStyle/>
          <a:p>
            <a:fld id="{6BF0A50E-837F-4AA1-B85A-F3C4DA99FB33}" type="slidenum">
              <a:rPr lang="de-DE" sz="1600" smtClean="0"/>
              <a:t>7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503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5788590-C7F8-D595-91BA-7D03BB21C58D}"/>
              </a:ext>
            </a:extLst>
          </p:cNvPr>
          <p:cNvSpPr/>
          <p:nvPr/>
        </p:nvSpPr>
        <p:spPr>
          <a:xfrm>
            <a:off x="109322" y="1852368"/>
            <a:ext cx="11974644" cy="12060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6E2AF8-72B8-E728-0EC2-499A22EC17CA}"/>
              </a:ext>
            </a:extLst>
          </p:cNvPr>
          <p:cNvSpPr/>
          <p:nvPr/>
        </p:nvSpPr>
        <p:spPr>
          <a:xfrm>
            <a:off x="108678" y="3056550"/>
            <a:ext cx="11974644" cy="3684467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14993-4488-2737-1E4D-D3C31CFE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411" y="251462"/>
            <a:ext cx="10435542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Полная и материальная производные в случае подвижного контрольного объема и подвижной точки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2260" y="1921768"/>
                <a:ext cx="6088020" cy="6768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9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19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19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9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9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90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90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19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60" y="1921768"/>
                <a:ext cx="6088020" cy="676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ttangolo 20">
            <a:extLst>
              <a:ext uri="{FF2B5EF4-FFF2-40B4-BE49-F238E27FC236}">
                <a16:creationId xmlns:a16="http://schemas.microsoft.com/office/drawing/2014/main" id="{20C8E328-7C87-DA19-AD9E-694DDE76EF18}"/>
              </a:ext>
            </a:extLst>
          </p:cNvPr>
          <p:cNvSpPr/>
          <p:nvPr/>
        </p:nvSpPr>
        <p:spPr>
          <a:xfrm>
            <a:off x="1083618" y="3287384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" name="Ovale 31">
            <a:extLst>
              <a:ext uri="{FF2B5EF4-FFF2-40B4-BE49-F238E27FC236}">
                <a16:creationId xmlns:a16="http://schemas.microsoft.com/office/drawing/2014/main" id="{F3680B66-907E-34C6-B42F-1B78AFE38CA5}"/>
              </a:ext>
            </a:extLst>
          </p:cNvPr>
          <p:cNvSpPr/>
          <p:nvPr/>
        </p:nvSpPr>
        <p:spPr>
          <a:xfrm>
            <a:off x="2814049" y="3445992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Ovale 41">
            <a:extLst>
              <a:ext uri="{FF2B5EF4-FFF2-40B4-BE49-F238E27FC236}">
                <a16:creationId xmlns:a16="http://schemas.microsoft.com/office/drawing/2014/main" id="{D89C8F4F-C498-1F25-B4AB-6B4AD14C9948}"/>
              </a:ext>
            </a:extLst>
          </p:cNvPr>
          <p:cNvSpPr/>
          <p:nvPr/>
        </p:nvSpPr>
        <p:spPr>
          <a:xfrm>
            <a:off x="585394" y="3510076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B6695C92-8A46-DA3F-712D-ADF404D2E448}"/>
              </a:ext>
            </a:extLst>
          </p:cNvPr>
          <p:cNvCxnSpPr>
            <a:cxnSpLocks/>
          </p:cNvCxnSpPr>
          <p:nvPr/>
        </p:nvCxnSpPr>
        <p:spPr>
          <a:xfrm flipV="1">
            <a:off x="3179809" y="3483323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DFA2CB48-E20C-00D6-C5BA-0F94D1CEE0FC}"/>
              </a:ext>
            </a:extLst>
          </p:cNvPr>
          <p:cNvCxnSpPr>
            <a:cxnSpLocks/>
            <a:stCxn id="54" idx="6"/>
          </p:cNvCxnSpPr>
          <p:nvPr/>
        </p:nvCxnSpPr>
        <p:spPr>
          <a:xfrm flipV="1">
            <a:off x="951154" y="361592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48F2DEA7-3659-6C25-2D4D-D86F0A791CBC}"/>
              </a:ext>
            </a:extLst>
          </p:cNvPr>
          <p:cNvCxnSpPr>
            <a:cxnSpLocks/>
          </p:cNvCxnSpPr>
          <p:nvPr/>
        </p:nvCxnSpPr>
        <p:spPr>
          <a:xfrm flipV="1">
            <a:off x="582254" y="4447744"/>
            <a:ext cx="499287" cy="29886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3978922-8934-9193-F51E-F57F45051CC8}"/>
                  </a:ext>
                </a:extLst>
              </p:cNvPr>
              <p:cNvSpPr txBox="1"/>
              <p:nvPr/>
            </p:nvSpPr>
            <p:spPr>
              <a:xfrm>
                <a:off x="363393" y="4538658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3978922-8934-9193-F51E-F57F45051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93" y="4538658"/>
                <a:ext cx="12240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E42168-02FB-4679-B16B-9917B33CF419}"/>
                  </a:ext>
                </a:extLst>
              </p:cNvPr>
              <p:cNvSpPr txBox="1"/>
              <p:nvPr/>
            </p:nvSpPr>
            <p:spPr>
              <a:xfrm rot="354029">
                <a:off x="3284481" y="4223492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E42168-02FB-4679-B16B-9917B33CF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284481" y="4223492"/>
                <a:ext cx="10374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e 31">
            <a:extLst>
              <a:ext uri="{FF2B5EF4-FFF2-40B4-BE49-F238E27FC236}">
                <a16:creationId xmlns:a16="http://schemas.microsoft.com/office/drawing/2014/main" id="{CD58A74F-7B8D-206F-11D0-D943440122DA}"/>
              </a:ext>
            </a:extLst>
          </p:cNvPr>
          <p:cNvSpPr/>
          <p:nvPr/>
        </p:nvSpPr>
        <p:spPr>
          <a:xfrm>
            <a:off x="2640326" y="3959693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F8300CA-E32A-F581-ACC7-36EBB026776E}"/>
                  </a:ext>
                </a:extLst>
              </p:cNvPr>
              <p:cNvSpPr txBox="1"/>
              <p:nvPr/>
            </p:nvSpPr>
            <p:spPr>
              <a:xfrm>
                <a:off x="1101996" y="3959477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F8300CA-E32A-F581-ACC7-36EBB0267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96" y="3959477"/>
                <a:ext cx="727267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387C3AE7-9EB3-D4B7-DE6D-7287BF7BA9A5}"/>
              </a:ext>
            </a:extLst>
          </p:cNvPr>
          <p:cNvCxnSpPr>
            <a:cxnSpLocks/>
          </p:cNvCxnSpPr>
          <p:nvPr/>
        </p:nvCxnSpPr>
        <p:spPr>
          <a:xfrm>
            <a:off x="1403703" y="4224003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12F60FD-BF25-9C84-A1A0-B98D781FD86C}"/>
              </a:ext>
            </a:extLst>
          </p:cNvPr>
          <p:cNvCxnSpPr>
            <a:cxnSpLocks/>
          </p:cNvCxnSpPr>
          <p:nvPr/>
        </p:nvCxnSpPr>
        <p:spPr>
          <a:xfrm flipH="1">
            <a:off x="1352096" y="4224003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638B618-5B4E-A556-33AB-7F8BCADBAA69}"/>
                  </a:ext>
                </a:extLst>
              </p:cNvPr>
              <p:cNvSpPr txBox="1"/>
              <p:nvPr/>
            </p:nvSpPr>
            <p:spPr>
              <a:xfrm>
                <a:off x="1883402" y="2986335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638B618-5B4E-A556-33AB-7F8BCADBA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402" y="2986335"/>
                <a:ext cx="6036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DE1FEB7C-A182-F24D-D906-939DD0B492AD}"/>
                  </a:ext>
                </a:extLst>
              </p:cNvPr>
              <p:cNvSpPr txBox="1"/>
              <p:nvPr/>
            </p:nvSpPr>
            <p:spPr>
              <a:xfrm>
                <a:off x="1785252" y="4674484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DE1FEB7C-A182-F24D-D906-939DD0B4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2" y="4674484"/>
                <a:ext cx="102463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2CBD05D3-2BB0-37C9-C827-619DEA757F6B}"/>
              </a:ext>
            </a:extLst>
          </p:cNvPr>
          <p:cNvCxnSpPr>
            <a:cxnSpLocks/>
            <a:stCxn id="70" idx="6"/>
          </p:cNvCxnSpPr>
          <p:nvPr/>
        </p:nvCxnSpPr>
        <p:spPr>
          <a:xfrm>
            <a:off x="3006086" y="4142573"/>
            <a:ext cx="1231818" cy="1288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Ovale 41">
            <a:extLst>
              <a:ext uri="{FF2B5EF4-FFF2-40B4-BE49-F238E27FC236}">
                <a16:creationId xmlns:a16="http://schemas.microsoft.com/office/drawing/2014/main" id="{97D166E4-8A0B-777E-AAA1-0F45BC6F259A}"/>
              </a:ext>
            </a:extLst>
          </p:cNvPr>
          <p:cNvSpPr/>
          <p:nvPr/>
        </p:nvSpPr>
        <p:spPr>
          <a:xfrm>
            <a:off x="1982324" y="3885599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Ovale 41">
            <a:extLst>
              <a:ext uri="{FF2B5EF4-FFF2-40B4-BE49-F238E27FC236}">
                <a16:creationId xmlns:a16="http://schemas.microsoft.com/office/drawing/2014/main" id="{7C95FD10-2230-D4E4-2E11-13C4CFA0935D}"/>
              </a:ext>
            </a:extLst>
          </p:cNvPr>
          <p:cNvSpPr/>
          <p:nvPr/>
        </p:nvSpPr>
        <p:spPr>
          <a:xfrm>
            <a:off x="1606636" y="343198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ttangolo 20">
            <a:extLst>
              <a:ext uri="{FF2B5EF4-FFF2-40B4-BE49-F238E27FC236}">
                <a16:creationId xmlns:a16="http://schemas.microsoft.com/office/drawing/2014/main" id="{C78DBA8E-DB5A-CD9C-87AE-3235991125CC}"/>
              </a:ext>
            </a:extLst>
          </p:cNvPr>
          <p:cNvSpPr/>
          <p:nvPr/>
        </p:nvSpPr>
        <p:spPr>
          <a:xfrm>
            <a:off x="1845506" y="5013164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Ovale 31">
            <a:extLst>
              <a:ext uri="{FF2B5EF4-FFF2-40B4-BE49-F238E27FC236}">
                <a16:creationId xmlns:a16="http://schemas.microsoft.com/office/drawing/2014/main" id="{14FB9193-8B17-6AB1-DBAF-A603B37261A4}"/>
              </a:ext>
            </a:extLst>
          </p:cNvPr>
          <p:cNvSpPr/>
          <p:nvPr/>
        </p:nvSpPr>
        <p:spPr>
          <a:xfrm>
            <a:off x="4237904" y="4975004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Ovale 41">
            <a:extLst>
              <a:ext uri="{FF2B5EF4-FFF2-40B4-BE49-F238E27FC236}">
                <a16:creationId xmlns:a16="http://schemas.microsoft.com/office/drawing/2014/main" id="{62F8CCE8-0826-4582-7AAC-C4D61C657A6B}"/>
              </a:ext>
            </a:extLst>
          </p:cNvPr>
          <p:cNvSpPr/>
          <p:nvPr/>
        </p:nvSpPr>
        <p:spPr>
          <a:xfrm>
            <a:off x="1919612" y="5149281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F980F987-F06A-32B7-6498-687F2A7CC536}"/>
              </a:ext>
            </a:extLst>
          </p:cNvPr>
          <p:cNvCxnSpPr>
            <a:cxnSpLocks/>
          </p:cNvCxnSpPr>
          <p:nvPr/>
        </p:nvCxnSpPr>
        <p:spPr>
          <a:xfrm flipV="1">
            <a:off x="4601403" y="498940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5CEE066F-5E44-FF9E-A115-638D0F17D538}"/>
              </a:ext>
            </a:extLst>
          </p:cNvPr>
          <p:cNvCxnSpPr>
            <a:cxnSpLocks/>
            <a:stCxn id="89" idx="6"/>
          </p:cNvCxnSpPr>
          <p:nvPr/>
        </p:nvCxnSpPr>
        <p:spPr>
          <a:xfrm flipV="1">
            <a:off x="2285372" y="5255128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D9782126-6727-046A-52DA-356891827F40}"/>
              </a:ext>
            </a:extLst>
          </p:cNvPr>
          <p:cNvCxnSpPr>
            <a:cxnSpLocks/>
          </p:cNvCxnSpPr>
          <p:nvPr/>
        </p:nvCxnSpPr>
        <p:spPr>
          <a:xfrm flipV="1">
            <a:off x="582254" y="6173364"/>
            <a:ext cx="1255033" cy="33008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D23017-6174-85A2-8B8A-6371B42AB574}"/>
                  </a:ext>
                </a:extLst>
              </p:cNvPr>
              <p:cNvSpPr txBox="1"/>
              <p:nvPr/>
            </p:nvSpPr>
            <p:spPr>
              <a:xfrm>
                <a:off x="805498" y="6319145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D23017-6174-85A2-8B8A-6371B42AB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98" y="6319145"/>
                <a:ext cx="122402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0EDCE3F-6823-B48D-7F66-B06E192BD1CA}"/>
                  </a:ext>
                </a:extLst>
              </p:cNvPr>
              <p:cNvSpPr txBox="1"/>
              <p:nvPr/>
            </p:nvSpPr>
            <p:spPr>
              <a:xfrm rot="354029">
                <a:off x="3623985" y="6235010"/>
                <a:ext cx="21769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0EDCE3F-6823-B48D-7F66-B06E192BD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623985" y="6235010"/>
                <a:ext cx="217690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Ovale 31">
            <a:extLst>
              <a:ext uri="{FF2B5EF4-FFF2-40B4-BE49-F238E27FC236}">
                <a16:creationId xmlns:a16="http://schemas.microsoft.com/office/drawing/2014/main" id="{C19B8197-B9AD-D0A0-51DF-F3FC944D3AC1}"/>
              </a:ext>
            </a:extLst>
          </p:cNvPr>
          <p:cNvSpPr/>
          <p:nvPr/>
        </p:nvSpPr>
        <p:spPr>
          <a:xfrm>
            <a:off x="4133112" y="5771769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9AC54BFD-06AD-0A75-C350-B469BD73B18E}"/>
                  </a:ext>
                </a:extLst>
              </p:cNvPr>
              <p:cNvSpPr txBox="1"/>
              <p:nvPr/>
            </p:nvSpPr>
            <p:spPr>
              <a:xfrm>
                <a:off x="1976624" y="5695979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9AC54BFD-06AD-0A75-C350-B469BD73B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624" y="5695979"/>
                <a:ext cx="72726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0107FF19-10CE-F02A-ECB8-D70E8BCE3402}"/>
              </a:ext>
            </a:extLst>
          </p:cNvPr>
          <p:cNvCxnSpPr>
            <a:cxnSpLocks/>
          </p:cNvCxnSpPr>
          <p:nvPr/>
        </p:nvCxnSpPr>
        <p:spPr>
          <a:xfrm>
            <a:off x="2273360" y="5954001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F84CA6-5853-DF3C-82A3-02FA56511194}"/>
              </a:ext>
            </a:extLst>
          </p:cNvPr>
          <p:cNvCxnSpPr>
            <a:cxnSpLocks/>
          </p:cNvCxnSpPr>
          <p:nvPr/>
        </p:nvCxnSpPr>
        <p:spPr>
          <a:xfrm flipH="1">
            <a:off x="2221753" y="5954001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63E340F0-FD92-0E05-9F51-1E901ADECDF2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4498872" y="5954649"/>
            <a:ext cx="921462" cy="9429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6" name="Ovale 41">
            <a:extLst>
              <a:ext uri="{FF2B5EF4-FFF2-40B4-BE49-F238E27FC236}">
                <a16:creationId xmlns:a16="http://schemas.microsoft.com/office/drawing/2014/main" id="{77DC540E-BE57-2625-75A9-6905C15B9791}"/>
              </a:ext>
            </a:extLst>
          </p:cNvPr>
          <p:cNvSpPr/>
          <p:nvPr/>
        </p:nvSpPr>
        <p:spPr>
          <a:xfrm>
            <a:off x="3314574" y="560901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Ovale 41">
            <a:extLst>
              <a:ext uri="{FF2B5EF4-FFF2-40B4-BE49-F238E27FC236}">
                <a16:creationId xmlns:a16="http://schemas.microsoft.com/office/drawing/2014/main" id="{2D074C3B-24D0-C3D4-6965-C93573256F4D}"/>
              </a:ext>
            </a:extLst>
          </p:cNvPr>
          <p:cNvSpPr/>
          <p:nvPr/>
        </p:nvSpPr>
        <p:spPr>
          <a:xfrm>
            <a:off x="2938886" y="515539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Ovale 31">
            <a:extLst>
              <a:ext uri="{FF2B5EF4-FFF2-40B4-BE49-F238E27FC236}">
                <a16:creationId xmlns:a16="http://schemas.microsoft.com/office/drawing/2014/main" id="{6AE3491B-913A-9AC4-CFE6-831786F4097D}"/>
              </a:ext>
            </a:extLst>
          </p:cNvPr>
          <p:cNvSpPr/>
          <p:nvPr/>
        </p:nvSpPr>
        <p:spPr>
          <a:xfrm>
            <a:off x="287515" y="3952131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9" name="Ovale 31">
            <a:extLst>
              <a:ext uri="{FF2B5EF4-FFF2-40B4-BE49-F238E27FC236}">
                <a16:creationId xmlns:a16="http://schemas.microsoft.com/office/drawing/2014/main" id="{25014A7D-5DED-F5D9-57E3-EF22D9FADB39}"/>
              </a:ext>
            </a:extLst>
          </p:cNvPr>
          <p:cNvSpPr/>
          <p:nvPr/>
        </p:nvSpPr>
        <p:spPr>
          <a:xfrm>
            <a:off x="1419492" y="5518247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Rettangolo 20">
            <a:extLst>
              <a:ext uri="{FF2B5EF4-FFF2-40B4-BE49-F238E27FC236}">
                <a16:creationId xmlns:a16="http://schemas.microsoft.com/office/drawing/2014/main" id="{98B42D94-7832-0A40-8E1D-F2820CF17408}"/>
              </a:ext>
            </a:extLst>
          </p:cNvPr>
          <p:cNvSpPr/>
          <p:nvPr/>
        </p:nvSpPr>
        <p:spPr>
          <a:xfrm>
            <a:off x="6565406" y="3300667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Ovale 31">
            <a:extLst>
              <a:ext uri="{FF2B5EF4-FFF2-40B4-BE49-F238E27FC236}">
                <a16:creationId xmlns:a16="http://schemas.microsoft.com/office/drawing/2014/main" id="{BECF7ED2-E310-8E20-4E47-F82260D80A15}"/>
              </a:ext>
            </a:extLst>
          </p:cNvPr>
          <p:cNvSpPr/>
          <p:nvPr/>
        </p:nvSpPr>
        <p:spPr>
          <a:xfrm>
            <a:off x="8295837" y="3459275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2" name="Ovale 41">
            <a:extLst>
              <a:ext uri="{FF2B5EF4-FFF2-40B4-BE49-F238E27FC236}">
                <a16:creationId xmlns:a16="http://schemas.microsoft.com/office/drawing/2014/main" id="{0C502C06-FD36-FB98-4B65-8B580349879E}"/>
              </a:ext>
            </a:extLst>
          </p:cNvPr>
          <p:cNvSpPr/>
          <p:nvPr/>
        </p:nvSpPr>
        <p:spPr>
          <a:xfrm>
            <a:off x="6067182" y="3523359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id="{B0B2294F-041B-C2F6-128D-0291504D3D35}"/>
              </a:ext>
            </a:extLst>
          </p:cNvPr>
          <p:cNvCxnSpPr>
            <a:cxnSpLocks/>
          </p:cNvCxnSpPr>
          <p:nvPr/>
        </p:nvCxnSpPr>
        <p:spPr>
          <a:xfrm flipV="1">
            <a:off x="8661597" y="349660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E2DA57E5-C029-3D4B-0688-865EA417087B}"/>
              </a:ext>
            </a:extLst>
          </p:cNvPr>
          <p:cNvCxnSpPr>
            <a:cxnSpLocks/>
            <a:stCxn id="112" idx="6"/>
          </p:cNvCxnSpPr>
          <p:nvPr/>
        </p:nvCxnSpPr>
        <p:spPr>
          <a:xfrm flipV="1">
            <a:off x="6432942" y="3629206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id="{663EEB19-3401-D272-70A6-02282F8C125A}"/>
              </a:ext>
            </a:extLst>
          </p:cNvPr>
          <p:cNvCxnSpPr>
            <a:cxnSpLocks/>
          </p:cNvCxnSpPr>
          <p:nvPr/>
        </p:nvCxnSpPr>
        <p:spPr>
          <a:xfrm flipV="1">
            <a:off x="6067182" y="4461027"/>
            <a:ext cx="496147" cy="32938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1723368-C724-F7B6-A6EB-12CD64EF7BB8}"/>
                  </a:ext>
                </a:extLst>
              </p:cNvPr>
              <p:cNvSpPr txBox="1"/>
              <p:nvPr/>
            </p:nvSpPr>
            <p:spPr>
              <a:xfrm>
                <a:off x="5875101" y="455149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1723368-C724-F7B6-A6EB-12CD64EF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101" y="4551491"/>
                <a:ext cx="122402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9DA0D114-D3DB-CE12-11FE-1A884EEE0061}"/>
                  </a:ext>
                </a:extLst>
              </p:cNvPr>
              <p:cNvSpPr txBox="1"/>
              <p:nvPr/>
            </p:nvSpPr>
            <p:spPr>
              <a:xfrm rot="489730">
                <a:off x="8765739" y="4248730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9DA0D114-D3DB-CE12-11FE-1A884EEE0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9730">
                <a:off x="8765739" y="4248730"/>
                <a:ext cx="10374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Ovale 31">
            <a:extLst>
              <a:ext uri="{FF2B5EF4-FFF2-40B4-BE49-F238E27FC236}">
                <a16:creationId xmlns:a16="http://schemas.microsoft.com/office/drawing/2014/main" id="{E57EF1BB-8FA1-A695-E968-1E5B459B7E16}"/>
              </a:ext>
            </a:extLst>
          </p:cNvPr>
          <p:cNvSpPr/>
          <p:nvPr/>
        </p:nvSpPr>
        <p:spPr>
          <a:xfrm>
            <a:off x="8122114" y="3972976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6BC9810-BEA2-A490-B796-89E46080E5E1}"/>
                  </a:ext>
                </a:extLst>
              </p:cNvPr>
              <p:cNvSpPr txBox="1"/>
              <p:nvPr/>
            </p:nvSpPr>
            <p:spPr>
              <a:xfrm>
                <a:off x="6583784" y="3972760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6BC9810-BEA2-A490-B796-89E46080E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784" y="3972760"/>
                <a:ext cx="727267" cy="400110"/>
              </a:xfrm>
              <a:prstGeom prst="rect">
                <a:avLst/>
              </a:prstGeom>
              <a:blipFill>
                <a:blip r:embed="rId1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AE5A2F97-FC7B-EF2B-DDB6-6ACCC396A283}"/>
              </a:ext>
            </a:extLst>
          </p:cNvPr>
          <p:cNvCxnSpPr>
            <a:cxnSpLocks/>
          </p:cNvCxnSpPr>
          <p:nvPr/>
        </p:nvCxnSpPr>
        <p:spPr>
          <a:xfrm>
            <a:off x="6885491" y="423728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id="{583A63FB-3841-50A1-F9D0-0F389515F1E4}"/>
              </a:ext>
            </a:extLst>
          </p:cNvPr>
          <p:cNvCxnSpPr>
            <a:cxnSpLocks/>
          </p:cNvCxnSpPr>
          <p:nvPr/>
        </p:nvCxnSpPr>
        <p:spPr>
          <a:xfrm flipH="1">
            <a:off x="6833884" y="423728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id="{66C7AD5D-85DC-68A1-3030-87B28F508C55}"/>
              </a:ext>
            </a:extLst>
          </p:cNvPr>
          <p:cNvCxnSpPr>
            <a:cxnSpLocks/>
            <a:stCxn id="118" idx="6"/>
          </p:cNvCxnSpPr>
          <p:nvPr/>
        </p:nvCxnSpPr>
        <p:spPr>
          <a:xfrm>
            <a:off x="8487874" y="4155856"/>
            <a:ext cx="1168555" cy="1599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5" name="Ovale 41">
            <a:extLst>
              <a:ext uri="{FF2B5EF4-FFF2-40B4-BE49-F238E27FC236}">
                <a16:creationId xmlns:a16="http://schemas.microsoft.com/office/drawing/2014/main" id="{91ADACE1-E24D-2BB4-B060-193273F82AF0}"/>
              </a:ext>
            </a:extLst>
          </p:cNvPr>
          <p:cNvSpPr/>
          <p:nvPr/>
        </p:nvSpPr>
        <p:spPr>
          <a:xfrm>
            <a:off x="7464112" y="389888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6" name="Ovale 41">
            <a:extLst>
              <a:ext uri="{FF2B5EF4-FFF2-40B4-BE49-F238E27FC236}">
                <a16:creationId xmlns:a16="http://schemas.microsoft.com/office/drawing/2014/main" id="{D5AB02C1-786D-B4DC-8A15-A71A4FF0476E}"/>
              </a:ext>
            </a:extLst>
          </p:cNvPr>
          <p:cNvSpPr/>
          <p:nvPr/>
        </p:nvSpPr>
        <p:spPr>
          <a:xfrm>
            <a:off x="7088424" y="344526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2" name="Ovale 31">
            <a:extLst>
              <a:ext uri="{FF2B5EF4-FFF2-40B4-BE49-F238E27FC236}">
                <a16:creationId xmlns:a16="http://schemas.microsoft.com/office/drawing/2014/main" id="{0785DB8D-28B8-00B1-DA1D-99FD4E2723CD}"/>
              </a:ext>
            </a:extLst>
          </p:cNvPr>
          <p:cNvSpPr/>
          <p:nvPr/>
        </p:nvSpPr>
        <p:spPr>
          <a:xfrm>
            <a:off x="5894382" y="4014822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3CCE8D6-FD93-482C-35D4-E79EFE70B5AF}"/>
                  </a:ext>
                </a:extLst>
              </p:cNvPr>
              <p:cNvSpPr txBox="1"/>
              <p:nvPr/>
            </p:nvSpPr>
            <p:spPr>
              <a:xfrm>
                <a:off x="7388682" y="2982054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3CCE8D6-FD93-482C-35D4-E79EFE70B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682" y="2982054"/>
                <a:ext cx="60362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Прямая со стрелкой 162">
            <a:extLst>
              <a:ext uri="{FF2B5EF4-FFF2-40B4-BE49-F238E27FC236}">
                <a16:creationId xmlns:a16="http://schemas.microsoft.com/office/drawing/2014/main" id="{45B6F297-9245-8D53-421A-5956C486051F}"/>
              </a:ext>
            </a:extLst>
          </p:cNvPr>
          <p:cNvCxnSpPr>
            <a:cxnSpLocks/>
          </p:cNvCxnSpPr>
          <p:nvPr/>
        </p:nvCxnSpPr>
        <p:spPr>
          <a:xfrm>
            <a:off x="3316361" y="3877927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Прямая со стрелкой 165">
            <a:extLst>
              <a:ext uri="{FF2B5EF4-FFF2-40B4-BE49-F238E27FC236}">
                <a16:creationId xmlns:a16="http://schemas.microsoft.com/office/drawing/2014/main" id="{989CC13B-4262-0A1C-9904-C16C0BAD4F5C}"/>
              </a:ext>
            </a:extLst>
          </p:cNvPr>
          <p:cNvCxnSpPr>
            <a:cxnSpLocks/>
          </p:cNvCxnSpPr>
          <p:nvPr/>
        </p:nvCxnSpPr>
        <p:spPr>
          <a:xfrm>
            <a:off x="4075438" y="5641879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18882651-4202-AA88-2F96-DE7216D2B9A3}"/>
                  </a:ext>
                </a:extLst>
              </p:cNvPr>
              <p:cNvSpPr txBox="1"/>
              <p:nvPr/>
            </p:nvSpPr>
            <p:spPr>
              <a:xfrm>
                <a:off x="4014543" y="5293838"/>
                <a:ext cx="12642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18882651-4202-AA88-2F96-DE7216D2B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543" y="5293838"/>
                <a:ext cx="12642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D04377FE-A519-2998-9341-8BC58E00A1E8}"/>
                  </a:ext>
                </a:extLst>
              </p:cNvPr>
              <p:cNvSpPr txBox="1"/>
              <p:nvPr/>
            </p:nvSpPr>
            <p:spPr>
              <a:xfrm>
                <a:off x="7271200" y="4654836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D04377FE-A519-2998-9341-8BC58E00A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200" y="4654836"/>
                <a:ext cx="102463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Rettangolo 20">
            <a:extLst>
              <a:ext uri="{FF2B5EF4-FFF2-40B4-BE49-F238E27FC236}">
                <a16:creationId xmlns:a16="http://schemas.microsoft.com/office/drawing/2014/main" id="{42A3D202-CE09-051B-4F19-E3A0A11C1E20}"/>
              </a:ext>
            </a:extLst>
          </p:cNvPr>
          <p:cNvSpPr/>
          <p:nvPr/>
        </p:nvSpPr>
        <p:spPr>
          <a:xfrm>
            <a:off x="7368823" y="4999159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1" name="Ovale 31">
            <a:extLst>
              <a:ext uri="{FF2B5EF4-FFF2-40B4-BE49-F238E27FC236}">
                <a16:creationId xmlns:a16="http://schemas.microsoft.com/office/drawing/2014/main" id="{8AAB7A2F-24F8-C8D2-8F14-A33FD7276992}"/>
              </a:ext>
            </a:extLst>
          </p:cNvPr>
          <p:cNvSpPr/>
          <p:nvPr/>
        </p:nvSpPr>
        <p:spPr>
          <a:xfrm>
            <a:off x="9767044" y="4965890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2" name="Ovale 41">
            <a:extLst>
              <a:ext uri="{FF2B5EF4-FFF2-40B4-BE49-F238E27FC236}">
                <a16:creationId xmlns:a16="http://schemas.microsoft.com/office/drawing/2014/main" id="{8F2E84B1-5770-3BB4-5DB9-56C5E03B386A}"/>
              </a:ext>
            </a:extLst>
          </p:cNvPr>
          <p:cNvSpPr/>
          <p:nvPr/>
        </p:nvSpPr>
        <p:spPr>
          <a:xfrm>
            <a:off x="7442929" y="513527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73" name="Прямая со стрелкой 172">
            <a:extLst>
              <a:ext uri="{FF2B5EF4-FFF2-40B4-BE49-F238E27FC236}">
                <a16:creationId xmlns:a16="http://schemas.microsoft.com/office/drawing/2014/main" id="{6C3CDB53-60C7-F677-6B88-8EC60B3CD01D}"/>
              </a:ext>
            </a:extLst>
          </p:cNvPr>
          <p:cNvCxnSpPr>
            <a:cxnSpLocks/>
          </p:cNvCxnSpPr>
          <p:nvPr/>
        </p:nvCxnSpPr>
        <p:spPr>
          <a:xfrm flipV="1">
            <a:off x="10130543" y="4980292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4" name="Прямая со стрелкой 173">
            <a:extLst>
              <a:ext uri="{FF2B5EF4-FFF2-40B4-BE49-F238E27FC236}">
                <a16:creationId xmlns:a16="http://schemas.microsoft.com/office/drawing/2014/main" id="{6606E1F9-6EE0-A427-E72A-5D01CD5110BD}"/>
              </a:ext>
            </a:extLst>
          </p:cNvPr>
          <p:cNvCxnSpPr>
            <a:cxnSpLocks/>
            <a:stCxn id="172" idx="6"/>
          </p:cNvCxnSpPr>
          <p:nvPr/>
        </p:nvCxnSpPr>
        <p:spPr>
          <a:xfrm flipV="1">
            <a:off x="7808689" y="524112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5" name="Прямая со стрелкой 174">
            <a:extLst>
              <a:ext uri="{FF2B5EF4-FFF2-40B4-BE49-F238E27FC236}">
                <a16:creationId xmlns:a16="http://schemas.microsoft.com/office/drawing/2014/main" id="{7599C54D-AFF4-6094-2B4F-459856690CE3}"/>
              </a:ext>
            </a:extLst>
          </p:cNvPr>
          <p:cNvCxnSpPr>
            <a:cxnSpLocks/>
          </p:cNvCxnSpPr>
          <p:nvPr/>
        </p:nvCxnSpPr>
        <p:spPr>
          <a:xfrm flipV="1">
            <a:off x="6101613" y="6167713"/>
            <a:ext cx="1302416" cy="3632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9F29B97B-1DC4-4B9C-29FA-9B694EB0AA9D}"/>
                  </a:ext>
                </a:extLst>
              </p:cNvPr>
              <p:cNvSpPr txBox="1"/>
              <p:nvPr/>
            </p:nvSpPr>
            <p:spPr>
              <a:xfrm rot="354029">
                <a:off x="9797471" y="6030201"/>
                <a:ext cx="23934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9F29B97B-1DC4-4B9C-29FA-9B694EB0A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9797471" y="6030201"/>
                <a:ext cx="239344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Ovale 31">
            <a:extLst>
              <a:ext uri="{FF2B5EF4-FFF2-40B4-BE49-F238E27FC236}">
                <a16:creationId xmlns:a16="http://schemas.microsoft.com/office/drawing/2014/main" id="{44EC11CF-7A4E-F6C2-98D6-D55DB05BD37C}"/>
              </a:ext>
            </a:extLst>
          </p:cNvPr>
          <p:cNvSpPr/>
          <p:nvPr/>
        </p:nvSpPr>
        <p:spPr>
          <a:xfrm>
            <a:off x="9656429" y="5757764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44862A2-1E3E-9E81-93BC-A04A1CB161D7}"/>
                  </a:ext>
                </a:extLst>
              </p:cNvPr>
              <p:cNvSpPr txBox="1"/>
              <p:nvPr/>
            </p:nvSpPr>
            <p:spPr>
              <a:xfrm>
                <a:off x="7499941" y="5681974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44862A2-1E3E-9E81-93BC-A04A1CB1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941" y="5681974"/>
                <a:ext cx="72726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9" name="Прямая соединительная линия 178">
            <a:extLst>
              <a:ext uri="{FF2B5EF4-FFF2-40B4-BE49-F238E27FC236}">
                <a16:creationId xmlns:a16="http://schemas.microsoft.com/office/drawing/2014/main" id="{B40D4CDC-C2CF-8490-18A6-4B03A8B85FC4}"/>
              </a:ext>
            </a:extLst>
          </p:cNvPr>
          <p:cNvCxnSpPr>
            <a:cxnSpLocks/>
          </p:cNvCxnSpPr>
          <p:nvPr/>
        </p:nvCxnSpPr>
        <p:spPr>
          <a:xfrm>
            <a:off x="7796677" y="593999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>
            <a:extLst>
              <a:ext uri="{FF2B5EF4-FFF2-40B4-BE49-F238E27FC236}">
                <a16:creationId xmlns:a16="http://schemas.microsoft.com/office/drawing/2014/main" id="{47296225-2823-F96A-EE3B-82C90F3DA268}"/>
              </a:ext>
            </a:extLst>
          </p:cNvPr>
          <p:cNvCxnSpPr>
            <a:cxnSpLocks/>
          </p:cNvCxnSpPr>
          <p:nvPr/>
        </p:nvCxnSpPr>
        <p:spPr>
          <a:xfrm flipH="1">
            <a:off x="7745070" y="593999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1" name="Прямая со стрелкой 180">
            <a:extLst>
              <a:ext uri="{FF2B5EF4-FFF2-40B4-BE49-F238E27FC236}">
                <a16:creationId xmlns:a16="http://schemas.microsoft.com/office/drawing/2014/main" id="{66C0763E-428A-545E-8CB6-9AAF2947A8E6}"/>
              </a:ext>
            </a:extLst>
          </p:cNvPr>
          <p:cNvCxnSpPr>
            <a:cxnSpLocks/>
            <a:stCxn id="177" idx="6"/>
          </p:cNvCxnSpPr>
          <p:nvPr/>
        </p:nvCxnSpPr>
        <p:spPr>
          <a:xfrm>
            <a:off x="10022189" y="5940644"/>
            <a:ext cx="921462" cy="9429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2" name="Ovale 41">
            <a:extLst>
              <a:ext uri="{FF2B5EF4-FFF2-40B4-BE49-F238E27FC236}">
                <a16:creationId xmlns:a16="http://schemas.microsoft.com/office/drawing/2014/main" id="{813E4817-9EE9-8118-0C67-F817BC4A185E}"/>
              </a:ext>
            </a:extLst>
          </p:cNvPr>
          <p:cNvSpPr/>
          <p:nvPr/>
        </p:nvSpPr>
        <p:spPr>
          <a:xfrm>
            <a:off x="8837891" y="559500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3" name="Ovale 41">
            <a:extLst>
              <a:ext uri="{FF2B5EF4-FFF2-40B4-BE49-F238E27FC236}">
                <a16:creationId xmlns:a16="http://schemas.microsoft.com/office/drawing/2014/main" id="{7755EBFD-6E5B-A92D-B1E5-8C720737F522}"/>
              </a:ext>
            </a:extLst>
          </p:cNvPr>
          <p:cNvSpPr/>
          <p:nvPr/>
        </p:nvSpPr>
        <p:spPr>
          <a:xfrm>
            <a:off x="8429030" y="514096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" name="Ovale 31">
            <a:extLst>
              <a:ext uri="{FF2B5EF4-FFF2-40B4-BE49-F238E27FC236}">
                <a16:creationId xmlns:a16="http://schemas.microsoft.com/office/drawing/2014/main" id="{3423D3DB-9B4B-1C27-5A0E-F5A495CF4A67}"/>
              </a:ext>
            </a:extLst>
          </p:cNvPr>
          <p:cNvSpPr/>
          <p:nvPr/>
        </p:nvSpPr>
        <p:spPr>
          <a:xfrm>
            <a:off x="6933292" y="5493371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id="{FAC0CE1E-8462-F0A4-852F-6EFE3F7B5000}"/>
              </a:ext>
            </a:extLst>
          </p:cNvPr>
          <p:cNvCxnSpPr>
            <a:cxnSpLocks/>
          </p:cNvCxnSpPr>
          <p:nvPr/>
        </p:nvCxnSpPr>
        <p:spPr>
          <a:xfrm>
            <a:off x="9598755" y="5627874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7" name="Прямая со стрелкой 186">
            <a:extLst>
              <a:ext uri="{FF2B5EF4-FFF2-40B4-BE49-F238E27FC236}">
                <a16:creationId xmlns:a16="http://schemas.microsoft.com/office/drawing/2014/main" id="{BDC7006A-F404-1A6D-241F-7F6DA6C50403}"/>
              </a:ext>
            </a:extLst>
          </p:cNvPr>
          <p:cNvCxnSpPr>
            <a:cxnSpLocks/>
          </p:cNvCxnSpPr>
          <p:nvPr/>
        </p:nvCxnSpPr>
        <p:spPr>
          <a:xfrm>
            <a:off x="8785736" y="3905279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A62DFF5-7D0C-5202-0A0A-962D25A63A84}"/>
                  </a:ext>
                </a:extLst>
              </p:cNvPr>
              <p:cNvSpPr txBox="1"/>
              <p:nvPr/>
            </p:nvSpPr>
            <p:spPr>
              <a:xfrm>
                <a:off x="8777795" y="3376786"/>
                <a:ext cx="2180325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A62DFF5-7D0C-5202-0A0A-962D25A63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7795" y="3376786"/>
                <a:ext cx="2180325" cy="62985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F9EC1D96-F4D4-ABD1-24A1-4C5142D2FFD5}"/>
                  </a:ext>
                </a:extLst>
              </p:cNvPr>
              <p:cNvSpPr txBox="1"/>
              <p:nvPr/>
            </p:nvSpPr>
            <p:spPr>
              <a:xfrm>
                <a:off x="6414424" y="631684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F9EC1D96-F4D4-ABD1-24A1-4C5142D2F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24" y="6316841"/>
                <a:ext cx="1224022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D02789BC-D539-6D81-C6CE-6AD9E6CEBE9C}"/>
                  </a:ext>
                </a:extLst>
              </p:cNvPr>
              <p:cNvSpPr txBox="1"/>
              <p:nvPr/>
            </p:nvSpPr>
            <p:spPr>
              <a:xfrm>
                <a:off x="6364085" y="2584596"/>
                <a:ext cx="5116173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9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>
                              <a:latin typeface="Cambria Math" panose="02040503050406030204" pitchFamily="18" charset="0"/>
                            </a:rPr>
                            <m:t>𝐯</m:t>
                          </m:r>
                          <m:d>
                            <m:dPr>
                              <m:ctrlPr>
                                <a:rPr lang="en-US" sz="19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19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a:rPr lang="en-US" sz="19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D02789BC-D539-6D81-C6CE-6AD9E6CEB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85" y="2584596"/>
                <a:ext cx="5116173" cy="38472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" name="Rettangolo 20">
            <a:extLst>
              <a:ext uri="{FF2B5EF4-FFF2-40B4-BE49-F238E27FC236}">
                <a16:creationId xmlns:a16="http://schemas.microsoft.com/office/drawing/2014/main" id="{61D089B9-908C-3EB2-6973-416A95885C08}"/>
              </a:ext>
            </a:extLst>
          </p:cNvPr>
          <p:cNvSpPr/>
          <p:nvPr/>
        </p:nvSpPr>
        <p:spPr>
          <a:xfrm>
            <a:off x="6598137" y="4998153"/>
            <a:ext cx="2220330" cy="1169864"/>
          </a:xfrm>
          <a:prstGeom prst="rect">
            <a:avLst/>
          </a:prstGeom>
          <a:noFill/>
          <a:ln w="180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3" name="Rettangolo 20">
            <a:extLst>
              <a:ext uri="{FF2B5EF4-FFF2-40B4-BE49-F238E27FC236}">
                <a16:creationId xmlns:a16="http://schemas.microsoft.com/office/drawing/2014/main" id="{BCA6231F-A781-4FB8-81F3-25AD8DF71791}"/>
              </a:ext>
            </a:extLst>
          </p:cNvPr>
          <p:cNvSpPr/>
          <p:nvPr/>
        </p:nvSpPr>
        <p:spPr>
          <a:xfrm>
            <a:off x="1083618" y="5013164"/>
            <a:ext cx="2220330" cy="1169864"/>
          </a:xfrm>
          <a:prstGeom prst="rect">
            <a:avLst/>
          </a:prstGeom>
          <a:noFill/>
          <a:ln w="180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604A60E-AF44-9844-AEA3-562F86B746C3}"/>
              </a:ext>
            </a:extLst>
          </p:cNvPr>
          <p:cNvCxnSpPr>
            <a:cxnSpLocks/>
          </p:cNvCxnSpPr>
          <p:nvPr/>
        </p:nvCxnSpPr>
        <p:spPr>
          <a:xfrm>
            <a:off x="5778340" y="1852368"/>
            <a:ext cx="0" cy="488864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4C1E2E-206F-CB5B-5993-2424A789CAC0}"/>
                  </a:ext>
                </a:extLst>
              </p:cNvPr>
              <p:cNvSpPr txBox="1"/>
              <p:nvPr/>
            </p:nvSpPr>
            <p:spPr>
              <a:xfrm>
                <a:off x="5857844" y="1879656"/>
                <a:ext cx="6166201" cy="659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9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9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19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19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9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9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90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b="1" i="0">
                                      <a:latin typeface="Cambria Math" panose="02040503050406030204" pitchFamily="18" charset="0"/>
                                    </a:rPr>
                                    <m:t>𝐬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sz="19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4C1E2E-206F-CB5B-5993-2424A789C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44" y="1879656"/>
                <a:ext cx="6166201" cy="65979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5331431-E0D9-84A4-BB3A-64A6624DEF93}"/>
                  </a:ext>
                </a:extLst>
              </p:cNvPr>
              <p:cNvSpPr txBox="1"/>
              <p:nvPr/>
            </p:nvSpPr>
            <p:spPr>
              <a:xfrm>
                <a:off x="9474655" y="5127912"/>
                <a:ext cx="2779411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5331431-E0D9-84A4-BB3A-64A6624DE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4655" y="5127912"/>
                <a:ext cx="2779411" cy="62985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4CC225-6BAD-EA35-EFE6-B47D27F24A38}"/>
                  </a:ext>
                </a:extLst>
              </p:cNvPr>
              <p:cNvSpPr txBox="1"/>
              <p:nvPr/>
            </p:nvSpPr>
            <p:spPr>
              <a:xfrm>
                <a:off x="3235448" y="3365961"/>
                <a:ext cx="2180325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4CC225-6BAD-EA35-EFE6-B47D27F24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448" y="3365961"/>
                <a:ext cx="2180325" cy="62985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58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/>
              <p:nvPr/>
            </p:nvSpPr>
            <p:spPr>
              <a:xfrm>
                <a:off x="838199" y="1870263"/>
                <a:ext cx="10325464" cy="4622612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b="0" dirty="0"/>
                  <a:t>Предположение: </a:t>
                </a:r>
                <a:br>
                  <a:rPr lang="ru-RU" sz="2000" b="0" dirty="0"/>
                </a:br>
                <a:r>
                  <a:rPr lang="ru-RU" sz="2000" b="0" dirty="0"/>
                  <a:t>запишем уравнение Максвелла с использованием материальной производной.</a:t>
                </a:r>
                <a:br>
                  <a:rPr lang="ru-RU" sz="20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u-RU" sz="2000" b="0" i="0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так как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Формальное преобразование:</a:t>
                </a:r>
                <a:endParaRPr lang="en-US" sz="2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𝛁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lim>
                      </m:limLow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smtClean="0"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𝛁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по закону Гаусса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для эл.  поля</m:t>
                              </m:r>
                            </m:e>
                          </m:eqArr>
                        </m:lim>
                      </m:limLow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000" i="1" dirty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870263"/>
                <a:ext cx="10325464" cy="4622612"/>
              </a:xfrm>
              <a:prstGeom prst="rect">
                <a:avLst/>
              </a:prstGeom>
              <a:blipFill>
                <a:blip r:embed="rId3"/>
                <a:stretch>
                  <a:fillRect l="-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1289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Первое уравнение Максвелла в пространственном описании с подвижной точкой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/>
              <p:nvPr/>
            </p:nvSpPr>
            <p:spPr>
              <a:xfrm>
                <a:off x="10279742" y="2674694"/>
                <a:ext cx="883920" cy="2635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800" b="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de-DE" sz="18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eqAr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  <m:r>
                        <a:rPr lang="de-DE" sz="18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18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9742" y="2674694"/>
                <a:ext cx="883920" cy="2635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7CAD2F-99EA-68D2-6678-D71337A7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9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29247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4402</Words>
  <Application>Microsoft Office PowerPoint</Application>
  <PresentationFormat>Широкоэкранный</PresentationFormat>
  <Paragraphs>426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Актуальность и цели</vt:lpstr>
      <vt:lpstr>Баланс количества движения</vt:lpstr>
      <vt:lpstr>Баланс кинетического момента</vt:lpstr>
      <vt:lpstr>Уравнения Максвелла</vt:lpstr>
      <vt:lpstr>Виды описаний в механике</vt:lpstr>
      <vt:lpstr>Полная и материальная производные в случае неподвижного контрольного объема и неподвижной точки наблюдения</vt:lpstr>
      <vt:lpstr>Полная и материальная производные в случае подвижного контрольного объема и подвижной точки наблюдения</vt:lpstr>
      <vt:lpstr>Первое уравнение Максвелла в пространственном описании с подвижной точкой наблюдения</vt:lpstr>
      <vt:lpstr>Второе уравнение Максвелла в пространственном описании с подвижной точкой наблюдения</vt:lpstr>
      <vt:lpstr>Сравнение с уравнениями Герца*</vt:lpstr>
      <vt:lpstr>Механическая модель для неподвижных сред*</vt:lpstr>
      <vt:lpstr>Механическая модель в неподвижной среде*</vt:lpstr>
      <vt:lpstr>Обобщенная механическая модель  для случая подвижных сред</vt:lpstr>
      <vt:lpstr>Механическая модель в подвижной среде</vt:lpstr>
      <vt:lpstr>Механические аналогии </vt:lpstr>
      <vt:lpstr>Определяющие уравнения</vt:lpstr>
      <vt:lpstr>Сравнение полученных уравнений с уравнениями электродинамики</vt:lpstr>
      <vt:lpstr>Презентация PowerPoint</vt:lpstr>
      <vt:lpstr>Заключение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Sofya Bykova</dc:creator>
  <cp:lastModifiedBy>Sofya Bykova</cp:lastModifiedBy>
  <cp:revision>753</cp:revision>
  <dcterms:created xsi:type="dcterms:W3CDTF">2022-11-02T16:56:59Z</dcterms:created>
  <dcterms:modified xsi:type="dcterms:W3CDTF">2023-06-25T20:18:15Z</dcterms:modified>
</cp:coreProperties>
</file>