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video/unknow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1" r:id="rId3"/>
    <p:sldId id="295" r:id="rId4"/>
    <p:sldId id="258" r:id="rId5"/>
    <p:sldId id="259" r:id="rId6"/>
    <p:sldId id="293" r:id="rId7"/>
    <p:sldId id="294" r:id="rId8"/>
    <p:sldId id="292" r:id="rId9"/>
    <p:sldId id="296" r:id="rId10"/>
    <p:sldId id="302" r:id="rId11"/>
    <p:sldId id="301" r:id="rId12"/>
    <p:sldId id="297" r:id="rId13"/>
    <p:sldId id="304" r:id="rId14"/>
    <p:sldId id="305" r:id="rId15"/>
    <p:sldId id="306" r:id="rId16"/>
    <p:sldId id="303" r:id="rId17"/>
    <p:sldId id="30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68" autoAdjust="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ster_Thesis\Amplitude%20Reduction%20Rat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ster_Thesis\Amplitude%20Reduction%20Rat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ster_Thesis\Amplitude%20Reduction%20Rat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ster_Thesis\Amplitude%20Reduction%20Rat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ster_Thesis\Amplitude%20Reduction%20Rat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ster_Thesis\Amplitude%20Reduction%20Rat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ster_Thesis\Amplitude%20Reduction%20Rat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ster_Thesis\Amplitude%20Reduction%20Ra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Лист1!$Q$10</c:f>
              <c:strCache>
                <c:ptCount val="1"/>
                <c:pt idx="0">
                  <c:v>Without Barrier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dash"/>
            <c:size val="9"/>
          </c:marker>
          <c:xVal>
            <c:numRef>
              <c:f>Лист1!$Q$11:$Q$16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Лист1!$R$11:$R$16</c:f>
              <c:numCache>
                <c:formatCode>General</c:formatCode>
                <c:ptCount val="6"/>
                <c:pt idx="0">
                  <c:v>41</c:v>
                </c:pt>
                <c:pt idx="1">
                  <c:v>38</c:v>
                </c:pt>
                <c:pt idx="2">
                  <c:v>40</c:v>
                </c:pt>
                <c:pt idx="3">
                  <c:v>41</c:v>
                </c:pt>
                <c:pt idx="4">
                  <c:v>41</c:v>
                </c:pt>
                <c:pt idx="5">
                  <c:v>41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CD5-4748-A02B-D4A1F082F188}"/>
            </c:ext>
          </c:extLst>
        </c:ser>
        <c:ser>
          <c:idx val="1"/>
          <c:order val="1"/>
          <c:tx>
            <c:strRef>
              <c:f>Лист1!$AD$10</c:f>
              <c:strCache>
                <c:ptCount val="1"/>
                <c:pt idx="0">
                  <c:v>With empty barrier 2.5m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x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Лист1!$Q$11:$Q$16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Лист1!$AD$11:$AD$16</c:f>
              <c:numCache>
                <c:formatCode>General</c:formatCode>
                <c:ptCount val="6"/>
                <c:pt idx="0">
                  <c:v>12</c:v>
                </c:pt>
                <c:pt idx="1">
                  <c:v>5.6</c:v>
                </c:pt>
                <c:pt idx="2">
                  <c:v>10.6</c:v>
                </c:pt>
                <c:pt idx="3">
                  <c:v>8.4</c:v>
                </c:pt>
                <c:pt idx="4">
                  <c:v>15.6</c:v>
                </c:pt>
                <c:pt idx="5">
                  <c:v>18.600000000000001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ECD5-4748-A02B-D4A1F082F188}"/>
            </c:ext>
          </c:extLst>
        </c:ser>
        <c:ser>
          <c:idx val="2"/>
          <c:order val="2"/>
          <c:tx>
            <c:strRef>
              <c:f>Лист1!$AG$10</c:f>
              <c:strCache>
                <c:ptCount val="1"/>
                <c:pt idx="0">
                  <c:v>With empty barrier 3.5m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Лист1!$AC$11:$AC$16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Лист1!$AG$11:$AG$16</c:f>
              <c:numCache>
                <c:formatCode>General</c:formatCode>
                <c:ptCount val="6"/>
                <c:pt idx="0">
                  <c:v>10.6</c:v>
                </c:pt>
                <c:pt idx="1">
                  <c:v>5.0999999999999996</c:v>
                </c:pt>
                <c:pt idx="2">
                  <c:v>8.6999999999999993</c:v>
                </c:pt>
                <c:pt idx="3">
                  <c:v>8</c:v>
                </c:pt>
                <c:pt idx="4">
                  <c:v>14.6</c:v>
                </c:pt>
                <c:pt idx="5">
                  <c:v>15.4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ECD5-4748-A02B-D4A1F082F188}"/>
            </c:ext>
          </c:extLst>
        </c:ser>
        <c:ser>
          <c:idx val="3"/>
          <c:order val="3"/>
          <c:tx>
            <c:strRef>
              <c:f>Лист1!$AJ$10</c:f>
              <c:strCache>
                <c:ptCount val="1"/>
                <c:pt idx="0">
                  <c:v>With empty barrier 4.5m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xVal>
            <c:numRef>
              <c:f>Лист1!$AC$11:$AC$16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Лист1!$AJ$11:$AJ$16</c:f>
              <c:numCache>
                <c:formatCode>General</c:formatCode>
                <c:ptCount val="6"/>
                <c:pt idx="0">
                  <c:v>9.5</c:v>
                </c:pt>
                <c:pt idx="1">
                  <c:v>4.5</c:v>
                </c:pt>
                <c:pt idx="2">
                  <c:v>6.9</c:v>
                </c:pt>
                <c:pt idx="3">
                  <c:v>7.4</c:v>
                </c:pt>
                <c:pt idx="4">
                  <c:v>12</c:v>
                </c:pt>
                <c:pt idx="5" formatCode="0.0">
                  <c:v>11.5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ECD5-4748-A02B-D4A1F082F188}"/>
            </c:ext>
          </c:extLst>
        </c:ser>
        <c:ser>
          <c:idx val="4"/>
          <c:order val="4"/>
          <c:tx>
            <c:strRef>
              <c:f>Лист1!$AM$10</c:f>
              <c:strCache>
                <c:ptCount val="1"/>
                <c:pt idx="0">
                  <c:v>With empty barrier 5.5m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Лист1!$AC$11:$AC$16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Лист1!$AM$11:$AM$16</c:f>
              <c:numCache>
                <c:formatCode>General</c:formatCode>
                <c:ptCount val="6"/>
                <c:pt idx="0">
                  <c:v>8.4</c:v>
                </c:pt>
                <c:pt idx="1">
                  <c:v>3.2</c:v>
                </c:pt>
                <c:pt idx="2">
                  <c:v>6.1</c:v>
                </c:pt>
                <c:pt idx="3">
                  <c:v>6.9</c:v>
                </c:pt>
                <c:pt idx="4">
                  <c:v>11.3</c:v>
                </c:pt>
                <c:pt idx="5">
                  <c:v>10.3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ECD5-4748-A02B-D4A1F082F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923648"/>
        <c:axId val="170924224"/>
      </c:scatterChart>
      <c:valAx>
        <c:axId val="170923648"/>
        <c:scaling>
          <c:orientation val="minMax"/>
          <c:min val="5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</a:t>
                </a:r>
                <a:r>
                  <a:rPr lang="en-US" sz="1200" b="1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the barrier (m)</a:t>
                </a:r>
                <a:endPara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33477233904249371"/>
              <c:y val="0.6992459942722412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924224"/>
        <c:crosses val="autoZero"/>
        <c:crossBetween val="midCat"/>
        <c:majorUnit val="5"/>
      </c:valAx>
      <c:valAx>
        <c:axId val="17092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Maximum Acceleration (m/s</a:t>
                </a:r>
                <a:r>
                  <a:rPr lang="en-US" sz="12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200" b="1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sz="1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408167370750352E-2"/>
              <c:y val="5.235473614578665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9236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790736345633474"/>
          <c:y val="0.79487338758707582"/>
          <c:w val="0.77450208613626403"/>
          <c:h val="0.182800049809916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09284411441423"/>
          <c:y val="5.1400554097404488E-2"/>
          <c:w val="0.6162861235684427"/>
          <c:h val="0.73444808982210552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Лист1!$AC$40</c:f>
              <c:strCache>
                <c:ptCount val="1"/>
                <c:pt idx="0">
                  <c:v>With empty barrier 2.5m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Лист1!$Q$42:$Q$47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Лист1!$AD$41:$AD$46</c:f>
              <c:numCache>
                <c:formatCode>0.00</c:formatCode>
                <c:ptCount val="6"/>
                <c:pt idx="0" formatCode="General">
                  <c:v>70.731707317073173</c:v>
                </c:pt>
                <c:pt idx="1">
                  <c:v>85.263157894736835</c:v>
                </c:pt>
                <c:pt idx="2">
                  <c:v>73.5</c:v>
                </c:pt>
                <c:pt idx="3">
                  <c:v>79.512195121951223</c:v>
                </c:pt>
                <c:pt idx="4">
                  <c:v>61.951219512195124</c:v>
                </c:pt>
                <c:pt idx="5">
                  <c:v>54.634146341463406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Лист1!$AF$40</c:f>
              <c:strCache>
                <c:ptCount val="1"/>
                <c:pt idx="0">
                  <c:v>With empty barrier 3.5m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Лист1!$Q$42:$Q$47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Лист1!$AF$41:$AF$46</c:f>
              <c:numCache>
                <c:formatCode>0.00</c:formatCode>
                <c:ptCount val="6"/>
                <c:pt idx="0" formatCode="General">
                  <c:v>74.146341463414629</c:v>
                </c:pt>
                <c:pt idx="1">
                  <c:v>86.578947368421041</c:v>
                </c:pt>
                <c:pt idx="2">
                  <c:v>78.25</c:v>
                </c:pt>
                <c:pt idx="3">
                  <c:v>80.487804878048792</c:v>
                </c:pt>
                <c:pt idx="4">
                  <c:v>64.390243902439025</c:v>
                </c:pt>
                <c:pt idx="5">
                  <c:v>62.439024390243901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Лист1!$AH$40</c:f>
              <c:strCache>
                <c:ptCount val="1"/>
                <c:pt idx="0">
                  <c:v>With empty barrier 4.5m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Лист1!$Q$42:$Q$47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Лист1!$AH$41:$AH$46</c:f>
              <c:numCache>
                <c:formatCode>General</c:formatCode>
                <c:ptCount val="6"/>
                <c:pt idx="0">
                  <c:v>76.829268292682926</c:v>
                </c:pt>
                <c:pt idx="1">
                  <c:v>88.157894736842096</c:v>
                </c:pt>
                <c:pt idx="2" formatCode="0.00">
                  <c:v>82.75</c:v>
                </c:pt>
                <c:pt idx="3" formatCode="0.00">
                  <c:v>81.951219512195124</c:v>
                </c:pt>
                <c:pt idx="4" formatCode="0.00">
                  <c:v>70.731707317073173</c:v>
                </c:pt>
                <c:pt idx="5" formatCode="0.00">
                  <c:v>71.951219512195124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Лист1!$AK$40</c:f>
              <c:strCache>
                <c:ptCount val="1"/>
                <c:pt idx="0">
                  <c:v>With empty barrier 5.5m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Лист1!$Q$42:$Q$47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Лист1!$AK$41:$AK$46</c:f>
              <c:numCache>
                <c:formatCode>0.00</c:formatCode>
                <c:ptCount val="6"/>
                <c:pt idx="0" formatCode="General">
                  <c:v>79.512195121951223</c:v>
                </c:pt>
                <c:pt idx="1">
                  <c:v>91.578947368421055</c:v>
                </c:pt>
                <c:pt idx="2">
                  <c:v>84.749999999999986</c:v>
                </c:pt>
                <c:pt idx="3">
                  <c:v>83.170731707317074</c:v>
                </c:pt>
                <c:pt idx="4">
                  <c:v>72.439024390243901</c:v>
                </c:pt>
                <c:pt idx="5">
                  <c:v>74.878048780487802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349184"/>
        <c:axId val="176349760"/>
      </c:scatterChart>
      <c:valAx>
        <c:axId val="176349184"/>
        <c:scaling>
          <c:orientation val="minMax"/>
          <c:min val="5.2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</a:t>
                </a:r>
                <a:r>
                  <a:rPr lang="en-US" sz="12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the barrier (m)</a:t>
                </a: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28319357030200182"/>
              <c:y val="0.8833100029163021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6349760"/>
        <c:crosses val="autoZero"/>
        <c:crossBetween val="midCat"/>
      </c:valAx>
      <c:valAx>
        <c:axId val="176349760"/>
        <c:scaling>
          <c:orientation val="minMax"/>
          <c:min val="3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Reduction</a:t>
                </a:r>
                <a:r>
                  <a:rPr lang="en-US" sz="12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Factor (%)</a:t>
                </a: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3020833333333334E-2"/>
              <c:y val="0.107548118985126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63491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924668623947664"/>
          <c:y val="0.15663969087197432"/>
          <c:w val="0.22090760807393878"/>
          <c:h val="0.60338728492271798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Лист1!$Q$10</c:f>
              <c:strCache>
                <c:ptCount val="1"/>
                <c:pt idx="0">
                  <c:v>Without Barrier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dash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Лист1!$Q$11:$Q$28</c:f>
              <c:numCache>
                <c:formatCode>General</c:formatCode>
                <c:ptCount val="18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Лист1!$R$11:$R$28</c:f>
              <c:numCache>
                <c:formatCode>General</c:formatCode>
                <c:ptCount val="18"/>
                <c:pt idx="0">
                  <c:v>41</c:v>
                </c:pt>
                <c:pt idx="1">
                  <c:v>38</c:v>
                </c:pt>
                <c:pt idx="2">
                  <c:v>40</c:v>
                </c:pt>
                <c:pt idx="3">
                  <c:v>41</c:v>
                </c:pt>
                <c:pt idx="4">
                  <c:v>41</c:v>
                </c:pt>
                <c:pt idx="5">
                  <c:v>41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184-4A91-9303-56665ED39B98}"/>
            </c:ext>
          </c:extLst>
        </c:ser>
        <c:ser>
          <c:idx val="1"/>
          <c:order val="1"/>
          <c:tx>
            <c:strRef>
              <c:f>Лист1!$T$10</c:f>
              <c:strCache>
                <c:ptCount val="1"/>
                <c:pt idx="0">
                  <c:v>With C20/25 barrier 2.5m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plus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Лист1!$Q$11:$Q$16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Лист1!$T$11:$T$16</c:f>
              <c:numCache>
                <c:formatCode>General</c:formatCode>
                <c:ptCount val="6"/>
                <c:pt idx="0">
                  <c:v>12.6</c:v>
                </c:pt>
                <c:pt idx="1">
                  <c:v>7.1999999999999993</c:v>
                </c:pt>
                <c:pt idx="2">
                  <c:v>9.6999999999999993</c:v>
                </c:pt>
                <c:pt idx="3">
                  <c:v>7</c:v>
                </c:pt>
                <c:pt idx="4">
                  <c:v>10.1</c:v>
                </c:pt>
                <c:pt idx="5">
                  <c:v>17.8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184-4A91-9303-56665ED39B98}"/>
            </c:ext>
          </c:extLst>
        </c:ser>
        <c:ser>
          <c:idx val="2"/>
          <c:order val="2"/>
          <c:tx>
            <c:strRef>
              <c:f>Лист1!$V$10</c:f>
              <c:strCache>
                <c:ptCount val="1"/>
                <c:pt idx="0">
                  <c:v>With C20/25 barrier 3.5m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Лист1!$Q$11:$Q$16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Лист1!$V$11:$V$16</c:f>
              <c:numCache>
                <c:formatCode>General</c:formatCode>
                <c:ptCount val="6"/>
                <c:pt idx="0">
                  <c:v>8</c:v>
                </c:pt>
                <c:pt idx="1">
                  <c:v>6.9</c:v>
                </c:pt>
                <c:pt idx="2">
                  <c:v>9.5</c:v>
                </c:pt>
                <c:pt idx="3">
                  <c:v>6</c:v>
                </c:pt>
                <c:pt idx="4">
                  <c:v>9.8000000000000007</c:v>
                </c:pt>
                <c:pt idx="5">
                  <c:v>17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1184-4A91-9303-56665ED39B98}"/>
            </c:ext>
          </c:extLst>
        </c:ser>
        <c:ser>
          <c:idx val="3"/>
          <c:order val="3"/>
          <c:tx>
            <c:strRef>
              <c:f>Лист1!$X$10</c:f>
              <c:strCache>
                <c:ptCount val="1"/>
                <c:pt idx="0">
                  <c:v>With C20/25 barrier 4.5m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5"/>
            <c:bubble3D val="0"/>
          </c:dPt>
          <c:xVal>
            <c:numRef>
              <c:f>Лист1!$Q$11:$Q$16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Лист1!$X$11:$X$16</c:f>
              <c:numCache>
                <c:formatCode>General</c:formatCode>
                <c:ptCount val="6"/>
                <c:pt idx="0">
                  <c:v>7.4</c:v>
                </c:pt>
                <c:pt idx="1">
                  <c:v>6.2</c:v>
                </c:pt>
                <c:pt idx="2">
                  <c:v>9.3000000000000007</c:v>
                </c:pt>
                <c:pt idx="3">
                  <c:v>5.4</c:v>
                </c:pt>
                <c:pt idx="4">
                  <c:v>9.5</c:v>
                </c:pt>
                <c:pt idx="5">
                  <c:v>15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1184-4A91-9303-56665ED39B98}"/>
            </c:ext>
          </c:extLst>
        </c:ser>
        <c:ser>
          <c:idx val="4"/>
          <c:order val="4"/>
          <c:tx>
            <c:strRef>
              <c:f>Лист1!$Z$10</c:f>
              <c:strCache>
                <c:ptCount val="1"/>
                <c:pt idx="0">
                  <c:v>With C20/25 barrier 5.5m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Лист1!$Q$11:$Q$16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Лист1!$Z$11:$Z$16</c:f>
              <c:numCache>
                <c:formatCode>General</c:formatCode>
                <c:ptCount val="6"/>
                <c:pt idx="0">
                  <c:v>7.1</c:v>
                </c:pt>
                <c:pt idx="1">
                  <c:v>5.7</c:v>
                </c:pt>
                <c:pt idx="2">
                  <c:v>8.6999999999999993</c:v>
                </c:pt>
                <c:pt idx="3">
                  <c:v>4.5999999999999996</c:v>
                </c:pt>
                <c:pt idx="4">
                  <c:v>9.1999999999999993</c:v>
                </c:pt>
                <c:pt idx="5">
                  <c:v>14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1184-4A91-9303-56665ED39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352640"/>
        <c:axId val="176353216"/>
      </c:scatterChart>
      <c:valAx>
        <c:axId val="176352640"/>
        <c:scaling>
          <c:orientation val="minMax"/>
          <c:min val="5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 from the barrier (m)</a:t>
                </a:r>
                <a:endParaRPr lang="en-US" sz="1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344487896080786"/>
              <c:y val="0.72341421940772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353216"/>
        <c:crosses val="autoZero"/>
        <c:crossBetween val="midCat"/>
      </c:valAx>
      <c:valAx>
        <c:axId val="17635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u="none" strike="noStrike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Maximum Acceleration (m /s</a:t>
                </a:r>
                <a:r>
                  <a:rPr lang="en-US" sz="1200" b="1" i="0" u="none" strike="noStrike" baseline="300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200" b="1" i="0" u="none" strike="noStrike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7216354080404232E-2"/>
              <c:y val="3.5883109069804561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3526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42641234934915"/>
          <c:y val="4.8206734898172413E-2"/>
          <c:w val="0.62435242115957756"/>
          <c:h val="0.75094839422566728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Лист1!$Q$41</c:f>
              <c:strCache>
                <c:ptCount val="1"/>
                <c:pt idx="0">
                  <c:v>With C20/25 barrier 2.5m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Лист1!$Q$42:$Q$47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Лист1!$R$42:$R$47</c:f>
              <c:numCache>
                <c:formatCode>0.00</c:formatCode>
                <c:ptCount val="6"/>
                <c:pt idx="0" formatCode="General">
                  <c:v>69.268292682926827</c:v>
                </c:pt>
                <c:pt idx="1">
                  <c:v>81.05263157894737</c:v>
                </c:pt>
                <c:pt idx="2">
                  <c:v>75.75</c:v>
                </c:pt>
                <c:pt idx="3">
                  <c:v>82.926829268292678</c:v>
                </c:pt>
                <c:pt idx="4">
                  <c:v>75.365853658536579</c:v>
                </c:pt>
                <c:pt idx="5">
                  <c:v>56.58536585365853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Лист1!$T$41</c:f>
              <c:strCache>
                <c:ptCount val="1"/>
                <c:pt idx="0">
                  <c:v>With C20/25 barrier 3.5m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Лист1!$Q$42:$Q$47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Лист1!$T$42:$T$47</c:f>
              <c:numCache>
                <c:formatCode>0.00</c:formatCode>
                <c:ptCount val="6"/>
                <c:pt idx="0" formatCode="General">
                  <c:v>80.487804878048792</c:v>
                </c:pt>
                <c:pt idx="1">
                  <c:v>81.84210526315789</c:v>
                </c:pt>
                <c:pt idx="2">
                  <c:v>76.25</c:v>
                </c:pt>
                <c:pt idx="3">
                  <c:v>85.365853658536579</c:v>
                </c:pt>
                <c:pt idx="4">
                  <c:v>76.097560975609753</c:v>
                </c:pt>
                <c:pt idx="5">
                  <c:v>58.536585365853654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Лист1!$V$41</c:f>
              <c:strCache>
                <c:ptCount val="1"/>
                <c:pt idx="0">
                  <c:v>With C20/25 barrier 4.5m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Лист1!$Q$42:$Q$47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Лист1!$V$42:$V$47</c:f>
              <c:numCache>
                <c:formatCode>0.00</c:formatCode>
                <c:ptCount val="6"/>
                <c:pt idx="0" formatCode="General">
                  <c:v>81.951219512195124</c:v>
                </c:pt>
                <c:pt idx="1">
                  <c:v>83.684210526315795</c:v>
                </c:pt>
                <c:pt idx="2">
                  <c:v>76.75</c:v>
                </c:pt>
                <c:pt idx="3">
                  <c:v>86.829268292682926</c:v>
                </c:pt>
                <c:pt idx="4">
                  <c:v>76.829268292682926</c:v>
                </c:pt>
                <c:pt idx="5">
                  <c:v>63.414634146341463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Лист1!$Y$41</c:f>
              <c:strCache>
                <c:ptCount val="1"/>
                <c:pt idx="0">
                  <c:v>With C20/25 barrier 5.5m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Лист1!$Q$42:$Q$47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Лист1!$Y$42:$Y$47</c:f>
              <c:numCache>
                <c:formatCode>0.00</c:formatCode>
                <c:ptCount val="6"/>
                <c:pt idx="0" formatCode="General">
                  <c:v>82.682926829268283</c:v>
                </c:pt>
                <c:pt idx="1">
                  <c:v>85</c:v>
                </c:pt>
                <c:pt idx="2">
                  <c:v>78.25</c:v>
                </c:pt>
                <c:pt idx="3">
                  <c:v>88.780487804878049</c:v>
                </c:pt>
                <c:pt idx="4">
                  <c:v>77.560975609756099</c:v>
                </c:pt>
                <c:pt idx="5">
                  <c:v>65.853658536585371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354944"/>
        <c:axId val="176355520"/>
      </c:scatterChart>
      <c:valAx>
        <c:axId val="176354944"/>
        <c:scaling>
          <c:orientation val="minMax"/>
          <c:min val="5.2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</a:t>
                </a:r>
                <a:r>
                  <a:rPr lang="en-US" sz="1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the barrier (m)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28319357030200182"/>
              <c:y val="0.8833100029163021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6355520"/>
        <c:crosses val="autoZero"/>
        <c:crossBetween val="midCat"/>
      </c:valAx>
      <c:valAx>
        <c:axId val="176355520"/>
        <c:scaling>
          <c:orientation val="minMax"/>
          <c:min val="3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Reduction</a:t>
                </a:r>
                <a:r>
                  <a:rPr lang="en-US" sz="12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Factor (%)</a:t>
                </a: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6354944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924668623947664"/>
          <c:y val="0.19681402447363094"/>
          <c:w val="0.25013094066366703"/>
          <c:h val="0.5649926972960850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Лист1!$Q$10</c:f>
              <c:strCache>
                <c:ptCount val="1"/>
                <c:pt idx="0">
                  <c:v>Without Barrier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dash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Лист1!$Q$11:$Q$16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Лист1!$R$11:$R$16</c:f>
              <c:numCache>
                <c:formatCode>General</c:formatCode>
                <c:ptCount val="6"/>
                <c:pt idx="0">
                  <c:v>41</c:v>
                </c:pt>
                <c:pt idx="1">
                  <c:v>38</c:v>
                </c:pt>
                <c:pt idx="2">
                  <c:v>40</c:v>
                </c:pt>
                <c:pt idx="3">
                  <c:v>41</c:v>
                </c:pt>
                <c:pt idx="4">
                  <c:v>41</c:v>
                </c:pt>
                <c:pt idx="5">
                  <c:v>41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8139-4C3D-B44A-7A73C613AFE0}"/>
            </c:ext>
          </c:extLst>
        </c:ser>
        <c:ser>
          <c:idx val="1"/>
          <c:order val="1"/>
          <c:tx>
            <c:strRef>
              <c:f>Лист1!$AQ$10</c:f>
              <c:strCache>
                <c:ptCount val="1"/>
                <c:pt idx="0">
                  <c:v>With EPS 2.5m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pPr>
              <a:solidFill>
                <a:srgbClr val="00B050"/>
              </a:solidFill>
            </c:spPr>
          </c:marker>
          <c:xVal>
            <c:numRef>
              <c:f>Лист1!$AP$11:$AP$16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Лист1!$AQ$11:$AQ$16</c:f>
              <c:numCache>
                <c:formatCode>General</c:formatCode>
                <c:ptCount val="6"/>
                <c:pt idx="0">
                  <c:v>12</c:v>
                </c:pt>
                <c:pt idx="1">
                  <c:v>5.8</c:v>
                </c:pt>
                <c:pt idx="2">
                  <c:v>13.2</c:v>
                </c:pt>
                <c:pt idx="3">
                  <c:v>7.9</c:v>
                </c:pt>
                <c:pt idx="4">
                  <c:v>15.4</c:v>
                </c:pt>
                <c:pt idx="5">
                  <c:v>19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8139-4C3D-B44A-7A73C613AFE0}"/>
            </c:ext>
          </c:extLst>
        </c:ser>
        <c:ser>
          <c:idx val="2"/>
          <c:order val="2"/>
          <c:tx>
            <c:strRef>
              <c:f>Лист1!$AS$10</c:f>
              <c:strCache>
                <c:ptCount val="1"/>
                <c:pt idx="0">
                  <c:v>With EPS 3.5m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Лист1!$AP$11:$AP$16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Лист1!$AS$11:$AS$16</c:f>
              <c:numCache>
                <c:formatCode>General</c:formatCode>
                <c:ptCount val="6"/>
                <c:pt idx="0">
                  <c:v>10.5</c:v>
                </c:pt>
                <c:pt idx="1">
                  <c:v>5.5</c:v>
                </c:pt>
                <c:pt idx="2">
                  <c:v>10.1</c:v>
                </c:pt>
                <c:pt idx="3">
                  <c:v>5.3</c:v>
                </c:pt>
                <c:pt idx="4">
                  <c:v>6.3</c:v>
                </c:pt>
                <c:pt idx="5">
                  <c:v>16.600000000000001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8139-4C3D-B44A-7A73C613AFE0}"/>
            </c:ext>
          </c:extLst>
        </c:ser>
        <c:ser>
          <c:idx val="3"/>
          <c:order val="3"/>
          <c:tx>
            <c:strRef>
              <c:f>Лист1!$AU$10</c:f>
              <c:strCache>
                <c:ptCount val="1"/>
                <c:pt idx="0">
                  <c:v>With EPS 4.5m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5"/>
          </c:marker>
          <c:xVal>
            <c:numRef>
              <c:f>Лист1!$AP$11:$AP$16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Лист1!$AU$11:$AU$16</c:f>
              <c:numCache>
                <c:formatCode>General</c:formatCode>
                <c:ptCount val="6"/>
                <c:pt idx="0">
                  <c:v>9.6</c:v>
                </c:pt>
                <c:pt idx="1">
                  <c:v>5.2</c:v>
                </c:pt>
                <c:pt idx="2">
                  <c:v>9</c:v>
                </c:pt>
                <c:pt idx="3">
                  <c:v>5.2</c:v>
                </c:pt>
                <c:pt idx="4">
                  <c:v>5.8</c:v>
                </c:pt>
                <c:pt idx="5">
                  <c:v>12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8-8139-4C3D-B44A-7A73C613AFE0}"/>
            </c:ext>
          </c:extLst>
        </c:ser>
        <c:ser>
          <c:idx val="4"/>
          <c:order val="4"/>
          <c:tx>
            <c:strRef>
              <c:f>Лист1!$AW$10</c:f>
              <c:strCache>
                <c:ptCount val="1"/>
                <c:pt idx="0">
                  <c:v>With EPS 5.5m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Лист1!$AP$11:$AP$16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Лист1!$AW$11:$AW$28</c:f>
              <c:numCache>
                <c:formatCode>General</c:formatCode>
                <c:ptCount val="18"/>
                <c:pt idx="0">
                  <c:v>6.9</c:v>
                </c:pt>
                <c:pt idx="1">
                  <c:v>3.4000000000000004</c:v>
                </c:pt>
                <c:pt idx="2">
                  <c:v>6.4</c:v>
                </c:pt>
                <c:pt idx="3">
                  <c:v>4.8</c:v>
                </c:pt>
                <c:pt idx="4">
                  <c:v>5.3</c:v>
                </c:pt>
                <c:pt idx="5">
                  <c:v>11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9-8139-4C3D-B44A-7A73C613A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903104"/>
        <c:axId val="155903680"/>
      </c:scatterChart>
      <c:valAx>
        <c:axId val="155903104"/>
        <c:scaling>
          <c:orientation val="minMax"/>
          <c:min val="5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 from the barrier (m)</a:t>
                </a:r>
                <a:endParaRPr lang="en-US" sz="120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35441616654667774"/>
              <c:y val="0.7176666884031879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903680"/>
        <c:crosses val="autoZero"/>
        <c:crossBetween val="midCat"/>
        <c:majorUnit val="5"/>
      </c:valAx>
      <c:valAx>
        <c:axId val="15590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Maximum Acceleration (m/s</a:t>
                </a:r>
                <a:r>
                  <a:rPr lang="en-US" sz="1200" b="1" i="0" baseline="300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200" b="1" i="0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20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3114893667868548E-2"/>
              <c:y val="6.374482930687905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9031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015873015873019E-2"/>
          <c:y val="0.81880955688683876"/>
          <c:w val="0.9"/>
          <c:h val="0.146347272113838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Лист1!$AP$40</c:f>
              <c:strCache>
                <c:ptCount val="1"/>
                <c:pt idx="0">
                  <c:v>With EPS 2.5m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Лист1!$Q$42:$Q$47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Лист1!$AQ$41:$AQ$46</c:f>
              <c:numCache>
                <c:formatCode>General</c:formatCode>
                <c:ptCount val="6"/>
                <c:pt idx="0">
                  <c:v>70.731707317073173</c:v>
                </c:pt>
                <c:pt idx="1">
                  <c:v>84.736842105263165</c:v>
                </c:pt>
                <c:pt idx="2">
                  <c:v>67</c:v>
                </c:pt>
                <c:pt idx="3">
                  <c:v>80.731707317073173</c:v>
                </c:pt>
                <c:pt idx="4">
                  <c:v>75.599999999999994</c:v>
                </c:pt>
                <c:pt idx="5">
                  <c:v>53.658536585365859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Лист1!$AS$40</c:f>
              <c:strCache>
                <c:ptCount val="1"/>
                <c:pt idx="0">
                  <c:v>With EPS 3.5m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Лист1!$Q$42:$Q$47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Лист1!$AS$41:$AS$46</c:f>
              <c:numCache>
                <c:formatCode>General</c:formatCode>
                <c:ptCount val="6"/>
                <c:pt idx="0">
                  <c:v>74.390243902439025</c:v>
                </c:pt>
                <c:pt idx="1">
                  <c:v>85.526315789473685</c:v>
                </c:pt>
                <c:pt idx="2">
                  <c:v>74.75</c:v>
                </c:pt>
                <c:pt idx="3">
                  <c:v>87.073170731707322</c:v>
                </c:pt>
                <c:pt idx="4">
                  <c:v>84.634146341463421</c:v>
                </c:pt>
                <c:pt idx="5">
                  <c:v>59.512195121951216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Лист1!$AU$40</c:f>
              <c:strCache>
                <c:ptCount val="1"/>
                <c:pt idx="0">
                  <c:v>With EPS 4.5m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Лист1!$Q$42:$Q$47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Лист1!$AU$41:$AU$46</c:f>
              <c:numCache>
                <c:formatCode>General</c:formatCode>
                <c:ptCount val="6"/>
                <c:pt idx="0">
                  <c:v>76.585365853658544</c:v>
                </c:pt>
                <c:pt idx="1">
                  <c:v>86.315789473684205</c:v>
                </c:pt>
                <c:pt idx="2">
                  <c:v>77.5</c:v>
                </c:pt>
                <c:pt idx="3">
                  <c:v>87.317073170731703</c:v>
                </c:pt>
                <c:pt idx="4">
                  <c:v>85.853658536585371</c:v>
                </c:pt>
                <c:pt idx="5">
                  <c:v>70.731707317073173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Лист1!$AX$40</c:f>
              <c:strCache>
                <c:ptCount val="1"/>
                <c:pt idx="0">
                  <c:v>With EPS 5.5m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Лист1!$Q$42:$Q$47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Лист1!$AX$41:$AX$46</c:f>
              <c:numCache>
                <c:formatCode>General</c:formatCode>
                <c:ptCount val="6"/>
                <c:pt idx="0">
                  <c:v>83.170731707317074</c:v>
                </c:pt>
                <c:pt idx="1">
                  <c:v>91.05263157894737</c:v>
                </c:pt>
                <c:pt idx="2">
                  <c:v>84.000000000000014</c:v>
                </c:pt>
                <c:pt idx="3">
                  <c:v>88.292682926829286</c:v>
                </c:pt>
                <c:pt idx="4">
                  <c:v>87.073170731707322</c:v>
                </c:pt>
                <c:pt idx="5">
                  <c:v>73.170731707317074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905408"/>
        <c:axId val="155905984"/>
      </c:scatterChart>
      <c:valAx>
        <c:axId val="155905408"/>
        <c:scaling>
          <c:orientation val="minMax"/>
          <c:min val="5.2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</a:t>
                </a:r>
                <a:r>
                  <a:rPr lang="en-US" sz="12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the barrier (m)</a:t>
                </a: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28319357030200182"/>
              <c:y val="0.8833100029163021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5905984"/>
        <c:crosses val="autoZero"/>
        <c:crossBetween val="midCat"/>
      </c:valAx>
      <c:valAx>
        <c:axId val="155905984"/>
        <c:scaling>
          <c:orientation val="minMax"/>
          <c:min val="3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Reduction</a:t>
                </a:r>
                <a:r>
                  <a:rPr lang="en-US" sz="12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Factor (%)</a:t>
                </a: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59054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924668623947664"/>
          <c:y val="0.23534339457567807"/>
          <c:w val="0.25013094066366703"/>
          <c:h val="0.41357247010790316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Лист1!$Q$10</c:f>
              <c:strCache>
                <c:ptCount val="1"/>
                <c:pt idx="0">
                  <c:v>Without Barrier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Лист1!$Q$11:$Q$16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Лист1!$R$11:$R$16</c:f>
              <c:numCache>
                <c:formatCode>General</c:formatCode>
                <c:ptCount val="6"/>
                <c:pt idx="0">
                  <c:v>41</c:v>
                </c:pt>
                <c:pt idx="1">
                  <c:v>38</c:v>
                </c:pt>
                <c:pt idx="2">
                  <c:v>40</c:v>
                </c:pt>
                <c:pt idx="3">
                  <c:v>41</c:v>
                </c:pt>
                <c:pt idx="4">
                  <c:v>41</c:v>
                </c:pt>
                <c:pt idx="5">
                  <c:v>41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D82-471B-AF07-0486261740B8}"/>
            </c:ext>
          </c:extLst>
        </c:ser>
        <c:ser>
          <c:idx val="1"/>
          <c:order val="1"/>
          <c:tx>
            <c:strRef>
              <c:f>Лист1!$BA$10</c:f>
              <c:strCache>
                <c:ptCount val="1"/>
                <c:pt idx="0">
                  <c:v>With Composite 2.5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x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Лист1!$BA$11:$BA$16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Лист1!$BB$11:$BB$16</c:f>
              <c:numCache>
                <c:formatCode>General</c:formatCode>
                <c:ptCount val="6"/>
                <c:pt idx="0">
                  <c:v>13.4</c:v>
                </c:pt>
                <c:pt idx="1">
                  <c:v>5.6</c:v>
                </c:pt>
                <c:pt idx="2">
                  <c:v>10.5</c:v>
                </c:pt>
                <c:pt idx="3">
                  <c:v>10.4</c:v>
                </c:pt>
                <c:pt idx="4">
                  <c:v>10</c:v>
                </c:pt>
                <c:pt idx="5">
                  <c:v>22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5D82-471B-AF07-0486261740B8}"/>
            </c:ext>
          </c:extLst>
        </c:ser>
        <c:ser>
          <c:idx val="2"/>
          <c:order val="2"/>
          <c:tx>
            <c:strRef>
              <c:f>Лист1!$BD$10</c:f>
              <c:strCache>
                <c:ptCount val="1"/>
                <c:pt idx="0">
                  <c:v>With Composite 3.5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Лист1!$AP$11:$AP$16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Лист1!$BD$11:$BD$16</c:f>
              <c:numCache>
                <c:formatCode>General</c:formatCode>
                <c:ptCount val="6"/>
                <c:pt idx="0">
                  <c:v>8.4</c:v>
                </c:pt>
                <c:pt idx="1">
                  <c:v>5.3</c:v>
                </c:pt>
                <c:pt idx="2">
                  <c:v>9</c:v>
                </c:pt>
                <c:pt idx="3">
                  <c:v>8.6</c:v>
                </c:pt>
                <c:pt idx="4">
                  <c:v>5.6</c:v>
                </c:pt>
                <c:pt idx="5">
                  <c:v>16.8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5D82-471B-AF07-0486261740B8}"/>
            </c:ext>
          </c:extLst>
        </c:ser>
        <c:ser>
          <c:idx val="3"/>
          <c:order val="3"/>
          <c:tx>
            <c:strRef>
              <c:f>Лист1!$BG$10</c:f>
              <c:strCache>
                <c:ptCount val="1"/>
                <c:pt idx="0">
                  <c:v>With Composite 4.5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Лист1!$AP$11:$AP$16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Лист1!$BG$11:$BG$16</c:f>
              <c:numCache>
                <c:formatCode>General</c:formatCode>
                <c:ptCount val="6"/>
                <c:pt idx="0">
                  <c:v>6.8</c:v>
                </c:pt>
                <c:pt idx="1">
                  <c:v>4.5999999999999996</c:v>
                </c:pt>
                <c:pt idx="2">
                  <c:v>6.1</c:v>
                </c:pt>
                <c:pt idx="3">
                  <c:v>7</c:v>
                </c:pt>
                <c:pt idx="4">
                  <c:v>5.3</c:v>
                </c:pt>
                <c:pt idx="5">
                  <c:v>12.8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5D82-471B-AF07-0486261740B8}"/>
            </c:ext>
          </c:extLst>
        </c:ser>
        <c:ser>
          <c:idx val="4"/>
          <c:order val="4"/>
          <c:tx>
            <c:strRef>
              <c:f>Лист1!$BJ$10</c:f>
              <c:strCache>
                <c:ptCount val="1"/>
                <c:pt idx="0">
                  <c:v>With Composite 5.5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Лист1!$AP$11:$AP$16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Лист1!$BJ$11:$BJ$16</c:f>
              <c:numCache>
                <c:formatCode>General</c:formatCode>
                <c:ptCount val="6"/>
                <c:pt idx="0">
                  <c:v>5.7</c:v>
                </c:pt>
                <c:pt idx="1">
                  <c:v>4.2</c:v>
                </c:pt>
                <c:pt idx="2">
                  <c:v>4.0999999999999996</c:v>
                </c:pt>
                <c:pt idx="3">
                  <c:v>4.9000000000000004</c:v>
                </c:pt>
                <c:pt idx="4">
                  <c:v>4.3</c:v>
                </c:pt>
                <c:pt idx="5">
                  <c:v>10.8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5D82-471B-AF07-048626174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908288"/>
        <c:axId val="155908864"/>
      </c:scatterChart>
      <c:valAx>
        <c:axId val="155908288"/>
        <c:scaling>
          <c:orientation val="minMax"/>
          <c:min val="5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 from the barrier (m)</a:t>
                </a:r>
                <a:endParaRPr lang="en-US" sz="1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908864"/>
        <c:crosses val="autoZero"/>
        <c:crossBetween val="midCat"/>
        <c:majorUnit val="5"/>
      </c:valAx>
      <c:valAx>
        <c:axId val="15590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Maximum Acceleration (m/s</a:t>
                </a:r>
                <a:r>
                  <a:rPr lang="en-US" sz="1200" b="1" i="0" baseline="300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200" b="1" i="0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20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7584994138335287E-2"/>
              <c:y val="9.1205062781786417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9082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78149375525009"/>
          <c:y val="0.8519154617867889"/>
          <c:w val="0.76533033019172725"/>
          <c:h val="0.124855734496602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92286011958555"/>
          <c:y val="4.476998713436775E-2"/>
          <c:w val="0.58509375959748255"/>
          <c:h val="0.7687037462739833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Лист1!$BB$40</c:f>
              <c:strCache>
                <c:ptCount val="1"/>
                <c:pt idx="0">
                  <c:v>With Composite 2.5 m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Лист1!$Q$42:$Q$47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Лист1!$BC$41:$BC$46</c:f>
              <c:numCache>
                <c:formatCode>General</c:formatCode>
                <c:ptCount val="6"/>
                <c:pt idx="0">
                  <c:v>67.317073170731717</c:v>
                </c:pt>
                <c:pt idx="1">
                  <c:v>85.263157894736835</c:v>
                </c:pt>
                <c:pt idx="2">
                  <c:v>73.75</c:v>
                </c:pt>
                <c:pt idx="3">
                  <c:v>74.634146341463421</c:v>
                </c:pt>
                <c:pt idx="4">
                  <c:v>75.609756097560975</c:v>
                </c:pt>
                <c:pt idx="5">
                  <c:v>46.341463414634148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Лист1!$BE$40</c:f>
              <c:strCache>
                <c:ptCount val="1"/>
                <c:pt idx="0">
                  <c:v>With Composite 3.5 m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Лист1!$Q$42:$Q$47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Лист1!$BE$41:$BE$46</c:f>
              <c:numCache>
                <c:formatCode>General</c:formatCode>
                <c:ptCount val="6"/>
                <c:pt idx="0">
                  <c:v>79.512195121951223</c:v>
                </c:pt>
                <c:pt idx="1">
                  <c:v>86.052631578947384</c:v>
                </c:pt>
                <c:pt idx="2">
                  <c:v>77.5</c:v>
                </c:pt>
                <c:pt idx="3">
                  <c:v>79.024390243902431</c:v>
                </c:pt>
                <c:pt idx="4">
                  <c:v>86.341463414634148</c:v>
                </c:pt>
                <c:pt idx="5">
                  <c:v>59.024390243902438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Лист1!$BG$40</c:f>
              <c:strCache>
                <c:ptCount val="1"/>
                <c:pt idx="0">
                  <c:v>With Composite 4.5 m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Лист1!$Q$42:$Q$47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Лист1!$BG$41:$BG$46</c:f>
              <c:numCache>
                <c:formatCode>General</c:formatCode>
                <c:ptCount val="6"/>
                <c:pt idx="0">
                  <c:v>83.41463414634147</c:v>
                </c:pt>
                <c:pt idx="1">
                  <c:v>87.89473684210526</c:v>
                </c:pt>
                <c:pt idx="2">
                  <c:v>84.749999999999986</c:v>
                </c:pt>
                <c:pt idx="3">
                  <c:v>82.926829268292678</c:v>
                </c:pt>
                <c:pt idx="4">
                  <c:v>87.073170731707322</c:v>
                </c:pt>
                <c:pt idx="5">
                  <c:v>68.780487804878049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Лист1!$BI$40</c:f>
              <c:strCache>
                <c:ptCount val="1"/>
                <c:pt idx="0">
                  <c:v>With Composite 5.5 m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Лист1!$Q$42:$Q$47</c:f>
              <c:numCache>
                <c:formatCode>General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15.4</c:v>
                </c:pt>
                <c:pt idx="3">
                  <c:v>22.2</c:v>
                </c:pt>
                <c:pt idx="4">
                  <c:v>28.2</c:v>
                </c:pt>
                <c:pt idx="5">
                  <c:v>33.200000000000003</c:v>
                </c:pt>
              </c:numCache>
            </c:numRef>
          </c:xVal>
          <c:yVal>
            <c:numRef>
              <c:f>Лист1!$BI$41:$BI$46</c:f>
              <c:numCache>
                <c:formatCode>General</c:formatCode>
                <c:ptCount val="6"/>
                <c:pt idx="0">
                  <c:v>86.097560975609738</c:v>
                </c:pt>
                <c:pt idx="1">
                  <c:v>88.947368421052616</c:v>
                </c:pt>
                <c:pt idx="2">
                  <c:v>89.75</c:v>
                </c:pt>
                <c:pt idx="3">
                  <c:v>88.048780487804876</c:v>
                </c:pt>
                <c:pt idx="4">
                  <c:v>89.512195121951223</c:v>
                </c:pt>
                <c:pt idx="5">
                  <c:v>73.658536585365852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858944"/>
        <c:axId val="188859520"/>
      </c:scatterChart>
      <c:valAx>
        <c:axId val="188858944"/>
        <c:scaling>
          <c:orientation val="minMax"/>
          <c:min val="5.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</a:t>
                </a:r>
                <a:r>
                  <a:rPr lang="en-US" baseline="0"/>
                  <a:t> from the barrier (m)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28319357030200182"/>
              <c:y val="0.8833100029163021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8859520"/>
        <c:crosses val="autoZero"/>
        <c:crossBetween val="midCat"/>
      </c:valAx>
      <c:valAx>
        <c:axId val="188859520"/>
        <c:scaling>
          <c:orientation val="minMax"/>
          <c:min val="3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Reduction</a:t>
                </a:r>
                <a:r>
                  <a:rPr lang="en-US" baseline="0"/>
                  <a:t> Factor (%)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88589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924668623947664"/>
          <c:y val="0.15275048928774185"/>
          <c:w val="0.25013094066366703"/>
          <c:h val="0.4961653938623439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E4476-0753-4005-9701-39E90CFF8FD4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E4AF3-15A3-4F8B-8FE0-72F19F73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4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E4AF3-15A3-4F8B-8FE0-72F19F73DE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8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B436-6FB3-4555-9510-E798D9FF395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9EAD-2208-4719-9915-8AE1DAB87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3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B436-6FB3-4555-9510-E798D9FF395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9EAD-2208-4719-9915-8AE1DAB87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6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B436-6FB3-4555-9510-E798D9FF395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9EAD-2208-4719-9915-8AE1DAB87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1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B436-6FB3-4555-9510-E798D9FF395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9EAD-2208-4719-9915-8AE1DAB87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2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B436-6FB3-4555-9510-E798D9FF395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9EAD-2208-4719-9915-8AE1DAB87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7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B436-6FB3-4555-9510-E798D9FF395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9EAD-2208-4719-9915-8AE1DAB87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3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B436-6FB3-4555-9510-E798D9FF395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9EAD-2208-4719-9915-8AE1DAB87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0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B436-6FB3-4555-9510-E798D9FF395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9EAD-2208-4719-9915-8AE1DAB87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5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B436-6FB3-4555-9510-E798D9FF395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9EAD-2208-4719-9915-8AE1DAB87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3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B436-6FB3-4555-9510-E798D9FF395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9EAD-2208-4719-9915-8AE1DAB87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69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B436-6FB3-4555-9510-E798D9FF395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9EAD-2208-4719-9915-8AE1DAB87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6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BB436-6FB3-4555-9510-E798D9FF395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69EAD-2208-4719-9915-8AE1DAB87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3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gif"/><Relationship Id="rId1" Type="http://schemas.microsoft.com/office/2007/relationships/media" Target="../media/media3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gif"/><Relationship Id="rId1" Type="http://schemas.microsoft.com/office/2007/relationships/media" Target="../media/media4.gif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Numerical Simulation of Seismic Waves and Mitigating the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Effects by Seismic Barriers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60043" y="5378904"/>
            <a:ext cx="7380312" cy="1484784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supervisor: </a:t>
            </a:r>
            <a:r>
              <a:rPr lang="en-US" sz="1800" dirty="0">
                <a:solidFill>
                  <a:schemeClr val="tx1"/>
                </a:solidFill>
              </a:rPr>
              <a:t>Assoc. Prof. Dr. Vladimir A. </a:t>
            </a:r>
            <a:r>
              <a:rPr lang="en-US" sz="1800" dirty="0" err="1">
                <a:solidFill>
                  <a:schemeClr val="tx1"/>
                </a:solidFill>
              </a:rPr>
              <a:t>Bratov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45308" y="2276872"/>
            <a:ext cx="74168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MSc. Mechanics and Mathematical Modeling 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Higher School of Theoretical Mechanics 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Peter the Great St. Petersburg Polytechnic University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99" y="3792482"/>
            <a:ext cx="1443602" cy="144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6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1143000"/>
          </a:xfrm>
        </p:spPr>
        <p:txBody>
          <a:bodyPr/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Simulation</a:t>
            </a:r>
            <a:endParaRPr lang="en-US" sz="3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001419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elastic half-space (70m x 35m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was modelled in finite element modelling software ABAQUS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Explicit Dynamic analysis method was utilized to simulate the wave propagation.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excitation force was given from the top left corner where the symmetry condition applied.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harmonic excitation was given according to function 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where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is maximum amplitude, f is frequency and t is cumulative time.</a:t>
            </a:r>
            <a:endParaRPr lang="en-US" dirty="0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873924" y="2010206"/>
            <a:ext cx="3816424" cy="201622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935596" y="4001278"/>
            <a:ext cx="407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Numerical model and boundary conditions in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Abaqus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60741"/>
            <a:ext cx="1152128" cy="27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/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5322912" y="2373672"/>
            <a:ext cx="3120390" cy="151790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 flipH="1">
            <a:off x="5258896" y="4027212"/>
            <a:ext cx="4058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Dimensions of seismic barriers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5649491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seismic barriers, the table of material properties were chosen as stated below. For soil, dense sand was chosen as a material property.</a:t>
            </a:r>
          </a:p>
          <a:p>
            <a:pPr marL="457200" lvl="1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see the effectiveness of seismic barriers,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 reduction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was calculated as considering the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below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represents maximum acceleration amplitude and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stands for maximum acceleration amplitude after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placing seismic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barrier or with empty trench depending on the experiment.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36624"/>
            <a:ext cx="6508750" cy="134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749816" y="2780928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properties of seismic barrier materials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tr-TR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www.academia.edu/8149496/APPC-Soil_Properties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200" dirty="0" err="1" smtClean="0"/>
              <a:t>Goris</a:t>
            </a:r>
            <a:r>
              <a:rPr lang="de-DE" sz="1200" dirty="0"/>
              <a:t>, A. (2006). </a:t>
            </a:r>
            <a:r>
              <a:rPr lang="de-DE" sz="1200" i="1" dirty="0"/>
              <a:t>Bautabellen für Ingenieure: mit Berechnungshinweisen und </a:t>
            </a:r>
            <a:r>
              <a:rPr lang="de-DE" sz="1200" i="1" dirty="0" smtClean="0"/>
              <a:t>Beispielen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077072"/>
            <a:ext cx="1800200" cy="54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0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Simulation Results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585336"/>
              </p:ext>
            </p:extLst>
          </p:nvPr>
        </p:nvGraphicFramePr>
        <p:xfrm>
          <a:off x="-10916" y="980728"/>
          <a:ext cx="529208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720434"/>
              </p:ext>
            </p:extLst>
          </p:nvPr>
        </p:nvGraphicFramePr>
        <p:xfrm>
          <a:off x="0" y="3933056"/>
          <a:ext cx="53640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5322904" y="1484783"/>
            <a:ext cx="38210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Placing an empty trench decreased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acceleration amplitude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around 10 m/s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was observed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increasing depth of the empty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more reduction in the amplitude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wave can be achieved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reduction factor was obtained </a:t>
            </a:r>
            <a:endParaRPr lang="en-US" dirty="0" smtClean="0"/>
          </a:p>
          <a:p>
            <a:r>
              <a:rPr lang="en-US" dirty="0" smtClean="0"/>
              <a:t>up </a:t>
            </a:r>
            <a:r>
              <a:rPr lang="en-US" dirty="0"/>
              <a:t>to 91 per cent with </a:t>
            </a:r>
            <a:r>
              <a:rPr lang="en-US" dirty="0" smtClean="0"/>
              <a:t>5.5-meters </a:t>
            </a:r>
            <a:r>
              <a:rPr lang="en-US" dirty="0"/>
              <a:t>depth </a:t>
            </a:r>
            <a:r>
              <a:rPr lang="en-US" dirty="0" smtClean="0"/>
              <a:t>empty </a:t>
            </a:r>
            <a:r>
              <a:rPr lang="en-US" dirty="0"/>
              <a:t>trench. As it can be monitored </a:t>
            </a:r>
            <a:r>
              <a:rPr lang="en-US" dirty="0" smtClean="0"/>
              <a:t>from </a:t>
            </a:r>
            <a:r>
              <a:rPr lang="en-US" dirty="0"/>
              <a:t>the graph, after 10 meters, the </a:t>
            </a:r>
            <a:r>
              <a:rPr lang="en-US" dirty="0" smtClean="0"/>
              <a:t>reduction </a:t>
            </a:r>
            <a:r>
              <a:rPr lang="en-US" dirty="0"/>
              <a:t>rate of the vibration energy </a:t>
            </a:r>
            <a:r>
              <a:rPr lang="en-US" dirty="0" smtClean="0"/>
              <a:t>steadily </a:t>
            </a:r>
            <a:r>
              <a:rPr lang="en-US" dirty="0"/>
              <a:t>decreased.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Metin kutusu 6"/>
          <p:cNvSpPr txBox="1"/>
          <p:nvPr/>
        </p:nvSpPr>
        <p:spPr>
          <a:xfrm>
            <a:off x="-23968" y="3587606"/>
            <a:ext cx="52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8. Maximum acceleration graph as moving away from the barrier with empty trench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6554328"/>
            <a:ext cx="5724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9. Amplitude reduction factor as moving away from the barrier with empty trench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04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5322904" y="1052736"/>
            <a:ext cx="38210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planting a seismic barrier with the concrete 20/25 material, maximum acceleration </a:t>
            </a:r>
            <a:r>
              <a:rPr lang="en-US" dirty="0" err="1" smtClean="0"/>
              <a:t>dimished</a:t>
            </a:r>
            <a:r>
              <a:rPr lang="en-US" dirty="0" smtClean="0"/>
              <a:t> up to 4.6 m/s</a:t>
            </a:r>
            <a:r>
              <a:rPr lang="en-US" baseline="30000" dirty="0" smtClean="0"/>
              <a:t>2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Concrete material 88 per cent reduction rate was obtained. After </a:t>
            </a:r>
            <a:r>
              <a:rPr lang="en-US" dirty="0"/>
              <a:t>22 meters away from the barrier, </a:t>
            </a:r>
            <a:r>
              <a:rPr lang="en-US" dirty="0" smtClean="0"/>
              <a:t>the reduction </a:t>
            </a:r>
            <a:r>
              <a:rPr lang="en-US" dirty="0"/>
              <a:t>rate was reduced due to attenuation of the wave with distance. </a:t>
            </a:r>
            <a:r>
              <a:rPr lang="en-US" dirty="0" smtClean="0"/>
              <a:t>The </a:t>
            </a:r>
            <a:r>
              <a:rPr lang="en-US" dirty="0"/>
              <a:t>effective protection zone thus was remarked as 22 meters.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8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4111077"/>
              </p:ext>
            </p:extLst>
          </p:nvPr>
        </p:nvGraphicFramePr>
        <p:xfrm>
          <a:off x="17176" y="620688"/>
          <a:ext cx="532290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522405"/>
              </p:ext>
            </p:extLst>
          </p:nvPr>
        </p:nvGraphicFramePr>
        <p:xfrm>
          <a:off x="0" y="3645024"/>
          <a:ext cx="5322904" cy="276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Metin kutusu 9"/>
          <p:cNvSpPr txBox="1"/>
          <p:nvPr/>
        </p:nvSpPr>
        <p:spPr>
          <a:xfrm>
            <a:off x="-11392" y="3268727"/>
            <a:ext cx="52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10. Maximum acceleration graph as moving away from the barrier with 20/25 Concrete material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0" y="6396335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11. Amplitude reduction factor as moving away from the barrier with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20/25 Concrete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5322904" y="1052736"/>
            <a:ext cx="38210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Applying EPS as a seismic barrier material </a:t>
            </a:r>
            <a:r>
              <a:rPr lang="en-US" dirty="0" smtClean="0"/>
              <a:t>reduced the maximum </a:t>
            </a:r>
            <a:r>
              <a:rPr lang="en-US" dirty="0"/>
              <a:t>amplitude </a:t>
            </a:r>
            <a:r>
              <a:rPr lang="en-US" dirty="0" smtClean="0"/>
              <a:t>up </a:t>
            </a:r>
            <a:r>
              <a:rPr lang="en-US" dirty="0"/>
              <a:t>to 3.4 m/s</a:t>
            </a:r>
            <a:r>
              <a:rPr lang="en-US" baseline="30000" dirty="0"/>
              <a:t>2</a:t>
            </a:r>
            <a:r>
              <a:rPr lang="en-US" dirty="0"/>
              <a:t>. Placing the seismic barrier with </a:t>
            </a:r>
            <a:r>
              <a:rPr lang="en-US" dirty="0" smtClean="0"/>
              <a:t>5.5 </a:t>
            </a:r>
            <a:r>
              <a:rPr lang="en-US" dirty="0"/>
              <a:t>meters depth </a:t>
            </a:r>
            <a:r>
              <a:rPr lang="en-US" dirty="0" smtClean="0"/>
              <a:t>resulted </a:t>
            </a:r>
            <a:r>
              <a:rPr lang="en-US" dirty="0"/>
              <a:t>maximum reduction in the acceleration.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91 per cent of the reduction in the amplitude of acceleration was gained by applying 5.5 meters depth seismic barrier with EPS. The effective protection zone was </a:t>
            </a:r>
            <a:r>
              <a:rPr lang="en-US" dirty="0" smtClean="0"/>
              <a:t>noted as 22 meters.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246448"/>
              </p:ext>
            </p:extLst>
          </p:nvPr>
        </p:nvGraphicFramePr>
        <p:xfrm>
          <a:off x="12600" y="764704"/>
          <a:ext cx="53560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950577"/>
              </p:ext>
            </p:extLst>
          </p:nvPr>
        </p:nvGraphicFramePr>
        <p:xfrm>
          <a:off x="17144" y="3730392"/>
          <a:ext cx="5436096" cy="2722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Metin kutusu 9"/>
          <p:cNvSpPr txBox="1"/>
          <p:nvPr/>
        </p:nvSpPr>
        <p:spPr>
          <a:xfrm>
            <a:off x="19480" y="3361059"/>
            <a:ext cx="52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12. Maximum acceleration graph as moving away from the barrier with EPS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GeoFoam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0" y="6364438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13. Amplitude reduction factor as moving away from the barrier with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GeoFoam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</a:t>
            </a:r>
          </a:p>
        </p:txBody>
      </p:sp>
    </p:spTree>
    <p:extLst>
      <p:ext uri="{BB962C8B-B14F-4D97-AF65-F5344CB8AC3E}">
        <p14:creationId xmlns:p14="http://schemas.microsoft.com/office/powerpoint/2010/main" val="235010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5322904" y="729570"/>
            <a:ext cx="38210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the last experiment, </a:t>
            </a:r>
            <a:r>
              <a:rPr lang="en-US" dirty="0" smtClean="0"/>
              <a:t>a composite </a:t>
            </a:r>
            <a:r>
              <a:rPr lang="en-US" dirty="0"/>
              <a:t>which consists of EPS </a:t>
            </a:r>
            <a:r>
              <a:rPr lang="en-US" dirty="0" err="1"/>
              <a:t>GeoFoam</a:t>
            </a:r>
            <a:r>
              <a:rPr lang="en-US" dirty="0"/>
              <a:t> and concrete 20/25 material, was implemented to </a:t>
            </a:r>
            <a:r>
              <a:rPr lang="en-US" dirty="0" smtClean="0"/>
              <a:t>the </a:t>
            </a:r>
            <a:r>
              <a:rPr lang="en-US" dirty="0"/>
              <a:t>seismic barrier. Up to the acceleration of 5.2 m/s</a:t>
            </a:r>
            <a:r>
              <a:rPr lang="en-US" baseline="30000" dirty="0"/>
              <a:t>2</a:t>
            </a:r>
            <a:r>
              <a:rPr lang="en-US" dirty="0"/>
              <a:t> was </a:t>
            </a:r>
            <a:r>
              <a:rPr lang="en-US" dirty="0" smtClean="0"/>
              <a:t>achieved as </a:t>
            </a:r>
            <a:r>
              <a:rPr lang="en-US" dirty="0"/>
              <a:t>similar to the results of EPS.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Applying composite (</a:t>
            </a:r>
            <a:r>
              <a:rPr lang="en-US" dirty="0" err="1"/>
              <a:t>GeoFoam</a:t>
            </a:r>
            <a:r>
              <a:rPr lang="en-US" dirty="0"/>
              <a:t> and concrete 20/25) helped the reduction factor to reach until 89 per cent </a:t>
            </a:r>
            <a:r>
              <a:rPr lang="en-US" dirty="0" smtClean="0"/>
              <a:t>at the same time provided </a:t>
            </a:r>
            <a:r>
              <a:rPr lang="en-US" dirty="0"/>
              <a:t>the longest effective protection zone (around 28 meters) among the other seismic barriers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graphicFrame>
        <p:nvGraphicFramePr>
          <p:cNvPr id="8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245343"/>
              </p:ext>
            </p:extLst>
          </p:nvPr>
        </p:nvGraphicFramePr>
        <p:xfrm>
          <a:off x="0" y="548680"/>
          <a:ext cx="540060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697961"/>
              </p:ext>
            </p:extLst>
          </p:nvPr>
        </p:nvGraphicFramePr>
        <p:xfrm>
          <a:off x="-8040" y="3591892"/>
          <a:ext cx="5444136" cy="300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Metin kutusu 9"/>
          <p:cNvSpPr txBox="1"/>
          <p:nvPr/>
        </p:nvSpPr>
        <p:spPr>
          <a:xfrm>
            <a:off x="19480" y="3268727"/>
            <a:ext cx="52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14. Maximum acceleration graph as moving away from the barrier with Composite material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0" y="6396335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15. Amplitude reduction factor as moving away from the barrier with Composite material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Discussion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the barrier depth was proved to be helpful for the sake of vibration isolation for all the barrier properties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Stiffer material (Concrete 20/25) provided a reduction rate of 88 per cent and 22 meters of protection zone was obtained. Therefore, applying concrete as a seismic barrier material can be helpful to get reasonable reduction and the protection distance.</a:t>
            </a:r>
          </a:p>
          <a:p>
            <a:pPr>
              <a:buFont typeface="+mj-lt"/>
              <a:buAutoNum type="arabicPeriod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Empty trenches provided very effective but shallow protection as granting 10 meters of protection zone with 91 per cent amplitude reduction rate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sudden decrease in the acceleration amplitude after 10 meters was associated with the Rayleigh wave overflowing the empty trench and continuing to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propagate.</a:t>
            </a:r>
          </a:p>
          <a:p>
            <a:pPr>
              <a:buFont typeface="+mj-lt"/>
              <a:buAutoNum type="arabicPeriod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EPS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GeoFoam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rendered satisfactory reduction in vibration as 91 per cent. However, effective protection zone was similar to the protection zone which stiffer concrete material contributed as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meters.</a:t>
            </a:r>
          </a:p>
          <a:p>
            <a:pPr>
              <a:buFont typeface="+mj-lt"/>
              <a:buAutoNum type="arabicPeriod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Applying composite material which is composed of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GeoFoam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concrete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20/25 was found out to be the most effective barrier material since it provided longest protection zone and at the same time 89 percent reduction rate in the acceleration rate.</a:t>
            </a:r>
          </a:p>
          <a:p>
            <a:pPr>
              <a:buFont typeface="+mj-lt"/>
              <a:buAutoNum type="arabicPeriod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this study, the most effective barrier was depicted as Composite material which was made of softer EPS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GeoFoam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Concrete material as providing the longest effective protection zone with the upstanding amount of reduction rate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4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Problem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9451" y="1484784"/>
            <a:ext cx="5616624" cy="478539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focuses on vibration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isolation by implementing vertical seismic barriers. The aim of this study is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an optimal seismic barrier properties that provide the most effective protective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 behind the seismic barrier to defend the structures from the harmful effects of surface waves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course of  an earthquake.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earthquake, four main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seismic wave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can be observed by utilizing a seismograph: Body waves such as Longitudinal (P-wave)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(S-wave) waves or surface waves that occur after the body waves in seismograph; Rayleigh and Love waves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603" y="932894"/>
            <a:ext cx="3227025" cy="530120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4932040" y="6207844"/>
            <a:ext cx="456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Figure 1. Types of Seismic waves [Shaw, Rod; McMahon, </a:t>
            </a:r>
            <a:endParaRPr lang="en-US" sz="1200" dirty="0" smtClean="0"/>
          </a:p>
          <a:p>
            <a:r>
              <a:rPr lang="en-US" sz="1200" dirty="0" smtClean="0"/>
              <a:t>Glenda</a:t>
            </a:r>
            <a:r>
              <a:rPr lang="en-US" sz="1200" dirty="0"/>
              <a:t>; Davey, Kay (2018): Types of seismic waves. Loughborough University. Figure. https://doi.org/10.17028/rd.lboro.7309127.v1]</a:t>
            </a:r>
          </a:p>
        </p:txBody>
      </p:sp>
    </p:spTree>
    <p:extLst>
      <p:ext uri="{BB962C8B-B14F-4D97-AF65-F5344CB8AC3E}">
        <p14:creationId xmlns:p14="http://schemas.microsoft.com/office/powerpoint/2010/main" val="11877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611560" y="54868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Longitudinal and Transverse waves arrival (P and S waves),  surface waves are initiated due to the interaction of these waves.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Depending on the medium (Layered medium may cause Love waves if several conditions are met.) Rayleigh or Love waves or their combinations can be observed.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638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54" y="2852936"/>
            <a:ext cx="4799092" cy="276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2195736" y="5617293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 Seismograph recording of an Earthquake in UK </a:t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[https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sites.google.com/site/haiticholeraepidemic2010/2010-earthquake/meauring-earthquakes]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4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75856" y="639852"/>
            <a:ext cx="5480752" cy="43733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179512" y="476671"/>
            <a:ext cx="88828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spotted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seismograph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“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it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propagates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medium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propagate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solids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unlike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it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propagates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medium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push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worm-like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wave_animation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1832248"/>
            <a:ext cx="4752528" cy="2376837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147073" y="4767866"/>
            <a:ext cx="87028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Longitudinal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 speed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an elastic medium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calculated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(1) 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medium is elastic, Lame constants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can be utilized.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denoted as the material density (kg/m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76793" y="4337180"/>
            <a:ext cx="7661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 Animation of Longitudinal wave (P-wave) [https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://web.ics.purdue.edu/~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braile/edumod/waves/WaveDemo.htm]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6" y="5197416"/>
            <a:ext cx="1080120" cy="5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67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404664"/>
            <a:ext cx="8507288" cy="5721499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Longitudinal wave, slower “Transverse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(S-wave)”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observed in the seismograph as a second wave.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 motion is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transversal. Thence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while it is moving, particles move up and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with the direction of propagation.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higher amplitude compared to Longitudinal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(P-wave). 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velocity of the Transverse wave can be found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using Lame constants: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(2)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wave_animation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7038" y="1653141"/>
            <a:ext cx="4518138" cy="2423931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79512" y="4193800"/>
            <a:ext cx="75311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 Animation of Transverse wave (S-wave) [https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://web.ics.purdue.edu/~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braile/edumod/waves/WaveDemo.htm]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68" y="5384897"/>
            <a:ext cx="10477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84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404664"/>
            <a:ext cx="8507288" cy="612068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found by Lord Rayleigh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1885, Rayleigh waves originate as a result of interaction between Longitudinal and Transverse waves.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Rayleigh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 travels along with the upper layer of the Earth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crust, thus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contains localized, high vibration energy at the surface and the amplitude of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decreases with depth.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Rayleigh wave speed depends on the transverse wave speed and the Poisson ratio (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(3)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approximation was found by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Viktorov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1967.	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37256" y="4377412"/>
            <a:ext cx="6869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4. Animation of Rayleigh wave [https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://web.ics.purdue.edu/~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braile/edumod/waves/WaveDemo.htm]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wave_animation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5342" y="2142387"/>
            <a:ext cx="4450673" cy="2225873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58" y="5101142"/>
            <a:ext cx="1762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82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404664"/>
            <a:ext cx="8507288" cy="612068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 waves propagate on the interface between elastic half-plane and contacting layer as long as the following condition is satisfied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Tractions at the surface should be zero. (	                     where t is surface tractions,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Cauchy stress tensor and n is the normal vector to the surface)</a:t>
            </a:r>
          </a:p>
          <a:p>
            <a:pPr lvl="1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contact layers transverse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bulk wave speed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should be smaller than the half-planes transverse bulk wave speed. ( 		       where C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speed of transverse waves.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Love wave propagates, particles move perpendicular to the direction of propagation.</a:t>
            </a:r>
          </a:p>
          <a:p>
            <a:pPr marL="0" indent="0">
              <a:buNone/>
            </a:pPr>
            <a:endParaRPr lang="en-US" sz="1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76688" y="5085184"/>
            <a:ext cx="7353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5. Animation of Love wave propagation [https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://web.ics.purdue.edu/~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braile/edumod/waves/WaveDemo.htm]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54523"/>
            <a:ext cx="1224136" cy="21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wave_animation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6688" y="2780928"/>
            <a:ext cx="4392488" cy="2150812"/>
          </a:xfrm>
          <a:prstGeom prst="rect">
            <a:avLst/>
          </a:prstGeom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080" y="1068196"/>
            <a:ext cx="900952" cy="17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05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Expression of Rayleigh Wave Propagation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484784"/>
            <a:ext cx="8496944" cy="5328592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Assuming the wave propagation medium is elastic,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isotropic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homogenous media, equation of motion can be described by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Navier-Clapeyron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theorem [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François, D.,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Pineau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&amp;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Zaoui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(1998). Mechanical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materials]: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(4)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Lame constants,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material density, f is body forces field and u is displacement vector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(4) can be rewritten considering P and S waves. Substituting equation (1) and (2) into equation (4), equation of motion in terms of P and S waves can be obtained.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						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displacement vector u can be decompose into vector and scalar potentials by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Helmoltz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decomposition theorem.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 (6)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vector potential and scalar potential K satisfies 	            /.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8" y="2354674"/>
            <a:ext cx="4320480" cy="63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43456"/>
            <a:ext cx="1571625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960" y="5906300"/>
            <a:ext cx="8286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586" y="4299007"/>
            <a:ext cx="3905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4" y="4159769"/>
            <a:ext cx="3528392" cy="5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36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1653" y="310358"/>
            <a:ext cx="8507288" cy="6547642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displacement field in x and y direction thus, can be written for Rayleigh wave propagation in half-space by the equations (7) and (8) respectively.</a:t>
            </a: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en-US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endParaRPr lang="en-US" sz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(7)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(8)</a:t>
            </a:r>
          </a:p>
          <a:p>
            <a:pPr marL="0" indent="0">
              <a:buNone/>
            </a:pP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condition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boundary surface of a half plane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Ώ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(considering the isotropic media) it is assumed that there are no tractions. Therefore, equation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(9)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as a boundary condition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(9)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Assuming no tractions on the surface:               where 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unit normal to the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surface,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unit diagonal matrix and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small strain tensor. (		   )</a:t>
            </a: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Condition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there are no initial stresses in the half plane, initial conditions were taken as stated below: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(10)						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(11)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interface between soil and seismic barrier ideal mechanical contact was used.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(12)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(13)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1" y="944724"/>
            <a:ext cx="1307874" cy="59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7" y="1735576"/>
            <a:ext cx="1215201" cy="53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76684"/>
            <a:ext cx="792088" cy="27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190575"/>
              </p:ext>
            </p:extLst>
          </p:nvPr>
        </p:nvGraphicFramePr>
        <p:xfrm>
          <a:off x="4905744" y="3268172"/>
          <a:ext cx="264032" cy="250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Equation" r:id="rId6" imgW="152280" imgH="164880" progId="Equation.DSMT4">
                  <p:embed/>
                </p:oleObj>
              </mc:Choice>
              <mc:Fallback>
                <p:oleObj name="Equation" r:id="rId6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05744" y="3268172"/>
                        <a:ext cx="264032" cy="250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66" y="4797151"/>
            <a:ext cx="1186555" cy="71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1" y="5807400"/>
            <a:ext cx="1583123" cy="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6" y="3063876"/>
            <a:ext cx="2105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18326"/>
            <a:ext cx="1392160" cy="43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69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3638</TotalTime>
  <Words>1608</Words>
  <Application>Microsoft Office PowerPoint</Application>
  <PresentationFormat>Ekran Gösterisi (4:3)</PresentationFormat>
  <Paragraphs>199</Paragraphs>
  <Slides>17</Slides>
  <Notes>1</Notes>
  <HiddenSlides>0</HiddenSlides>
  <MMClips>4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9" baseType="lpstr">
      <vt:lpstr>Ofis Teması</vt:lpstr>
      <vt:lpstr>Equation</vt:lpstr>
      <vt:lpstr>Numerical Simulation of Seismic Waves and Mitigating the Effects by Seismic Barriers </vt:lpstr>
      <vt:lpstr>1. Problem Statement</vt:lpstr>
      <vt:lpstr>PowerPoint Sunusu</vt:lpstr>
      <vt:lpstr>PowerPoint Sunusu</vt:lpstr>
      <vt:lpstr>PowerPoint Sunusu</vt:lpstr>
      <vt:lpstr>PowerPoint Sunusu</vt:lpstr>
      <vt:lpstr>PowerPoint Sunusu</vt:lpstr>
      <vt:lpstr>Mathematical Expression of Rayleigh Wave Propagation</vt:lpstr>
      <vt:lpstr>PowerPoint Sunusu</vt:lpstr>
      <vt:lpstr>Numerical Simulation</vt:lpstr>
      <vt:lpstr>PowerPoint Sunusu</vt:lpstr>
      <vt:lpstr>Numerical Simulation Results</vt:lpstr>
      <vt:lpstr>PowerPoint Sunusu</vt:lpstr>
      <vt:lpstr>PowerPoint Sunusu</vt:lpstr>
      <vt:lpstr>PowerPoint Sunusu</vt:lpstr>
      <vt:lpstr>Results and Discussion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Simulation of Seismic Waves and Mitigating the Effects by Using Novel Approach</dc:title>
  <dc:creator>up0093</dc:creator>
  <cp:lastModifiedBy>up0093</cp:lastModifiedBy>
  <cp:revision>145</cp:revision>
  <dcterms:created xsi:type="dcterms:W3CDTF">2020-02-11T07:02:27Z</dcterms:created>
  <dcterms:modified xsi:type="dcterms:W3CDTF">2020-05-29T11:20:24Z</dcterms:modified>
</cp:coreProperties>
</file>