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9" r:id="rId5"/>
    <p:sldId id="270" r:id="rId6"/>
    <p:sldId id="271" r:id="rId7"/>
    <p:sldId id="272" r:id="rId8"/>
    <p:sldId id="273" r:id="rId9"/>
    <p:sldId id="276" r:id="rId10"/>
    <p:sldId id="274" r:id="rId11"/>
    <p:sldId id="275" r:id="rId12"/>
    <p:sldId id="268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1756" autoAdjust="0"/>
  </p:normalViewPr>
  <p:slideViewPr>
    <p:cSldViewPr>
      <p:cViewPr varScale="1">
        <p:scale>
          <a:sx n="72" d="100"/>
          <a:sy n="72" d="100"/>
        </p:scale>
        <p:origin x="-13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A0B406-4825-4A44-9A40-8B95B4ADF284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9B0F80-ACB5-4AFE-ACA4-A3E9F1BABEA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/index.php?title=%D0%9F%D0%BE%D0%B4%D0%B7%D0%B5%D0%BC%D0%BD%D1%8B%D0%B9_%D0%BB%D0%B5%D0%B4&amp;action=edit&amp;redlink=1" TargetMode="External"/><Relationship Id="rId13" Type="http://schemas.openxmlformats.org/officeDocument/2006/relationships/hyperlink" Target="http://ru.wikipedia.org/wiki/%D0%9A%D0%BE%D0%BD%D1%86%D0%B5%D0%BD%D1%82%D1%80%D0%B8%D1%80%D0%BE%D0%B2%D0%B0%D0%BD%D0%BD%D1%8B%D0%B9_%D1%80%D0%B0%D1%81%D1%82%D0%B2%D0%BE%D1%80" TargetMode="External"/><Relationship Id="rId3" Type="http://schemas.openxmlformats.org/officeDocument/2006/relationships/hyperlink" Target="http://ru.wikipedia.org/wiki/%D0%97%D0%B5%D0%BC%D0%BB%D1%8F" TargetMode="External"/><Relationship Id="rId7" Type="http://schemas.openxmlformats.org/officeDocument/2006/relationships/hyperlink" Target="http://ru.wikipedia.org/wiki/%D0%A2%D0%B5%D1%82%D1%80%D0%B0%D1%8D%D0%B4%D1%80" TargetMode="External"/><Relationship Id="rId12" Type="http://schemas.openxmlformats.org/officeDocument/2006/relationships/hyperlink" Target="http://ru.wikipedia.org/w/index.php?title=%D0%9C%D0%B5%D1%85%D0%B0%D0%BD%D0%B8%D1%87%D0%B5%D1%81%D0%BA%D0%B0%D1%8F_%D0%BF%D1%80%D0%B8%D0%BC%D0%B5%D1%81%D1%8C&amp;action=edit&amp;redlink=1" TargetMode="External"/><Relationship Id="rId17" Type="http://schemas.openxmlformats.org/officeDocument/2006/relationships/hyperlink" Target="http://ru.wikipedia.org/wiki/%D0%A0%D0%B0%D1%81%D1%81%D0%BE%D0%BB" TargetMode="External"/><Relationship Id="rId2" Type="http://schemas.openxmlformats.org/officeDocument/2006/relationships/slide" Target="../slides/slide2.xml"/><Relationship Id="rId16" Type="http://schemas.openxmlformats.org/officeDocument/2006/relationships/hyperlink" Target="http://ru.wikipedia.org/wiki/%D0%9C%D0%BE%D1%80%D1%81%D0%BA%D0%B0%D1%8F_%D1%81%D0%BE%D0%BB%D1%8C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ru.wikipedia.org/wiki/%C3%85" TargetMode="External"/><Relationship Id="rId11" Type="http://schemas.openxmlformats.org/officeDocument/2006/relationships/hyperlink" Target="http://ru.wikipedia.org/wiki/%D0%97%D0%BE%D0%BD%D0%BD%D0%B0%D1%8F_%D0%BF%D0%BB%D0%B0%D0%B2%D0%BA%D0%B0" TargetMode="External"/><Relationship Id="rId5" Type="http://schemas.openxmlformats.org/officeDocument/2006/relationships/hyperlink" Target="http://ru.wikipedia.org/wiki/%D0%9B%D1%91%D0%B4_Ih" TargetMode="External"/><Relationship Id="rId15" Type="http://schemas.openxmlformats.org/officeDocument/2006/relationships/hyperlink" Target="http://ru.wikipedia.org/wiki/%D0%93%D0%B0%D0%B7" TargetMode="External"/><Relationship Id="rId10" Type="http://schemas.openxmlformats.org/officeDocument/2006/relationships/hyperlink" Target="http://ru.wikipedia.org/wiki/%D0%98%D0%BD%D0%B5%D0%B9" TargetMode="External"/><Relationship Id="rId4" Type="http://schemas.openxmlformats.org/officeDocument/2006/relationships/hyperlink" Target="http://ru.wikipedia.org/wiki/%D0%93%D0%B5%D0%BA%D1%81%D0%B0%D0%B3%D0%BE%D0%BD%D0%B0%D0%BB%D1%8C%D0%BD%D0%B0%D1%8F_%D1%81%D0%B8%D0%BD%D0%B3%D0%BE%D0%BD%D0%B8%D1%8F" TargetMode="External"/><Relationship Id="rId9" Type="http://schemas.openxmlformats.org/officeDocument/2006/relationships/hyperlink" Target="http://ru.wikipedia.org/wiki/%D0%A1%D0%BD%D0%B5%D0%B3" TargetMode="External"/><Relationship Id="rId14" Type="http://schemas.openxmlformats.org/officeDocument/2006/relationships/hyperlink" Target="http://ru.wikipedia.org/wiki/%D0%9F%D1%83%D0%B7%D1%8B%D1%80%D1%8C" TargetMode="External"/></Relationships>
</file>

<file path=ppt/notesSlides/_rels/notes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ru.wikipedia.org/wiki/%D0%9A%D1%83%D0%B1%D0%B8%D1%87%D0%B5%D1%81%D0%BA%D0%B0%D1%8F_%D1%81%D0%B8%D0%BD%D0%B3%D0%BE%D0%BD%D0%B8%D1%8F" TargetMode="External"/><Relationship Id="rId3" Type="http://schemas.openxmlformats.org/officeDocument/2006/relationships/hyperlink" Target="http://ru.wikipedia.org/wiki/%D0%90%D0%BC%D0%BE%D1%80%D1%84%D0%BD%D1%8B%D0%B9_%D0%BB%D1%91%D0%B4" TargetMode="External"/><Relationship Id="rId7" Type="http://schemas.openxmlformats.org/officeDocument/2006/relationships/hyperlink" Target="http://ru.wikipedia.org/wiki/%D0%9B%D1%91%D0%B4_Ic" TargetMode="External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ru.wikipedia.org/wiki/%D0%93%D0%B5%D0%BA%D1%81%D0%B0%D0%B3%D0%BE%D0%BD%D0%B0%D0%BB%D1%8C%D0%BD%D0%B0%D1%8F_%D1%81%D0%B8%D0%BD%D0%B3%D0%BE%D0%BD%D0%B8%D1%8F" TargetMode="External"/><Relationship Id="rId5" Type="http://schemas.openxmlformats.org/officeDocument/2006/relationships/hyperlink" Target="http://ru.wikipedia.org/wiki/%D0%9B%D1%91%D0%B4_Ih" TargetMode="External"/><Relationship Id="rId10" Type="http://schemas.openxmlformats.org/officeDocument/2006/relationships/hyperlink" Target="http://ru.wikipedia.org/wiki/%D0%90%D1%82%D0%BC%D0%BE%D1%81%D1%84%D0%B5%D1%80%D0%B0_%D0%97%D0%B5%D0%BC%D0%BB%D0%B8" TargetMode="External"/><Relationship Id="rId4" Type="http://schemas.openxmlformats.org/officeDocument/2006/relationships/hyperlink" Target="http://ru.wikipedia.org/wiki/%D0%90%D0%BC%D0%BE%D1%80%D1%84%D0%BD%D1%8B%D0%B5_%D0%B2%D0%B5%D1%89%D0%B5%D1%81%D1%82%D0%B2%D0%B0" TargetMode="External"/><Relationship Id="rId9" Type="http://schemas.openxmlformats.org/officeDocument/2006/relationships/hyperlink" Target="http://ru.wikipedia.org/wiki/%D0%9A%D1%80%D0%B8%D1%81%D1%82%D0%B0%D0%BB%D0%BB%D0%B8%D1%87%D0%B5%D1%81%D0%BA%D0%B0%D1%8F_%D1%80%D0%B5%D1%88%D1%91%D1%82%D0%BA%D0%B0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В природных условиях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Земля"/>
              </a:rPr>
              <a:t>Земли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вода образует кристаллы одной кристаллической модификации —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Гексагональная сингония"/>
              </a:rPr>
              <a:t>гексагональной сингонии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(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Лёд Ih"/>
              </a:rPr>
              <a:t>лёд 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Лёд Ih"/>
              </a:rPr>
              <a:t>I</a:t>
            </a:r>
            <a:r>
              <a:rPr lang="ru-RU" sz="1200" b="0" i="0" u="none" strike="noStrike" kern="1200" baseline="-25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Лёд Ih"/>
              </a:rPr>
              <a:t>h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Во льду 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1200" b="0" i="0" kern="1200" baseline="-25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каждая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молекула Н</a:t>
            </a:r>
            <a:r>
              <a:rPr lang="ru-RU" sz="1200" b="0" i="0" kern="1200" baseline="-250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 окружена четырьмя ближайшими к ней молекулами, находящимися на одинаковых расстояниях от неё, равных 2,76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Å"/>
              </a:rPr>
              <a:t>Å</a:t>
            </a:r>
            <a:r>
              <a:rPr lang="ru-RU" sz="1200" b="0" i="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размещённых в вершинах правильного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Тетраэдр"/>
              </a:rPr>
              <a:t>тетраэдра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Лёд встречается в природе в виде собственно льда (материкового, плавающего,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Подземный лед (страница отсутствует)"/>
              </a:rPr>
              <a:t>подземного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), а также в виде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 tooltip="Снег"/>
              </a:rPr>
              <a:t>снега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Иней"/>
              </a:rPr>
              <a:t>инея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и т. д. Под действием собственного веса лёд приобретает пластические свойства и текучесть.</a:t>
            </a:r>
          </a:p>
          <a:p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Природный лёд обычно значительно чище, чем вода, так как при кристаллизации воды в первую очередь в решётку встают молекулы воды (см.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1" tooltip="Зонная плавка"/>
              </a:rPr>
              <a:t>зонная плавка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 Лёд может содержать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2" tooltip="Механическая примесь (страница отсутствует)"/>
              </a:rPr>
              <a:t>механические примеси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— твёрдые частицы, капельки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3" tooltip="Концентрированный раствор"/>
              </a:rPr>
              <a:t>концентрированных растворов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4" tooltip="Пузырь"/>
              </a:rPr>
              <a:t>пузырьки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5" tooltip="Газ"/>
              </a:rPr>
              <a:t>газа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Наличием кристалликов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6" tooltip="Морская соль"/>
              </a:rPr>
              <a:t>соли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и капелек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7" tooltip="Рассол"/>
              </a:rPr>
              <a:t>рассола</a:t>
            </a:r>
            <a:r>
              <a:rPr lang="ru-RU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 объясняется солоноватость морского льда.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0F80-ACB5-4AFE-ACA4-A3E9F1BABEAB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Аморфный лёд"/>
              </a:rPr>
              <a:t>Аморфный </a:t>
            </a:r>
            <a:r>
              <a:rPr lang="ru-RU" sz="120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3" tooltip="Аморфный лёд"/>
              </a:rPr>
              <a:t>лёд</a:t>
            </a:r>
            <a:r>
              <a:rPr lang="ru-RU" sz="120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4" tooltip="Аморфные вещества"/>
              </a:rPr>
              <a:t>Аморфный</a:t>
            </a:r>
            <a:r>
              <a:rPr lang="ru-RU" dirty="0" smtClean="0"/>
              <a:t> лёд не обладает кристаллической структурой. Он существует в трех формах: аморфный лёд низкой плотности (LDA), образующийся при атмосферном давлении и ниже, аморфный лёд высокой плотности (HDA) и аморфный лёд очень высокой плотности (VHDA), образующийся при высоких давлениях. Лёд LDA получают очень быстрым охлаждением жидкой воды («</a:t>
            </a:r>
            <a:r>
              <a:rPr lang="ru-RU" dirty="0" err="1" smtClean="0"/>
              <a:t>сверхохлаждённая</a:t>
            </a:r>
            <a:r>
              <a:rPr lang="ru-RU" dirty="0" smtClean="0"/>
              <a:t> стекловидная вода», HGW), или конденсацией водяного пара на очень холодной подложке («аморфная твёрдая вода», ASW), или путём нагрева </a:t>
            </a:r>
            <a:r>
              <a:rPr lang="ru-RU" dirty="0" err="1" smtClean="0"/>
              <a:t>высокоплотностных</a:t>
            </a:r>
            <a:r>
              <a:rPr lang="ru-RU" dirty="0" smtClean="0"/>
              <a:t> форм льда при нормальном давлении («LDA»).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Лёд Ih"/>
              </a:rPr>
              <a:t>Лёд </a:t>
            </a:r>
            <a:r>
              <a:rPr lang="ru-RU" sz="120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Лёд Ih"/>
              </a:rPr>
              <a:t>I</a:t>
            </a:r>
            <a:r>
              <a:rPr lang="ru-RU" sz="1200" u="none" strike="noStrike" kern="1200" baseline="-25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5" tooltip="Лёд Ih"/>
              </a:rPr>
              <a:t>h</a:t>
            </a:r>
            <a:r>
              <a:rPr lang="ru-RU" dirty="0" err="1" smtClean="0"/>
              <a:t>Обычный</a:t>
            </a:r>
            <a:r>
              <a:rPr lang="ru-RU" dirty="0" smtClean="0"/>
              <a:t> 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6" tooltip="Гексагональная сингония"/>
              </a:rPr>
              <a:t>гексагональный</a:t>
            </a:r>
            <a:r>
              <a:rPr lang="ru-RU" dirty="0" smtClean="0"/>
              <a:t> кристаллический лёд. Практически весь лёд на Земле относится ко льду </a:t>
            </a:r>
            <a:r>
              <a:rPr lang="ru-RU" dirty="0" err="1" smtClean="0"/>
              <a:t>I</a:t>
            </a:r>
            <a:r>
              <a:rPr lang="ru-RU" baseline="-25000" dirty="0" err="1" smtClean="0"/>
              <a:t>h</a:t>
            </a:r>
            <a:r>
              <a:rPr lang="ru-RU" dirty="0" smtClean="0"/>
              <a:t>, и только очень малая часть — ко льду </a:t>
            </a:r>
            <a:r>
              <a:rPr lang="ru-RU" dirty="0" err="1" smtClean="0"/>
              <a:t>I</a:t>
            </a:r>
            <a:r>
              <a:rPr lang="ru-RU" baseline="-25000" dirty="0" err="1" smtClean="0"/>
              <a:t>c</a:t>
            </a:r>
            <a:r>
              <a:rPr lang="ru-RU" dirty="0" err="1" smtClean="0"/>
              <a:t>.</a:t>
            </a:r>
            <a:r>
              <a:rPr lang="ru-RU" sz="120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Лёд Ic"/>
              </a:rPr>
              <a:t>Лёд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Лёд Ic"/>
              </a:rPr>
              <a:t> </a:t>
            </a:r>
            <a:r>
              <a:rPr lang="ru-RU" sz="1200" u="none" strike="noStrike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Лёд Ic"/>
              </a:rPr>
              <a:t>I</a:t>
            </a:r>
            <a:r>
              <a:rPr lang="ru-RU" sz="1200" u="none" strike="noStrike" kern="1200" baseline="-250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7" tooltip="Лёд Ic"/>
              </a:rPr>
              <a:t>c</a:t>
            </a:r>
            <a:r>
              <a:rPr lang="ru-RU" dirty="0" err="1" smtClean="0"/>
              <a:t>Метастабильный</a:t>
            </a:r>
            <a:r>
              <a:rPr lang="ru-RU" dirty="0" smtClean="0"/>
              <a:t> 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8" tooltip="Кубическая сингония"/>
              </a:rPr>
              <a:t>кубический</a:t>
            </a:r>
            <a:r>
              <a:rPr lang="ru-RU" dirty="0" smtClean="0"/>
              <a:t> кристаллический лёд. Атомы кислорода расположены как в 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9" tooltip="Кристаллическая решётка"/>
              </a:rPr>
              <a:t>кристаллической решётке алмаза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Его получают при температуре в диапазоне от −133 °C до −123 °C, он остаётся устойчивым до −73 °C, а при дальнейшем нагреве переходит в лёд </a:t>
            </a:r>
            <a:r>
              <a:rPr lang="ru-RU" dirty="0" err="1" smtClean="0"/>
              <a:t>I</a:t>
            </a:r>
            <a:r>
              <a:rPr lang="ru-RU" baseline="-25000" dirty="0" err="1" smtClean="0"/>
              <a:t>h</a:t>
            </a:r>
            <a:r>
              <a:rPr lang="ru-RU" dirty="0" smtClean="0"/>
              <a:t>. Он изредка встречается в верхних слоях </a:t>
            </a:r>
            <a:r>
              <a:rPr lang="ru-RU" sz="1200" u="none" strike="noStrike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  <a:hlinkClick r:id="rId10" tooltip="Атмосфера Земли"/>
              </a:rPr>
              <a:t>атмосферы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Объемно-центрированная,</a:t>
            </a:r>
            <a:r>
              <a:rPr lang="ru-RU" baseline="0" dirty="0" smtClean="0"/>
              <a:t> </a:t>
            </a:r>
            <a:r>
              <a:rPr lang="ru-RU" baseline="0" dirty="0" err="1" smtClean="0"/>
              <a:t>гране-центрированная</a:t>
            </a:r>
            <a:endParaRPr lang="ru-RU" baseline="0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99B0F80-ACB5-4AFE-ACA4-A3E9F1BABEA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30.05.2014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Лед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Богданова Ольга </a:t>
            </a:r>
          </a:p>
          <a:p>
            <a:r>
              <a:rPr lang="ru-RU" dirty="0" smtClean="0"/>
              <a:t>33604</a:t>
            </a:r>
          </a:p>
          <a:p>
            <a:r>
              <a:rPr lang="en-US" dirty="0" smtClean="0"/>
              <a:t>30</a:t>
            </a:r>
            <a:r>
              <a:rPr lang="ru-RU" dirty="0" smtClean="0"/>
              <a:t>.0</a:t>
            </a:r>
            <a:r>
              <a:rPr lang="en-US" smtClean="0"/>
              <a:t>5</a:t>
            </a:r>
            <a:r>
              <a:rPr lang="ru-RU" smtClean="0"/>
              <a:t>.14</a:t>
            </a:r>
            <a:endParaRPr lang="ru-RU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Влияние музыки на форму кристаллов воды</a:t>
            </a:r>
            <a:endParaRPr lang="ru-RU" dirty="0"/>
          </a:p>
        </p:txBody>
      </p:sp>
      <p:pic>
        <p:nvPicPr>
          <p:cNvPr id="4" name="Содержимое 3" descr="музы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916832"/>
            <a:ext cx="7869921" cy="4518759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Влияние музыки на форму кристаллов воды</a:t>
            </a:r>
            <a:endParaRPr lang="ru-RU" dirty="0"/>
          </a:p>
        </p:txBody>
      </p:sp>
      <p:pic>
        <p:nvPicPr>
          <p:cNvPr id="4" name="Содержимое 3" descr="агресся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2492896"/>
            <a:ext cx="2867025" cy="2628900"/>
          </a:xfrm>
        </p:spPr>
      </p:pic>
      <p:pic>
        <p:nvPicPr>
          <p:cNvPr id="5" name="Рисунок 4" descr="heavy meta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48064" y="1772816"/>
            <a:ext cx="2362200" cy="33623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292080" y="5229200"/>
            <a:ext cx="20694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Heavy Metal</a:t>
            </a:r>
            <a:endParaRPr lang="ru-RU" sz="28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этом все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Спасибо.</a:t>
            </a:r>
          </a:p>
          <a:p>
            <a:r>
              <a:rPr lang="ru-RU" dirty="0" smtClean="0"/>
              <a:t>Вопросы?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Структура льда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Кристаллическая модификация – гексагональная сингония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Чаще всего встречается в природе</a:t>
            </a:r>
          </a:p>
        </p:txBody>
      </p:sp>
      <p:pic>
        <p:nvPicPr>
          <p:cNvPr id="4" name="Рисунок 3" descr="Hexagonal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51920" y="2708920"/>
            <a:ext cx="1728192" cy="217624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настоящее время известны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3 аморфных разновидности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15 кристаллических модификаций льда.</a:t>
            </a:r>
            <a:endParaRPr lang="ru-RU" dirty="0"/>
          </a:p>
        </p:txBody>
      </p:sp>
      <p:pic>
        <p:nvPicPr>
          <p:cNvPr id="4" name="Рисунок 3" descr="аморфный лед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31640" y="2204864"/>
            <a:ext cx="2581275" cy="1771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Рисунок 4" descr="аморфный лед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76056" y="2204864"/>
            <a:ext cx="2376264" cy="17991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Рисунок 5" descr="снежинка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75656" y="4509120"/>
            <a:ext cx="2248851" cy="20745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Рисунок 6" descr="кристаллы льда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8024" y="4509120"/>
            <a:ext cx="2764178" cy="201622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Фазы льда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Аморфный лёд</a:t>
            </a:r>
          </a:p>
          <a:p>
            <a:pPr lvl="1"/>
            <a:r>
              <a:rPr lang="ru-RU" dirty="0" smtClean="0"/>
              <a:t>аморфный лёд низкой плотности (LDA), образующийся при атмосферном давлении и ниже</a:t>
            </a:r>
          </a:p>
          <a:p>
            <a:pPr lvl="1"/>
            <a:r>
              <a:rPr lang="ru-RU" dirty="0" smtClean="0"/>
              <a:t>аморфный лёд высокой плотности (HDA)</a:t>
            </a:r>
          </a:p>
          <a:p>
            <a:pPr lvl="1"/>
            <a:r>
              <a:rPr lang="ru-RU" dirty="0" smtClean="0"/>
              <a:t>аморфный лёд очень высокой плотности (VHDA)</a:t>
            </a:r>
          </a:p>
          <a:p>
            <a:r>
              <a:rPr lang="ru-RU" dirty="0" smtClean="0"/>
              <a:t>Лёд </a:t>
            </a:r>
            <a:r>
              <a:rPr lang="ru-RU" dirty="0" err="1" smtClean="0"/>
              <a:t>I</a:t>
            </a:r>
            <a:r>
              <a:rPr lang="ru-RU" baseline="-25000" dirty="0" err="1" smtClean="0"/>
              <a:t>h</a:t>
            </a:r>
            <a:r>
              <a:rPr lang="ru-RU" dirty="0" smtClean="0"/>
              <a:t>.(гексагональный)кристаллический лёд. </a:t>
            </a:r>
          </a:p>
          <a:p>
            <a:r>
              <a:rPr lang="ru-RU" dirty="0" smtClean="0"/>
              <a:t>Лёд </a:t>
            </a:r>
            <a:r>
              <a:rPr lang="ru-RU" dirty="0" err="1" smtClean="0"/>
              <a:t>I</a:t>
            </a:r>
            <a:r>
              <a:rPr lang="ru-RU" baseline="-25000" dirty="0" err="1" smtClean="0"/>
              <a:t>c</a:t>
            </a:r>
            <a:r>
              <a:rPr lang="ru-RU" dirty="0" smtClean="0"/>
              <a:t>. Метастабильный кубический кристаллический лёд.</a:t>
            </a:r>
            <a:endParaRPr lang="ru-RU" dirty="0"/>
          </a:p>
        </p:txBody>
      </p:sp>
      <p:pic>
        <p:nvPicPr>
          <p:cNvPr id="4" name="Рисунок 3" descr="аморфный лед решет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04248" y="188640"/>
            <a:ext cx="2140334" cy="1733671"/>
          </a:xfrm>
          <a:prstGeom prst="rect">
            <a:avLst/>
          </a:prstGeom>
        </p:spPr>
      </p:pic>
      <p:pic>
        <p:nvPicPr>
          <p:cNvPr id="5" name="Рисунок 4" descr="кубическая сингония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524500"/>
            <a:ext cx="1333500" cy="1333500"/>
          </a:xfrm>
          <a:prstGeom prst="rect">
            <a:avLst/>
          </a:prstGeom>
        </p:spPr>
      </p:pic>
      <p:pic>
        <p:nvPicPr>
          <p:cNvPr id="6" name="Рисунок 5" descr="кубическая сингония2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19872" y="5524500"/>
            <a:ext cx="1371600" cy="1333500"/>
          </a:xfrm>
          <a:prstGeom prst="rect">
            <a:avLst/>
          </a:prstGeom>
        </p:spPr>
      </p:pic>
      <p:pic>
        <p:nvPicPr>
          <p:cNvPr id="7" name="Рисунок 6" descr="кубическая сингония3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004048" y="5572125"/>
            <a:ext cx="1381125" cy="128587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Фазы льда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Лёд II Тригональный кристаллический лёд </a:t>
            </a:r>
          </a:p>
          <a:p>
            <a:r>
              <a:rPr lang="ru-RU" dirty="0" smtClean="0"/>
              <a:t>Лёд III Тетрагональный кристаллический лёд</a:t>
            </a:r>
          </a:p>
          <a:p>
            <a:r>
              <a:rPr lang="ru-RU" dirty="0" smtClean="0"/>
              <a:t>Лёд IV Метастабильный тригональный лёд. </a:t>
            </a:r>
            <a:endParaRPr lang="ru-RU" dirty="0"/>
          </a:p>
        </p:txBody>
      </p:sp>
      <p:pic>
        <p:nvPicPr>
          <p:cNvPr id="4" name="Рисунок 3" descr="тригональная сингония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71600" y="4293096"/>
            <a:ext cx="1479798" cy="1769031"/>
          </a:xfrm>
          <a:prstGeom prst="rect">
            <a:avLst/>
          </a:prstGeom>
        </p:spPr>
      </p:pic>
      <p:pic>
        <p:nvPicPr>
          <p:cNvPr id="5" name="Рисунок 4" descr="простая тетрагональная сингония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31840" y="4365104"/>
            <a:ext cx="1238250" cy="1619250"/>
          </a:xfrm>
          <a:prstGeom prst="rect">
            <a:avLst/>
          </a:prstGeom>
        </p:spPr>
      </p:pic>
      <p:pic>
        <p:nvPicPr>
          <p:cNvPr id="6" name="Рисунок 5" descr="объемно-ценрированная сингония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283968" y="4365104"/>
            <a:ext cx="1238250" cy="1619250"/>
          </a:xfrm>
          <a:prstGeom prst="rect">
            <a:avLst/>
          </a:prstGeom>
        </p:spPr>
      </p:pic>
      <p:pic>
        <p:nvPicPr>
          <p:cNvPr id="7" name="Рисунок 6" descr="метастабильное состояние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868144" y="4509120"/>
            <a:ext cx="2505657" cy="1458094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Фазы льда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Лёд V Моноклинный кристаллический лёд.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Лёд VI Тетрагональный кристаллический лёд. </a:t>
            </a:r>
          </a:p>
          <a:p>
            <a:r>
              <a:rPr lang="ru-RU" dirty="0" smtClean="0"/>
              <a:t>Лёд VII Кубическая модификация. </a:t>
            </a:r>
            <a:endParaRPr lang="ru-RU" dirty="0"/>
          </a:p>
        </p:txBody>
      </p:sp>
      <p:pic>
        <p:nvPicPr>
          <p:cNvPr id="4" name="Рисунок 3" descr="моноклинная сингония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779912" y="2204864"/>
            <a:ext cx="1428750" cy="1952625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Фазы льда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Лёд VIII Более упорядоченный вариант льда VII</a:t>
            </a:r>
          </a:p>
          <a:p>
            <a:r>
              <a:rPr lang="ru-RU" dirty="0" smtClean="0"/>
              <a:t>Лёд IX Тетрагональная метастабильная модификация. </a:t>
            </a:r>
          </a:p>
          <a:p>
            <a:r>
              <a:rPr lang="ru-RU" dirty="0" smtClean="0"/>
              <a:t>Лёд X Симметричный лёд с упорядоченным расположением протонов. </a:t>
            </a:r>
          </a:p>
          <a:p>
            <a:r>
              <a:rPr lang="ru-RU" dirty="0" smtClean="0"/>
              <a:t>Лёд XI Ромбическая низкотемпературная равновесная форма гексагонального льда. 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Фазы льда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Лёд XII Тетрагональная метастабильная плотная кристаллическая модификация. </a:t>
            </a:r>
          </a:p>
          <a:p>
            <a:r>
              <a:rPr lang="ru-RU" dirty="0" smtClean="0"/>
              <a:t>Лёд XIII Моноклинная кристаллическая разновидность. </a:t>
            </a:r>
          </a:p>
          <a:p>
            <a:r>
              <a:rPr lang="ru-RU" dirty="0" smtClean="0"/>
              <a:t>Лёд XIV Ромбическая кристаллическая разновидность. </a:t>
            </a:r>
          </a:p>
          <a:p>
            <a:r>
              <a:rPr lang="ru-RU" dirty="0" smtClean="0"/>
              <a:t>Лёд XV Псевдоромбическая кристаллическая разновидность льда VI с упорядоченным расположением протонов.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Фазы льда</a:t>
            </a:r>
            <a:endParaRPr lang="ru-RU" dirty="0"/>
          </a:p>
        </p:txBody>
      </p:sp>
      <p:pic>
        <p:nvPicPr>
          <p:cNvPr id="4" name="Содержимое 3" descr="IMAG0955_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 rot="16200000">
            <a:off x="1951610" y="72727"/>
            <a:ext cx="5325787" cy="757383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721</TotalTime>
  <Words>129</Words>
  <Application>Microsoft Office PowerPoint</Application>
  <PresentationFormat>Экран (4:3)</PresentationFormat>
  <Paragraphs>61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Лед</vt:lpstr>
      <vt:lpstr>Структура льда</vt:lpstr>
      <vt:lpstr>В настоящее время известны</vt:lpstr>
      <vt:lpstr>Фазы льда</vt:lpstr>
      <vt:lpstr>Фазы льда</vt:lpstr>
      <vt:lpstr>Фазы льда</vt:lpstr>
      <vt:lpstr>Фазы льда</vt:lpstr>
      <vt:lpstr>Фазы льда</vt:lpstr>
      <vt:lpstr>Фазы льда</vt:lpstr>
      <vt:lpstr>Влияние музыки на форму кристаллов воды</vt:lpstr>
      <vt:lpstr>Влияние музыки на форму кристаллов воды</vt:lpstr>
      <vt:lpstr>На этом все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Лед</dc:title>
  <dc:creator>Оля</dc:creator>
  <cp:lastModifiedBy>Настёна</cp:lastModifiedBy>
  <cp:revision>35</cp:revision>
  <dcterms:created xsi:type="dcterms:W3CDTF">2014-02-23T17:40:47Z</dcterms:created>
  <dcterms:modified xsi:type="dcterms:W3CDTF">2014-05-30T10:44:49Z</dcterms:modified>
</cp:coreProperties>
</file>