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9" r:id="rId5"/>
    <p:sldId id="260" r:id="rId6"/>
    <p:sldId id="259" r:id="rId7"/>
    <p:sldId id="261" r:id="rId8"/>
    <p:sldId id="266" r:id="rId9"/>
    <p:sldId id="272" r:id="rId10"/>
    <p:sldId id="273" r:id="rId11"/>
    <p:sldId id="262" r:id="rId12"/>
    <p:sldId id="277" r:id="rId13"/>
    <p:sldId id="290" r:id="rId14"/>
    <p:sldId id="278" r:id="rId15"/>
    <p:sldId id="276" r:id="rId16"/>
    <p:sldId id="293" r:id="rId17"/>
    <p:sldId id="274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4" r:id="rId29"/>
    <p:sldId id="292" r:id="rId30"/>
    <p:sldId id="29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466CF-1920-466D-936C-B660C6E99BF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93A65-B162-4725-9DA0-0AD11A4EC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1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93A65-B162-4725-9DA0-0AD11A4EC7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2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Актуальность исследования подтверждается статистическими данными по заболеваемости. Многочисленные исследования подтверждают, что введение профилактических мер позволяет снизить заболеваемость.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93A65-B162-4725-9DA0-0AD11A4EC7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1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93A65-B162-4725-9DA0-0AD11A4EC7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6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B5756-085F-CD37-4103-0300C5F62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67F368-2ABF-27D8-7120-3E6D1848E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9AAE4-3EE0-1D83-7409-766A45EA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C906-1962-427E-ADB5-A3EB3E96EA3E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3BBC9-558F-E325-8AAF-2A086BCE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71BCD-013F-D51E-68A3-D16E65AA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3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75E1D-8BE8-A52F-9A83-778EB8C1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8EC9D3-EC66-F85D-2DE2-B00784F8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46889-D122-E2DC-65C5-989688E5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43C4-62B7-48D3-BA7D-ECF94059B871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A4776F-CEA7-8DF4-9834-0FAEC61E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D128C-061F-A345-A032-4F162314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0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2E18E-04A4-AB35-4BE2-86EE4BF1F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12DF33-CC4C-620D-9052-2B849B0A4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4E5B0-6E6E-1E1A-68A0-A083236F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B598-521F-4E8B-BEF3-41EE8CD63C5D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B08F06-39A0-28AD-40EA-AB257033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9905D-E039-A104-A3D9-723B675B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2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3723B-5AE6-7FA6-97C0-2E1E4955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1532A-8849-C3A0-D012-5168ECDFF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99296-75CC-C847-504A-E7DB2BE9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EF0E3CA-3510-47BF-8324-AF84928D46D0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43241-C357-C643-BCF7-DE10E66E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F1A8AB-DFC2-2333-F047-05E74C0D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2BC3A7-3485-46B9-8A73-93E51824C1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5CCB0-F209-B483-CEAA-5FA9F6B1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BF867-8E13-E16A-0D70-33521DD1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A4445-F1A2-464A-442F-CF340B67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FF48-48D4-45A8-9F40-FF6DD4FDCD9B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AF4ED-825A-53F7-E599-E83172C4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1679B-AAB4-7E6B-5D01-52298D35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8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9660D-4CB0-22CC-D1BE-B0D6C9A0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F1662-CC39-D1DA-193B-2C4EFD86E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8B2AFD-54E9-03B2-9BF3-647F3D635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A5A13-E17D-66C1-23F5-7EA881C5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01D-BE93-4665-B8A2-429E1C04A2B9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BBD141-F2FF-615A-EC33-2DC871B1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0103B3-C442-3A99-2563-1B17B84F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6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6E521-4070-A4A8-67BB-FED15226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D6A279-7660-F1AC-21DA-AAA353C7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BE8C64-E8D4-3788-46AD-903199E13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B4338B-D818-FCE3-7213-4C7039BCC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35F094-EA32-F15C-1D65-554E276B2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A36C95-E72E-B9F0-7D49-E25E4B90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6BBA-38BB-42D3-9103-90071D682FD4}" type="datetime1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CD90A1-D2AF-DFD0-2A59-6D4D8C60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879502-F3AB-F593-AF46-DF72D471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8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4F5A0-BA75-83B1-2F1D-A608EB4D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0EDB4F-A161-AD94-0A34-953282E5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188F-4759-460F-B8F7-49F11A4457CE}" type="datetime1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BF8E7D-80A8-9A09-2B27-A9388856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F600C-2839-6A08-8BB0-FD2E0716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7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BB151A-1E18-D721-0AB4-0AF85705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BEDA-DA90-4F9B-BCCA-C48B683E4089}" type="datetime1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685F2C-742C-1D6D-6E29-25FFA56C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454461-D4DA-9937-F8A5-B5DA217E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3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98695-A80B-25D3-5699-3FF938EA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EB2C8-18F4-5C45-D4F7-6B7F2122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A2826-2318-3CAB-044F-2D5412474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C5F524-2ABD-D442-805C-11EFD15D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D99-D607-42DE-BAE3-219869D05DC6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2B4D1C-A38D-325C-8B68-1BAE090D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4DDEE2-D547-D10A-94E5-B916BC13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3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9293D-3E8F-70F3-3461-F01F5A05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9D4947-455B-C382-36D4-46F75E462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1D173-5873-83F8-A955-2890D53BD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B212FE-27B2-72D3-EAA5-F06E638A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B176-B308-433F-A064-9E1816FE4D62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56D1D6-402A-2CCB-26F6-7049FAB3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65976A-6CE5-05C0-93FB-EF5681EB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5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68530-1770-BA27-6F19-95250771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44ADDE-33D0-2E77-FD04-6D9FD2A3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1F342-4149-F7A1-7B67-88DD573D4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777-94F1-4714-B897-9A4D51194C01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13F78-7ABF-2D00-C1DC-018E4FC83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1E0E6-B574-2562-B5BF-D4B8D245D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C3A7-3485-46B9-8A73-93E51824C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1EE80-0F20-3B03-9515-88CDC9176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520" y="1509652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динамики параметров распространения новых вирусов на основе методов машинного обучения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9D8939-84AB-9DA7-03E3-407DA33E2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044" y="4696239"/>
            <a:ext cx="9787542" cy="1655762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студент гр.5040103/10301 Курлевский А.А.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доцент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ВШТМиМФ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к.ф.-м.н. Ле-Захаров А.А.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 ассистент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ВШТМиМФ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Перец Д.С.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549D4-3015-A15E-F24E-D2B68D73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" y="104726"/>
            <a:ext cx="1877731" cy="17923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7F640F-F8AE-6091-C13A-9F7E3A90C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520" y="240599"/>
            <a:ext cx="146316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0E8233F-35C7-888B-8172-2D9F693E60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904" y="48197"/>
                <a:ext cx="11902191" cy="667327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Авторегрессионная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модель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ARIMA(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p,q,d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3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-количество наблюдений в </a:t>
                </a:r>
                <a:r>
                  <a:rPr lang="ru-RU" sz="3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авторегрессионно</a:t>
                </a:r>
                <a:r>
                  <a:rPr lang="ru-RU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й</a:t>
                </a:r>
                <a:r>
                  <a:rPr lang="ru-RU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части;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порядок разности, которую нужно применить, чтобы привести ряд к стационарному виду;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-количество прошлых ошибок прогноза;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-белый шум;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-оператор разности;</a:t>
                </a:r>
                <a:r>
                  <a:rPr lang="ru-RU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u-RU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параметры модели.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 Сезонная модификация </a:t>
                </a:r>
                <a:r>
                  <a:rPr lang="ru-RU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авторегрессионной</a:t>
                </a:r>
                <a:r>
                  <a:rPr lang="ru-RU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модели –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𝑆𝐴𝑅𝐼𝑀𝐴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 err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3600" i="1" dirty="0" err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600" i="1" dirty="0" err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600" i="1" dirty="0" err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600" i="1" dirty="0" err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p>
                      </m:sSup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𝑖𝑠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p>
                      </m:sSup>
                      <m:sSub>
                        <m:sSub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p>
                        <m:e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𝑗𝑠</m:t>
                              </m:r>
                            </m:sub>
                          </m:sSub>
                          <m: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ru-RU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Параметры аналогичны, добавляется порядок сезонности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Результат является сумма сезонной части и несезонной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sz="3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0E8233F-35C7-888B-8172-2D9F693E6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904" y="48197"/>
                <a:ext cx="11902191" cy="6673278"/>
              </a:xfrm>
              <a:blipFill>
                <a:blip r:embed="rId2"/>
                <a:stretch>
                  <a:fillRect l="-564" r="-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09AF3D-6698-31BE-615E-95417046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7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3B9D2-22FC-2630-7C27-92E4149A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4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предсказания статистических моделей</a:t>
            </a:r>
            <a:endPara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B7DC56-0E6F-325E-5114-0CC7B157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2BC3A7-3485-46B9-8A73-93E51824C112}" type="slidenum">
              <a:rPr lang="en-US" sz="1200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sz="120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99C2580D-30F6-DF18-1FF0-A9C46AB5AC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762156"/>
                  </p:ext>
                </p:extLst>
              </p:nvPr>
            </p:nvGraphicFramePr>
            <p:xfrm>
              <a:off x="8023866" y="2427289"/>
              <a:ext cx="3998699" cy="194824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095135">
                      <a:extLst>
                        <a:ext uri="{9D8B030D-6E8A-4147-A177-3AD203B41FA5}">
                          <a16:colId xmlns:a16="http://schemas.microsoft.com/office/drawing/2014/main" val="685275012"/>
                        </a:ext>
                      </a:extLst>
                    </a:gridCol>
                    <a:gridCol w="1176464">
                      <a:extLst>
                        <a:ext uri="{9D8B030D-6E8A-4147-A177-3AD203B41FA5}">
                          <a16:colId xmlns:a16="http://schemas.microsoft.com/office/drawing/2014/main" val="1622658327"/>
                        </a:ext>
                      </a:extLst>
                    </a:gridCol>
                    <a:gridCol w="727100">
                      <a:extLst>
                        <a:ext uri="{9D8B030D-6E8A-4147-A177-3AD203B41FA5}">
                          <a16:colId xmlns:a16="http://schemas.microsoft.com/office/drawing/2014/main" val="838237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MAPE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%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p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12224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Линейная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18.03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266216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Полиномиальная 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21.15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506053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ARIMA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21.27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087082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Holter-Winters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38.35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-1.55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6498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SARIMA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64.76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-7.64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173441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99C2580D-30F6-DF18-1FF0-A9C46AB5AC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762156"/>
                  </p:ext>
                </p:extLst>
              </p:nvPr>
            </p:nvGraphicFramePr>
            <p:xfrm>
              <a:off x="8023866" y="2427289"/>
              <a:ext cx="3998699" cy="19556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095135">
                      <a:extLst>
                        <a:ext uri="{9D8B030D-6E8A-4147-A177-3AD203B41FA5}">
                          <a16:colId xmlns:a16="http://schemas.microsoft.com/office/drawing/2014/main" val="685275012"/>
                        </a:ext>
                      </a:extLst>
                    </a:gridCol>
                    <a:gridCol w="1176464">
                      <a:extLst>
                        <a:ext uri="{9D8B030D-6E8A-4147-A177-3AD203B41FA5}">
                          <a16:colId xmlns:a16="http://schemas.microsoft.com/office/drawing/2014/main" val="1622658327"/>
                        </a:ext>
                      </a:extLst>
                    </a:gridCol>
                    <a:gridCol w="727100">
                      <a:extLst>
                        <a:ext uri="{9D8B030D-6E8A-4147-A177-3AD203B41FA5}">
                          <a16:colId xmlns:a16="http://schemas.microsoft.com/office/drawing/2014/main" val="8382374"/>
                        </a:ext>
                      </a:extLst>
                    </a:gridCol>
                  </a:tblGrid>
                  <a:tr h="4351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77835" t="-18310" r="-62371" b="-388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52941" t="-18310" r="-1681" b="-388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1222407"/>
                      </a:ext>
                    </a:extLst>
                  </a:tr>
                  <a:tr h="3041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Линейная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18.03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26621632"/>
                      </a:ext>
                    </a:extLst>
                  </a:tr>
                  <a:tr h="3041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Полиномиальная 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21.15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50605306"/>
                      </a:ext>
                    </a:extLst>
                  </a:tr>
                  <a:tr h="3041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ARIMA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21.27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0870822"/>
                      </a:ext>
                    </a:extLst>
                  </a:tr>
                  <a:tr h="3041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Holter-Winters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38.35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-1.55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649816"/>
                      </a:ext>
                    </a:extLst>
                  </a:tr>
                  <a:tr h="3041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SARIMA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64.76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-7.64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173441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4783E4-E62C-4D64-9EB2-9B4200EA6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5" y="1250587"/>
            <a:ext cx="7754994" cy="43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D7AF65-D046-E635-B530-ABE3451D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4191C6F-E56A-CDBA-0DBA-2E5314C8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77"/>
            <a:ext cx="10515600" cy="8242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данных для обучения нейронных сетей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590B3-F7F3-C177-DED1-0B7B1A06B624}"/>
                  </a:ext>
                </a:extLst>
              </p:cNvPr>
              <p:cNvSpPr txBox="1"/>
              <p:nvPr/>
            </p:nvSpPr>
            <p:spPr>
              <a:xfrm>
                <a:off x="437508" y="940203"/>
                <a:ext cx="11754492" cy="38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Этапы подготовки данных: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Разобьем ряд на тренировочную, валидационную и тестовую часть в пропорции 85%, 10%, 5% соответственно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Характер исследуемой величины имеет ступенчатый вид. Сгладим ряд, используя скользящее среднее с окном в 7 дней.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Необходимо, чтобы значения лежали в одном диапазоне. Для этого нормализуем их: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𝑠𝑐𝑎𝑙𝑒𝑑</m:t>
                          </m:r>
                        </m:sup>
                      </m:sSubSup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590B3-F7F3-C177-DED1-0B7B1A06B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08" y="940203"/>
                <a:ext cx="11754492" cy="3823547"/>
              </a:xfrm>
              <a:prstGeom prst="rect">
                <a:avLst/>
              </a:prstGeom>
              <a:blipFill>
                <a:blip r:embed="rId2"/>
                <a:stretch>
                  <a:fillRect l="-571" r="-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07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36901AA-A039-AE1C-32A9-084C38D6FA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36525"/>
                <a:ext cx="11353800" cy="195189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Полезно знать информацию о частоте исследуемой динамики. Предположим, что сезон равен 210 дней. Результат быстрого преобразования Фурье подтверждает сделанное предположение. Поэтому, кроме имеющейся информации, на вход будем подавать компоненты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210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36901AA-A039-AE1C-32A9-084C38D6F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36525"/>
                <a:ext cx="11353800" cy="1951897"/>
              </a:xfrm>
              <a:blipFill>
                <a:blip r:embed="rId2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393AE-CE14-2DD7-AD97-DA9FE3F8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D7DEC-F09A-E673-2922-7B32CABC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21" y="1965631"/>
            <a:ext cx="9916357" cy="4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0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A7C18-7CFE-2B58-6384-C26E3089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133"/>
            <a:ext cx="10515600" cy="497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обучения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5EA447-05C7-38DD-8377-F6117E6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ED9DA8C-FEBF-7FE1-FFA5-B0CFB15C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05" y="841726"/>
            <a:ext cx="9816790" cy="55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9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6E78-5383-EB5E-2ACF-B9662E34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472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данных для обучения нейронных сетей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0CFBEA-35DE-1BD4-53CE-E1AB5C34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Объект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B14A018-A9F5-49FD-0754-5AE17F5B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83751"/>
            <a:ext cx="10515600" cy="3111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EA441-EB08-568D-B8D9-54511067C2EF}"/>
              </a:ext>
            </a:extLst>
          </p:cNvPr>
          <p:cNvSpPr txBox="1"/>
          <p:nvPr/>
        </p:nvSpPr>
        <p:spPr>
          <a:xfrm>
            <a:off x="540677" y="4193590"/>
            <a:ext cx="11110645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 модели подается набор окон. Окно характеризуется 2-мя параметрами: количество наблюдений, на основе которых строится прогноз (ширина окна), горизонт предсказания. Окна случайным образом перемешиваются (структура ряда внутри окна сохраняется) и разбиваются на группы. Итого модель на вход получает 3-х мерную структуру данных: (количество групп, ширина окна, количество характеристик)</a:t>
            </a:r>
          </a:p>
        </p:txBody>
      </p:sp>
    </p:spTree>
    <p:extLst>
      <p:ext uri="{BB962C8B-B14F-4D97-AF65-F5344CB8AC3E}">
        <p14:creationId xmlns:p14="http://schemas.microsoft.com/office/powerpoint/2010/main" val="183779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196FA-D392-A2BC-3BCA-A4218F1F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Метрики качества предсказания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222C095-586B-A666-A9EB-361855CB7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632" y="2187574"/>
                <a:ext cx="12218233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𝑀𝐴𝑃𝐸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NewRomanPSMT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NewRomanPSMT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NewRomanPSMT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|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средняя абсолютная ошибка в процентах (количественная мера)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NewRomanPSMT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NewRomanPSMT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ru-RU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NewRomanPSMT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NewRomanPSMT"/>
                                                <a:cs typeface="Times New Roman" panose="020206030504050203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NewRomanPSMT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NewRomanPSMT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NewRomanPSMT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NewRomanPSMT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коэффициент детерминации (показывает на скольк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 хорошо предсказан тренд)</a:t>
                </a:r>
                <a:endParaRPr lang="en-US" sz="2400" b="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фактическое значение,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предсказанное значение,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среднее значение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222C095-586B-A666-A9EB-361855CB7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632" y="2187574"/>
                <a:ext cx="12218233" cy="4351338"/>
              </a:xfrm>
              <a:blipFill>
                <a:blip r:embed="rId2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F922D-921C-AD83-B468-DC15EDE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37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EF3F-2022-F47C-22C8-70E72A96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26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Рекуррентная нейронная сеть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C43F94-806C-2E97-6C4F-68ABB10E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052" name="Picture 4" descr="An unrolled recurrent neural network.">
            <a:extLst>
              <a:ext uri="{FF2B5EF4-FFF2-40B4-BE49-F238E27FC236}">
                <a16:creationId xmlns:a16="http://schemas.microsoft.com/office/drawing/2014/main" id="{7B82CD5D-B1F5-73B5-64E1-5409571A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5" y="1350870"/>
            <a:ext cx="6766746" cy="17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4CFBB0-D2EB-7621-DD13-F1528B626873}"/>
                  </a:ext>
                </a:extLst>
              </p:cNvPr>
              <p:cNvSpPr txBox="1"/>
              <p:nvPr/>
            </p:nvSpPr>
            <p:spPr>
              <a:xfrm>
                <a:off x="7423487" y="1153035"/>
                <a:ext cx="441809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Развернутая схема рекуррентной сети.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блок нейронной сети,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входные значения,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выходные значения.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простейшем случае выход нейронной сети следующим образом: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tanh</m:t>
                      </m:r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4CFBB0-D2EB-7621-DD13-F1528B62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487" y="1153035"/>
                <a:ext cx="4418090" cy="3139321"/>
              </a:xfrm>
              <a:prstGeom prst="rect">
                <a:avLst/>
              </a:prstGeom>
              <a:blipFill>
                <a:blip r:embed="rId3"/>
                <a:stretch>
                  <a:fillRect l="-1241" r="-1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62F8E5-79BB-3C62-4A70-903E09A56298}"/>
              </a:ext>
            </a:extLst>
          </p:cNvPr>
          <p:cNvSpPr txBox="1"/>
          <p:nvPr/>
        </p:nvSpPr>
        <p:spPr>
          <a:xfrm>
            <a:off x="838200" y="3494028"/>
            <a:ext cx="1051559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запоминать историю данных.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Адаптируются под множество задач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происходит затухание градиентов ошибок. Из-за этого параметры сети изменяются на слишком малые значения и модель плохо обучается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большого количества параметров невозможно объяснить поведение модели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2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0DAB6-D8A8-8A15-FF51-E3BC5D67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916"/>
            <a:ext cx="10515600" cy="5854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88AC2E-DB84-6EE1-EF43-D27736ED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" name="Рисунок 9" descr="Изображение выглядит как диаграмма, Технический чертеж, План, зарисовка">
            <a:extLst>
              <a:ext uri="{FF2B5EF4-FFF2-40B4-BE49-F238E27FC236}">
                <a16:creationId xmlns:a16="http://schemas.microsoft.com/office/drawing/2014/main" id="{8F203EB0-1333-9A9A-DA88-824AE33C8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405"/>
            <a:ext cx="6709025" cy="3677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C8CE56-BD86-FA6D-85FC-87DD2BB41949}"/>
                  </a:ext>
                </a:extLst>
              </p:cNvPr>
              <p:cNvSpPr txBox="1"/>
              <p:nvPr/>
            </p:nvSpPr>
            <p:spPr>
              <a:xfrm>
                <a:off x="6817759" y="764424"/>
                <a:ext cx="5374241" cy="532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Порядок выполнения вычислений: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Определяем какое количество информации можно убрать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Определяем какая часть новой информации будет содержаться в состоянии ячейки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tanh</m:t>
                      </m:r>
                      <m: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Пересчитываем новое состояние ячейк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acc>
                        <m:accPr>
                          <m:chr m:val="̃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C8CE56-BD86-FA6D-85FC-87DD2BB41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59" y="764424"/>
                <a:ext cx="5374241" cy="5329151"/>
              </a:xfrm>
              <a:prstGeom prst="rect">
                <a:avLst/>
              </a:prstGeom>
              <a:blipFill>
                <a:blip r:embed="rId3"/>
                <a:stretch>
                  <a:fillRect l="-1134" r="-1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B227AB-F38A-AA17-31E0-ACAA9C86693E}"/>
                  </a:ext>
                </a:extLst>
              </p:cNvPr>
              <p:cNvSpPr txBox="1"/>
              <p:nvPr/>
            </p:nvSpPr>
            <p:spPr>
              <a:xfrm>
                <a:off x="607032" y="4523355"/>
                <a:ext cx="5948737" cy="231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Вычисляем скрытое состояние ячейки, которое будем получать на выходе: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tanh</m:t>
                      </m:r>
                      <m: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B227AB-F38A-AA17-31E0-ACAA9C86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2" y="4523355"/>
                <a:ext cx="5948737" cy="2311530"/>
              </a:xfrm>
              <a:prstGeom prst="rect">
                <a:avLst/>
              </a:prstGeom>
              <a:blipFill>
                <a:blip r:embed="rId4"/>
                <a:stretch>
                  <a:fillRect l="-1128" r="-1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470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58213-AD77-8B0D-932A-96348B8A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3"/>
            <a:ext cx="10515600" cy="569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54DBF-3BB0-E77E-AE5E-4390C91E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836"/>
            <a:ext cx="10515600" cy="53961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сети состоящие из нескольких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слоев. В работе показан результат для однослойных и двуслойных моделей. Для большего количества слоев не удалось добиться качественного результата.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Bi-LSTM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Двунаправленные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сети. Информация при обучении идет как слева направо, так и справа налево.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Encoder-Decoder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Модели состоят из двух блоков. В блоке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кодируется, при этом извлекаются важные признаки. В блоке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Decoder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расшифровывается. В работе рассмотрена модель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CNN-LSTM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RNN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последнюю модель более подробно дальше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Auto-LSTM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Авторегрессионная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модель. Для предсказания горизонта прогнозирования модель использует уже предсказанные значения в качестве входных данных.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2AD735-096F-9AFB-6B8A-3000045E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1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719F8C-3888-D426-A350-ABC93397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645"/>
            <a:ext cx="10515600" cy="5545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Спрогнозировать динамику параметров распространения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используя методы машинного обучения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24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существующих методов прогнозирования временных рядов.</a:t>
            </a:r>
          </a:p>
          <a:p>
            <a:r>
              <a:rPr lang="ru-RU" sz="24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алгоритм машинного обучения для нахождения зависимости между значениями параметров распространения и характеристики динамического баланса</a:t>
            </a: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(ХДБ)</a:t>
            </a:r>
            <a:r>
              <a:rPr lang="ru-RU" sz="24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сделанного прогноза оценить количество болеющих людей, используя принцип динамического баланса.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D5ABA7-99E1-0F88-5AFA-134FDF55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71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11275-3556-59E3-93C0-3C9C14D1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66"/>
            <a:ext cx="10515600" cy="6109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предсказания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валидационном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AB443-068C-7493-CE82-666FDAEB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E54FE5-90BB-A3BE-7DEA-806C1911F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57" y="670586"/>
            <a:ext cx="8806285" cy="59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4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D4435-A4D5-E8D2-2236-9456F4F6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предсказания на тестовом наборе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4C6989-F8E8-2517-6293-C90F674D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2008F2-5EBE-13A5-B988-23F7DFB61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26" y="604017"/>
            <a:ext cx="10113346" cy="56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0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5CE60-8310-A4C8-E6F7-01181FB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378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Метрики качества прогноза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025C8-9EBE-FA6C-035F-650A29B1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BC32B07E-FD6B-97BB-F926-CAA342472D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401285"/>
                  </p:ext>
                </p:extLst>
              </p:nvPr>
            </p:nvGraphicFramePr>
            <p:xfrm>
              <a:off x="1046506" y="2324347"/>
              <a:ext cx="3700155" cy="2570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00823">
                      <a:extLst>
                        <a:ext uri="{9D8B030D-6E8A-4147-A177-3AD203B41FA5}">
                          <a16:colId xmlns:a16="http://schemas.microsoft.com/office/drawing/2014/main" val="1757539247"/>
                        </a:ext>
                      </a:extLst>
                    </a:gridCol>
                    <a:gridCol w="1356851">
                      <a:extLst>
                        <a:ext uri="{9D8B030D-6E8A-4147-A177-3AD203B41FA5}">
                          <a16:colId xmlns:a16="http://schemas.microsoft.com/office/drawing/2014/main" val="219932647"/>
                        </a:ext>
                      </a:extLst>
                    </a:gridCol>
                    <a:gridCol w="842481">
                      <a:extLst>
                        <a:ext uri="{9D8B030D-6E8A-4147-A177-3AD203B41FA5}">
                          <a16:colId xmlns:a16="http://schemas.microsoft.com/office/drawing/2014/main" val="99532326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MAPE, %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62398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LSTM-2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-2.07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14963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Auto-LSTM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15.79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22437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-1.87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724904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18.25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-2.93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73125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CNN-LSTM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23.04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-2.58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17974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BC32B07E-FD6B-97BB-F926-CAA342472D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401285"/>
                  </p:ext>
                </p:extLst>
              </p:nvPr>
            </p:nvGraphicFramePr>
            <p:xfrm>
              <a:off x="1046506" y="2324347"/>
              <a:ext cx="3700155" cy="2570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00823">
                      <a:extLst>
                        <a:ext uri="{9D8B030D-6E8A-4147-A177-3AD203B41FA5}">
                          <a16:colId xmlns:a16="http://schemas.microsoft.com/office/drawing/2014/main" val="1757539247"/>
                        </a:ext>
                      </a:extLst>
                    </a:gridCol>
                    <a:gridCol w="1356851">
                      <a:extLst>
                        <a:ext uri="{9D8B030D-6E8A-4147-A177-3AD203B41FA5}">
                          <a16:colId xmlns:a16="http://schemas.microsoft.com/office/drawing/2014/main" val="219932647"/>
                        </a:ext>
                      </a:extLst>
                    </a:gridCol>
                    <a:gridCol w="842481">
                      <a:extLst>
                        <a:ext uri="{9D8B030D-6E8A-4147-A177-3AD203B41FA5}">
                          <a16:colId xmlns:a16="http://schemas.microsoft.com/office/drawing/2014/main" val="995323268"/>
                        </a:ext>
                      </a:extLst>
                    </a:gridCol>
                  </a:tblGrid>
                  <a:tr h="558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MAPE, %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41304" t="-1087" r="-1449" b="-385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6239836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LSTM-2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-2.07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1496303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Auto-LSTM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15.79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2243744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-1.87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72490402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18.25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-2.93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7312574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CNN-LSTM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23.04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-2.58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179741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EFD7F2-FA49-5DCB-D3D1-FB930AA125AA}"/>
              </a:ext>
            </a:extLst>
          </p:cNvPr>
          <p:cNvSpPr txBox="1"/>
          <p:nvPr/>
        </p:nvSpPr>
        <p:spPr>
          <a:xfrm>
            <a:off x="1124290" y="1731263"/>
            <a:ext cx="354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валидационном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A6E4EFD4-E96A-18B5-D13F-FB51CF229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541638"/>
                  </p:ext>
                </p:extLst>
              </p:nvPr>
            </p:nvGraphicFramePr>
            <p:xfrm>
              <a:off x="7444965" y="2324347"/>
              <a:ext cx="3908835" cy="2570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00823">
                      <a:extLst>
                        <a:ext uri="{9D8B030D-6E8A-4147-A177-3AD203B41FA5}">
                          <a16:colId xmlns:a16="http://schemas.microsoft.com/office/drawing/2014/main" val="4166998619"/>
                        </a:ext>
                      </a:extLst>
                    </a:gridCol>
                    <a:gridCol w="1349774">
                      <a:extLst>
                        <a:ext uri="{9D8B030D-6E8A-4147-A177-3AD203B41FA5}">
                          <a16:colId xmlns:a16="http://schemas.microsoft.com/office/drawing/2014/main" val="1984145654"/>
                        </a:ext>
                      </a:extLst>
                    </a:gridCol>
                    <a:gridCol w="1058238">
                      <a:extLst>
                        <a:ext uri="{9D8B030D-6E8A-4147-A177-3AD203B41FA5}">
                          <a16:colId xmlns:a16="http://schemas.microsoft.com/office/drawing/2014/main" val="17164843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MAPE, %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749056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12.03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28263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CNN-LSTM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12.63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-5.39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5314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12.91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-4.92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58123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LSTM-2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17.36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-12.08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80065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Auto-LSTM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20.55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-12.53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1461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A6E4EFD4-E96A-18B5-D13F-FB51CF229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541638"/>
                  </p:ext>
                </p:extLst>
              </p:nvPr>
            </p:nvGraphicFramePr>
            <p:xfrm>
              <a:off x="7444965" y="2324347"/>
              <a:ext cx="3908835" cy="2570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00823">
                      <a:extLst>
                        <a:ext uri="{9D8B030D-6E8A-4147-A177-3AD203B41FA5}">
                          <a16:colId xmlns:a16="http://schemas.microsoft.com/office/drawing/2014/main" val="4166998619"/>
                        </a:ext>
                      </a:extLst>
                    </a:gridCol>
                    <a:gridCol w="1349774">
                      <a:extLst>
                        <a:ext uri="{9D8B030D-6E8A-4147-A177-3AD203B41FA5}">
                          <a16:colId xmlns:a16="http://schemas.microsoft.com/office/drawing/2014/main" val="1984145654"/>
                        </a:ext>
                      </a:extLst>
                    </a:gridCol>
                    <a:gridCol w="1058238">
                      <a:extLst>
                        <a:ext uri="{9D8B030D-6E8A-4147-A177-3AD203B41FA5}">
                          <a16:colId xmlns:a16="http://schemas.microsoft.com/office/drawing/2014/main" val="1716484337"/>
                        </a:ext>
                      </a:extLst>
                    </a:gridCol>
                  </a:tblGrid>
                  <a:tr h="558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MAPE, %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69540" t="-1087" r="-1149" b="-385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4905691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12.03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2826383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CNN-LSTM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12.63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-5.39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531406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12.91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-4.92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5812306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LSTM-2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17.36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-12.08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8006524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Auto-LSTM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20.55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-12.53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1461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3A2447-5419-F71E-D8B9-40136B034794}"/>
              </a:ext>
            </a:extLst>
          </p:cNvPr>
          <p:cNvSpPr txBox="1"/>
          <p:nvPr/>
        </p:nvSpPr>
        <p:spPr>
          <a:xfrm>
            <a:off x="7627089" y="1731263"/>
            <a:ext cx="354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тестовом наборе</a:t>
            </a:r>
          </a:p>
        </p:txBody>
      </p:sp>
    </p:spTree>
    <p:extLst>
      <p:ext uri="{BB962C8B-B14F-4D97-AF65-F5344CB8AC3E}">
        <p14:creationId xmlns:p14="http://schemas.microsoft.com/office/powerpoint/2010/main" val="125699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7276C-5178-A324-EED3-970B8A23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8266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Dual-Stage Attention-Based RNN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3CE467-D6F5-7562-2659-50FA35AD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6" name="Рисунок 5" descr="Изображение выглядит как диаграмма, линия, График, План&#10;&#10;Автоматически созданное описание">
            <a:extLst>
              <a:ext uri="{FF2B5EF4-FFF2-40B4-BE49-F238E27FC236}">
                <a16:creationId xmlns:a16="http://schemas.microsoft.com/office/drawing/2014/main" id="{5591A561-CEFE-A2E0-9CD0-4AED7C814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68" y="2025572"/>
            <a:ext cx="12853536" cy="2806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78C314-18F6-9C9C-CE20-67799C7C489F}"/>
              </a:ext>
            </a:extLst>
          </p:cNvPr>
          <p:cNvSpPr txBox="1"/>
          <p:nvPr/>
        </p:nvSpPr>
        <p:spPr>
          <a:xfrm>
            <a:off x="298175" y="5710019"/>
            <a:ext cx="1141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Qin Y. et al. A dual-stage attention-based recurrent neural network for time series prediction //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arXiv:1704.02971. – 2017.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7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ECE9E-2106-274B-462C-46701F7A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07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механизм внимания</a:t>
            </a:r>
          </a:p>
        </p:txBody>
      </p:sp>
      <p:pic>
        <p:nvPicPr>
          <p:cNvPr id="6" name="Объект 5" descr="Изображение выглядит как текст, диаграмма, линия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191B998-9371-D01F-2995-3E4335936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444"/>
            <a:ext cx="7743912" cy="344737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B45A02-67A3-AA41-9D08-A1ACA7C5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5FFD94-4532-9BDC-EE72-A33F430B96A7}"/>
                  </a:ext>
                </a:extLst>
              </p:cNvPr>
              <p:cNvSpPr txBox="1"/>
              <p:nvPr/>
            </p:nvSpPr>
            <p:spPr>
              <a:xfrm>
                <a:off x="390417" y="673155"/>
                <a:ext cx="11411165" cy="1359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0000" algn="just"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 работу механизма на примере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окна. На вход механизм получает скрытое состояние ячейки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состояние ячейки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предыдущего шага: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ru-RU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tanh</m:t>
                      </m:r>
                      <m:r>
                        <a:rPr lang="ru-RU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5FFD94-4532-9BDC-EE72-A33F430B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17" y="673155"/>
                <a:ext cx="11411165" cy="1359859"/>
              </a:xfrm>
              <a:prstGeom prst="rect">
                <a:avLst/>
              </a:prstGeom>
              <a:blipFill>
                <a:blip r:embed="rId3"/>
                <a:stretch>
                  <a:fillRect r="-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789FEC-0887-1D28-EF91-E91074F5AB11}"/>
                  </a:ext>
                </a:extLst>
              </p:cNvPr>
              <p:cNvSpPr txBox="1"/>
              <p:nvPr/>
            </p:nvSpPr>
            <p:spPr>
              <a:xfrm>
                <a:off x="7280952" y="2021471"/>
                <a:ext cx="4520630" cy="314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0000" algn="just">
                  <a:lnSpc>
                    <a:spcPct val="150000"/>
                  </a:lnSpc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параметры для обучения,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количество ячеек в кодировщике</a:t>
                </a:r>
              </a:p>
              <a:p>
                <a:pPr indent="450000" algn="just"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Затем вычисляются весовые коэффициенты: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exp</m:t>
                          </m:r>
                          <m:r>
                            <a:rPr lang="ru-RU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  <m: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789FEC-0887-1D28-EF91-E91074F5A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952" y="2021471"/>
                <a:ext cx="4520630" cy="3144835"/>
              </a:xfrm>
              <a:prstGeom prst="rect">
                <a:avLst/>
              </a:prstGeom>
              <a:blipFill>
                <a:blip r:embed="rId4"/>
                <a:stretch>
                  <a:fillRect l="-1078" r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C3CF56-BFB8-8B0C-D4DE-B7F9A6367D48}"/>
                  </a:ext>
                </a:extLst>
              </p:cNvPr>
              <p:cNvSpPr txBox="1"/>
              <p:nvPr/>
            </p:nvSpPr>
            <p:spPr>
              <a:xfrm>
                <a:off x="799244" y="5177849"/>
                <a:ext cx="10593512" cy="92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0000" algn="just"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Получаем вектор взвешенных наблюдений:</a:t>
                </a:r>
              </a:p>
              <a:p>
                <a:pPr indent="4500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…, </m:t>
                              </m:r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C3CF56-BFB8-8B0C-D4DE-B7F9A6367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44" y="5177849"/>
                <a:ext cx="10593512" cy="927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05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87C79-AE4D-9D6C-9465-0321D96D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61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механизм внимания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2CE818-0C91-7FE0-BE9E-E1C4B820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6" name="Рисунок 5" descr="Изображение выглядит как диаграмма, Технический чертеж, линия, План&#10;&#10;Автоматически созданное описание">
            <a:extLst>
              <a:ext uri="{FF2B5EF4-FFF2-40B4-BE49-F238E27FC236}">
                <a16:creationId xmlns:a16="http://schemas.microsoft.com/office/drawing/2014/main" id="{63827865-1CA1-3EF6-71E9-EF40D025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73" y="590631"/>
            <a:ext cx="9379449" cy="3609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CFF789-F10B-5442-A701-3E4595123FCD}"/>
                  </a:ext>
                </a:extLst>
              </p:cNvPr>
              <p:cNvSpPr txBox="1"/>
              <p:nvPr/>
            </p:nvSpPr>
            <p:spPr>
              <a:xfrm>
                <a:off x="707203" y="4462381"/>
                <a:ext cx="10777591" cy="2076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Логика такая же как и во входном механизме. Разница заключается в следующем: после того, как получены весовые коэффициенты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вычисляется взвешенная сумма скрытых состояний кодировщика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вместе с целевым значением отправляется в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полносвязный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слой: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ru-RU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используется для обновления скрытого состояния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декодировщика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CFF789-F10B-5442-A701-3E4595123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03" y="4462381"/>
                <a:ext cx="10777591" cy="2076531"/>
              </a:xfrm>
              <a:prstGeom prst="rect">
                <a:avLst/>
              </a:prstGeom>
              <a:blipFill>
                <a:blip r:embed="rId3"/>
                <a:stretch>
                  <a:fillRect l="-452" r="-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807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7956A-4D63-E793-5539-C23091AB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68"/>
            <a:ext cx="10515600" cy="7543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Предсказание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RNN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валидационном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1E194-056C-4D68-8A0F-63B6EE53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26D75-21BC-A55E-52CB-9B310FF6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24" y="700355"/>
            <a:ext cx="8845351" cy="58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15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7896A-B0A9-5CF2-3AD3-AD8926A2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164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Предсказание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RNN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тестовом наборе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803248-2347-2383-A66A-2D6B6339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7E3E73-57EC-DED0-C3EC-8BF48151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95375"/>
            <a:ext cx="10668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0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5CE60-8310-A4C8-E6F7-01181FB2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378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Метрики качества прогноза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025C8-9EBE-FA6C-035F-650A29B1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BC32B07E-FD6B-97BB-F926-CAA342472D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773653"/>
                  </p:ext>
                </p:extLst>
              </p:nvPr>
            </p:nvGraphicFramePr>
            <p:xfrm>
              <a:off x="1046506" y="2324347"/>
              <a:ext cx="3700155" cy="297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00823">
                      <a:extLst>
                        <a:ext uri="{9D8B030D-6E8A-4147-A177-3AD203B41FA5}">
                          <a16:colId xmlns:a16="http://schemas.microsoft.com/office/drawing/2014/main" val="1757539247"/>
                        </a:ext>
                      </a:extLst>
                    </a:gridCol>
                    <a:gridCol w="1356851">
                      <a:extLst>
                        <a:ext uri="{9D8B030D-6E8A-4147-A177-3AD203B41FA5}">
                          <a16:colId xmlns:a16="http://schemas.microsoft.com/office/drawing/2014/main" val="219932647"/>
                        </a:ext>
                      </a:extLst>
                    </a:gridCol>
                    <a:gridCol w="842481">
                      <a:extLst>
                        <a:ext uri="{9D8B030D-6E8A-4147-A177-3AD203B41FA5}">
                          <a16:colId xmlns:a16="http://schemas.microsoft.com/office/drawing/2014/main" val="99532326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MAPE, %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62398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LSTM-2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-2.07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14963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DA-RNN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14.66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-1.95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39525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Auto-LSTM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15.79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22437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-1.87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724904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18.25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-2.93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73125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CNN-LSTM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23.04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-2.58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17974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BC32B07E-FD6B-97BB-F926-CAA342472D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773653"/>
                  </p:ext>
                </p:extLst>
              </p:nvPr>
            </p:nvGraphicFramePr>
            <p:xfrm>
              <a:off x="1046506" y="2324347"/>
              <a:ext cx="3700155" cy="297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00823">
                      <a:extLst>
                        <a:ext uri="{9D8B030D-6E8A-4147-A177-3AD203B41FA5}">
                          <a16:colId xmlns:a16="http://schemas.microsoft.com/office/drawing/2014/main" val="1757539247"/>
                        </a:ext>
                      </a:extLst>
                    </a:gridCol>
                    <a:gridCol w="1356851">
                      <a:extLst>
                        <a:ext uri="{9D8B030D-6E8A-4147-A177-3AD203B41FA5}">
                          <a16:colId xmlns:a16="http://schemas.microsoft.com/office/drawing/2014/main" val="219932647"/>
                        </a:ext>
                      </a:extLst>
                    </a:gridCol>
                    <a:gridCol w="842481">
                      <a:extLst>
                        <a:ext uri="{9D8B030D-6E8A-4147-A177-3AD203B41FA5}">
                          <a16:colId xmlns:a16="http://schemas.microsoft.com/office/drawing/2014/main" val="995323268"/>
                        </a:ext>
                      </a:extLst>
                    </a:gridCol>
                  </a:tblGrid>
                  <a:tr h="558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MAPE, %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41304" t="-1087" r="-1449" b="-45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6239836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LSTM-2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-2.07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1496303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DA-RNN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14.66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-1.95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3952548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Auto-LSTM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15.79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-2.39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2243744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-1.87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72490402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18.25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-2.93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7312574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CNN-LSTM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23.04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-2.58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179741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EFD7F2-FA49-5DCB-D3D1-FB930AA125AA}"/>
              </a:ext>
            </a:extLst>
          </p:cNvPr>
          <p:cNvSpPr txBox="1"/>
          <p:nvPr/>
        </p:nvSpPr>
        <p:spPr>
          <a:xfrm>
            <a:off x="1124290" y="1731263"/>
            <a:ext cx="354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валидационном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A6E4EFD4-E96A-18B5-D13F-FB51CF229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369013"/>
                  </p:ext>
                </p:extLst>
              </p:nvPr>
            </p:nvGraphicFramePr>
            <p:xfrm>
              <a:off x="7444965" y="2324347"/>
              <a:ext cx="3908835" cy="297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00823">
                      <a:extLst>
                        <a:ext uri="{9D8B030D-6E8A-4147-A177-3AD203B41FA5}">
                          <a16:colId xmlns:a16="http://schemas.microsoft.com/office/drawing/2014/main" val="4166998619"/>
                        </a:ext>
                      </a:extLst>
                    </a:gridCol>
                    <a:gridCol w="1349774">
                      <a:extLst>
                        <a:ext uri="{9D8B030D-6E8A-4147-A177-3AD203B41FA5}">
                          <a16:colId xmlns:a16="http://schemas.microsoft.com/office/drawing/2014/main" val="1984145654"/>
                        </a:ext>
                      </a:extLst>
                    </a:gridCol>
                    <a:gridCol w="1058238">
                      <a:extLst>
                        <a:ext uri="{9D8B030D-6E8A-4147-A177-3AD203B41FA5}">
                          <a16:colId xmlns:a16="http://schemas.microsoft.com/office/drawing/2014/main" val="17164843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MAPE, %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749056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DA-RNN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6.23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-0.77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465387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12.03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28263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CNN-LSTM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12.63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-5.39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5314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12.91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-4.92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58123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LSTM-2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17.36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-12.08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80065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Auto-LSTM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20.55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-12.53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1461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A6E4EFD4-E96A-18B5-D13F-FB51CF229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369013"/>
                  </p:ext>
                </p:extLst>
              </p:nvPr>
            </p:nvGraphicFramePr>
            <p:xfrm>
              <a:off x="7444965" y="2324347"/>
              <a:ext cx="3908835" cy="2973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00823">
                      <a:extLst>
                        <a:ext uri="{9D8B030D-6E8A-4147-A177-3AD203B41FA5}">
                          <a16:colId xmlns:a16="http://schemas.microsoft.com/office/drawing/2014/main" val="4166998619"/>
                        </a:ext>
                      </a:extLst>
                    </a:gridCol>
                    <a:gridCol w="1349774">
                      <a:extLst>
                        <a:ext uri="{9D8B030D-6E8A-4147-A177-3AD203B41FA5}">
                          <a16:colId xmlns:a16="http://schemas.microsoft.com/office/drawing/2014/main" val="1984145654"/>
                        </a:ext>
                      </a:extLst>
                    </a:gridCol>
                    <a:gridCol w="1058238">
                      <a:extLst>
                        <a:ext uri="{9D8B030D-6E8A-4147-A177-3AD203B41FA5}">
                          <a16:colId xmlns:a16="http://schemas.microsoft.com/office/drawing/2014/main" val="1716484337"/>
                        </a:ext>
                      </a:extLst>
                    </a:gridCol>
                  </a:tblGrid>
                  <a:tr h="558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Модель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MAPE, %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69540" t="-1087" r="-1149" b="-45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4905691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DA-RNN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6.23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-0.77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46538706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12.03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2826383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CNN-LSTM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12.63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-5.39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531406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LSTM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12.91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-4.92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55812306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LSTM-2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17.36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-12.08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8006524"/>
                      </a:ext>
                    </a:extLst>
                  </a:tr>
                  <a:tr h="4024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Auto-LSTM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20.55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-12.53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1461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3A2447-5419-F71E-D8B9-40136B034794}"/>
              </a:ext>
            </a:extLst>
          </p:cNvPr>
          <p:cNvSpPr txBox="1"/>
          <p:nvPr/>
        </p:nvSpPr>
        <p:spPr>
          <a:xfrm>
            <a:off x="7627089" y="1731263"/>
            <a:ext cx="354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тестовом наборе</a:t>
            </a:r>
          </a:p>
        </p:txBody>
      </p:sp>
    </p:spTree>
    <p:extLst>
      <p:ext uri="{BB962C8B-B14F-4D97-AF65-F5344CB8AC3E}">
        <p14:creationId xmlns:p14="http://schemas.microsoft.com/office/powerpoint/2010/main" val="694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F083EB-755B-7119-67AB-41A5949D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2" name="Рисунок 1" descr="Изображение выглядит как График, линия, текс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DC2C62A-DC14-4F23-71FE-743934F5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31" y="1375438"/>
            <a:ext cx="9699885" cy="516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279A4-8205-0193-0A06-80AF54CBD9E4}"/>
              </a:ext>
            </a:extLst>
          </p:cNvPr>
          <p:cNvSpPr txBox="1"/>
          <p:nvPr/>
        </p:nvSpPr>
        <p:spPr>
          <a:xfrm>
            <a:off x="317291" y="115657"/>
            <a:ext cx="11557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количества инфицированных людей, основанная на модели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E25F6-54CF-1CB0-8EF3-83EBC8E4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234" y="136525"/>
            <a:ext cx="5667531" cy="76547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0D2F94-828B-49E9-B5F3-7AA386F6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2A77E-2933-F776-735E-1EB61544CEB2}"/>
              </a:ext>
            </a:extLst>
          </p:cNvPr>
          <p:cNvSpPr txBox="1"/>
          <p:nvPr/>
        </p:nvSpPr>
        <p:spPr>
          <a:xfrm>
            <a:off x="476249" y="5520572"/>
            <a:ext cx="1109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прогнозирования позволяют оценить нагрузку на систему здравоохранения и помогают принять решение для профилактических мер.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636EF-8799-69AA-603A-BA884BDAB2A7}"/>
              </a:ext>
            </a:extLst>
          </p:cNvPr>
          <p:cNvSpPr txBox="1"/>
          <p:nvPr/>
        </p:nvSpPr>
        <p:spPr>
          <a:xfrm>
            <a:off x="476249" y="968096"/>
            <a:ext cx="78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заболеваемости по России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13.05.2023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A44F72-94AA-BB99-C305-DD83B68A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409700"/>
            <a:ext cx="113061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5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63A4F-607C-CC3A-5D48-EA3FB6ED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47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D7BA41E-4381-F33D-F48C-AA395C399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281357"/>
              </p:ext>
            </p:extLst>
          </p:nvPr>
        </p:nvGraphicFramePr>
        <p:xfrm>
          <a:off x="838200" y="794776"/>
          <a:ext cx="10515600" cy="524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2736118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85185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6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анализ существующих методов прогнозирования временных рядов.</a:t>
                      </a:r>
                      <a:endParaRPr lang="ru-RU" sz="2000" b="0" i="0" dirty="0">
                        <a:solidFill>
                          <a:srgbClr val="2C2D2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классических моделей лучшей оказалась линейная модель (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MAPE=18.03%).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Используя рекуррентную нейронную сеть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удалось уменьшить ошибку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(MAPE=12.03%)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55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алгоритм машинного обучения для нахождения зависимости между значениями параметров распространения и характеристики динамического баланса</a:t>
                      </a:r>
                      <a:r>
                        <a:rPr lang="ru-RU" sz="2000" dirty="0">
                          <a:solidFill>
                            <a:srgbClr val="2C2D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(ХДБ)</a:t>
                      </a:r>
                      <a:r>
                        <a:rPr lang="ru-RU" sz="2000" b="0" dirty="0">
                          <a:solidFill>
                            <a:srgbClr val="2C2D2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Реализованная модель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DA-RNN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снизила ошибку предсказания в 2 раза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(MAPE=6.23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2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solidFill>
                            <a:srgbClr val="2C2D2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основе сделанного прогноза оценить количество болеющих людей, используя принцип динамического баланса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Построенный прогноз ХДБ позволил уменьшить ошибку на 2% при оценке количества инфицированных людей в модели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 (MAPE=2.72%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использованием предсказанного значения,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MAPE=4.47%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использовании константного значения)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7714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F4C41E-004F-5083-F9E4-82305E50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33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49D63C-B227-85A0-7749-D71CC7A8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 descr="Изображение выглядит как текст, снимок экрана, Шриф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50D3321-734A-782B-52F8-2C4C2DD4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700392"/>
            <a:ext cx="11487150" cy="2762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26B48-9679-4C4D-588B-A62BF26FAD39}"/>
              </a:ext>
            </a:extLst>
          </p:cNvPr>
          <p:cNvSpPr txBox="1"/>
          <p:nvPr/>
        </p:nvSpPr>
        <p:spPr>
          <a:xfrm>
            <a:off x="1752600" y="-11142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исследования</a:t>
            </a:r>
          </a:p>
        </p:txBody>
      </p:sp>
      <p:pic>
        <p:nvPicPr>
          <p:cNvPr id="1026" name="Picture 2" descr="Разработка сайтов на Python - преимущества и недостатки языка  программирования Python">
            <a:extLst>
              <a:ext uri="{FF2B5EF4-FFF2-40B4-BE49-F238E27FC236}">
                <a16:creationId xmlns:a16="http://schemas.microsoft.com/office/drawing/2014/main" id="{B8C19497-53D4-9FCC-B9EA-D934C2A7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3" y="4119606"/>
            <a:ext cx="3809999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FE0FF-1CF0-754F-964D-6FE904DF6D09}"/>
              </a:ext>
            </a:extLst>
          </p:cNvPr>
          <p:cNvSpPr txBox="1"/>
          <p:nvPr/>
        </p:nvSpPr>
        <p:spPr>
          <a:xfrm>
            <a:off x="1752600" y="365439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технологии</a:t>
            </a:r>
          </a:p>
        </p:txBody>
      </p:sp>
      <p:pic>
        <p:nvPicPr>
          <p:cNvPr id="1030" name="Picture 6" descr="TensorFlow — Википедия">
            <a:extLst>
              <a:ext uri="{FF2B5EF4-FFF2-40B4-BE49-F238E27FC236}">
                <a16:creationId xmlns:a16="http://schemas.microsoft.com/office/drawing/2014/main" id="{7936ED3C-C0C5-3CDA-2A62-CF8176F3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57" y="4036940"/>
            <a:ext cx="3624078" cy="23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5BFFBA-838B-DE10-5937-0ECBDF96F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835" y="4515242"/>
            <a:ext cx="2268329" cy="16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C61906-5418-515A-C3F7-EEB587E5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7C755D59-4E93-E614-2F2F-30D56738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66" y="-9629"/>
            <a:ext cx="9040488" cy="81000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динамического баланса (ХДБ)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E3FF36-DBB1-DF8E-B9F7-3837F7953F64}"/>
                  </a:ext>
                </a:extLst>
              </p:cNvPr>
              <p:cNvSpPr txBox="1"/>
              <p:nvPr/>
            </p:nvSpPr>
            <p:spPr>
              <a:xfrm>
                <a:off x="5636878" y="725677"/>
                <a:ext cx="6429226" cy="3473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решение задачи.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принцип динамического баланса).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заданы значения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такие,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характеристика динамического баланса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E3FF36-DBB1-DF8E-B9F7-3837F795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878" y="725677"/>
                <a:ext cx="6429226" cy="3473323"/>
              </a:xfrm>
              <a:prstGeom prst="rect">
                <a:avLst/>
              </a:prstGeom>
              <a:blipFill>
                <a:blip r:embed="rId2"/>
                <a:stretch>
                  <a:fillRect l="-854" b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1D4D18-D2F0-5D21-DF81-A86223DA1CCA}"/>
                  </a:ext>
                </a:extLst>
              </p:cNvPr>
              <p:cNvSpPr txBox="1"/>
              <p:nvPr/>
            </p:nvSpPr>
            <p:spPr>
              <a:xfrm>
                <a:off x="647165" y="4659257"/>
                <a:ext cx="11159290" cy="976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Следствие: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условиях теоремы функция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R(T)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представима в виде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1D4D18-D2F0-5D21-DF81-A86223DA1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65" y="4659257"/>
                <a:ext cx="11159290" cy="976806"/>
              </a:xfrm>
              <a:prstGeom prst="rect">
                <a:avLst/>
              </a:prstGeom>
              <a:blipFill>
                <a:blip r:embed="rId3"/>
                <a:stretch>
                  <a:fillRect l="-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B7CA694-5C55-02A6-8E42-D84D85FC5AEE}"/>
              </a:ext>
            </a:extLst>
          </p:cNvPr>
          <p:cNvSpPr txBox="1"/>
          <p:nvPr/>
        </p:nvSpPr>
        <p:spPr>
          <a:xfrm>
            <a:off x="388070" y="5892581"/>
            <a:ext cx="1141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В. В., Балыкина Ю. Е. Балансовая модель эпидемии COVID-19 на основе процентного прироста //Информатика и автоматизация. – 2021. – Т. 20. – №. 5. – С. 1034-1064.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25CFE-8FAB-D9D1-BC98-D8E0E1D83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64" y="956175"/>
            <a:ext cx="5446914" cy="35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B476C-CAFA-E8F2-A5C2-48DEB0A6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7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Балансовая модель эпидемии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0C846F6-6E6C-19A8-817D-45B57014F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0590"/>
                <a:ext cx="10983012" cy="4205993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общее количество подтвержденных случаев,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I(t)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инфицированных людей случаев,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выздоровевших и умерших,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процентный прирост общего количества выявленных случаев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любого момента времени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Балансовая модель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ru-RU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ru-RU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0C846F6-6E6C-19A8-817D-45B57014F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0590"/>
                <a:ext cx="10983012" cy="4205993"/>
              </a:xfrm>
              <a:blipFill>
                <a:blip r:embed="rId3"/>
                <a:stretch>
                  <a:fillRect l="-500" r="-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83F536-A04D-1F2D-5C7B-3FA52508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A244C-DFE6-3628-7940-9C5534794626}"/>
              </a:ext>
            </a:extLst>
          </p:cNvPr>
          <p:cNvSpPr txBox="1"/>
          <p:nvPr/>
        </p:nvSpPr>
        <p:spPr>
          <a:xfrm>
            <a:off x="509048" y="5836534"/>
            <a:ext cx="1141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В. В., Балыкина Ю. Е. Балансовая модель эпидемии COVID-19 на основе процентного прироста //Информатика и автоматизация. – 2021. – Т. 20. – №. 5. – С. 1034-1064.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4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691FC-01CC-1B87-DCD4-95A32704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ХДБ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9789F7-B47F-9BB8-6638-CE189907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CB34F4-80C1-7B2D-F7A3-4E596A0B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5ECE02-48AA-82EF-3260-B8ED2156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36"/>
            <a:ext cx="12192000" cy="58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3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51A8C-29E6-B7CC-284C-CB51C5E8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прогнозирования временных рядов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4F7FF-5101-3B82-E9C0-A941EC92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18" y="2899580"/>
            <a:ext cx="5407702" cy="395841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модели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ARIMA, SARIMA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Экспоненциальное сглаживание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1E8C2F-5044-AADC-826C-226F3383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0CCD34E-D7CD-29F1-5BA2-A4342DE573B7}"/>
              </a:ext>
            </a:extLst>
          </p:cNvPr>
          <p:cNvCxnSpPr>
            <a:cxnSpLocks/>
          </p:cNvCxnSpPr>
          <p:nvPr/>
        </p:nvCxnSpPr>
        <p:spPr>
          <a:xfrm flipH="1">
            <a:off x="3384223" y="1889932"/>
            <a:ext cx="543594" cy="78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22300A-9FE9-B21D-89AB-082EBD2A0D8E}"/>
              </a:ext>
            </a:extLst>
          </p:cNvPr>
          <p:cNvSpPr txBox="1"/>
          <p:nvPr/>
        </p:nvSpPr>
        <p:spPr>
          <a:xfrm>
            <a:off x="6334957" y="2785908"/>
            <a:ext cx="54077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 использованием методов машинного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Рекуррентные нейронные сети: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LSTM, GRU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опорных векторов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AF53ABF-A2EF-D3C3-42C0-BF8C19511671}"/>
              </a:ext>
            </a:extLst>
          </p:cNvPr>
          <p:cNvCxnSpPr>
            <a:cxnSpLocks/>
          </p:cNvCxnSpPr>
          <p:nvPr/>
        </p:nvCxnSpPr>
        <p:spPr>
          <a:xfrm>
            <a:off x="8264185" y="1900861"/>
            <a:ext cx="531023" cy="777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4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73CF3-79B5-DB60-C5BA-0B6ACC71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3"/>
            <a:ext cx="10515600" cy="833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модели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021CC9C-3392-BCFD-6065-2DE689EFF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142" y="610342"/>
                <a:ext cx="11483715" cy="211419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Линейная регрессия с несколькими предикторами: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Полиномиальная регрессия: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70000"/>
                  </a:lnSpc>
                  <a:spcAft>
                    <a:spcPts val="800"/>
                  </a:spcAft>
                  <a:buNone/>
                </a:pPr>
                <a:endParaRPr lang="ru-RU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021CC9C-3392-BCFD-6065-2DE689EFF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142" y="610342"/>
                <a:ext cx="11483715" cy="2114198"/>
              </a:xfrm>
              <a:blipFill>
                <a:blip r:embed="rId2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59DBD7-A4CE-6F79-E826-01B4B666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C3A7-3485-46B9-8A73-93E51824C112}" type="slidenum">
              <a:rPr lang="ru-RU" smtClean="0"/>
              <a:pPr/>
              <a:t>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B31B0D-C4A2-7C87-9B22-B271010F339A}"/>
                  </a:ext>
                </a:extLst>
              </p:cNvPr>
              <p:cNvSpPr txBox="1"/>
              <p:nvPr/>
            </p:nvSpPr>
            <p:spPr>
              <a:xfrm>
                <a:off x="431563" y="2750811"/>
                <a:ext cx="7175241" cy="235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Метод тройного экспоненциального сглаживания:</a:t>
                </a:r>
              </a:p>
              <a:p>
                <a:pPr indent="0" algn="just">
                  <a:lnSpc>
                    <a:spcPct val="12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ru-R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B31B0D-C4A2-7C87-9B22-B271010F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3" y="2750811"/>
                <a:ext cx="7175241" cy="2351669"/>
              </a:xfrm>
              <a:prstGeom prst="rect">
                <a:avLst/>
              </a:prstGeom>
              <a:blipFill>
                <a:blip r:embed="rId3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93AFC5-BC00-6C15-C617-C634420B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284" y="2750811"/>
            <a:ext cx="5064573" cy="2390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311D59-65AE-C34C-BB81-2C5B8552769D}"/>
                  </a:ext>
                </a:extLst>
              </p:cNvPr>
              <p:cNvSpPr txBox="1"/>
              <p:nvPr/>
            </p:nvSpPr>
            <p:spPr>
              <a:xfrm>
                <a:off x="395571" y="5141068"/>
                <a:ext cx="6096000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параметры сглаживания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количество наблюдений, составляющих сезонную вариацию;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-предсказание для периода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311D59-65AE-C34C-BB81-2C5B85527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1" y="5141068"/>
                <a:ext cx="6096000" cy="1615827"/>
              </a:xfrm>
              <a:prstGeom prst="rect">
                <a:avLst/>
              </a:prstGeom>
              <a:blipFill>
                <a:blip r:embed="rId5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C1BD43C-9421-0FA9-7474-E91F9A699199}"/>
              </a:ext>
            </a:extLst>
          </p:cNvPr>
          <p:cNvSpPr txBox="1"/>
          <p:nvPr/>
        </p:nvSpPr>
        <p:spPr>
          <a:xfrm>
            <a:off x="6895283" y="5310588"/>
            <a:ext cx="48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работы простого сглаживания</a:t>
            </a:r>
          </a:p>
        </p:txBody>
      </p:sp>
    </p:spTree>
    <p:extLst>
      <p:ext uri="{BB962C8B-B14F-4D97-AF65-F5344CB8AC3E}">
        <p14:creationId xmlns:p14="http://schemas.microsoft.com/office/powerpoint/2010/main" val="896001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1682</Words>
  <Application>Microsoft Office PowerPoint</Application>
  <PresentationFormat>Широкоэкранный</PresentationFormat>
  <Paragraphs>266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Тема Office</vt:lpstr>
      <vt:lpstr>Прогнозирование динамики параметров распространения новых вирусов на основе методов машинного обучения</vt:lpstr>
      <vt:lpstr>Презентация PowerPoint</vt:lpstr>
      <vt:lpstr>Актуальность исследования</vt:lpstr>
      <vt:lpstr>Презентация PowerPoint</vt:lpstr>
      <vt:lpstr>Характеристика динамического баланса (ХДБ)</vt:lpstr>
      <vt:lpstr>Балансовая модель эпидемии COVID-19</vt:lpstr>
      <vt:lpstr>Динамика ХДБ</vt:lpstr>
      <vt:lpstr>Основные методы прогнозирования временных рядов</vt:lpstr>
      <vt:lpstr>Статистические модели</vt:lpstr>
      <vt:lpstr>Презентация PowerPoint</vt:lpstr>
      <vt:lpstr>Результат предсказания статистических моделей</vt:lpstr>
      <vt:lpstr>Подготовка данных для обучения нейронных сетей</vt:lpstr>
      <vt:lpstr>Презентация PowerPoint</vt:lpstr>
      <vt:lpstr>Данные для обучения</vt:lpstr>
      <vt:lpstr>Подготовка данных для обучения нейронных сетей</vt:lpstr>
      <vt:lpstr>Метрики качества предсказания</vt:lpstr>
      <vt:lpstr>Рекуррентная нейронная сеть</vt:lpstr>
      <vt:lpstr>Сеть LSTM</vt:lpstr>
      <vt:lpstr>Виды LSTM сетей</vt:lpstr>
      <vt:lpstr>Результат предсказания на валидационном наборе</vt:lpstr>
      <vt:lpstr>Результат предсказания на тестовом наборе</vt:lpstr>
      <vt:lpstr>Метрики качества прогноза</vt:lpstr>
      <vt:lpstr>Dual-Stage Attention-Based RNN модель</vt:lpstr>
      <vt:lpstr>Входной механизм внимания</vt:lpstr>
      <vt:lpstr>Временной механизм внимания</vt:lpstr>
      <vt:lpstr>Предсказание DA RNN на валидационном наборе</vt:lpstr>
      <vt:lpstr>Предсказание DA RNN на тестовом наборе</vt:lpstr>
      <vt:lpstr>Метрики качества прогноза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динамики параметров распространения новых вирусов на основе методов машинного обучения</dc:title>
  <dc:creator>Курлевский Алексей Андреевич</dc:creator>
  <cp:lastModifiedBy>Курлевский Алексей Андреевич</cp:lastModifiedBy>
  <cp:revision>42</cp:revision>
  <dcterms:created xsi:type="dcterms:W3CDTF">2023-01-15T08:21:56Z</dcterms:created>
  <dcterms:modified xsi:type="dcterms:W3CDTF">2023-06-15T20:31:21Z</dcterms:modified>
</cp:coreProperties>
</file>