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75" r:id="rId3"/>
    <p:sldId id="257" r:id="rId4"/>
    <p:sldId id="260" r:id="rId5"/>
    <p:sldId id="258" r:id="rId6"/>
    <p:sldId id="270" r:id="rId7"/>
    <p:sldId id="259" r:id="rId8"/>
    <p:sldId id="277" r:id="rId9"/>
    <p:sldId id="274" r:id="rId10"/>
    <p:sldId id="276" r:id="rId11"/>
    <p:sldId id="262" r:id="rId12"/>
    <p:sldId id="269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23" autoAdjust="0"/>
    <p:restoredTop sz="90216" autoAdjust="0"/>
  </p:normalViewPr>
  <p:slideViewPr>
    <p:cSldViewPr snapToGrid="0">
      <p:cViewPr varScale="1">
        <p:scale>
          <a:sx n="59" d="100"/>
          <a:sy n="59" d="100"/>
        </p:scale>
        <p:origin x="413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65BE-454E-4C9E-BE91-2384E914E7B9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AF5A-53FE-446C-816C-FA5550E90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1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baseline="0" dirty="0" smtClean="0"/>
              <a:t> </a:t>
            </a:r>
            <a:r>
              <a:rPr lang="ru-RU" baseline="0" dirty="0" smtClean="0"/>
              <a:t>В данной работе рассматриваемыми объектами будут являться точки в многомерном пространстве</a:t>
            </a:r>
            <a:endParaRPr lang="en-US" dirty="0" smtClean="0"/>
          </a:p>
          <a:p>
            <a:r>
              <a:rPr lang="ru-RU" dirty="0" smtClean="0"/>
              <a:t>2. Методы</a:t>
            </a:r>
            <a:r>
              <a:rPr lang="ru-RU" baseline="0" dirty="0" smtClean="0"/>
              <a:t> </a:t>
            </a:r>
            <a:r>
              <a:rPr lang="ru-RU" baseline="0" dirty="0" smtClean="0"/>
              <a:t>обучения без учителя могут быть необходимы в случае когда невозможно или нецелесообразно выделение части данных для обучения алгоритма.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20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DTW-</a:t>
            </a:r>
            <a:r>
              <a:rPr lang="ru-RU" dirty="0" smtClean="0"/>
              <a:t>алгоритм</a:t>
            </a:r>
            <a:r>
              <a:rPr lang="ru-RU" baseline="0" dirty="0" smtClean="0"/>
              <a:t> (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Алгоритм динамической трансформации временной шкалы)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LSTM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нейронная сеть с долгой краткосрочной памятью)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022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рамках данной работы был проведён кластерный анализ данных о движении человека, полученных с датчиков ускорения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36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dirty="0" smtClean="0"/>
              <a:t>Предоставить </a:t>
            </a:r>
            <a:r>
              <a:rPr lang="ru-RU" dirty="0" smtClean="0"/>
              <a:t>докторам дополнительную информацию о различных отклонениях от нормы в процессе выполнения пациентом его ежедневной рутины.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Некоторые более сложные системы могут давать значительно более сложно наблюдаемых значений, таких как пройденные этажи или качество сна.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Распознавание активности может быть настроено для работы со сложными активностями и состояниями пользователя, такими как «на работе» или «на пути домой», что может быть использовано другими устройствами или приложениями, например, для включения режима «не беспокоить» во время работы.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99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Данные</a:t>
            </a:r>
            <a:r>
              <a:rPr lang="ru-RU" baseline="0" dirty="0" smtClean="0"/>
              <a:t> считываются современным смартфоном, находящимся в переднем кармане брюк пользователя во время выполнения повседневных активностей.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Частота близкая к 30 герцам считается достаточной для корректной работы рассматриваемых алгоритмов.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На основе данных акселерометра формируются три последовательности: данные об ускорении по трём осям х</a:t>
            </a:r>
            <a:r>
              <a:rPr lang="en-US" baseline="0" dirty="0" smtClean="0"/>
              <a:t>,</a:t>
            </a:r>
            <a:r>
              <a:rPr lang="ru-RU" baseline="0" dirty="0" smtClean="0"/>
              <a:t> у</a:t>
            </a:r>
            <a:r>
              <a:rPr lang="en-US" baseline="0" dirty="0" smtClean="0"/>
              <a:t>,</a:t>
            </a:r>
            <a:r>
              <a:rPr lang="ru-RU" baseline="0" dirty="0" smtClean="0"/>
              <a:t> и </a:t>
            </a:r>
            <a:r>
              <a:rPr lang="en-US" baseline="0" dirty="0" smtClean="0"/>
              <a:t>z</a:t>
            </a:r>
            <a:endParaRPr lang="ru-RU" baseline="0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4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1. Стандартизация</a:t>
            </a:r>
            <a:r>
              <a:rPr lang="ru-RU" baseline="0" dirty="0" smtClean="0"/>
              <a:t> </a:t>
            </a:r>
            <a:r>
              <a:rPr lang="ru-RU" dirty="0" smtClean="0"/>
              <a:t>необходима для корректной работы методов кластеризации)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Из-за трудности анализа временного ряда</a:t>
            </a:r>
            <a:r>
              <a:rPr lang="ru-RU" baseline="0" dirty="0" smtClean="0"/>
              <a:t> используется дискретное преобразование Фурье, что позволяет учесть частотные характеристики.</a:t>
            </a:r>
            <a:endParaRPr lang="ru-RU" dirty="0" smtClean="0"/>
          </a:p>
          <a:p>
            <a:r>
              <a:rPr lang="ru-RU" baseline="0" dirty="0" smtClean="0"/>
              <a:t>3</a:t>
            </a:r>
            <a:r>
              <a:rPr lang="ru-RU" baseline="0" dirty="0" smtClean="0"/>
              <a:t>. Итоговое количество признаков, исходя из которых алгоритмы будут определять тип активности, оказалось равным шести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10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baseline="0" dirty="0" smtClean="0"/>
              <a:t>Метод </a:t>
            </a:r>
            <a:r>
              <a:rPr lang="en-US" baseline="0" dirty="0" smtClean="0"/>
              <a:t>k-</a:t>
            </a:r>
            <a:r>
              <a:rPr lang="ru-RU" baseline="0" dirty="0" smtClean="0"/>
              <a:t>средних</a:t>
            </a:r>
            <a:r>
              <a:rPr lang="ru-RU" baseline="0" dirty="0" smtClean="0"/>
              <a:t>: относится к вероятностным методам; минусы на слайде</a:t>
            </a:r>
            <a:endParaRPr lang="ru-RU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EM-</a:t>
            </a:r>
            <a:r>
              <a:rPr lang="ru-RU" baseline="0" dirty="0" smtClean="0"/>
              <a:t>алгоритм: </a:t>
            </a:r>
            <a:r>
              <a:rPr lang="ru-RU" baseline="0" dirty="0" smtClean="0"/>
              <a:t>Также относится к вероятностным методам; выбирается </a:t>
            </a:r>
            <a:r>
              <a:rPr lang="ru-RU" baseline="0" dirty="0" smtClean="0"/>
              <a:t>некая функция правдоподобия соответствия точки каждому из кластеров, затем </a:t>
            </a:r>
            <a:r>
              <a:rPr lang="ru-RU" baseline="0" dirty="0" err="1" smtClean="0"/>
              <a:t>максимизируется</a:t>
            </a:r>
            <a:endParaRPr lang="ru-RU" baseline="0" dirty="0" smtClean="0"/>
          </a:p>
          <a:p>
            <a:pPr marL="228600" indent="-228600">
              <a:buAutoNum type="arabicPeriod"/>
            </a:pPr>
            <a:r>
              <a:rPr lang="ru-RU" baseline="0" dirty="0" smtClean="0"/>
              <a:t>Иерархическая </a:t>
            </a:r>
            <a:r>
              <a:rPr lang="ru-RU" baseline="0" dirty="0" smtClean="0"/>
              <a:t>кластеризация: Иерархический подход, итеративно определяются кластеры различного порядка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1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92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рисунке представлен результат работы алгоритма </a:t>
            </a:r>
            <a:r>
              <a:rPr lang="en-US" baseline="0" dirty="0" smtClean="0"/>
              <a:t>k-</a:t>
            </a:r>
            <a:r>
              <a:rPr lang="ru-RU" baseline="0" dirty="0" smtClean="0"/>
              <a:t>средних. Процентное распределение показывает что алгоритм разделил большинство точек на два кластера и не смог выявить три </a:t>
            </a:r>
            <a:r>
              <a:rPr lang="ru-RU" baseline="0" smtClean="0"/>
              <a:t>различных группы.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79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r>
              <a:rPr lang="ru-RU" baseline="0" dirty="0" smtClean="0"/>
              <a:t> работы </a:t>
            </a:r>
            <a:r>
              <a:rPr lang="en-US" baseline="0" dirty="0" smtClean="0"/>
              <a:t>EM-</a:t>
            </a:r>
            <a:r>
              <a:rPr lang="ru-RU" baseline="0" dirty="0" smtClean="0"/>
              <a:t>алгоритма идентичен</a:t>
            </a:r>
            <a:r>
              <a:rPr lang="en-US" baseline="0" dirty="0" smtClean="0"/>
              <a:t> </a:t>
            </a:r>
            <a:r>
              <a:rPr lang="ru-RU" baseline="0" dirty="0" smtClean="0"/>
              <a:t>распределению объектов для алгоритма </a:t>
            </a:r>
            <a:r>
              <a:rPr lang="en-US" baseline="0" dirty="0" smtClean="0"/>
              <a:t>k-</a:t>
            </a:r>
            <a:r>
              <a:rPr lang="ru-RU" baseline="0" dirty="0" smtClean="0"/>
              <a:t>средних. На рисунке представлена информация об использовании алгоритмом каждого из признаков.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59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рисунке представлен результат</a:t>
            </a:r>
            <a:r>
              <a:rPr lang="ru-RU" baseline="0" dirty="0" smtClean="0"/>
              <a:t> работы иерархического метода. Видно, что различие между делением на три кластера и на четыре сравнительно мало, в отличие от деления на два кластера, что повторяет результат работы метода </a:t>
            </a:r>
            <a:r>
              <a:rPr lang="en-US" baseline="0" dirty="0" smtClean="0"/>
              <a:t>k-</a:t>
            </a:r>
            <a:r>
              <a:rPr lang="ru-RU" baseline="0" dirty="0" smtClean="0"/>
              <a:t>средних.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AF5A-53FE-446C-816C-FA5550E90C1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4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775E618E-0C24-44C2-BE0B-6D96BE4AA272}" type="datetime1">
              <a:rPr lang="ru-RU" smtClean="0"/>
              <a:t>30.06.2020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CB5A63-2E2F-43AA-9339-87AC4EEF67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3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FB335-8D27-463A-B03D-669D49CC0387}" type="datetime1">
              <a:rPr lang="ru-RU" smtClean="0"/>
              <a:t>30.06.2020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CB5A63-2E2F-43AA-9339-87AC4EEF67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38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403" y="1340768"/>
            <a:ext cx="109728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392" y="2060848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924945"/>
            <a:ext cx="5386917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012" y="206084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924944"/>
            <a:ext cx="5389033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AD1E63-2B45-4790-ADCC-ADECC2B99F38}" type="datetime1">
              <a:rPr lang="ru-RU" smtClean="0"/>
              <a:t>30.06.2020</a:t>
            </a:fld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CB5A63-2E2F-43AA-9339-87AC4EEF67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75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595" y="5589240"/>
            <a:ext cx="7315200" cy="354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51584" y="1412776"/>
            <a:ext cx="7315200" cy="36107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B13B0-9748-4378-8D4B-9648DB3EEE04}" type="datetime1">
              <a:rPr lang="ru-RU" smtClean="0"/>
              <a:t>30.06.2020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CB5A63-2E2F-43AA-9339-87AC4EEF67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5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B5A63-2E2F-43AA-9339-87AC4EEF6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007533" y="6356351"/>
            <a:ext cx="70188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65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719667" y="1341439"/>
            <a:ext cx="109728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2205039"/>
            <a:ext cx="109728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fld id="{20C4C933-E986-49CC-B7C7-2FEE132802CD}" type="datetime1">
              <a:rPr lang="ru-RU" smtClean="0"/>
              <a:t>30.06.2020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13CB5A63-2E2F-43AA-9339-87AC4EEF6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1968501" y="188913"/>
            <a:ext cx="84793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Peter the Great Saint-Petersburg Polytechnic University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Theoretical and Applied Mechanics</a:t>
            </a:r>
            <a:endParaRPr lang="ru-RU" sz="1600" dirty="0">
              <a:latin typeface="+mn-lt"/>
              <a:cs typeface="Times New Roman" pitchFamily="18" charset="0"/>
            </a:endParaRPr>
          </a:p>
        </p:txBody>
      </p:sp>
      <p:pic>
        <p:nvPicPr>
          <p:cNvPr id="23560" name="Picture 3" descr="G:\download\theor_mech_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96331" y="2"/>
            <a:ext cx="1595668" cy="1196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62" name="Picture 10" descr="http://ponedelnikmag.com/users/577/politecchsq.jpg"/>
          <p:cNvPicPr>
            <a:picLocks noChangeAspect="1" noChangeArrowheads="1"/>
          </p:cNvPicPr>
          <p:nvPr/>
        </p:nvPicPr>
        <p:blipFill>
          <a:blip r:embed="rId8" cstate="print"/>
          <a:srcRect l="9720" t="2994" r="10939" b="17665"/>
          <a:stretch>
            <a:fillRect/>
          </a:stretch>
        </p:blipFill>
        <p:spPr bwMode="auto">
          <a:xfrm>
            <a:off x="0" y="0"/>
            <a:ext cx="1691680" cy="126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41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2231065"/>
          </a:xfrm>
        </p:spPr>
        <p:txBody>
          <a:bodyPr>
            <a:normAutofit/>
          </a:bodyPr>
          <a:lstStyle/>
          <a:p>
            <a:r>
              <a:rPr lang="ru-RU" dirty="0"/>
              <a:t>Кластерный анализ данных о движении человека, полученных с датчиков ускорения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598043"/>
            <a:ext cx="10363200" cy="1752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 3630103/60201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Букреев П.Г.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доцент, к.ф.-м.н.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Бабенков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М.Б.</a:t>
            </a:r>
          </a:p>
        </p:txBody>
      </p:sp>
    </p:spTree>
    <p:extLst>
      <p:ext uri="{BB962C8B-B14F-4D97-AF65-F5344CB8AC3E}">
        <p14:creationId xmlns:p14="http://schemas.microsoft.com/office/powerpoint/2010/main" val="7914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mtClean="0"/>
              <a:t>10</a:t>
            </a:fld>
            <a:endParaRPr lang="ru-RU" dirty="0"/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 rotWithShape="1">
          <a:blip r:embed="rId3"/>
          <a:srcRect l="1187" r="2664" b="6165"/>
          <a:stretch/>
        </p:blipFill>
        <p:spPr bwMode="auto">
          <a:xfrm>
            <a:off x="2288540" y="1823695"/>
            <a:ext cx="7614920" cy="289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6"/>
          <p:cNvSpPr>
            <a:spLocks noGrp="1"/>
          </p:cNvSpPr>
          <p:nvPr>
            <p:ph idx="1"/>
          </p:nvPr>
        </p:nvSpPr>
        <p:spPr>
          <a:xfrm>
            <a:off x="609600" y="5096399"/>
            <a:ext cx="10972800" cy="883165"/>
          </a:xfrm>
        </p:spPr>
        <p:txBody>
          <a:bodyPr/>
          <a:lstStyle/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Дисперсионный анализ влияния признаков в 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EM-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алгоритме.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1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z="2400" smtClean="0"/>
              <a:t>11</a:t>
            </a:fld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96528"/>
              </p:ext>
            </p:extLst>
          </p:nvPr>
        </p:nvGraphicFramePr>
        <p:xfrm>
          <a:off x="2676000" y="864000"/>
          <a:ext cx="6840000" cy="513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Graph" r:id="rId4" imgW="5943600" imgH="4457880" progId="STATISTICA.Graph">
                  <p:embed/>
                </p:oleObj>
              </mc:Choice>
              <mc:Fallback>
                <p:oleObj name="Graph" r:id="rId4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6000" y="864000"/>
                        <a:ext cx="6840000" cy="513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09600" y="5914768"/>
            <a:ext cx="10972800" cy="883165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Диаграмма дерева кластеров.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942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667" y="1341439"/>
            <a:ext cx="10972800" cy="1473761"/>
          </a:xfrm>
        </p:spPr>
        <p:txBody>
          <a:bodyPr/>
          <a:lstStyle/>
          <a:p>
            <a:r>
              <a:rPr lang="ru-RU" dirty="0" smtClean="0"/>
              <a:t>Оценка результата и дальнейшее усложнение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815201"/>
            <a:ext cx="10972800" cy="3390728"/>
          </a:xfrm>
        </p:spPr>
        <p:txBody>
          <a:bodyPr/>
          <a:lstStyle/>
          <a:p>
            <a:pPr algn="just"/>
            <a:r>
              <a:rPr lang="ru-RU" sz="2800" dirty="0" smtClean="0"/>
              <a:t>Рассмотренные алгоритмы </a:t>
            </a:r>
            <a:r>
              <a:rPr lang="ru-RU" sz="2800" dirty="0" smtClean="0"/>
              <a:t>неудовлетворительно </a:t>
            </a:r>
            <a:r>
              <a:rPr lang="ru-RU" sz="2800" dirty="0" smtClean="0"/>
              <a:t>выявляют </a:t>
            </a:r>
            <a:r>
              <a:rPr lang="ru-RU" sz="2800" dirty="0" smtClean="0"/>
              <a:t>рассмотренные </a:t>
            </a:r>
            <a:r>
              <a:rPr lang="ru-RU" sz="2800" dirty="0" smtClean="0"/>
              <a:t>виды </a:t>
            </a:r>
            <a:r>
              <a:rPr lang="ru-RU" sz="2800" dirty="0" smtClean="0"/>
              <a:t>деятельности </a:t>
            </a:r>
            <a:r>
              <a:rPr lang="ru-RU" sz="2800" dirty="0" smtClean="0"/>
              <a:t>из-за отсутствия </a:t>
            </a:r>
            <a:r>
              <a:rPr lang="ru-RU" sz="2800" dirty="0" smtClean="0"/>
              <a:t>явного учёта временной составляющей данных.</a:t>
            </a:r>
            <a:endParaRPr lang="ru-RU" sz="2800" dirty="0" smtClean="0"/>
          </a:p>
          <a:p>
            <a:pPr algn="just"/>
            <a:r>
              <a:rPr lang="ru-RU" sz="2800" dirty="0" smtClean="0"/>
              <a:t>Предлагается применение </a:t>
            </a:r>
            <a:r>
              <a:rPr lang="ru-RU" sz="2800" dirty="0" smtClean="0"/>
              <a:t>более подходящих алгоритмов, учитывающих временную составляющую задачи: </a:t>
            </a:r>
            <a:r>
              <a:rPr lang="en-US" sz="2800" dirty="0" smtClean="0"/>
              <a:t>DTW-</a:t>
            </a:r>
            <a:r>
              <a:rPr lang="ru-RU" sz="2800" dirty="0" smtClean="0"/>
              <a:t>алгоритм, нейронная </a:t>
            </a:r>
            <a:r>
              <a:rPr lang="ru-RU" sz="2800" dirty="0" smtClean="0"/>
              <a:t>сеть (</a:t>
            </a:r>
            <a:r>
              <a:rPr lang="en-US" sz="2800" dirty="0" smtClean="0"/>
              <a:t>LSTM-</a:t>
            </a:r>
            <a:r>
              <a:rPr lang="ru-RU" sz="2800" dirty="0" smtClean="0"/>
              <a:t>сеть).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z="2400" smtClean="0"/>
              <a:t>12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18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667" y="953308"/>
            <a:ext cx="10972800" cy="719137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38288"/>
            <a:ext cx="10972800" cy="4707483"/>
          </a:xfrm>
        </p:spPr>
        <p:txBody>
          <a:bodyPr/>
          <a:lstStyle/>
          <a:p>
            <a:pPr algn="just"/>
            <a:r>
              <a:rPr lang="ru-RU" sz="2400" dirty="0" smtClean="0"/>
              <a:t>В качестве подходящего по ключевой характеристике (частоте) датчика был выбран смартфон со встроенным акселерометров.</a:t>
            </a:r>
          </a:p>
          <a:p>
            <a:pPr algn="just"/>
            <a:r>
              <a:rPr lang="ru-RU" sz="2400" dirty="0" smtClean="0"/>
              <a:t>Проанализировано необходимое количество выделяемых признаков в соответствии с рассмотренными алгоритмами. В рамках данной работы применено преобразование Фурье для учёта частотных характеристик.</a:t>
            </a:r>
          </a:p>
          <a:p>
            <a:pPr algn="just"/>
            <a:r>
              <a:rPr lang="ru-RU" sz="2400" dirty="0" smtClean="0"/>
              <a:t>Проведено сравнение результатов работы двух вероятностных алгоритмов и одного иерархического. Рассмотренные алгоритмы не справились с задачей разделения объектов на три группы из-за малого отличия значения признаков двух рассматриваемых процессов.</a:t>
            </a:r>
          </a:p>
          <a:p>
            <a:pPr algn="just"/>
            <a:r>
              <a:rPr lang="ru-RU" sz="2400" dirty="0" smtClean="0"/>
              <a:t>Сделан вывод о том, что для решения подобной задачи лучше подходят алгоритмы, в явном виде учитывающие временную природу исходных данных, чем рассмотренные в данной работе.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0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Кластеризация – процесс объединения схожих </a:t>
            </a:r>
            <a:r>
              <a:rPr lang="ru-RU" sz="2800" dirty="0" smtClean="0"/>
              <a:t>объектов в </a:t>
            </a:r>
            <a:r>
              <a:rPr lang="ru-RU" sz="2800" dirty="0"/>
              <a:t>группы. Объекты внутри одной такой группы отличаются от объектов внутри другой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Кластеризация относится к методам машинного обучения без учителя</a:t>
            </a:r>
            <a:r>
              <a:rPr lang="ru-RU" sz="2800" dirty="0" smtClean="0"/>
              <a:t>. Такие методы </a:t>
            </a:r>
            <a:r>
              <a:rPr lang="ru-RU" sz="2800" dirty="0"/>
              <a:t>могут быть необходимы в случае когда невозможно или нецелесообразно выделение части данных для обучения алгоритма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1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667" y="745693"/>
            <a:ext cx="10972800" cy="719137"/>
          </a:xfrm>
        </p:spPr>
        <p:txBody>
          <a:bodyPr/>
          <a:lstStyle/>
          <a:p>
            <a:r>
              <a:rPr lang="ru-RU" dirty="0" smtClean="0"/>
              <a:t>Зачем нужен анализ движения?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667" y="1662614"/>
            <a:ext cx="11216024" cy="4890585"/>
          </a:xfrm>
        </p:spPr>
        <p:txBody>
          <a:bodyPr/>
          <a:lstStyle/>
          <a:p>
            <a:pPr algn="just"/>
            <a:r>
              <a:rPr lang="ru-RU" sz="2800" dirty="0" smtClean="0"/>
              <a:t>Медицинское</a:t>
            </a:r>
            <a:r>
              <a:rPr lang="en-US" sz="2800" dirty="0"/>
              <a:t> </a:t>
            </a:r>
            <a:r>
              <a:rPr lang="ru-RU" sz="2800" dirty="0" smtClean="0"/>
              <a:t>применение: длительное дистанционное наблюдение</a:t>
            </a:r>
            <a:r>
              <a:rPr lang="ru-RU" sz="2800" dirty="0" smtClean="0"/>
              <a:t>. </a:t>
            </a:r>
            <a:r>
              <a:rPr lang="ru-RU" sz="2800" dirty="0" smtClean="0"/>
              <a:t>Возможность предоставить дополнительную </a:t>
            </a:r>
            <a:r>
              <a:rPr lang="ru-RU" sz="2800" dirty="0"/>
              <a:t>информацию о различных отклонениях от нормы в процессе выполнения пациентом </a:t>
            </a:r>
            <a:r>
              <a:rPr lang="ru-RU" sz="2800" dirty="0" smtClean="0"/>
              <a:t>повседневных активностей.</a:t>
            </a:r>
            <a:endParaRPr lang="ru-RU" sz="2800" dirty="0" smtClean="0"/>
          </a:p>
          <a:p>
            <a:pPr algn="just"/>
            <a:r>
              <a:rPr lang="ru-RU" sz="2800" dirty="0"/>
              <a:t>Спортивное </a:t>
            </a:r>
            <a:r>
              <a:rPr lang="ru-RU" sz="2800" dirty="0" smtClean="0"/>
              <a:t>применение: отслеживание </a:t>
            </a:r>
            <a:r>
              <a:rPr lang="ru-RU" sz="2800" dirty="0"/>
              <a:t>таких значений как пройденные </a:t>
            </a:r>
            <a:r>
              <a:rPr lang="ru-RU" sz="2800" dirty="0" smtClean="0"/>
              <a:t>шаги или </a:t>
            </a:r>
            <a:r>
              <a:rPr lang="ru-RU" sz="2800" dirty="0"/>
              <a:t>потраченные </a:t>
            </a:r>
            <a:r>
              <a:rPr lang="ru-RU" sz="2800" dirty="0" smtClean="0"/>
              <a:t>калории. В случае более сложных систем могут отслеживаться такие значения как качество сна или пройденные этажи.</a:t>
            </a:r>
            <a:endParaRPr lang="ru-RU" sz="2800" dirty="0" smtClean="0"/>
          </a:p>
          <a:p>
            <a:pPr algn="just"/>
            <a:r>
              <a:rPr lang="ru-RU" sz="2800" dirty="0"/>
              <a:t>Повседневное </a:t>
            </a:r>
            <a:r>
              <a:rPr lang="ru-RU" sz="2800" dirty="0" smtClean="0"/>
              <a:t>использование: работа </a:t>
            </a:r>
            <a:r>
              <a:rPr lang="ru-RU" sz="2800" dirty="0"/>
              <a:t>со сложными активностями и состояниями пользователя, такими как «на работе» или «на пути домой</a:t>
            </a:r>
            <a:r>
              <a:rPr lang="ru-RU" sz="2800" dirty="0" smtClean="0"/>
              <a:t>»; использование этой информации другими устройствами.</a:t>
            </a: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z="2400" smtClean="0"/>
              <a:t>3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55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667" y="2435226"/>
            <a:ext cx="10972800" cy="392112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Выбор подходящего по характеристикам </a:t>
            </a:r>
            <a:r>
              <a:rPr lang="ru-RU" sz="2800" dirty="0" smtClean="0"/>
              <a:t>датчика для сбора исходных </a:t>
            </a:r>
            <a:r>
              <a:rPr lang="ru-RU" sz="2800" dirty="0" smtClean="0"/>
              <a:t>данных.</a:t>
            </a: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Анализ и реализация необходимых для работы рассматриваемых алгоритмов этапов п</a:t>
            </a:r>
            <a:r>
              <a:rPr lang="ru-RU" sz="2800" dirty="0" smtClean="0"/>
              <a:t>одготовки </a:t>
            </a:r>
            <a:r>
              <a:rPr lang="ru-RU" sz="2800" dirty="0" smtClean="0"/>
              <a:t>собранных </a:t>
            </a:r>
            <a:r>
              <a:rPr lang="ru-RU" sz="2800" dirty="0" smtClean="0"/>
              <a:t>данных.</a:t>
            </a: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Сравнение результатов работы рассмотренных методов </a:t>
            </a:r>
            <a:r>
              <a:rPr lang="ru-RU" sz="2800" dirty="0" smtClean="0"/>
              <a:t>кластеризации.</a:t>
            </a: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z="2400" smtClean="0"/>
              <a:t>4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06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ru-RU" dirty="0" smtClean="0"/>
              <a:t>Получение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7067400" cy="4895851"/>
          </a:xfrm>
        </p:spPr>
        <p:txBody>
          <a:bodyPr/>
          <a:lstStyle/>
          <a:p>
            <a:pPr algn="just"/>
            <a:r>
              <a:rPr lang="ru-RU" sz="2800" dirty="0" smtClean="0"/>
              <a:t>Данные об ускорении считываются смартфоном без необходимости специального </a:t>
            </a:r>
            <a:r>
              <a:rPr lang="ru-RU" sz="2800" dirty="0" smtClean="0"/>
              <a:t>закрепления.</a:t>
            </a:r>
            <a:endParaRPr lang="ru-RU" sz="2800" dirty="0" smtClean="0"/>
          </a:p>
          <a:p>
            <a:pPr algn="just"/>
            <a:r>
              <a:rPr lang="ru-RU" sz="2800" dirty="0" smtClean="0"/>
              <a:t>Выбранная частота – 30 </a:t>
            </a:r>
            <a:r>
              <a:rPr lang="ru-RU" sz="2800" dirty="0" smtClean="0"/>
              <a:t>Гц.</a:t>
            </a:r>
            <a:endParaRPr lang="ru-RU" sz="2800" dirty="0" smtClean="0"/>
          </a:p>
          <a:p>
            <a:pPr algn="just"/>
            <a:r>
              <a:rPr lang="ru-RU" sz="2800" dirty="0"/>
              <a:t>С</a:t>
            </a:r>
            <a:r>
              <a:rPr lang="ru-RU" sz="2800" dirty="0" smtClean="0"/>
              <a:t>читываются три значения: ускорение по оси </a:t>
            </a:r>
            <a:r>
              <a:rPr lang="en-US" sz="2800" dirty="0" smtClean="0"/>
              <a:t>x, </a:t>
            </a:r>
            <a:r>
              <a:rPr lang="ru-RU" sz="2800" dirty="0" smtClean="0"/>
              <a:t>оси </a:t>
            </a:r>
            <a:r>
              <a:rPr lang="en-US" sz="2800" dirty="0" smtClean="0"/>
              <a:t>y </a:t>
            </a:r>
            <a:r>
              <a:rPr lang="ru-RU" sz="2800" dirty="0" smtClean="0"/>
              <a:t>и оси </a:t>
            </a:r>
            <a:r>
              <a:rPr lang="en-US" sz="2800" dirty="0" smtClean="0"/>
              <a:t>z</a:t>
            </a:r>
            <a:r>
              <a:rPr lang="ru-RU" sz="2800" dirty="0" smtClean="0"/>
              <a:t>. Они представляют собой временной ряд.</a:t>
            </a: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z="2400" smtClean="0"/>
              <a:t>5</a:t>
            </a:fld>
            <a:endParaRPr lang="ru-RU" sz="2400" dirty="0"/>
          </a:p>
        </p:txBody>
      </p:sp>
      <p:pic>
        <p:nvPicPr>
          <p:cNvPr id="2050" name="Picture 2" descr="https://sun9-42.userapi.com/csWgd6Adlly1RkTJRy3AInO-p2Q96vG1wY8W5w/3O9n8OVPXS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9" b="9893"/>
          <a:stretch/>
        </p:blipFill>
        <p:spPr bwMode="auto">
          <a:xfrm>
            <a:off x="8189700" y="1502477"/>
            <a:ext cx="2880000" cy="503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8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25533"/>
            <a:ext cx="10972800" cy="4516437"/>
          </a:xfrm>
        </p:spPr>
        <p:txBody>
          <a:bodyPr/>
          <a:lstStyle/>
          <a:p>
            <a:pPr algn="just"/>
            <a:r>
              <a:rPr lang="ru-RU" sz="2800" dirty="0" smtClean="0"/>
              <a:t>Проводится стандартизация: равенство нулю среднего и равенство единице среднеквадратичного </a:t>
            </a:r>
            <a:r>
              <a:rPr lang="ru-RU" sz="2800" dirty="0" smtClean="0"/>
              <a:t>отклонения. </a:t>
            </a:r>
            <a:endParaRPr lang="ru-RU" sz="2800" dirty="0" smtClean="0"/>
          </a:p>
          <a:p>
            <a:pPr algn="just"/>
            <a:r>
              <a:rPr lang="ru-RU" sz="2800" dirty="0" smtClean="0"/>
              <a:t>Взятие дискретного преобразования Фурье от исходных данных посредством программы на языке </a:t>
            </a:r>
            <a:r>
              <a:rPr lang="en-US" sz="2800" dirty="0" smtClean="0"/>
              <a:t>Python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just"/>
            <a:r>
              <a:rPr lang="ru-RU" sz="2800" dirty="0" smtClean="0"/>
              <a:t>Конечное количество признаков для передачи алгоритмам – 6 (три значения ускорений и три частотных значения</a:t>
            </a:r>
            <a:r>
              <a:rPr lang="ru-RU" sz="2800" dirty="0" smtClean="0"/>
              <a:t>).</a:t>
            </a:r>
          </a:p>
          <a:p>
            <a:pPr algn="just"/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667" y="1386834"/>
            <a:ext cx="10972800" cy="719137"/>
          </a:xfrm>
        </p:spPr>
        <p:txBody>
          <a:bodyPr/>
          <a:lstStyle/>
          <a:p>
            <a:r>
              <a:rPr lang="ru-RU" dirty="0" smtClean="0"/>
              <a:t>Рассмотренные методы кластеризации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667" y="2436712"/>
            <a:ext cx="10862733" cy="4884974"/>
          </a:xfrm>
        </p:spPr>
        <p:txBody>
          <a:bodyPr/>
          <a:lstStyle/>
          <a:p>
            <a:pPr algn="just"/>
            <a:r>
              <a:rPr lang="ru-RU" sz="2800" dirty="0"/>
              <a:t>Метод </a:t>
            </a:r>
            <a:r>
              <a:rPr lang="en-US" sz="2800" dirty="0"/>
              <a:t>k-</a:t>
            </a:r>
            <a:r>
              <a:rPr lang="ru-RU" sz="2800" dirty="0" smtClean="0"/>
              <a:t>средних: </a:t>
            </a:r>
            <a:r>
              <a:rPr lang="ru-RU" sz="2800" dirty="0" smtClean="0"/>
              <a:t>вероятностный метод; результат </a:t>
            </a:r>
            <a:r>
              <a:rPr lang="ru-RU" sz="2800" dirty="0" smtClean="0"/>
              <a:t>зависит от выбора начальных значений; необходимо заранее знать количество групп </a:t>
            </a:r>
            <a:r>
              <a:rPr lang="en-US" sz="2800" dirty="0" smtClean="0"/>
              <a:t>k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just"/>
            <a:r>
              <a:rPr lang="en-US" sz="2800" dirty="0"/>
              <a:t>EM-</a:t>
            </a:r>
            <a:r>
              <a:rPr lang="ru-RU" sz="2800" dirty="0" smtClean="0"/>
              <a:t>алгоритм: </a:t>
            </a:r>
            <a:r>
              <a:rPr lang="ru-RU" sz="2800" dirty="0"/>
              <a:t>определяет кластер по принципу его </a:t>
            </a:r>
            <a:r>
              <a:rPr lang="ru-RU" sz="2800" dirty="0" smtClean="0"/>
              <a:t>правдоподобия; вычислительная сложность эквивалентна методу </a:t>
            </a:r>
            <a:r>
              <a:rPr lang="en-US" sz="2800" dirty="0" smtClean="0"/>
              <a:t>k-</a:t>
            </a:r>
            <a:r>
              <a:rPr lang="ru-RU" sz="2800" dirty="0" smtClean="0"/>
              <a:t>средних.</a:t>
            </a:r>
            <a:endParaRPr lang="ru-RU" sz="2800" dirty="0"/>
          </a:p>
          <a:p>
            <a:pPr algn="just"/>
            <a:r>
              <a:rPr lang="ru-RU" sz="2800" dirty="0"/>
              <a:t>Иерархическая </a:t>
            </a:r>
            <a:r>
              <a:rPr lang="ru-RU" sz="2800" dirty="0" smtClean="0"/>
              <a:t>кластеризация: позволяет остановиться на любом заранее неизвестном масштабе кластеризации; чувствительна к выбросам в исходных </a:t>
            </a:r>
            <a:r>
              <a:rPr lang="ru-RU" sz="2800" dirty="0" smtClean="0"/>
              <a:t>данных.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z="2400" smtClean="0"/>
              <a:t>7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19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Данные об ускорении считывались в процессе выполнения трех активностей: сидение, стояние и ходьба.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Для </a:t>
            </a:r>
            <a:r>
              <a:rPr lang="ru-RU" sz="2800" dirty="0"/>
              <a:t>реализации рассмотренных методов многомерной </a:t>
            </a:r>
            <a:r>
              <a:rPr lang="ru-RU" sz="2800" dirty="0" smtClean="0"/>
              <a:t>кластеризации использовался пакет прикладных программ </a:t>
            </a:r>
            <a:r>
              <a:rPr lang="ru-RU" sz="2800" dirty="0"/>
              <a:t>STATISTICA.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09600" y="909439"/>
            <a:ext cx="109728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mtClean="0"/>
              <a:t>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10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B5A63-2E2F-43AA-9339-87AC4EEF6745}" type="slidenum">
              <a:rPr lang="ru-RU" smtClean="0"/>
              <a:t>9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980" r="1031" b="4243"/>
          <a:stretch/>
        </p:blipFill>
        <p:spPr>
          <a:xfrm>
            <a:off x="696000" y="2598835"/>
            <a:ext cx="10800000" cy="1403005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09600" y="4354913"/>
            <a:ext cx="10972800" cy="883165"/>
          </a:xfrm>
        </p:spPr>
        <p:txBody>
          <a:bodyPr/>
          <a:lstStyle/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Значения (координаты) центров кластеров и процентное соотношение точек в алгоритме 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k-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средних.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4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литех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олитех" id="{1560107E-A92F-4F88-AA95-232FD427B937}" vid="{81A777AF-C2C9-456A-B771-C69EA50FB14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Политех</Template>
  <TotalTime>3893</TotalTime>
  <Words>956</Words>
  <Application>Microsoft Office PowerPoint</Application>
  <PresentationFormat>Широкоэкранный</PresentationFormat>
  <Paragraphs>84</Paragraphs>
  <Slides>13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Политех</vt:lpstr>
      <vt:lpstr>Graph</vt:lpstr>
      <vt:lpstr>Кластерный анализ данных о движении человека, полученных с датчиков ускорения</vt:lpstr>
      <vt:lpstr>Введение</vt:lpstr>
      <vt:lpstr>Зачем нужен анализ движения?</vt:lpstr>
      <vt:lpstr>Цели работы</vt:lpstr>
      <vt:lpstr>Получение данных</vt:lpstr>
      <vt:lpstr>Подготовка данных</vt:lpstr>
      <vt:lpstr>Рассмотренные методы кластеризации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результата и дальнейшее усложнение</vt:lpstr>
      <vt:lpstr>Заключение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Кластерный анализ данных о движении человека, полученных с датчиков ускорения</dc:title>
  <dc:creator>Букреев Павел Геннадьевич</dc:creator>
  <cp:lastModifiedBy>Букреев Павел Геннадьевич</cp:lastModifiedBy>
  <cp:revision>171</cp:revision>
  <dcterms:created xsi:type="dcterms:W3CDTF">2020-05-03T17:08:13Z</dcterms:created>
  <dcterms:modified xsi:type="dcterms:W3CDTF">2020-06-30T07:06:04Z</dcterms:modified>
</cp:coreProperties>
</file>