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62"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82" r:id="rId19"/>
    <p:sldId id="283" r:id="rId20"/>
    <p:sldId id="278" r:id="rId21"/>
    <p:sldId id="279" r:id="rId22"/>
    <p:sldId id="280" r:id="rId23"/>
    <p:sldId id="281"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4660"/>
  </p:normalViewPr>
  <p:slideViewPr>
    <p:cSldViewPr snapToGrid="0">
      <p:cViewPr varScale="1">
        <p:scale>
          <a:sx n="82" d="100"/>
          <a:sy n="82" d="100"/>
        </p:scale>
        <p:origin x="9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9EF9A-6255-4B50-AED5-5F651B9657F9}" type="datetimeFigureOut">
              <a:rPr lang="ru-RU" smtClean="0"/>
              <a:t>21.06.2024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24A69E-033C-48B5-B1B4-678829F52B5E}" type="slidenum">
              <a:rPr lang="ru-RU" smtClean="0"/>
              <a:t>‹#›</a:t>
            </a:fld>
            <a:endParaRPr lang="ru-RU"/>
          </a:p>
        </p:txBody>
      </p:sp>
    </p:spTree>
    <p:extLst>
      <p:ext uri="{BB962C8B-B14F-4D97-AF65-F5344CB8AC3E}">
        <p14:creationId xmlns:p14="http://schemas.microsoft.com/office/powerpoint/2010/main" val="3831102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F3F4EA-7B92-45B3-B6CA-99821BC8293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3AE6FBB9-1E01-4522-89C3-EA3884FB78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CAE446F5-B18D-4F0D-A8BB-FE01578D6182}"/>
              </a:ext>
            </a:extLst>
          </p:cNvPr>
          <p:cNvSpPr>
            <a:spLocks noGrp="1"/>
          </p:cNvSpPr>
          <p:nvPr>
            <p:ph type="dt" sz="half" idx="10"/>
          </p:nvPr>
        </p:nvSpPr>
        <p:spPr/>
        <p:txBody>
          <a:bodyPr/>
          <a:lstStyle/>
          <a:p>
            <a:fld id="{6EB23C43-F1FF-424E-92E9-B26AE15B171F}" type="datetime1">
              <a:rPr lang="ru-RU" smtClean="0"/>
              <a:t>21.06.2024</a:t>
            </a:fld>
            <a:endParaRPr lang="ru-RU"/>
          </a:p>
        </p:txBody>
      </p:sp>
      <p:sp>
        <p:nvSpPr>
          <p:cNvPr id="5" name="Нижний колонтитул 4">
            <a:extLst>
              <a:ext uri="{FF2B5EF4-FFF2-40B4-BE49-F238E27FC236}">
                <a16:creationId xmlns:a16="http://schemas.microsoft.com/office/drawing/2014/main" id="{F5A10B6C-B4A6-4895-9921-FF609CAB8433}"/>
              </a:ext>
            </a:extLst>
          </p:cNvPr>
          <p:cNvSpPr>
            <a:spLocks noGrp="1"/>
          </p:cNvSpPr>
          <p:nvPr>
            <p:ph type="ftr" sz="quarter" idx="11"/>
          </p:nvPr>
        </p:nvSpPr>
        <p:spPr/>
        <p:txBody>
          <a:bodyPr/>
          <a:lstStyle/>
          <a:p>
            <a:r>
              <a:rPr lang="ru-RU"/>
              <a:t>2</a:t>
            </a:r>
          </a:p>
        </p:txBody>
      </p:sp>
      <p:sp>
        <p:nvSpPr>
          <p:cNvPr id="6" name="Номер слайда 5">
            <a:extLst>
              <a:ext uri="{FF2B5EF4-FFF2-40B4-BE49-F238E27FC236}">
                <a16:creationId xmlns:a16="http://schemas.microsoft.com/office/drawing/2014/main" id="{084DE671-5D7C-4937-8312-7ED08786D5C0}"/>
              </a:ext>
            </a:extLst>
          </p:cNvPr>
          <p:cNvSpPr>
            <a:spLocks noGrp="1"/>
          </p:cNvSpPr>
          <p:nvPr>
            <p:ph type="sldNum" sz="quarter" idx="12"/>
          </p:nvPr>
        </p:nvSpPr>
        <p:spPr/>
        <p:txBody>
          <a:bodyPr/>
          <a:lstStyle/>
          <a:p>
            <a:fld id="{5CD93907-F172-463F-80CA-92AEE29D67DA}" type="slidenum">
              <a:rPr lang="ru-RU" smtClean="0"/>
              <a:t>‹#›</a:t>
            </a:fld>
            <a:endParaRPr lang="ru-RU"/>
          </a:p>
        </p:txBody>
      </p:sp>
    </p:spTree>
    <p:extLst>
      <p:ext uri="{BB962C8B-B14F-4D97-AF65-F5344CB8AC3E}">
        <p14:creationId xmlns:p14="http://schemas.microsoft.com/office/powerpoint/2010/main" val="166141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AA6987-9647-4F5A-87CE-33F02A65520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2D25E5C-4140-4700-96DE-F5E5C045102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AD5BA24-91BD-4F22-A9D0-F43A8C6274E0}"/>
              </a:ext>
            </a:extLst>
          </p:cNvPr>
          <p:cNvSpPr>
            <a:spLocks noGrp="1"/>
          </p:cNvSpPr>
          <p:nvPr>
            <p:ph type="dt" sz="half" idx="10"/>
          </p:nvPr>
        </p:nvSpPr>
        <p:spPr/>
        <p:txBody>
          <a:bodyPr/>
          <a:lstStyle/>
          <a:p>
            <a:fld id="{AEB8BE6C-E450-4C26-B8EB-9B9C5B839B67}" type="datetime1">
              <a:rPr lang="ru-RU" smtClean="0"/>
              <a:t>21.06.2024</a:t>
            </a:fld>
            <a:endParaRPr lang="ru-RU"/>
          </a:p>
        </p:txBody>
      </p:sp>
      <p:sp>
        <p:nvSpPr>
          <p:cNvPr id="5" name="Нижний колонтитул 4">
            <a:extLst>
              <a:ext uri="{FF2B5EF4-FFF2-40B4-BE49-F238E27FC236}">
                <a16:creationId xmlns:a16="http://schemas.microsoft.com/office/drawing/2014/main" id="{D6CF57BA-7199-47B4-A2AD-D6BE3D4813DC}"/>
              </a:ext>
            </a:extLst>
          </p:cNvPr>
          <p:cNvSpPr>
            <a:spLocks noGrp="1"/>
          </p:cNvSpPr>
          <p:nvPr>
            <p:ph type="ftr" sz="quarter" idx="11"/>
          </p:nvPr>
        </p:nvSpPr>
        <p:spPr/>
        <p:txBody>
          <a:bodyPr/>
          <a:lstStyle/>
          <a:p>
            <a:r>
              <a:rPr lang="ru-RU"/>
              <a:t>2</a:t>
            </a:r>
          </a:p>
        </p:txBody>
      </p:sp>
      <p:sp>
        <p:nvSpPr>
          <p:cNvPr id="6" name="Номер слайда 5">
            <a:extLst>
              <a:ext uri="{FF2B5EF4-FFF2-40B4-BE49-F238E27FC236}">
                <a16:creationId xmlns:a16="http://schemas.microsoft.com/office/drawing/2014/main" id="{FC5B8364-8A48-414F-9008-599203EFCA01}"/>
              </a:ext>
            </a:extLst>
          </p:cNvPr>
          <p:cNvSpPr>
            <a:spLocks noGrp="1"/>
          </p:cNvSpPr>
          <p:nvPr>
            <p:ph type="sldNum" sz="quarter" idx="12"/>
          </p:nvPr>
        </p:nvSpPr>
        <p:spPr/>
        <p:txBody>
          <a:bodyPr/>
          <a:lstStyle/>
          <a:p>
            <a:fld id="{5CD93907-F172-463F-80CA-92AEE29D67DA}" type="slidenum">
              <a:rPr lang="ru-RU" smtClean="0"/>
              <a:t>‹#›</a:t>
            </a:fld>
            <a:endParaRPr lang="ru-RU"/>
          </a:p>
        </p:txBody>
      </p:sp>
    </p:spTree>
    <p:extLst>
      <p:ext uri="{BB962C8B-B14F-4D97-AF65-F5344CB8AC3E}">
        <p14:creationId xmlns:p14="http://schemas.microsoft.com/office/powerpoint/2010/main" val="3116238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9B93945-4CB0-4691-943D-9A2185F64ACD}"/>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8BC7F89-805A-4E37-8A59-EB71B17E991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6C90BFF-C3A2-4E8A-A35B-6A77AB9A1C6B}"/>
              </a:ext>
            </a:extLst>
          </p:cNvPr>
          <p:cNvSpPr>
            <a:spLocks noGrp="1"/>
          </p:cNvSpPr>
          <p:nvPr>
            <p:ph type="dt" sz="half" idx="10"/>
          </p:nvPr>
        </p:nvSpPr>
        <p:spPr/>
        <p:txBody>
          <a:bodyPr/>
          <a:lstStyle/>
          <a:p>
            <a:fld id="{2D852F19-749E-4B98-90BE-6A256C96E27F}" type="datetime1">
              <a:rPr lang="ru-RU" smtClean="0"/>
              <a:t>21.06.2024</a:t>
            </a:fld>
            <a:endParaRPr lang="ru-RU"/>
          </a:p>
        </p:txBody>
      </p:sp>
      <p:sp>
        <p:nvSpPr>
          <p:cNvPr id="5" name="Нижний колонтитул 4">
            <a:extLst>
              <a:ext uri="{FF2B5EF4-FFF2-40B4-BE49-F238E27FC236}">
                <a16:creationId xmlns:a16="http://schemas.microsoft.com/office/drawing/2014/main" id="{A6B8755F-AC1E-47D6-A171-4637DD8B768B}"/>
              </a:ext>
            </a:extLst>
          </p:cNvPr>
          <p:cNvSpPr>
            <a:spLocks noGrp="1"/>
          </p:cNvSpPr>
          <p:nvPr>
            <p:ph type="ftr" sz="quarter" idx="11"/>
          </p:nvPr>
        </p:nvSpPr>
        <p:spPr/>
        <p:txBody>
          <a:bodyPr/>
          <a:lstStyle/>
          <a:p>
            <a:r>
              <a:rPr lang="ru-RU"/>
              <a:t>2</a:t>
            </a:r>
          </a:p>
        </p:txBody>
      </p:sp>
      <p:sp>
        <p:nvSpPr>
          <p:cNvPr id="6" name="Номер слайда 5">
            <a:extLst>
              <a:ext uri="{FF2B5EF4-FFF2-40B4-BE49-F238E27FC236}">
                <a16:creationId xmlns:a16="http://schemas.microsoft.com/office/drawing/2014/main" id="{9DEA77D2-E9A5-411D-BA64-1E305B919E8A}"/>
              </a:ext>
            </a:extLst>
          </p:cNvPr>
          <p:cNvSpPr>
            <a:spLocks noGrp="1"/>
          </p:cNvSpPr>
          <p:nvPr>
            <p:ph type="sldNum" sz="quarter" idx="12"/>
          </p:nvPr>
        </p:nvSpPr>
        <p:spPr/>
        <p:txBody>
          <a:bodyPr/>
          <a:lstStyle/>
          <a:p>
            <a:fld id="{5CD93907-F172-463F-80CA-92AEE29D67DA}" type="slidenum">
              <a:rPr lang="ru-RU" smtClean="0"/>
              <a:t>‹#›</a:t>
            </a:fld>
            <a:endParaRPr lang="ru-RU"/>
          </a:p>
        </p:txBody>
      </p:sp>
    </p:spTree>
    <p:extLst>
      <p:ext uri="{BB962C8B-B14F-4D97-AF65-F5344CB8AC3E}">
        <p14:creationId xmlns:p14="http://schemas.microsoft.com/office/powerpoint/2010/main" val="309463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7D157E-7F97-4AAB-9EC7-6649F519673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C68467B9-0D40-485C-B70B-BE0A25DE060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3EA2FF7-28F8-46B2-A968-8D86D834380C}"/>
              </a:ext>
            </a:extLst>
          </p:cNvPr>
          <p:cNvSpPr>
            <a:spLocks noGrp="1"/>
          </p:cNvSpPr>
          <p:nvPr>
            <p:ph type="dt" sz="half" idx="10"/>
          </p:nvPr>
        </p:nvSpPr>
        <p:spPr/>
        <p:txBody>
          <a:bodyPr/>
          <a:lstStyle/>
          <a:p>
            <a:fld id="{97FD3BAE-D51D-4906-8C46-D1789046E9E9}" type="datetime1">
              <a:rPr lang="ru-RU" smtClean="0"/>
              <a:t>21.06.2024</a:t>
            </a:fld>
            <a:endParaRPr lang="ru-RU"/>
          </a:p>
        </p:txBody>
      </p:sp>
      <p:sp>
        <p:nvSpPr>
          <p:cNvPr id="5" name="Нижний колонтитул 4">
            <a:extLst>
              <a:ext uri="{FF2B5EF4-FFF2-40B4-BE49-F238E27FC236}">
                <a16:creationId xmlns:a16="http://schemas.microsoft.com/office/drawing/2014/main" id="{24BF4418-440C-42D9-AFDA-0C06793A00D6}"/>
              </a:ext>
            </a:extLst>
          </p:cNvPr>
          <p:cNvSpPr>
            <a:spLocks noGrp="1"/>
          </p:cNvSpPr>
          <p:nvPr>
            <p:ph type="ftr" sz="quarter" idx="11"/>
          </p:nvPr>
        </p:nvSpPr>
        <p:spPr/>
        <p:txBody>
          <a:bodyPr/>
          <a:lstStyle/>
          <a:p>
            <a:r>
              <a:rPr lang="ru-RU"/>
              <a:t>2</a:t>
            </a:r>
          </a:p>
        </p:txBody>
      </p:sp>
      <p:sp>
        <p:nvSpPr>
          <p:cNvPr id="6" name="Номер слайда 5">
            <a:extLst>
              <a:ext uri="{FF2B5EF4-FFF2-40B4-BE49-F238E27FC236}">
                <a16:creationId xmlns:a16="http://schemas.microsoft.com/office/drawing/2014/main" id="{C4CA3E1F-F46E-4832-A168-E31B703A07B0}"/>
              </a:ext>
            </a:extLst>
          </p:cNvPr>
          <p:cNvSpPr>
            <a:spLocks noGrp="1"/>
          </p:cNvSpPr>
          <p:nvPr>
            <p:ph type="sldNum" sz="quarter" idx="12"/>
          </p:nvPr>
        </p:nvSpPr>
        <p:spPr/>
        <p:txBody>
          <a:bodyPr/>
          <a:lstStyle/>
          <a:p>
            <a:fld id="{5CD93907-F172-463F-80CA-92AEE29D67DA}" type="slidenum">
              <a:rPr lang="ru-RU" smtClean="0"/>
              <a:t>‹#›</a:t>
            </a:fld>
            <a:endParaRPr lang="ru-RU"/>
          </a:p>
        </p:txBody>
      </p:sp>
    </p:spTree>
    <p:extLst>
      <p:ext uri="{BB962C8B-B14F-4D97-AF65-F5344CB8AC3E}">
        <p14:creationId xmlns:p14="http://schemas.microsoft.com/office/powerpoint/2010/main" val="28425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94CE17-784A-4D25-9BF0-F6537C01E56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AD5714A-FBA1-41BC-AD92-B686C83621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5B39F90-131D-4812-89C0-DF72B7CADFEF}"/>
              </a:ext>
            </a:extLst>
          </p:cNvPr>
          <p:cNvSpPr>
            <a:spLocks noGrp="1"/>
          </p:cNvSpPr>
          <p:nvPr>
            <p:ph type="dt" sz="half" idx="10"/>
          </p:nvPr>
        </p:nvSpPr>
        <p:spPr/>
        <p:txBody>
          <a:bodyPr/>
          <a:lstStyle/>
          <a:p>
            <a:fld id="{73CB3B49-E9E3-4AB3-BBBA-28EA14E3816E}" type="datetime1">
              <a:rPr lang="ru-RU" smtClean="0"/>
              <a:t>21.06.2024</a:t>
            </a:fld>
            <a:endParaRPr lang="ru-RU"/>
          </a:p>
        </p:txBody>
      </p:sp>
      <p:sp>
        <p:nvSpPr>
          <p:cNvPr id="5" name="Нижний колонтитул 4">
            <a:extLst>
              <a:ext uri="{FF2B5EF4-FFF2-40B4-BE49-F238E27FC236}">
                <a16:creationId xmlns:a16="http://schemas.microsoft.com/office/drawing/2014/main" id="{7DF55DBB-30B2-4565-AAF5-3DCE65CAC195}"/>
              </a:ext>
            </a:extLst>
          </p:cNvPr>
          <p:cNvSpPr>
            <a:spLocks noGrp="1"/>
          </p:cNvSpPr>
          <p:nvPr>
            <p:ph type="ftr" sz="quarter" idx="11"/>
          </p:nvPr>
        </p:nvSpPr>
        <p:spPr/>
        <p:txBody>
          <a:bodyPr/>
          <a:lstStyle/>
          <a:p>
            <a:r>
              <a:rPr lang="ru-RU"/>
              <a:t>2</a:t>
            </a:r>
          </a:p>
        </p:txBody>
      </p:sp>
      <p:sp>
        <p:nvSpPr>
          <p:cNvPr id="6" name="Номер слайда 5">
            <a:extLst>
              <a:ext uri="{FF2B5EF4-FFF2-40B4-BE49-F238E27FC236}">
                <a16:creationId xmlns:a16="http://schemas.microsoft.com/office/drawing/2014/main" id="{85A30156-FF38-4D9B-9EB8-135BC7B3DA73}"/>
              </a:ext>
            </a:extLst>
          </p:cNvPr>
          <p:cNvSpPr>
            <a:spLocks noGrp="1"/>
          </p:cNvSpPr>
          <p:nvPr>
            <p:ph type="sldNum" sz="quarter" idx="12"/>
          </p:nvPr>
        </p:nvSpPr>
        <p:spPr/>
        <p:txBody>
          <a:bodyPr/>
          <a:lstStyle/>
          <a:p>
            <a:fld id="{5CD93907-F172-463F-80CA-92AEE29D67DA}" type="slidenum">
              <a:rPr lang="ru-RU" smtClean="0"/>
              <a:t>‹#›</a:t>
            </a:fld>
            <a:endParaRPr lang="ru-RU"/>
          </a:p>
        </p:txBody>
      </p:sp>
    </p:spTree>
    <p:extLst>
      <p:ext uri="{BB962C8B-B14F-4D97-AF65-F5344CB8AC3E}">
        <p14:creationId xmlns:p14="http://schemas.microsoft.com/office/powerpoint/2010/main" val="1698348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585204-10B8-466E-927A-8AFB11264A3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8B067B3-FE1B-400C-B042-AC60802E232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0FF3351-F84A-416A-9287-D7DB7EBD5D8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33601879-8794-47E1-A6DF-2E3AE380375B}"/>
              </a:ext>
            </a:extLst>
          </p:cNvPr>
          <p:cNvSpPr>
            <a:spLocks noGrp="1"/>
          </p:cNvSpPr>
          <p:nvPr>
            <p:ph type="dt" sz="half" idx="10"/>
          </p:nvPr>
        </p:nvSpPr>
        <p:spPr/>
        <p:txBody>
          <a:bodyPr/>
          <a:lstStyle/>
          <a:p>
            <a:fld id="{E4CB3BDD-5692-4CF0-BD1A-BAC2B304B345}" type="datetime1">
              <a:rPr lang="ru-RU" smtClean="0"/>
              <a:t>21.06.2024</a:t>
            </a:fld>
            <a:endParaRPr lang="ru-RU"/>
          </a:p>
        </p:txBody>
      </p:sp>
      <p:sp>
        <p:nvSpPr>
          <p:cNvPr id="6" name="Нижний колонтитул 5">
            <a:extLst>
              <a:ext uri="{FF2B5EF4-FFF2-40B4-BE49-F238E27FC236}">
                <a16:creationId xmlns:a16="http://schemas.microsoft.com/office/drawing/2014/main" id="{C690F526-7E7E-488E-BF62-2734444D15BD}"/>
              </a:ext>
            </a:extLst>
          </p:cNvPr>
          <p:cNvSpPr>
            <a:spLocks noGrp="1"/>
          </p:cNvSpPr>
          <p:nvPr>
            <p:ph type="ftr" sz="quarter" idx="11"/>
          </p:nvPr>
        </p:nvSpPr>
        <p:spPr/>
        <p:txBody>
          <a:bodyPr/>
          <a:lstStyle/>
          <a:p>
            <a:r>
              <a:rPr lang="ru-RU"/>
              <a:t>2</a:t>
            </a:r>
          </a:p>
        </p:txBody>
      </p:sp>
      <p:sp>
        <p:nvSpPr>
          <p:cNvPr id="7" name="Номер слайда 6">
            <a:extLst>
              <a:ext uri="{FF2B5EF4-FFF2-40B4-BE49-F238E27FC236}">
                <a16:creationId xmlns:a16="http://schemas.microsoft.com/office/drawing/2014/main" id="{86962ABB-AFF7-47BF-A97E-7826CFC2414C}"/>
              </a:ext>
            </a:extLst>
          </p:cNvPr>
          <p:cNvSpPr>
            <a:spLocks noGrp="1"/>
          </p:cNvSpPr>
          <p:nvPr>
            <p:ph type="sldNum" sz="quarter" idx="12"/>
          </p:nvPr>
        </p:nvSpPr>
        <p:spPr/>
        <p:txBody>
          <a:bodyPr/>
          <a:lstStyle/>
          <a:p>
            <a:fld id="{5CD93907-F172-463F-80CA-92AEE29D67DA}" type="slidenum">
              <a:rPr lang="ru-RU" smtClean="0"/>
              <a:t>‹#›</a:t>
            </a:fld>
            <a:endParaRPr lang="ru-RU"/>
          </a:p>
        </p:txBody>
      </p:sp>
    </p:spTree>
    <p:extLst>
      <p:ext uri="{BB962C8B-B14F-4D97-AF65-F5344CB8AC3E}">
        <p14:creationId xmlns:p14="http://schemas.microsoft.com/office/powerpoint/2010/main" val="212357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11092B-8C2F-495E-8FAA-8A9878251D82}"/>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A86EB49-BB3F-44E0-B8F1-1624F27CD2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00594850-0EE0-4812-B219-262C8B4239A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252F3F1-B9DF-497A-BD49-1FFBB363EA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F1BFB64-9EB2-4B52-8A5C-D6DB9AE3558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7A941DE3-7608-46EF-929D-E4B03A82D393}"/>
              </a:ext>
            </a:extLst>
          </p:cNvPr>
          <p:cNvSpPr>
            <a:spLocks noGrp="1"/>
          </p:cNvSpPr>
          <p:nvPr>
            <p:ph type="dt" sz="half" idx="10"/>
          </p:nvPr>
        </p:nvSpPr>
        <p:spPr/>
        <p:txBody>
          <a:bodyPr/>
          <a:lstStyle/>
          <a:p>
            <a:fld id="{7381B516-5A75-45C7-88A5-16CCCB767708}" type="datetime1">
              <a:rPr lang="ru-RU" smtClean="0"/>
              <a:t>21.06.2024</a:t>
            </a:fld>
            <a:endParaRPr lang="ru-RU"/>
          </a:p>
        </p:txBody>
      </p:sp>
      <p:sp>
        <p:nvSpPr>
          <p:cNvPr id="8" name="Нижний колонтитул 7">
            <a:extLst>
              <a:ext uri="{FF2B5EF4-FFF2-40B4-BE49-F238E27FC236}">
                <a16:creationId xmlns:a16="http://schemas.microsoft.com/office/drawing/2014/main" id="{E8588233-4614-4561-AEEC-EC6CC648D45B}"/>
              </a:ext>
            </a:extLst>
          </p:cNvPr>
          <p:cNvSpPr>
            <a:spLocks noGrp="1"/>
          </p:cNvSpPr>
          <p:nvPr>
            <p:ph type="ftr" sz="quarter" idx="11"/>
          </p:nvPr>
        </p:nvSpPr>
        <p:spPr/>
        <p:txBody>
          <a:bodyPr/>
          <a:lstStyle/>
          <a:p>
            <a:r>
              <a:rPr lang="ru-RU"/>
              <a:t>2</a:t>
            </a:r>
          </a:p>
        </p:txBody>
      </p:sp>
      <p:sp>
        <p:nvSpPr>
          <p:cNvPr id="9" name="Номер слайда 8">
            <a:extLst>
              <a:ext uri="{FF2B5EF4-FFF2-40B4-BE49-F238E27FC236}">
                <a16:creationId xmlns:a16="http://schemas.microsoft.com/office/drawing/2014/main" id="{8822E2C6-A4B7-45F0-B4D2-DE1C36712FAA}"/>
              </a:ext>
            </a:extLst>
          </p:cNvPr>
          <p:cNvSpPr>
            <a:spLocks noGrp="1"/>
          </p:cNvSpPr>
          <p:nvPr>
            <p:ph type="sldNum" sz="quarter" idx="12"/>
          </p:nvPr>
        </p:nvSpPr>
        <p:spPr/>
        <p:txBody>
          <a:bodyPr/>
          <a:lstStyle/>
          <a:p>
            <a:fld id="{5CD93907-F172-463F-80CA-92AEE29D67DA}" type="slidenum">
              <a:rPr lang="ru-RU" smtClean="0"/>
              <a:t>‹#›</a:t>
            </a:fld>
            <a:endParaRPr lang="ru-RU"/>
          </a:p>
        </p:txBody>
      </p:sp>
    </p:spTree>
    <p:extLst>
      <p:ext uri="{BB962C8B-B14F-4D97-AF65-F5344CB8AC3E}">
        <p14:creationId xmlns:p14="http://schemas.microsoft.com/office/powerpoint/2010/main" val="107441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916364-BA8F-4864-8262-A5E3020E67A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3CE3103-5075-4CB8-A5F9-33869739E9AF}"/>
              </a:ext>
            </a:extLst>
          </p:cNvPr>
          <p:cNvSpPr>
            <a:spLocks noGrp="1"/>
          </p:cNvSpPr>
          <p:nvPr>
            <p:ph type="dt" sz="half" idx="10"/>
          </p:nvPr>
        </p:nvSpPr>
        <p:spPr/>
        <p:txBody>
          <a:bodyPr/>
          <a:lstStyle/>
          <a:p>
            <a:fld id="{FAB2C140-4191-4F14-901C-11819C769F64}" type="datetime1">
              <a:rPr lang="ru-RU" smtClean="0"/>
              <a:t>21.06.2024</a:t>
            </a:fld>
            <a:endParaRPr lang="ru-RU"/>
          </a:p>
        </p:txBody>
      </p:sp>
      <p:sp>
        <p:nvSpPr>
          <p:cNvPr id="4" name="Нижний колонтитул 3">
            <a:extLst>
              <a:ext uri="{FF2B5EF4-FFF2-40B4-BE49-F238E27FC236}">
                <a16:creationId xmlns:a16="http://schemas.microsoft.com/office/drawing/2014/main" id="{52FB0CC0-5A37-46F4-AD47-7042FD5A6775}"/>
              </a:ext>
            </a:extLst>
          </p:cNvPr>
          <p:cNvSpPr>
            <a:spLocks noGrp="1"/>
          </p:cNvSpPr>
          <p:nvPr>
            <p:ph type="ftr" sz="quarter" idx="11"/>
          </p:nvPr>
        </p:nvSpPr>
        <p:spPr/>
        <p:txBody>
          <a:bodyPr/>
          <a:lstStyle/>
          <a:p>
            <a:r>
              <a:rPr lang="ru-RU"/>
              <a:t>2</a:t>
            </a:r>
          </a:p>
        </p:txBody>
      </p:sp>
      <p:sp>
        <p:nvSpPr>
          <p:cNvPr id="5" name="Номер слайда 4">
            <a:extLst>
              <a:ext uri="{FF2B5EF4-FFF2-40B4-BE49-F238E27FC236}">
                <a16:creationId xmlns:a16="http://schemas.microsoft.com/office/drawing/2014/main" id="{74D670FC-9AB7-4A83-B56B-F7CFB3BC11C9}"/>
              </a:ext>
            </a:extLst>
          </p:cNvPr>
          <p:cNvSpPr>
            <a:spLocks noGrp="1"/>
          </p:cNvSpPr>
          <p:nvPr>
            <p:ph type="sldNum" sz="quarter" idx="12"/>
          </p:nvPr>
        </p:nvSpPr>
        <p:spPr/>
        <p:txBody>
          <a:bodyPr/>
          <a:lstStyle/>
          <a:p>
            <a:fld id="{5CD93907-F172-463F-80CA-92AEE29D67DA}" type="slidenum">
              <a:rPr lang="ru-RU" smtClean="0"/>
              <a:t>‹#›</a:t>
            </a:fld>
            <a:endParaRPr lang="ru-RU"/>
          </a:p>
        </p:txBody>
      </p:sp>
    </p:spTree>
    <p:extLst>
      <p:ext uri="{BB962C8B-B14F-4D97-AF65-F5344CB8AC3E}">
        <p14:creationId xmlns:p14="http://schemas.microsoft.com/office/powerpoint/2010/main" val="3445243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FC9E4BF-1DDF-43B7-9A32-0A8ECDDA6776}"/>
              </a:ext>
            </a:extLst>
          </p:cNvPr>
          <p:cNvSpPr>
            <a:spLocks noGrp="1"/>
          </p:cNvSpPr>
          <p:nvPr>
            <p:ph type="dt" sz="half" idx="10"/>
          </p:nvPr>
        </p:nvSpPr>
        <p:spPr/>
        <p:txBody>
          <a:bodyPr/>
          <a:lstStyle/>
          <a:p>
            <a:fld id="{CF1CFD78-5997-4B69-A59F-AC11C81AA054}" type="datetime1">
              <a:rPr lang="ru-RU" smtClean="0"/>
              <a:t>21.06.2024</a:t>
            </a:fld>
            <a:endParaRPr lang="ru-RU"/>
          </a:p>
        </p:txBody>
      </p:sp>
      <p:sp>
        <p:nvSpPr>
          <p:cNvPr id="3" name="Нижний колонтитул 2">
            <a:extLst>
              <a:ext uri="{FF2B5EF4-FFF2-40B4-BE49-F238E27FC236}">
                <a16:creationId xmlns:a16="http://schemas.microsoft.com/office/drawing/2014/main" id="{BCAAA96C-1001-4E2F-AE4D-7B6C339C30E9}"/>
              </a:ext>
            </a:extLst>
          </p:cNvPr>
          <p:cNvSpPr>
            <a:spLocks noGrp="1"/>
          </p:cNvSpPr>
          <p:nvPr>
            <p:ph type="ftr" sz="quarter" idx="11"/>
          </p:nvPr>
        </p:nvSpPr>
        <p:spPr/>
        <p:txBody>
          <a:bodyPr/>
          <a:lstStyle/>
          <a:p>
            <a:r>
              <a:rPr lang="ru-RU"/>
              <a:t>2</a:t>
            </a:r>
          </a:p>
        </p:txBody>
      </p:sp>
      <p:sp>
        <p:nvSpPr>
          <p:cNvPr id="4" name="Номер слайда 3">
            <a:extLst>
              <a:ext uri="{FF2B5EF4-FFF2-40B4-BE49-F238E27FC236}">
                <a16:creationId xmlns:a16="http://schemas.microsoft.com/office/drawing/2014/main" id="{249B47ED-7733-4BE3-915E-24F83375CB59}"/>
              </a:ext>
            </a:extLst>
          </p:cNvPr>
          <p:cNvSpPr>
            <a:spLocks noGrp="1"/>
          </p:cNvSpPr>
          <p:nvPr>
            <p:ph type="sldNum" sz="quarter" idx="12"/>
          </p:nvPr>
        </p:nvSpPr>
        <p:spPr/>
        <p:txBody>
          <a:bodyPr/>
          <a:lstStyle/>
          <a:p>
            <a:fld id="{5CD93907-F172-463F-80CA-92AEE29D67DA}" type="slidenum">
              <a:rPr lang="ru-RU" smtClean="0"/>
              <a:t>‹#›</a:t>
            </a:fld>
            <a:endParaRPr lang="ru-RU"/>
          </a:p>
        </p:txBody>
      </p:sp>
    </p:spTree>
    <p:extLst>
      <p:ext uri="{BB962C8B-B14F-4D97-AF65-F5344CB8AC3E}">
        <p14:creationId xmlns:p14="http://schemas.microsoft.com/office/powerpoint/2010/main" val="3173866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19D990-0DDA-40C5-9FAF-C36A7F101BA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6011664D-FEAE-458A-9808-BE7B1A8973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950CC98-4965-427E-95A1-60F8041651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7381373-E105-46DB-9965-55FEF5D852AC}"/>
              </a:ext>
            </a:extLst>
          </p:cNvPr>
          <p:cNvSpPr>
            <a:spLocks noGrp="1"/>
          </p:cNvSpPr>
          <p:nvPr>
            <p:ph type="dt" sz="half" idx="10"/>
          </p:nvPr>
        </p:nvSpPr>
        <p:spPr/>
        <p:txBody>
          <a:bodyPr/>
          <a:lstStyle/>
          <a:p>
            <a:fld id="{2F23741F-79BC-4898-8050-8B6BDA811C2D}" type="datetime1">
              <a:rPr lang="ru-RU" smtClean="0"/>
              <a:t>21.06.2024</a:t>
            </a:fld>
            <a:endParaRPr lang="ru-RU"/>
          </a:p>
        </p:txBody>
      </p:sp>
      <p:sp>
        <p:nvSpPr>
          <p:cNvPr id="6" name="Нижний колонтитул 5">
            <a:extLst>
              <a:ext uri="{FF2B5EF4-FFF2-40B4-BE49-F238E27FC236}">
                <a16:creationId xmlns:a16="http://schemas.microsoft.com/office/drawing/2014/main" id="{862962D2-3381-43A0-8DF7-1631575461BD}"/>
              </a:ext>
            </a:extLst>
          </p:cNvPr>
          <p:cNvSpPr>
            <a:spLocks noGrp="1"/>
          </p:cNvSpPr>
          <p:nvPr>
            <p:ph type="ftr" sz="quarter" idx="11"/>
          </p:nvPr>
        </p:nvSpPr>
        <p:spPr/>
        <p:txBody>
          <a:bodyPr/>
          <a:lstStyle/>
          <a:p>
            <a:r>
              <a:rPr lang="ru-RU"/>
              <a:t>2</a:t>
            </a:r>
          </a:p>
        </p:txBody>
      </p:sp>
      <p:sp>
        <p:nvSpPr>
          <p:cNvPr id="7" name="Номер слайда 6">
            <a:extLst>
              <a:ext uri="{FF2B5EF4-FFF2-40B4-BE49-F238E27FC236}">
                <a16:creationId xmlns:a16="http://schemas.microsoft.com/office/drawing/2014/main" id="{577A3885-2E16-4204-B32B-134D74A56AD9}"/>
              </a:ext>
            </a:extLst>
          </p:cNvPr>
          <p:cNvSpPr>
            <a:spLocks noGrp="1"/>
          </p:cNvSpPr>
          <p:nvPr>
            <p:ph type="sldNum" sz="quarter" idx="12"/>
          </p:nvPr>
        </p:nvSpPr>
        <p:spPr/>
        <p:txBody>
          <a:bodyPr/>
          <a:lstStyle/>
          <a:p>
            <a:fld id="{5CD93907-F172-463F-80CA-92AEE29D67DA}" type="slidenum">
              <a:rPr lang="ru-RU" smtClean="0"/>
              <a:t>‹#›</a:t>
            </a:fld>
            <a:endParaRPr lang="ru-RU"/>
          </a:p>
        </p:txBody>
      </p:sp>
    </p:spTree>
    <p:extLst>
      <p:ext uri="{BB962C8B-B14F-4D97-AF65-F5344CB8AC3E}">
        <p14:creationId xmlns:p14="http://schemas.microsoft.com/office/powerpoint/2010/main" val="3765364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953C3E-FF55-48D8-8769-6CE450E2CEE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41E7CA0-8311-4DB1-8AD2-1EE98350E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73C4EF3-13C4-40B7-8DCB-BE06893FF2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FF31E5A-0CFF-4202-BEA8-7E8A36CCE348}"/>
              </a:ext>
            </a:extLst>
          </p:cNvPr>
          <p:cNvSpPr>
            <a:spLocks noGrp="1"/>
          </p:cNvSpPr>
          <p:nvPr>
            <p:ph type="dt" sz="half" idx="10"/>
          </p:nvPr>
        </p:nvSpPr>
        <p:spPr/>
        <p:txBody>
          <a:bodyPr/>
          <a:lstStyle/>
          <a:p>
            <a:fld id="{468B7994-06D0-4EC8-9431-66519E795FDA}" type="datetime1">
              <a:rPr lang="ru-RU" smtClean="0"/>
              <a:t>21.06.2024</a:t>
            </a:fld>
            <a:endParaRPr lang="ru-RU"/>
          </a:p>
        </p:txBody>
      </p:sp>
      <p:sp>
        <p:nvSpPr>
          <p:cNvPr id="6" name="Нижний колонтитул 5">
            <a:extLst>
              <a:ext uri="{FF2B5EF4-FFF2-40B4-BE49-F238E27FC236}">
                <a16:creationId xmlns:a16="http://schemas.microsoft.com/office/drawing/2014/main" id="{D89E5E48-2777-49BE-BADA-866E690551C3}"/>
              </a:ext>
            </a:extLst>
          </p:cNvPr>
          <p:cNvSpPr>
            <a:spLocks noGrp="1"/>
          </p:cNvSpPr>
          <p:nvPr>
            <p:ph type="ftr" sz="quarter" idx="11"/>
          </p:nvPr>
        </p:nvSpPr>
        <p:spPr/>
        <p:txBody>
          <a:bodyPr/>
          <a:lstStyle/>
          <a:p>
            <a:r>
              <a:rPr lang="ru-RU"/>
              <a:t>2</a:t>
            </a:r>
          </a:p>
        </p:txBody>
      </p:sp>
      <p:sp>
        <p:nvSpPr>
          <p:cNvPr id="7" name="Номер слайда 6">
            <a:extLst>
              <a:ext uri="{FF2B5EF4-FFF2-40B4-BE49-F238E27FC236}">
                <a16:creationId xmlns:a16="http://schemas.microsoft.com/office/drawing/2014/main" id="{0F5091E1-8AAC-4B13-82F5-624A1B8CFAC8}"/>
              </a:ext>
            </a:extLst>
          </p:cNvPr>
          <p:cNvSpPr>
            <a:spLocks noGrp="1"/>
          </p:cNvSpPr>
          <p:nvPr>
            <p:ph type="sldNum" sz="quarter" idx="12"/>
          </p:nvPr>
        </p:nvSpPr>
        <p:spPr/>
        <p:txBody>
          <a:bodyPr/>
          <a:lstStyle/>
          <a:p>
            <a:fld id="{5CD93907-F172-463F-80CA-92AEE29D67DA}" type="slidenum">
              <a:rPr lang="ru-RU" smtClean="0"/>
              <a:t>‹#›</a:t>
            </a:fld>
            <a:endParaRPr lang="ru-RU"/>
          </a:p>
        </p:txBody>
      </p:sp>
    </p:spTree>
    <p:extLst>
      <p:ext uri="{BB962C8B-B14F-4D97-AF65-F5344CB8AC3E}">
        <p14:creationId xmlns:p14="http://schemas.microsoft.com/office/powerpoint/2010/main" val="22787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5ECF2D-0B39-499E-8853-58B0DB6C66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4596174-816B-4E71-B533-9F522766AB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73C226C-B9C0-4059-BC9E-68DF5FAF92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C7FEB-C98C-452D-BC2D-4DDAA94ED255}" type="datetime1">
              <a:rPr lang="ru-RU" smtClean="0"/>
              <a:t>21.06.2024</a:t>
            </a:fld>
            <a:endParaRPr lang="ru-RU"/>
          </a:p>
        </p:txBody>
      </p:sp>
      <p:sp>
        <p:nvSpPr>
          <p:cNvPr id="5" name="Нижний колонтитул 4">
            <a:extLst>
              <a:ext uri="{FF2B5EF4-FFF2-40B4-BE49-F238E27FC236}">
                <a16:creationId xmlns:a16="http://schemas.microsoft.com/office/drawing/2014/main" id="{93547FF1-BAA4-4E66-B7A8-414DB68026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a:t>2</a:t>
            </a:r>
          </a:p>
        </p:txBody>
      </p:sp>
      <p:sp>
        <p:nvSpPr>
          <p:cNvPr id="6" name="Номер слайда 5">
            <a:extLst>
              <a:ext uri="{FF2B5EF4-FFF2-40B4-BE49-F238E27FC236}">
                <a16:creationId xmlns:a16="http://schemas.microsoft.com/office/drawing/2014/main" id="{DDF5A86F-F0F5-47BB-A011-796D0F0FFC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93907-F172-463F-80CA-92AEE29D67DA}" type="slidenum">
              <a:rPr lang="ru-RU" smtClean="0"/>
              <a:t>‹#›</a:t>
            </a:fld>
            <a:endParaRPr lang="ru-RU"/>
          </a:p>
        </p:txBody>
      </p:sp>
    </p:spTree>
    <p:extLst>
      <p:ext uri="{BB962C8B-B14F-4D97-AF65-F5344CB8AC3E}">
        <p14:creationId xmlns:p14="http://schemas.microsoft.com/office/powerpoint/2010/main" val="3308079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ACECAD-3E7E-42B4-8035-5E3D8089A529}"/>
              </a:ext>
            </a:extLst>
          </p:cNvPr>
          <p:cNvSpPr>
            <a:spLocks noGrp="1"/>
          </p:cNvSpPr>
          <p:nvPr>
            <p:ph type="ctrTitle"/>
          </p:nvPr>
        </p:nvSpPr>
        <p:spPr/>
        <p:txBody>
          <a:bodyPr>
            <a:normAutofit/>
          </a:bodyPr>
          <a:lstStyle/>
          <a:p>
            <a:r>
              <a:rPr lang="ru-RU" sz="4800" dirty="0">
                <a:latin typeface="Times New Roman" panose="02020603050405020304" pitchFamily="18" charset="0"/>
                <a:cs typeface="Times New Roman" panose="02020603050405020304" pitchFamily="18" charset="0"/>
              </a:rPr>
              <a:t>Прогнозирование забойного давления в нефтяных скважинах</a:t>
            </a:r>
          </a:p>
        </p:txBody>
      </p:sp>
      <p:sp>
        <p:nvSpPr>
          <p:cNvPr id="3" name="Подзаголовок 2">
            <a:extLst>
              <a:ext uri="{FF2B5EF4-FFF2-40B4-BE49-F238E27FC236}">
                <a16:creationId xmlns:a16="http://schemas.microsoft.com/office/drawing/2014/main" id="{D421E7BA-B61D-4EFF-8CA7-C3077C31F7DD}"/>
              </a:ext>
            </a:extLst>
          </p:cNvPr>
          <p:cNvSpPr>
            <a:spLocks noGrp="1"/>
          </p:cNvSpPr>
          <p:nvPr>
            <p:ph type="subTitle" idx="1"/>
          </p:nvPr>
        </p:nvSpPr>
        <p:spPr>
          <a:xfrm>
            <a:off x="1524000" y="4320496"/>
            <a:ext cx="9144000" cy="1655762"/>
          </a:xfrm>
        </p:spPr>
        <p:txBody>
          <a:bodyPr>
            <a:normAutofit/>
          </a:bodyPr>
          <a:lstStyle/>
          <a:p>
            <a:r>
              <a:rPr lang="ru-RU" sz="2800" dirty="0"/>
              <a:t>Студент</a:t>
            </a:r>
            <a:r>
              <a:rPr lang="en-US" sz="2800" dirty="0"/>
              <a:t>: </a:t>
            </a:r>
            <a:r>
              <a:rPr lang="ru-RU" sz="2800" dirty="0"/>
              <a:t>Волгин Максим</a:t>
            </a:r>
          </a:p>
        </p:txBody>
      </p:sp>
      <p:sp>
        <p:nvSpPr>
          <p:cNvPr id="5" name="Номер слайда 4">
            <a:extLst>
              <a:ext uri="{FF2B5EF4-FFF2-40B4-BE49-F238E27FC236}">
                <a16:creationId xmlns:a16="http://schemas.microsoft.com/office/drawing/2014/main" id="{DE615CB6-4718-455A-A54F-E8883A188388}"/>
              </a:ext>
            </a:extLst>
          </p:cNvPr>
          <p:cNvSpPr>
            <a:spLocks noGrp="1"/>
          </p:cNvSpPr>
          <p:nvPr>
            <p:ph type="sldNum" sz="quarter" idx="12"/>
          </p:nvPr>
        </p:nvSpPr>
        <p:spPr>
          <a:xfrm>
            <a:off x="8582608" y="6365681"/>
            <a:ext cx="2743200" cy="365125"/>
          </a:xfrm>
        </p:spPr>
        <p:txBody>
          <a:bodyPr/>
          <a:lstStyle/>
          <a:p>
            <a:endParaRPr lang="ru-RU" dirty="0"/>
          </a:p>
        </p:txBody>
      </p:sp>
    </p:spTree>
    <p:extLst>
      <p:ext uri="{BB962C8B-B14F-4D97-AF65-F5344CB8AC3E}">
        <p14:creationId xmlns:p14="http://schemas.microsoft.com/office/powerpoint/2010/main" val="2599849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DD8529-FA30-4E4D-AB58-1F319409F9BD}"/>
              </a:ext>
            </a:extLst>
          </p:cNvPr>
          <p:cNvSpPr>
            <a:spLocks noGrp="1"/>
          </p:cNvSpPr>
          <p:nvPr>
            <p:ph type="title"/>
          </p:nvPr>
        </p:nvSpPr>
        <p:spPr>
          <a:xfrm>
            <a:off x="838200" y="136525"/>
            <a:ext cx="10515600" cy="1325563"/>
          </a:xfrm>
        </p:spPr>
        <p:txBody>
          <a:bodyPr/>
          <a:lstStyle/>
          <a:p>
            <a:pPr algn="ctr"/>
            <a:r>
              <a:rPr lang="ru-RU" dirty="0"/>
              <a:t>Метод </a:t>
            </a:r>
            <a:r>
              <a:rPr lang="en-US" dirty="0"/>
              <a:t>“Hasan &amp; Kabir”</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549C33BC-50B1-42BD-B87E-C3F090B2F156}"/>
                  </a:ext>
                </a:extLst>
              </p:cNvPr>
              <p:cNvSpPr>
                <a:spLocks noGrp="1"/>
              </p:cNvSpPr>
              <p:nvPr>
                <p:ph idx="1"/>
              </p:nvPr>
            </p:nvSpPr>
            <p:spPr>
              <a:xfrm>
                <a:off x="838200" y="1231640"/>
                <a:ext cx="10515600" cy="5124709"/>
              </a:xfrm>
            </p:spPr>
            <p:txBody>
              <a:bodyPr>
                <a:normAutofit/>
              </a:bodyPr>
              <a:lstStyle/>
              <a:p>
                <a:pPr marL="0" indent="0">
                  <a:lnSpc>
                    <a:spcPct val="150000"/>
                  </a:lnSpc>
                  <a:buNone/>
                </a:pPr>
                <a:r>
                  <a:rPr lang="ru-RU" sz="1400" dirty="0"/>
                  <a:t>Переход из пузырькового в пробковый режим</a:t>
                </a:r>
              </a:p>
              <a:p>
                <a:pPr marL="0" indent="0">
                  <a:lnSpc>
                    <a:spcPct val="150000"/>
                  </a:lnSpc>
                  <a:buNone/>
                </a:pPr>
                <a14:m>
                  <m:oMathPara xmlns:m="http://schemas.openxmlformats.org/officeDocument/2006/math">
                    <m:oMathParaPr>
                      <m:jc m:val="centerGroup"/>
                    </m:oMathParaPr>
                    <m:oMath xmlns:m="http://schemas.openxmlformats.org/officeDocument/2006/math">
                      <m:eqArr>
                        <m:eqArr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eqArrPr>
                        <m:e>
                          <m:sSub>
                            <m:sSubPr>
                              <m:ctrlPr>
                                <a:rPr lang="ru-RU" sz="1400" i="1" smtClean="0">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𝑆𝑔</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ru-RU" sz="1400" i="1">
                                  <a:effectLst/>
                                  <a:latin typeface="Cambria Math" panose="02040503050406030204" pitchFamily="18" charset="0"/>
                                </a:rPr>
                              </m:ctrlPr>
                            </m:fPr>
                            <m:num>
                              <m:r>
                                <a:rPr lang="en-US" sz="1400" i="1">
                                  <a:effectLst/>
                                  <a:latin typeface="Cambria Math" panose="02040503050406030204" pitchFamily="18" charset="0"/>
                                  <a:ea typeface="MS Mincho" panose="02020609040205080304" pitchFamily="49" charset="-128"/>
                                  <a:cs typeface="Times New Roman" panose="02020603050405020304" pitchFamily="18" charset="0"/>
                                </a:rPr>
                                <m:t>𝑠𝑖𝑛</m:t>
                              </m:r>
                              <m:r>
                                <a:rPr lang="en-US" sz="1400" i="1">
                                  <a:effectLst/>
                                  <a:latin typeface="Cambria Math" panose="02040503050406030204" pitchFamily="18" charset="0"/>
                                  <a:ea typeface="MS Mincho" panose="02020609040205080304" pitchFamily="49" charset="-128"/>
                                  <a:cs typeface="Times New Roman" panose="02020603050405020304" pitchFamily="18" charset="0"/>
                                </a:rPr>
                                <m:t>𝜃</m:t>
                              </m:r>
                            </m:num>
                            <m:den>
                              <m:r>
                                <a:rPr lang="en-US" sz="1400" i="1">
                                  <a:effectLst/>
                                  <a:latin typeface="Cambria Math" panose="02040503050406030204" pitchFamily="18" charset="0"/>
                                  <a:ea typeface="MS Mincho" panose="02020609040205080304" pitchFamily="49" charset="-128"/>
                                  <a:cs typeface="Times New Roman" panose="02020603050405020304" pitchFamily="18" charset="0"/>
                                </a:rPr>
                                <m:t>4− </m:t>
                              </m:r>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𝐶</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𝑜</m:t>
                                  </m:r>
                                </m:sub>
                              </m:sSub>
                            </m:den>
                          </m:f>
                          <m:r>
                            <a:rPr lang="en-US" sz="1400" i="1">
                              <a:effectLst/>
                              <a:latin typeface="Cambria Math" panose="02040503050406030204" pitchFamily="18" charset="0"/>
                              <a:ea typeface="MS Mincho" panose="02020609040205080304" pitchFamily="49" charset="-128"/>
                              <a:cs typeface="Times New Roman" panose="02020603050405020304" pitchFamily="18" charset="0"/>
                            </a:rPr>
                            <m:t> </m:t>
                          </m:r>
                          <m:d>
                            <m:dPr>
                              <m:ctrlPr>
                                <a:rPr lang="ru-RU" sz="1400" i="1">
                                  <a:effectLst/>
                                  <a:latin typeface="Cambria Math" panose="02040503050406030204" pitchFamily="18" charset="0"/>
                                </a:rPr>
                              </m:ctrlPr>
                            </m:dPr>
                            <m:e>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𝐶</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𝑜</m:t>
                                  </m:r>
                                </m:sub>
                              </m:sSub>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𝑆𝐿</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𝑠</m:t>
                                  </m:r>
                                </m:sub>
                              </m:sSub>
                            </m:e>
                          </m:d>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26</m:t>
                              </m:r>
                            </m:e>
                          </m:d>
                        </m:e>
                      </m:eqArr>
                    </m:oMath>
                  </m:oMathPara>
                </a14:m>
                <a:endParaRPr lang="en-US" sz="1400" b="0" dirty="0">
                  <a:effectLst/>
                  <a:ea typeface="MS Mincho" panose="02020609040205080304" pitchFamily="49" charset="-128"/>
                  <a:cs typeface="Times New Roman" panose="02020603050405020304" pitchFamily="18" charset="0"/>
                </a:endParaRPr>
              </a:p>
              <a:p>
                <a:pPr marL="0" indent="0">
                  <a:lnSpc>
                    <a:spcPct val="150000"/>
                  </a:lnSpc>
                  <a:buNone/>
                </a:pPr>
                <a:r>
                  <a:rPr lang="ru-RU" sz="1400" dirty="0"/>
                  <a:t>Где</a:t>
                </a:r>
              </a:p>
              <a:p>
                <a:pPr marL="0" indent="0">
                  <a:lnSpc>
                    <a:spcPct val="150000"/>
                  </a:lnSpc>
                  <a:buNone/>
                </a:pPr>
                <a:endParaRPr lang="ru-RU" sz="1400" dirty="0"/>
              </a:p>
              <a:p>
                <a:pPr marL="0" indent="0">
                  <a:lnSpc>
                    <a:spcPct val="150000"/>
                  </a:lnSpc>
                  <a:buNone/>
                </a:pPr>
                <a:r>
                  <a:rPr lang="ru-RU" sz="1400" dirty="0"/>
                  <a:t>Критерий в кольцевой режим потока является </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ru-RU" sz="1400" i="1" smtClean="0">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𝑆𝑔</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=3.1 </m:t>
                      </m:r>
                      <m:sSup>
                        <m:sSupPr>
                          <m:ctrlPr>
                            <a:rPr lang="ru-RU" sz="1400" i="1">
                              <a:effectLst/>
                              <a:latin typeface="Cambria Math" panose="02040503050406030204" pitchFamily="18" charset="0"/>
                            </a:rPr>
                          </m:ctrlPr>
                        </m:sSupPr>
                        <m:e>
                          <m:d>
                            <m:dPr>
                              <m:begChr m:val="["/>
                              <m:endChr m:val="]"/>
                              <m:ctrlPr>
                                <a:rPr lang="ru-RU" sz="1400" i="1">
                                  <a:effectLst/>
                                  <a:latin typeface="Cambria Math" panose="02040503050406030204" pitchFamily="18" charset="0"/>
                                </a:rPr>
                              </m:ctrlPr>
                            </m:dPr>
                            <m:e>
                              <m:f>
                                <m:fPr>
                                  <m:ctrlPr>
                                    <a:rPr lang="ru-RU" sz="1400" i="1">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𝑔</m:t>
                                  </m:r>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𝜎</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𝐿</m:t>
                                      </m:r>
                                    </m:sub>
                                  </m:sSub>
                                  <m:d>
                                    <m:dPr>
                                      <m:ctrlPr>
                                        <a:rPr lang="ru-RU" sz="1400" i="1">
                                          <a:effectLst/>
                                          <a:latin typeface="Cambria Math" panose="02040503050406030204" pitchFamily="18" charset="0"/>
                                        </a:rPr>
                                      </m:ctrlPr>
                                    </m:dPr>
                                    <m:e>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𝐿</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𝑔</m:t>
                                          </m:r>
                                        </m:sub>
                                      </m:sSub>
                                    </m:e>
                                  </m:d>
                                </m:num>
                                <m:den>
                                  <m:sSubSup>
                                    <m:sSubSupPr>
                                      <m:ctrlPr>
                                        <a:rPr lang="ru-RU" sz="1400" i="1">
                                          <a:effectLst/>
                                          <a:latin typeface="Cambria Math" panose="02040503050406030204" pitchFamily="18" charset="0"/>
                                        </a:rPr>
                                      </m:ctrlPr>
                                    </m:sSubSup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𝐿</m:t>
                                      </m:r>
                                    </m:sub>
                                    <m:sup>
                                      <m:r>
                                        <a:rPr lang="ru-RU" sz="1400" i="1">
                                          <a:effectLst/>
                                          <a:latin typeface="Cambria Math" panose="02040503050406030204" pitchFamily="18" charset="0"/>
                                          <a:ea typeface="MS Mincho" panose="02020609040205080304" pitchFamily="49" charset="-128"/>
                                          <a:cs typeface="Times New Roman" panose="02020603050405020304" pitchFamily="18" charset="0"/>
                                        </a:rPr>
                                        <m:t>2</m:t>
                                      </m:r>
                                    </m:sup>
                                  </m:sSubSup>
                                </m:den>
                              </m:f>
                            </m:e>
                          </m:d>
                        </m:e>
                        <m:sup>
                          <m:f>
                            <m:fPr>
                              <m:ctrlPr>
                                <a:rPr lang="ru-RU" sz="1400" i="1">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1</m:t>
                              </m:r>
                            </m:num>
                            <m:den>
                              <m:r>
                                <a:rPr lang="ru-RU" sz="1400" i="1">
                                  <a:effectLst/>
                                  <a:latin typeface="Cambria Math" panose="02040503050406030204" pitchFamily="18" charset="0"/>
                                  <a:ea typeface="MS Mincho" panose="02020609040205080304" pitchFamily="49" charset="-128"/>
                                  <a:cs typeface="Times New Roman" panose="02020603050405020304" pitchFamily="18" charset="0"/>
                                </a:rPr>
                                <m:t>4</m:t>
                              </m:r>
                            </m:den>
                          </m:f>
                        </m:sup>
                      </m:sSup>
                    </m:oMath>
                  </m:oMathPara>
                </a14:m>
                <a:endParaRPr lang="ru-RU" sz="1400" dirty="0"/>
              </a:p>
            </p:txBody>
          </p:sp>
        </mc:Choice>
        <mc:Fallback xmlns="">
          <p:sp>
            <p:nvSpPr>
              <p:cNvPr id="3" name="Объект 2">
                <a:extLst>
                  <a:ext uri="{FF2B5EF4-FFF2-40B4-BE49-F238E27FC236}">
                    <a16:creationId xmlns:a16="http://schemas.microsoft.com/office/drawing/2014/main" id="{549C33BC-50B1-42BD-B87E-C3F090B2F156}"/>
                  </a:ext>
                </a:extLst>
              </p:cNvPr>
              <p:cNvSpPr>
                <a:spLocks noGrp="1" noRot="1" noChangeAspect="1" noMove="1" noResize="1" noEditPoints="1" noAdjustHandles="1" noChangeArrowheads="1" noChangeShapeType="1" noTextEdit="1"/>
              </p:cNvSpPr>
              <p:nvPr>
                <p:ph idx="1"/>
              </p:nvPr>
            </p:nvSpPr>
            <p:spPr>
              <a:xfrm>
                <a:off x="838200" y="1231640"/>
                <a:ext cx="10515600" cy="5124709"/>
              </a:xfrm>
              <a:blipFill>
                <a:blip r:embed="rId2"/>
                <a:stretch>
                  <a:fillRect l="-174"/>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B64C7E41-3879-4F82-98C0-7C1DE0524E3E}"/>
              </a:ext>
            </a:extLst>
          </p:cNvPr>
          <p:cNvSpPr>
            <a:spLocks noGrp="1"/>
          </p:cNvSpPr>
          <p:nvPr>
            <p:ph type="sldNum" sz="quarter" idx="12"/>
          </p:nvPr>
        </p:nvSpPr>
        <p:spPr/>
        <p:txBody>
          <a:bodyPr/>
          <a:lstStyle/>
          <a:p>
            <a:fld id="{5CD93907-F172-463F-80CA-92AEE29D67DA}" type="slidenum">
              <a:rPr lang="ru-RU" smtClean="0"/>
              <a:t>10</a:t>
            </a:fld>
            <a:endParaRPr lang="ru-RU"/>
          </a:p>
        </p:txBody>
      </p:sp>
      <p:pic>
        <p:nvPicPr>
          <p:cNvPr id="6" name="Рисунок 5">
            <a:extLst>
              <a:ext uri="{FF2B5EF4-FFF2-40B4-BE49-F238E27FC236}">
                <a16:creationId xmlns:a16="http://schemas.microsoft.com/office/drawing/2014/main" id="{3AB89D7A-8BDF-45C3-88DA-DDD43C1DF38C}"/>
              </a:ext>
            </a:extLst>
          </p:cNvPr>
          <p:cNvPicPr>
            <a:picLocks noChangeAspect="1"/>
          </p:cNvPicPr>
          <p:nvPr/>
        </p:nvPicPr>
        <p:blipFill rotWithShape="1">
          <a:blip r:embed="rId3"/>
          <a:srcRect l="37992" t="52678" r="36926" b="41858"/>
          <a:stretch/>
        </p:blipFill>
        <p:spPr>
          <a:xfrm>
            <a:off x="3834881" y="2394754"/>
            <a:ext cx="4393095" cy="538369"/>
          </a:xfrm>
          <a:prstGeom prst="rect">
            <a:avLst/>
          </a:prstGeom>
        </p:spPr>
      </p:pic>
    </p:spTree>
    <p:extLst>
      <p:ext uri="{BB962C8B-B14F-4D97-AF65-F5344CB8AC3E}">
        <p14:creationId xmlns:p14="http://schemas.microsoft.com/office/powerpoint/2010/main" val="3423259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77D242-4ED1-404A-AF67-9A7253C9EC45}"/>
              </a:ext>
            </a:extLst>
          </p:cNvPr>
          <p:cNvSpPr>
            <a:spLocks noGrp="1"/>
          </p:cNvSpPr>
          <p:nvPr>
            <p:ph type="title"/>
          </p:nvPr>
        </p:nvSpPr>
        <p:spPr/>
        <p:txBody>
          <a:bodyPr/>
          <a:lstStyle/>
          <a:p>
            <a:r>
              <a:rPr lang="ru-RU" dirty="0"/>
              <a:t>Пузырьковый режим потока</a:t>
            </a: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45A72207-3048-4D06-8FA8-1609C7A594B7}"/>
                  </a:ext>
                </a:extLst>
              </p:cNvPr>
              <p:cNvSpPr>
                <a:spLocks noGrp="1"/>
              </p:cNvSpPr>
              <p:nvPr>
                <p:ph idx="1"/>
              </p:nvPr>
            </p:nvSpPr>
            <p:spPr>
              <a:xfrm>
                <a:off x="193623" y="1435881"/>
                <a:ext cx="4858062" cy="5056994"/>
              </a:xfrm>
            </p:spPr>
            <p:txBody>
              <a:bodyPr/>
              <a:lstStyle/>
              <a:p>
                <a:pPr indent="0" algn="just">
                  <a:lnSpc>
                    <a:spcPct val="150000"/>
                  </a:lnSpc>
                  <a:spcAft>
                    <a:spcPts val="0"/>
                  </a:spcAft>
                  <a:buNone/>
                </a:pPr>
                <a:r>
                  <a:rPr lang="ru-RU" sz="1600" dirty="0">
                    <a:effectLst/>
                    <a:latin typeface="Times New Roman" panose="02020603050405020304" pitchFamily="18" charset="0"/>
                    <a:ea typeface="MS Mincho" panose="02020609040205080304" pitchFamily="49" charset="-128"/>
                  </a:rPr>
                  <a:t>Для точного определения градиента давления влияют 3 главных параметра и в каждом отдельно взятом режиме рассчитывать их:</a:t>
                </a:r>
              </a:p>
              <a:p>
                <a:pPr marL="342900" lvl="0" indent="-342900" algn="just">
                  <a:lnSpc>
                    <a:spcPct val="150000"/>
                  </a:lnSpc>
                  <a:spcAft>
                    <a:spcPts val="0"/>
                  </a:spcAft>
                  <a:buFont typeface="Symbol" panose="05050102010706020507" pitchFamily="18" charset="2"/>
                  <a:buChar char=""/>
                </a:pPr>
                <a14:m>
                  <m:oMath xmlns:m="http://schemas.openxmlformats.org/officeDocument/2006/math">
                    <m:sSub>
                      <m:sSubPr>
                        <m:ctrlPr>
                          <a:rPr lang="ru-RU" sz="1600" i="1">
                            <a:effectLst/>
                            <a:latin typeface="Cambria Math" panose="02040503050406030204" pitchFamily="18" charset="0"/>
                            <a:ea typeface="MS Mincho" panose="02020609040205080304" pitchFamily="49" charset="-128"/>
                          </a:rPr>
                        </m:ctrlPr>
                      </m:sSubPr>
                      <m:e>
                        <m:r>
                          <a:rPr lang="ru-RU" sz="1600" i="1">
                            <a:effectLst/>
                            <a:latin typeface="Cambria Math" panose="02040503050406030204" pitchFamily="18" charset="0"/>
                            <a:ea typeface="MS Mincho" panose="02020609040205080304" pitchFamily="49" charset="-128"/>
                          </a:rPr>
                          <m:t>𝐻</m:t>
                        </m:r>
                      </m:e>
                      <m:sub>
                        <m:r>
                          <a:rPr lang="en-US" sz="1600" i="1">
                            <a:effectLst/>
                            <a:latin typeface="Cambria Math" panose="02040503050406030204" pitchFamily="18" charset="0"/>
                            <a:ea typeface="MS Mincho" panose="02020609040205080304" pitchFamily="49" charset="-128"/>
                          </a:rPr>
                          <m:t>𝐿</m:t>
                        </m:r>
                      </m:sub>
                    </m:sSub>
                  </m:oMath>
                </a14:m>
                <a:r>
                  <a:rPr lang="en-US" sz="1600" dirty="0">
                    <a:effectLst/>
                    <a:latin typeface="Times New Roman" panose="02020603050405020304" pitchFamily="18" charset="0"/>
                    <a:ea typeface="MS Mincho" panose="02020609040205080304" pitchFamily="49" charset="-128"/>
                  </a:rPr>
                  <a:t> – </a:t>
                </a:r>
                <a:r>
                  <a:rPr lang="ru-RU" sz="1600" dirty="0">
                    <a:effectLst/>
                    <a:latin typeface="Times New Roman" panose="02020603050405020304" pitchFamily="18" charset="0"/>
                    <a:ea typeface="MS Mincho" panose="02020609040205080304" pitchFamily="49" charset="-128"/>
                  </a:rPr>
                  <a:t>объемное содержание жидкости</a:t>
                </a:r>
              </a:p>
              <a:p>
                <a:pPr marL="342900" lvl="0" indent="-342900" algn="just">
                  <a:lnSpc>
                    <a:spcPct val="150000"/>
                  </a:lnSpc>
                  <a:spcAft>
                    <a:spcPts val="0"/>
                  </a:spcAft>
                  <a:buFont typeface="Symbol" panose="05050102010706020507" pitchFamily="18" charset="2"/>
                  <a:buChar char=""/>
                </a:pPr>
                <a14:m>
                  <m:oMath xmlns:m="http://schemas.openxmlformats.org/officeDocument/2006/math">
                    <m:sSub>
                      <m:sSubPr>
                        <m:ctrlPr>
                          <a:rPr lang="ru-RU" sz="1600" i="1" smtClean="0">
                            <a:effectLst/>
                            <a:latin typeface="Cambria Math" panose="02040503050406030204" pitchFamily="18" charset="0"/>
                            <a:ea typeface="MS Mincho" panose="02020609040205080304" pitchFamily="49" charset="-128"/>
                          </a:rPr>
                        </m:ctrlPr>
                      </m:sSubPr>
                      <m:e>
                        <m:r>
                          <a:rPr lang="ru-RU" sz="1600" i="1">
                            <a:effectLst/>
                            <a:latin typeface="Cambria Math" panose="02040503050406030204" pitchFamily="18" charset="0"/>
                            <a:ea typeface="MS Mincho" panose="02020609040205080304" pitchFamily="49" charset="-128"/>
                          </a:rPr>
                          <m:t>𝜌</m:t>
                        </m:r>
                      </m:e>
                      <m:sub>
                        <m:r>
                          <a:rPr lang="en-US" sz="1600" b="0" i="1" smtClean="0">
                            <a:effectLst/>
                            <a:latin typeface="Cambria Math" panose="02040503050406030204" pitchFamily="18" charset="0"/>
                            <a:ea typeface="MS Mincho" panose="02020609040205080304" pitchFamily="49" charset="-128"/>
                          </a:rPr>
                          <m:t>𝑠</m:t>
                        </m:r>
                      </m:sub>
                    </m:sSub>
                  </m:oMath>
                </a14:m>
                <a:r>
                  <a:rPr lang="ru-RU" sz="1600" dirty="0">
                    <a:effectLst/>
                    <a:latin typeface="Times New Roman" panose="02020603050405020304" pitchFamily="18" charset="0"/>
                    <a:ea typeface="MS Mincho" panose="02020609040205080304" pitchFamily="49" charset="-128"/>
                  </a:rPr>
                  <a:t> – реальная плотность смеси</a:t>
                </a:r>
              </a:p>
              <a:p>
                <a:pPr marL="342900" lvl="0" indent="-342900" algn="just">
                  <a:lnSpc>
                    <a:spcPct val="150000"/>
                  </a:lnSpc>
                  <a:spcAft>
                    <a:spcPts val="0"/>
                  </a:spcAft>
                  <a:buFont typeface="Symbol" panose="05050102010706020507" pitchFamily="18" charset="2"/>
                  <a:buChar char=""/>
                </a:pPr>
                <a14:m>
                  <m:oMath xmlns:m="http://schemas.openxmlformats.org/officeDocument/2006/math">
                    <m:r>
                      <a:rPr lang="en-US" sz="1600" i="1">
                        <a:effectLst/>
                        <a:latin typeface="Cambria Math" panose="02040503050406030204" pitchFamily="18" charset="0"/>
                        <a:ea typeface="MS Mincho" panose="02020609040205080304" pitchFamily="49" charset="-128"/>
                      </a:rPr>
                      <m:t>𝑓</m:t>
                    </m:r>
                  </m:oMath>
                </a14:m>
                <a:r>
                  <a:rPr lang="ru-RU" sz="1600" dirty="0">
                    <a:effectLst/>
                    <a:latin typeface="Times New Roman" panose="02020603050405020304" pitchFamily="18" charset="0"/>
                    <a:ea typeface="MS Mincho" panose="02020609040205080304" pitchFamily="49" charset="-128"/>
                  </a:rPr>
                  <a:t> – коэффициент трения </a:t>
                </a:r>
              </a:p>
              <a:p>
                <a:pPr marL="0" indent="0">
                  <a:buNone/>
                </a:pPr>
                <a:endParaRPr lang="ru-RU" dirty="0"/>
              </a:p>
            </p:txBody>
          </p:sp>
        </mc:Choice>
        <mc:Fallback xmlns="">
          <p:sp>
            <p:nvSpPr>
              <p:cNvPr id="3" name="Объект 2">
                <a:extLst>
                  <a:ext uri="{FF2B5EF4-FFF2-40B4-BE49-F238E27FC236}">
                    <a16:creationId xmlns:a16="http://schemas.microsoft.com/office/drawing/2014/main" id="{45A72207-3048-4D06-8FA8-1609C7A594B7}"/>
                  </a:ext>
                </a:extLst>
              </p:cNvPr>
              <p:cNvSpPr>
                <a:spLocks noGrp="1" noRot="1" noChangeAspect="1" noMove="1" noResize="1" noEditPoints="1" noAdjustHandles="1" noChangeArrowheads="1" noChangeShapeType="1" noTextEdit="1"/>
              </p:cNvSpPr>
              <p:nvPr>
                <p:ph idx="1"/>
              </p:nvPr>
            </p:nvSpPr>
            <p:spPr>
              <a:xfrm>
                <a:off x="193623" y="1435881"/>
                <a:ext cx="4858062" cy="5056994"/>
              </a:xfrm>
              <a:blipFill>
                <a:blip r:embed="rId2"/>
                <a:stretch>
                  <a:fillRect l="-753" r="-627"/>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03A40705-A1A1-49CD-91F7-B80F10ADEE35}"/>
              </a:ext>
            </a:extLst>
          </p:cNvPr>
          <p:cNvSpPr>
            <a:spLocks noGrp="1"/>
          </p:cNvSpPr>
          <p:nvPr>
            <p:ph type="sldNum" sz="quarter" idx="12"/>
          </p:nvPr>
        </p:nvSpPr>
        <p:spPr/>
        <p:txBody>
          <a:bodyPr/>
          <a:lstStyle/>
          <a:p>
            <a:fld id="{5CD93907-F172-463F-80CA-92AEE29D67DA}" type="slidenum">
              <a:rPr lang="ru-RU" smtClean="0"/>
              <a:t>11</a:t>
            </a:fld>
            <a:endParaRPr lang="ru-RU"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B1E5C0D-CCDA-4014-9C61-87E73AC7519C}"/>
                  </a:ext>
                </a:extLst>
              </p:cNvPr>
              <p:cNvSpPr txBox="1"/>
              <p:nvPr/>
            </p:nvSpPr>
            <p:spPr>
              <a:xfrm>
                <a:off x="5323840" y="1435881"/>
                <a:ext cx="6674537" cy="4586256"/>
              </a:xfrm>
              <a:prstGeom prst="rect">
                <a:avLst/>
              </a:prstGeom>
              <a:noFill/>
            </p:spPr>
            <p:txBody>
              <a:bodyPr wrap="square" rtlCol="0">
                <a:spAutoFit/>
              </a:bodyPr>
              <a:lstStyle/>
              <a:p>
                <a:pPr>
                  <a:lnSpc>
                    <a:spcPct val="150000"/>
                  </a:lnSpc>
                </a:pPr>
                <a:r>
                  <a:rPr lang="ru-RU" sz="1600" dirty="0"/>
                  <a:t>Пузырьковый режим потока</a:t>
                </a:r>
              </a:p>
              <a:p>
                <a:pPr>
                  <a:lnSpc>
                    <a:spcPct val="150000"/>
                  </a:lnSpc>
                </a:pPr>
                <a:r>
                  <a:rPr lang="ru-RU" sz="1600" dirty="0">
                    <a:effectLst/>
                    <a:latin typeface="Times New Roman" panose="02020603050405020304" pitchFamily="18" charset="0"/>
                    <a:ea typeface="MS Mincho" panose="02020609040205080304" pitchFamily="49" charset="-128"/>
                  </a:rPr>
                  <a:t>Значение </a:t>
                </a:r>
                <a14:m>
                  <m:oMath xmlns:m="http://schemas.openxmlformats.org/officeDocument/2006/math">
                    <m:sSub>
                      <m:sSubPr>
                        <m:ctrlPr>
                          <a:rPr lang="ru-RU" sz="1600" i="1">
                            <a:effectLst/>
                            <a:latin typeface="Cambria Math" panose="02040503050406030204" pitchFamily="18" charset="0"/>
                            <a:ea typeface="MS Mincho" panose="02020609040205080304" pitchFamily="49" charset="-128"/>
                          </a:rPr>
                        </m:ctrlPr>
                      </m:sSubPr>
                      <m:e>
                        <m:r>
                          <a:rPr lang="ru-RU" sz="1600" i="1">
                            <a:effectLst/>
                            <a:latin typeface="Cambria Math" panose="02040503050406030204" pitchFamily="18" charset="0"/>
                            <a:ea typeface="MS Mincho" panose="02020609040205080304" pitchFamily="49" charset="-128"/>
                          </a:rPr>
                          <m:t>𝐻</m:t>
                        </m:r>
                      </m:e>
                      <m:sub>
                        <m:r>
                          <a:rPr lang="en-US" sz="1600" i="1">
                            <a:effectLst/>
                            <a:latin typeface="Cambria Math" panose="02040503050406030204" pitchFamily="18" charset="0"/>
                            <a:ea typeface="MS Mincho" panose="02020609040205080304" pitchFamily="49" charset="-128"/>
                          </a:rPr>
                          <m:t>𝐿</m:t>
                        </m:r>
                      </m:sub>
                    </m:sSub>
                    <m:r>
                      <a:rPr lang="ru-RU" sz="1600" i="1">
                        <a:effectLst/>
                        <a:latin typeface="Cambria Math" panose="02040503050406030204" pitchFamily="18" charset="0"/>
                        <a:ea typeface="MS Mincho" panose="02020609040205080304" pitchFamily="49" charset="-128"/>
                      </a:rPr>
                      <m:t> </m:t>
                    </m:r>
                  </m:oMath>
                </a14:m>
                <a:r>
                  <a:rPr lang="ru-RU" sz="1600" dirty="0">
                    <a:effectLst/>
                    <a:latin typeface="Times New Roman" panose="02020603050405020304" pitchFamily="18" charset="0"/>
                    <a:ea typeface="MS Mincho" panose="02020609040205080304" pitchFamily="49" charset="-128"/>
                  </a:rPr>
                  <a:t>и </a:t>
                </a:r>
                <a14:m>
                  <m:oMath xmlns:m="http://schemas.openxmlformats.org/officeDocument/2006/math">
                    <m:sSub>
                      <m:sSubPr>
                        <m:ctrlPr>
                          <a:rPr lang="ru-RU" sz="1600" i="1">
                            <a:latin typeface="Cambria Math" panose="02040503050406030204" pitchFamily="18" charset="0"/>
                          </a:rPr>
                        </m:ctrlPr>
                      </m:sSubPr>
                      <m:e>
                        <m:r>
                          <a:rPr lang="ru-RU" sz="1600" i="1">
                            <a:latin typeface="Cambria Math" panose="02040503050406030204" pitchFamily="18" charset="0"/>
                            <a:ea typeface="Cambria Math" panose="02040503050406030204" pitchFamily="18" charset="0"/>
                          </a:rPr>
                          <m:t>𝜌</m:t>
                        </m:r>
                      </m:e>
                      <m:sub>
                        <m:r>
                          <a:rPr lang="en-US" sz="1600" i="1">
                            <a:latin typeface="Cambria Math" panose="02040503050406030204" pitchFamily="18" charset="0"/>
                            <a:ea typeface="MS Mincho" panose="02020609040205080304" pitchFamily="49" charset="-128"/>
                            <a:cs typeface="Times New Roman" panose="02020603050405020304" pitchFamily="18" charset="0"/>
                          </a:rPr>
                          <m:t>𝑠</m:t>
                        </m:r>
                      </m:sub>
                    </m:sSub>
                    <m:r>
                      <a:rPr lang="en-US" sz="1600" i="1">
                        <a:latin typeface="Cambria Math" panose="02040503050406030204" pitchFamily="18" charset="0"/>
                        <a:ea typeface="MS Mincho" panose="02020609040205080304" pitchFamily="49" charset="-128"/>
                        <a:cs typeface="Times New Roman" panose="02020603050405020304" pitchFamily="18" charset="0"/>
                      </a:rPr>
                      <m:t> </m:t>
                    </m:r>
                  </m:oMath>
                </a14:m>
                <a:r>
                  <a:rPr lang="ru-RU" sz="1600" dirty="0">
                    <a:effectLst/>
                    <a:latin typeface="Times New Roman" panose="02020603050405020304" pitchFamily="18" charset="0"/>
                    <a:ea typeface="MS Mincho" panose="02020609040205080304" pitchFamily="49" charset="-128"/>
                  </a:rPr>
                  <a:t>в пузырьковом потоке можно с помощью соотношений (27) и (28):</a:t>
                </a:r>
              </a:p>
              <a:p>
                <a:pPr>
                  <a:lnSpc>
                    <a:spcPct val="150000"/>
                  </a:lnSpc>
                </a:pPr>
                <a:endParaRPr lang="en-US" sz="1600" b="0" dirty="0">
                  <a:effectLst/>
                  <a:ea typeface="MS Mincho" panose="02020609040205080304" pitchFamily="49" charset="-128"/>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eqArr>
                        <m:eqArrPr>
                          <m:ctrlPr>
                            <a:rPr lang="en-US" sz="1600" i="1">
                              <a:latin typeface="Cambria Math" panose="02040503050406030204" pitchFamily="18" charset="0"/>
                              <a:ea typeface="MS Mincho" panose="02020609040205080304" pitchFamily="49" charset="-128"/>
                              <a:cs typeface="Times New Roman" panose="02020603050405020304" pitchFamily="18" charset="0"/>
                            </a:rPr>
                          </m:ctrlPr>
                        </m:eqArrPr>
                        <m:e>
                          <m:sSub>
                            <m:sSubPr>
                              <m:ctrlPr>
                                <a:rPr lang="ru-RU" sz="1600" i="1">
                                  <a:latin typeface="Cambria Math" panose="02040503050406030204" pitchFamily="18" charset="0"/>
                                </a:rPr>
                              </m:ctrlPr>
                            </m:sSubPr>
                            <m:e>
                              <m:r>
                                <a:rPr lang="ru-RU" sz="1600" i="1">
                                  <a:latin typeface="Cambria Math" panose="02040503050406030204" pitchFamily="18" charset="0"/>
                                  <a:ea typeface="MS Mincho" panose="02020609040205080304" pitchFamily="49" charset="-128"/>
                                  <a:cs typeface="Times New Roman" panose="02020603050405020304" pitchFamily="18" charset="0"/>
                                </a:rPr>
                                <m:t>𝐻</m:t>
                              </m:r>
                            </m:e>
                            <m:sub>
                              <m:r>
                                <a:rPr lang="en-US" sz="1600" i="1">
                                  <a:latin typeface="Cambria Math" panose="02040503050406030204" pitchFamily="18" charset="0"/>
                                  <a:ea typeface="MS Mincho" panose="02020609040205080304" pitchFamily="49" charset="-128"/>
                                  <a:cs typeface="Times New Roman" panose="02020603050405020304" pitchFamily="18" charset="0"/>
                                </a:rPr>
                                <m:t>𝐿</m:t>
                              </m:r>
                            </m:sub>
                          </m:sSub>
                          <m:r>
                            <a:rPr lang="ru-RU" sz="1600" i="1">
                              <a:latin typeface="Cambria Math" panose="02040503050406030204" pitchFamily="18" charset="0"/>
                              <a:ea typeface="MS Mincho" panose="02020609040205080304" pitchFamily="49" charset="-128"/>
                              <a:cs typeface="Times New Roman" panose="02020603050405020304" pitchFamily="18" charset="0"/>
                            </a:rPr>
                            <m:t>=1−</m:t>
                          </m:r>
                          <m:f>
                            <m:fPr>
                              <m:ctrlPr>
                                <a:rPr lang="ru-RU" sz="1600" i="1">
                                  <a:latin typeface="Cambria Math" panose="02040503050406030204" pitchFamily="18" charset="0"/>
                                </a:rPr>
                              </m:ctrlPr>
                            </m:fPr>
                            <m:num>
                              <m:sSub>
                                <m:sSubPr>
                                  <m:ctrlPr>
                                    <a:rPr lang="ru-RU" sz="1600" i="1">
                                      <a:latin typeface="Cambria Math" panose="02040503050406030204" pitchFamily="18" charset="0"/>
                                    </a:rPr>
                                  </m:ctrlPr>
                                </m:sSubPr>
                                <m:e>
                                  <m:r>
                                    <a:rPr lang="ru-RU" sz="1600" i="1">
                                      <a:latin typeface="Cambria Math" panose="02040503050406030204" pitchFamily="18" charset="0"/>
                                      <a:ea typeface="MS Mincho" panose="02020609040205080304" pitchFamily="49" charset="-128"/>
                                      <a:cs typeface="Times New Roman" panose="02020603050405020304" pitchFamily="18" charset="0"/>
                                    </a:rPr>
                                    <m:t>𝑣</m:t>
                                  </m:r>
                                </m:e>
                                <m:sub>
                                  <m:r>
                                    <a:rPr lang="en-US" sz="1600" i="1">
                                      <a:latin typeface="Cambria Math" panose="02040503050406030204" pitchFamily="18" charset="0"/>
                                      <a:ea typeface="MS Mincho" panose="02020609040205080304" pitchFamily="49" charset="-128"/>
                                      <a:cs typeface="Times New Roman" panose="02020603050405020304" pitchFamily="18" charset="0"/>
                                    </a:rPr>
                                    <m:t>𝑆𝑔</m:t>
                                  </m:r>
                                </m:sub>
                              </m:sSub>
                            </m:num>
                            <m:den>
                              <m:sSub>
                                <m:sSubPr>
                                  <m:ctrlPr>
                                    <a:rPr lang="ru-RU" sz="1600" i="1">
                                      <a:latin typeface="Cambria Math" panose="02040503050406030204" pitchFamily="18" charset="0"/>
                                    </a:rPr>
                                  </m:ctrlPr>
                                </m:sSubPr>
                                <m:e>
                                  <m:r>
                                    <a:rPr lang="ru-RU" sz="1600" i="1">
                                      <a:latin typeface="Cambria Math" panose="02040503050406030204" pitchFamily="18" charset="0"/>
                                      <a:ea typeface="MS Mincho" panose="02020609040205080304" pitchFamily="49" charset="-128"/>
                                      <a:cs typeface="Times New Roman" panose="02020603050405020304" pitchFamily="18" charset="0"/>
                                    </a:rPr>
                                    <m:t>𝐶</m:t>
                                  </m:r>
                                </m:e>
                                <m:sub>
                                  <m:r>
                                    <a:rPr lang="en-US" sz="1600" i="1">
                                      <a:latin typeface="Cambria Math" panose="02040503050406030204" pitchFamily="18" charset="0"/>
                                      <a:ea typeface="MS Mincho" panose="02020609040205080304" pitchFamily="49" charset="-128"/>
                                      <a:cs typeface="Times New Roman" panose="02020603050405020304" pitchFamily="18" charset="0"/>
                                    </a:rPr>
                                    <m:t>𝑜</m:t>
                                  </m:r>
                                </m:sub>
                              </m:sSub>
                              <m:sSub>
                                <m:sSubPr>
                                  <m:ctrlPr>
                                    <a:rPr lang="ru-RU" sz="1600" i="1">
                                      <a:latin typeface="Cambria Math" panose="02040503050406030204" pitchFamily="18" charset="0"/>
                                    </a:rPr>
                                  </m:ctrlPr>
                                </m:sSubPr>
                                <m:e>
                                  <m:r>
                                    <a:rPr lang="ru-RU" sz="1600" i="1">
                                      <a:latin typeface="Cambria Math" panose="02040503050406030204" pitchFamily="18" charset="0"/>
                                      <a:ea typeface="MS Mincho" panose="02020609040205080304" pitchFamily="49" charset="-128"/>
                                      <a:cs typeface="Times New Roman" panose="02020603050405020304" pitchFamily="18" charset="0"/>
                                    </a:rPr>
                                    <m:t>𝑣</m:t>
                                  </m:r>
                                </m:e>
                                <m:sub>
                                  <m:r>
                                    <a:rPr lang="en-US" sz="1600" i="1">
                                      <a:latin typeface="Cambria Math" panose="02040503050406030204" pitchFamily="18" charset="0"/>
                                      <a:ea typeface="MS Mincho" panose="02020609040205080304" pitchFamily="49" charset="-128"/>
                                      <a:cs typeface="Times New Roman" panose="02020603050405020304" pitchFamily="18" charset="0"/>
                                    </a:rPr>
                                    <m:t>𝑚</m:t>
                                  </m:r>
                                </m:sub>
                              </m:sSub>
                              <m:r>
                                <a:rPr lang="ru-RU" sz="1600" i="1">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600" i="1">
                                      <a:latin typeface="Cambria Math" panose="02040503050406030204" pitchFamily="18" charset="0"/>
                                    </a:rPr>
                                  </m:ctrlPr>
                                </m:sSubPr>
                                <m:e>
                                  <m:r>
                                    <a:rPr lang="ru-RU" sz="1600" i="1">
                                      <a:latin typeface="Cambria Math" panose="02040503050406030204" pitchFamily="18" charset="0"/>
                                      <a:ea typeface="MS Mincho" panose="02020609040205080304" pitchFamily="49" charset="-128"/>
                                      <a:cs typeface="Times New Roman" panose="02020603050405020304" pitchFamily="18" charset="0"/>
                                    </a:rPr>
                                    <m:t>𝑣</m:t>
                                  </m:r>
                                </m:e>
                                <m:sub>
                                  <m:r>
                                    <a:rPr lang="en-US" sz="1600" i="1">
                                      <a:latin typeface="Cambria Math" panose="02040503050406030204" pitchFamily="18" charset="0"/>
                                      <a:ea typeface="MS Mincho" panose="02020609040205080304" pitchFamily="49" charset="-128"/>
                                      <a:cs typeface="Times New Roman" panose="02020603050405020304" pitchFamily="18" charset="0"/>
                                    </a:rPr>
                                    <m:t>𝑠</m:t>
                                  </m:r>
                                </m:sub>
                              </m:sSub>
                            </m:den>
                          </m:f>
                          <m:r>
                            <a:rPr lang="en-US" sz="1600" i="1">
                              <a:latin typeface="Cambria Math" panose="02040503050406030204" pitchFamily="18" charset="0"/>
                              <a:ea typeface="MS Mincho" panose="02020609040205080304" pitchFamily="49" charset="-128"/>
                              <a:cs typeface="Times New Roman" panose="02020603050405020304" pitchFamily="18" charset="0"/>
                            </a:rPr>
                            <m:t>#</m:t>
                          </m:r>
                          <m:d>
                            <m:dPr>
                              <m:ctrlPr>
                                <a:rPr lang="en-US" sz="1600" i="1">
                                  <a:latin typeface="Cambria Math" panose="02040503050406030204" pitchFamily="18" charset="0"/>
                                  <a:ea typeface="MS Mincho" panose="02020609040205080304" pitchFamily="49" charset="-128"/>
                                  <a:cs typeface="Times New Roman" panose="02020603050405020304" pitchFamily="18" charset="0"/>
                                </a:rPr>
                              </m:ctrlPr>
                            </m:dPr>
                            <m:e>
                              <m:r>
                                <a:rPr lang="en-US" sz="1600" i="1">
                                  <a:latin typeface="Cambria Math" panose="02040503050406030204" pitchFamily="18" charset="0"/>
                                  <a:ea typeface="MS Mincho" panose="02020609040205080304" pitchFamily="49" charset="-128"/>
                                  <a:cs typeface="Times New Roman" panose="02020603050405020304" pitchFamily="18" charset="0"/>
                                </a:rPr>
                                <m:t>27</m:t>
                              </m:r>
                            </m:e>
                          </m:d>
                        </m:e>
                      </m:eqArr>
                    </m:oMath>
                  </m:oMathPara>
                </a14:m>
                <a:endParaRPr lang="en-US" sz="1600" dirty="0"/>
              </a:p>
              <a:p>
                <a:pPr algn="ctr">
                  <a:lnSpc>
                    <a:spcPct val="150000"/>
                  </a:lnSpc>
                </a:pPr>
                <a14:m>
                  <m:oMath xmlns:m="http://schemas.openxmlformats.org/officeDocument/2006/math">
                    <m:sSub>
                      <m:sSubPr>
                        <m:ctrlPr>
                          <a:rPr lang="ru-RU" sz="1600" i="1" smtClean="0">
                            <a:latin typeface="Cambria Math" panose="02040503050406030204" pitchFamily="18" charset="0"/>
                          </a:rPr>
                        </m:ctrlPr>
                      </m:sSubPr>
                      <m:e>
                        <m:r>
                          <a:rPr lang="ru-RU" sz="1600" i="1" smtClean="0">
                            <a:latin typeface="Cambria Math" panose="02040503050406030204" pitchFamily="18" charset="0"/>
                            <a:ea typeface="Cambria Math" panose="02040503050406030204" pitchFamily="18" charset="0"/>
                          </a:rPr>
                          <m:t>𝜌</m:t>
                        </m:r>
                      </m:e>
                      <m:sub>
                        <m:r>
                          <a:rPr lang="en-US" sz="1600" b="0" i="1" smtClean="0">
                            <a:latin typeface="Cambria Math" panose="02040503050406030204" pitchFamily="18" charset="0"/>
                            <a:ea typeface="MS Mincho" panose="02020609040205080304" pitchFamily="49" charset="-128"/>
                            <a:cs typeface="Times New Roman" panose="02020603050405020304" pitchFamily="18" charset="0"/>
                          </a:rPr>
                          <m:t>𝑠</m:t>
                        </m:r>
                      </m:sub>
                    </m:sSub>
                  </m:oMath>
                </a14:m>
                <a:r>
                  <a:rPr lang="en-US" sz="1600" dirty="0"/>
                  <a:t> = </a:t>
                </a:r>
                <a14:m>
                  <m:oMath xmlns:m="http://schemas.openxmlformats.org/officeDocument/2006/math">
                    <m:sSub>
                      <m:sSubPr>
                        <m:ctrlPr>
                          <a:rPr lang="ru-RU" sz="1600" i="1">
                            <a:latin typeface="Cambria Math" panose="02040503050406030204" pitchFamily="18" charset="0"/>
                          </a:rPr>
                        </m:ctrlPr>
                      </m:sSubPr>
                      <m:e>
                        <m:r>
                          <a:rPr lang="ru-RU" sz="1600" i="1" smtClean="0">
                            <a:latin typeface="Cambria Math" panose="02040503050406030204" pitchFamily="18" charset="0"/>
                            <a:ea typeface="Cambria Math" panose="02040503050406030204" pitchFamily="18" charset="0"/>
                          </a:rPr>
                          <m:t>𝜌</m:t>
                        </m:r>
                      </m:e>
                      <m:sub>
                        <m:r>
                          <a:rPr lang="en-US" sz="1600" b="0" i="1" smtClean="0">
                            <a:latin typeface="Cambria Math" panose="02040503050406030204" pitchFamily="18" charset="0"/>
                            <a:ea typeface="MS Mincho" panose="02020609040205080304" pitchFamily="49" charset="-128"/>
                            <a:cs typeface="Times New Roman" panose="02020603050405020304" pitchFamily="18" charset="0"/>
                          </a:rPr>
                          <m:t>𝑔</m:t>
                        </m:r>
                      </m:sub>
                    </m:sSub>
                  </m:oMath>
                </a14:m>
                <a:r>
                  <a:rPr lang="en-US" sz="1600" dirty="0"/>
                  <a:t>(1 - </a:t>
                </a:r>
                <a14:m>
                  <m:oMath xmlns:m="http://schemas.openxmlformats.org/officeDocument/2006/math">
                    <m:sSub>
                      <m:sSubPr>
                        <m:ctrlPr>
                          <a:rPr lang="ru-RU" sz="1600" i="1">
                            <a:latin typeface="Cambria Math" panose="02040503050406030204" pitchFamily="18" charset="0"/>
                          </a:rPr>
                        </m:ctrlPr>
                      </m:sSubPr>
                      <m:e>
                        <m:r>
                          <a:rPr lang="ru-RU" sz="1600" i="1">
                            <a:latin typeface="Cambria Math" panose="02040503050406030204" pitchFamily="18" charset="0"/>
                            <a:ea typeface="MS Mincho" panose="02020609040205080304" pitchFamily="49" charset="-128"/>
                            <a:cs typeface="Times New Roman" panose="02020603050405020304" pitchFamily="18" charset="0"/>
                          </a:rPr>
                          <m:t>𝐻</m:t>
                        </m:r>
                      </m:e>
                      <m:sub>
                        <m:r>
                          <a:rPr lang="en-US" sz="1600" i="1">
                            <a:latin typeface="Cambria Math" panose="02040503050406030204" pitchFamily="18" charset="0"/>
                            <a:ea typeface="MS Mincho" panose="02020609040205080304" pitchFamily="49" charset="-128"/>
                            <a:cs typeface="Times New Roman" panose="02020603050405020304" pitchFamily="18" charset="0"/>
                          </a:rPr>
                          <m:t>𝐿</m:t>
                        </m:r>
                      </m:sub>
                    </m:sSub>
                  </m:oMath>
                </a14:m>
                <a:r>
                  <a:rPr lang="en-US" sz="1600" dirty="0"/>
                  <a:t>) + </a:t>
                </a:r>
                <a14:m>
                  <m:oMath xmlns:m="http://schemas.openxmlformats.org/officeDocument/2006/math">
                    <m:sSub>
                      <m:sSubPr>
                        <m:ctrlPr>
                          <a:rPr lang="ru-RU" sz="1600" i="1">
                            <a:latin typeface="Cambria Math" panose="02040503050406030204" pitchFamily="18" charset="0"/>
                          </a:rPr>
                        </m:ctrlPr>
                      </m:sSubPr>
                      <m:e>
                        <m:r>
                          <a:rPr lang="ru-RU" sz="1600" i="1" smtClean="0">
                            <a:latin typeface="Cambria Math" panose="02040503050406030204" pitchFamily="18" charset="0"/>
                            <a:ea typeface="Cambria Math" panose="02040503050406030204" pitchFamily="18" charset="0"/>
                          </a:rPr>
                          <m:t>𝜌</m:t>
                        </m:r>
                      </m:e>
                      <m:sub>
                        <m:r>
                          <a:rPr lang="en-US" sz="1600" i="1">
                            <a:latin typeface="Cambria Math" panose="02040503050406030204" pitchFamily="18" charset="0"/>
                            <a:ea typeface="MS Mincho" panose="02020609040205080304" pitchFamily="49" charset="-128"/>
                            <a:cs typeface="Times New Roman" panose="02020603050405020304" pitchFamily="18" charset="0"/>
                          </a:rPr>
                          <m:t>𝐿</m:t>
                        </m:r>
                      </m:sub>
                    </m:sSub>
                  </m:oMath>
                </a14:m>
                <a:r>
                  <a:rPr lang="ru-RU" sz="1600" dirty="0"/>
                  <a:t> </a:t>
                </a:r>
                <a14:m>
                  <m:oMath xmlns:m="http://schemas.openxmlformats.org/officeDocument/2006/math">
                    <m:sSub>
                      <m:sSubPr>
                        <m:ctrlPr>
                          <a:rPr lang="ru-RU" sz="1600" i="1">
                            <a:latin typeface="Cambria Math" panose="02040503050406030204" pitchFamily="18" charset="0"/>
                          </a:rPr>
                        </m:ctrlPr>
                      </m:sSubPr>
                      <m:e>
                        <m:r>
                          <a:rPr lang="ru-RU" sz="1600" i="1">
                            <a:latin typeface="Cambria Math" panose="02040503050406030204" pitchFamily="18" charset="0"/>
                            <a:ea typeface="MS Mincho" panose="02020609040205080304" pitchFamily="49" charset="-128"/>
                            <a:cs typeface="Times New Roman" panose="02020603050405020304" pitchFamily="18" charset="0"/>
                          </a:rPr>
                          <m:t>𝐻</m:t>
                        </m:r>
                      </m:e>
                      <m:sub>
                        <m:r>
                          <a:rPr lang="en-US" sz="1600" i="1">
                            <a:latin typeface="Cambria Math" panose="02040503050406030204" pitchFamily="18" charset="0"/>
                            <a:ea typeface="MS Mincho" panose="02020609040205080304" pitchFamily="49" charset="-128"/>
                            <a:cs typeface="Times New Roman" panose="02020603050405020304" pitchFamily="18" charset="0"/>
                          </a:rPr>
                          <m:t>𝐿</m:t>
                        </m:r>
                      </m:sub>
                    </m:sSub>
                  </m:oMath>
                </a14:m>
                <a:r>
                  <a:rPr lang="en-US" sz="1600" dirty="0"/>
                  <a:t> (28)</a:t>
                </a:r>
                <a:endParaRPr lang="ru-RU" sz="1600" dirty="0"/>
              </a:p>
              <a:p>
                <a:pPr algn="ctr"/>
                <a14:m>
                  <m:oMathPara xmlns:m="http://schemas.openxmlformats.org/officeDocument/2006/math">
                    <m:oMathParaPr>
                      <m:jc m:val="centerGroup"/>
                    </m:oMathParaPr>
                    <m:oMath xmlns:m="http://schemas.openxmlformats.org/officeDocument/2006/math">
                      <m:sSub>
                        <m:sSubPr>
                          <m:ctrlPr>
                            <a:rPr lang="ru-RU" sz="1600" i="1" smtClean="0">
                              <a:effectLst/>
                              <a:latin typeface="Cambria Math" panose="02040503050406030204" pitchFamily="18" charset="0"/>
                            </a:rPr>
                          </m:ctrlPr>
                        </m:sSubPr>
                        <m:e>
                          <m:r>
                            <a:rPr lang="ru-RU" sz="16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600" b="0" i="1" smtClean="0">
                              <a:effectLst/>
                              <a:latin typeface="Cambria Math" panose="02040503050406030204" pitchFamily="18" charset="0"/>
                              <a:ea typeface="MS Mincho" panose="02020609040205080304" pitchFamily="49" charset="-128"/>
                              <a:cs typeface="Times New Roman" panose="02020603050405020304" pitchFamily="18" charset="0"/>
                            </a:rPr>
                            <m:t>𝑠</m:t>
                          </m:r>
                        </m:sub>
                      </m:sSub>
                      <m:r>
                        <a:rPr lang="ru-RU" sz="1600" i="1">
                          <a:effectLst/>
                          <a:latin typeface="Cambria Math" panose="02040503050406030204" pitchFamily="18" charset="0"/>
                          <a:ea typeface="MS Mincho" panose="02020609040205080304" pitchFamily="49" charset="-128"/>
                          <a:cs typeface="Times New Roman" panose="02020603050405020304" pitchFamily="18" charset="0"/>
                        </a:rPr>
                        <m:t>=</m:t>
                      </m:r>
                      <m:r>
                        <a:rPr lang="en-US" sz="1600" b="0" i="1" smtClean="0">
                          <a:effectLst/>
                          <a:latin typeface="Cambria Math" panose="02040503050406030204" pitchFamily="18" charset="0"/>
                          <a:ea typeface="MS Mincho" panose="02020609040205080304" pitchFamily="49" charset="-128"/>
                          <a:cs typeface="Times New Roman" panose="02020603050405020304" pitchFamily="18" charset="0"/>
                        </a:rPr>
                        <m:t>1.53</m:t>
                      </m:r>
                      <m:r>
                        <a:rPr lang="ru-RU" sz="1600" i="1">
                          <a:effectLst/>
                          <a:latin typeface="Cambria Math" panose="02040503050406030204" pitchFamily="18" charset="0"/>
                          <a:ea typeface="MS Mincho" panose="02020609040205080304" pitchFamily="49" charset="-128"/>
                          <a:cs typeface="Times New Roman" panose="02020603050405020304" pitchFamily="18" charset="0"/>
                        </a:rPr>
                        <m:t> </m:t>
                      </m:r>
                      <m:sSup>
                        <m:sSupPr>
                          <m:ctrlPr>
                            <a:rPr lang="ru-RU" sz="1600" i="1">
                              <a:effectLst/>
                              <a:latin typeface="Cambria Math" panose="02040503050406030204" pitchFamily="18" charset="0"/>
                            </a:rPr>
                          </m:ctrlPr>
                        </m:sSupPr>
                        <m:e>
                          <m:d>
                            <m:dPr>
                              <m:begChr m:val="["/>
                              <m:endChr m:val="]"/>
                              <m:ctrlPr>
                                <a:rPr lang="ru-RU" sz="1600" i="1">
                                  <a:effectLst/>
                                  <a:latin typeface="Cambria Math" panose="02040503050406030204" pitchFamily="18" charset="0"/>
                                </a:rPr>
                              </m:ctrlPr>
                            </m:dPr>
                            <m:e>
                              <m:f>
                                <m:fPr>
                                  <m:ctrlPr>
                                    <a:rPr lang="ru-RU" sz="1600" i="1">
                                      <a:effectLst/>
                                      <a:latin typeface="Cambria Math" panose="02040503050406030204" pitchFamily="18" charset="0"/>
                                    </a:rPr>
                                  </m:ctrlPr>
                                </m:fPr>
                                <m:num>
                                  <m:r>
                                    <a:rPr lang="ru-RU" sz="1600" i="1">
                                      <a:effectLst/>
                                      <a:latin typeface="Cambria Math" panose="02040503050406030204" pitchFamily="18" charset="0"/>
                                      <a:ea typeface="MS Mincho" panose="02020609040205080304" pitchFamily="49" charset="-128"/>
                                      <a:cs typeface="Times New Roman" panose="02020603050405020304" pitchFamily="18" charset="0"/>
                                    </a:rPr>
                                    <m:t>𝑔</m:t>
                                  </m:r>
                                  <m:sSub>
                                    <m:sSubPr>
                                      <m:ctrlPr>
                                        <a:rPr lang="ru-RU" sz="1600" i="1">
                                          <a:effectLst/>
                                          <a:latin typeface="Cambria Math" panose="02040503050406030204" pitchFamily="18" charset="0"/>
                                        </a:rPr>
                                      </m:ctrlPr>
                                    </m:sSubPr>
                                    <m:e>
                                      <m:r>
                                        <a:rPr lang="ru-RU" sz="1600" i="1">
                                          <a:effectLst/>
                                          <a:latin typeface="Cambria Math" panose="02040503050406030204" pitchFamily="18" charset="0"/>
                                          <a:ea typeface="MS Mincho" panose="02020609040205080304" pitchFamily="49" charset="-128"/>
                                          <a:cs typeface="Times New Roman" panose="02020603050405020304" pitchFamily="18" charset="0"/>
                                        </a:rPr>
                                        <m:t>𝜎</m:t>
                                      </m:r>
                                    </m:e>
                                    <m:sub>
                                      <m:r>
                                        <a:rPr lang="ru-RU" sz="1600" i="1">
                                          <a:effectLst/>
                                          <a:latin typeface="Cambria Math" panose="02040503050406030204" pitchFamily="18" charset="0"/>
                                          <a:ea typeface="MS Mincho" panose="02020609040205080304" pitchFamily="49" charset="-128"/>
                                          <a:cs typeface="Times New Roman" panose="02020603050405020304" pitchFamily="18" charset="0"/>
                                        </a:rPr>
                                        <m:t>𝐿</m:t>
                                      </m:r>
                                    </m:sub>
                                  </m:sSub>
                                  <m:d>
                                    <m:dPr>
                                      <m:ctrlPr>
                                        <a:rPr lang="ru-RU" sz="1600" i="1">
                                          <a:effectLst/>
                                          <a:latin typeface="Cambria Math" panose="02040503050406030204" pitchFamily="18" charset="0"/>
                                        </a:rPr>
                                      </m:ctrlPr>
                                    </m:dPr>
                                    <m:e>
                                      <m:sSub>
                                        <m:sSubPr>
                                          <m:ctrlPr>
                                            <a:rPr lang="ru-RU" sz="1600" i="1">
                                              <a:effectLst/>
                                              <a:latin typeface="Cambria Math" panose="02040503050406030204" pitchFamily="18" charset="0"/>
                                            </a:rPr>
                                          </m:ctrlPr>
                                        </m:sSubPr>
                                        <m:e>
                                          <m:r>
                                            <a:rPr lang="ru-RU" sz="16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ru-RU" sz="1600" i="1">
                                              <a:effectLst/>
                                              <a:latin typeface="Cambria Math" panose="02040503050406030204" pitchFamily="18" charset="0"/>
                                              <a:ea typeface="MS Mincho" panose="02020609040205080304" pitchFamily="49" charset="-128"/>
                                              <a:cs typeface="Times New Roman" panose="02020603050405020304" pitchFamily="18" charset="0"/>
                                            </a:rPr>
                                            <m:t>𝐿</m:t>
                                          </m:r>
                                        </m:sub>
                                      </m:sSub>
                                      <m:r>
                                        <a:rPr lang="ru-RU" sz="16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600" i="1">
                                              <a:effectLst/>
                                              <a:latin typeface="Cambria Math" panose="02040503050406030204" pitchFamily="18" charset="0"/>
                                            </a:rPr>
                                          </m:ctrlPr>
                                        </m:sSubPr>
                                        <m:e>
                                          <m:r>
                                            <a:rPr lang="ru-RU" sz="16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ru-RU" sz="1600" i="1">
                                              <a:effectLst/>
                                              <a:latin typeface="Cambria Math" panose="02040503050406030204" pitchFamily="18" charset="0"/>
                                              <a:ea typeface="MS Mincho" panose="02020609040205080304" pitchFamily="49" charset="-128"/>
                                              <a:cs typeface="Times New Roman" panose="02020603050405020304" pitchFamily="18" charset="0"/>
                                            </a:rPr>
                                            <m:t>𝑔</m:t>
                                          </m:r>
                                        </m:sub>
                                      </m:sSub>
                                    </m:e>
                                  </m:d>
                                </m:num>
                                <m:den>
                                  <m:sSubSup>
                                    <m:sSubSupPr>
                                      <m:ctrlPr>
                                        <a:rPr lang="ru-RU" sz="1600" i="1">
                                          <a:effectLst/>
                                          <a:latin typeface="Cambria Math" panose="02040503050406030204" pitchFamily="18" charset="0"/>
                                        </a:rPr>
                                      </m:ctrlPr>
                                    </m:sSubSupPr>
                                    <m:e>
                                      <m:r>
                                        <a:rPr lang="ru-RU" sz="16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ru-RU" sz="1600" i="1">
                                          <a:effectLst/>
                                          <a:latin typeface="Cambria Math" panose="02040503050406030204" pitchFamily="18" charset="0"/>
                                          <a:ea typeface="MS Mincho" panose="02020609040205080304" pitchFamily="49" charset="-128"/>
                                          <a:cs typeface="Times New Roman" panose="02020603050405020304" pitchFamily="18" charset="0"/>
                                        </a:rPr>
                                        <m:t>𝐿</m:t>
                                      </m:r>
                                    </m:sub>
                                    <m:sup>
                                      <m:r>
                                        <a:rPr lang="ru-RU" sz="1600" i="1">
                                          <a:effectLst/>
                                          <a:latin typeface="Cambria Math" panose="02040503050406030204" pitchFamily="18" charset="0"/>
                                          <a:ea typeface="MS Mincho" panose="02020609040205080304" pitchFamily="49" charset="-128"/>
                                          <a:cs typeface="Times New Roman" panose="02020603050405020304" pitchFamily="18" charset="0"/>
                                        </a:rPr>
                                        <m:t>2</m:t>
                                      </m:r>
                                    </m:sup>
                                  </m:sSubSup>
                                </m:den>
                              </m:f>
                            </m:e>
                          </m:d>
                        </m:e>
                        <m:sup>
                          <m:f>
                            <m:fPr>
                              <m:ctrlPr>
                                <a:rPr lang="ru-RU" sz="1600" i="1">
                                  <a:effectLst/>
                                  <a:latin typeface="Cambria Math" panose="02040503050406030204" pitchFamily="18" charset="0"/>
                                </a:rPr>
                              </m:ctrlPr>
                            </m:fPr>
                            <m:num>
                              <m:r>
                                <a:rPr lang="ru-RU" sz="1600" i="1">
                                  <a:effectLst/>
                                  <a:latin typeface="Cambria Math" panose="02040503050406030204" pitchFamily="18" charset="0"/>
                                  <a:ea typeface="MS Mincho" panose="02020609040205080304" pitchFamily="49" charset="-128"/>
                                  <a:cs typeface="Times New Roman" panose="02020603050405020304" pitchFamily="18" charset="0"/>
                                </a:rPr>
                                <m:t>1</m:t>
                              </m:r>
                            </m:num>
                            <m:den>
                              <m:r>
                                <a:rPr lang="ru-RU" sz="1600" i="1">
                                  <a:effectLst/>
                                  <a:latin typeface="Cambria Math" panose="02040503050406030204" pitchFamily="18" charset="0"/>
                                  <a:ea typeface="MS Mincho" panose="02020609040205080304" pitchFamily="49" charset="-128"/>
                                  <a:cs typeface="Times New Roman" panose="02020603050405020304" pitchFamily="18" charset="0"/>
                                </a:rPr>
                                <m:t>4</m:t>
                              </m:r>
                            </m:den>
                          </m:f>
                        </m:sup>
                      </m:sSup>
                    </m:oMath>
                  </m:oMathPara>
                </a14:m>
                <a:endParaRPr lang="ru-RU" sz="1600" dirty="0"/>
              </a:p>
              <a:p>
                <a:pPr algn="ctr">
                  <a:lnSpc>
                    <a:spcPct val="150000"/>
                  </a:lnSpc>
                </a:pPr>
                <a14:m>
                  <m:oMath xmlns:m="http://schemas.openxmlformats.org/officeDocument/2006/math">
                    <m:sSub>
                      <m:sSubPr>
                        <m:ctrlPr>
                          <a:rPr lang="ru-RU" sz="1600" i="1">
                            <a:latin typeface="Cambria Math" panose="02040503050406030204" pitchFamily="18" charset="0"/>
                          </a:rPr>
                        </m:ctrlPr>
                      </m:sSubPr>
                      <m:e>
                        <m:d>
                          <m:dPr>
                            <m:ctrlPr>
                              <a:rPr lang="ru-RU" sz="1600" i="1">
                                <a:latin typeface="Cambria Math" panose="02040503050406030204" pitchFamily="18" charset="0"/>
                              </a:rPr>
                            </m:ctrlPr>
                          </m:dPr>
                          <m:e>
                            <m:f>
                              <m:fPr>
                                <m:ctrlPr>
                                  <a:rPr lang="ru-RU" sz="1600" i="1">
                                    <a:latin typeface="Cambria Math" panose="02040503050406030204" pitchFamily="18" charset="0"/>
                                  </a:rPr>
                                </m:ctrlPr>
                              </m:fPr>
                              <m:num>
                                <m:r>
                                  <a:rPr lang="ru-RU" sz="1600" i="1">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600" i="1">
                                    <a:latin typeface="Cambria Math" panose="02040503050406030204" pitchFamily="18" charset="0"/>
                                    <a:ea typeface="MS Mincho" panose="02020609040205080304" pitchFamily="49" charset="-128"/>
                                    <a:cs typeface="Times New Roman" panose="02020603050405020304" pitchFamily="18" charset="0"/>
                                  </a:rPr>
                                  <m:t>𝑑𝐿</m:t>
                                </m:r>
                              </m:den>
                            </m:f>
                          </m:e>
                        </m:d>
                      </m:e>
                      <m:sub>
                        <m:r>
                          <a:rPr lang="ru-RU" sz="1600" i="1">
                            <a:latin typeface="Cambria Math" panose="02040503050406030204" pitchFamily="18" charset="0"/>
                            <a:ea typeface="MS Mincho" panose="02020609040205080304" pitchFamily="49" charset="-128"/>
                            <a:cs typeface="Times New Roman" panose="02020603050405020304" pitchFamily="18" charset="0"/>
                          </a:rPr>
                          <m:t>общ</m:t>
                        </m:r>
                      </m:sub>
                    </m:sSub>
                    <m:r>
                      <a:rPr lang="ru-RU" sz="1600" i="1">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600" i="1">
                            <a:latin typeface="Cambria Math" panose="02040503050406030204" pitchFamily="18" charset="0"/>
                          </a:rPr>
                        </m:ctrlPr>
                      </m:sSubPr>
                      <m:e>
                        <m:d>
                          <m:dPr>
                            <m:ctrlPr>
                              <a:rPr lang="ru-RU" sz="1600" i="1">
                                <a:latin typeface="Cambria Math" panose="02040503050406030204" pitchFamily="18" charset="0"/>
                              </a:rPr>
                            </m:ctrlPr>
                          </m:dPr>
                          <m:e>
                            <m:f>
                              <m:fPr>
                                <m:ctrlPr>
                                  <a:rPr lang="ru-RU" sz="1600" i="1">
                                    <a:latin typeface="Cambria Math" panose="02040503050406030204" pitchFamily="18" charset="0"/>
                                  </a:rPr>
                                </m:ctrlPr>
                              </m:fPr>
                              <m:num>
                                <m:r>
                                  <a:rPr lang="ru-RU" sz="1600" i="1">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600" i="1">
                                    <a:latin typeface="Cambria Math" panose="02040503050406030204" pitchFamily="18" charset="0"/>
                                    <a:ea typeface="MS Mincho" panose="02020609040205080304" pitchFamily="49" charset="-128"/>
                                    <a:cs typeface="Times New Roman" panose="02020603050405020304" pitchFamily="18" charset="0"/>
                                  </a:rPr>
                                  <m:t>𝑑𝐿</m:t>
                                </m:r>
                              </m:den>
                            </m:f>
                          </m:e>
                        </m:d>
                      </m:e>
                      <m:sub>
                        <m:r>
                          <a:rPr lang="ru-RU" sz="1600" i="1">
                            <a:latin typeface="Cambria Math" panose="02040503050406030204" pitchFamily="18" charset="0"/>
                            <a:ea typeface="MS Mincho" panose="02020609040205080304" pitchFamily="49" charset="-128"/>
                            <a:cs typeface="Times New Roman" panose="02020603050405020304" pitchFamily="18" charset="0"/>
                          </a:rPr>
                          <m:t>трения</m:t>
                        </m:r>
                      </m:sub>
                    </m:sSub>
                    <m:r>
                      <a:rPr lang="ru-RU" sz="1600" i="1">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600" i="1">
                            <a:latin typeface="Cambria Math" panose="02040503050406030204" pitchFamily="18" charset="0"/>
                          </a:rPr>
                        </m:ctrlPr>
                      </m:sSubPr>
                      <m:e>
                        <m:d>
                          <m:dPr>
                            <m:ctrlPr>
                              <a:rPr lang="ru-RU" sz="1600" i="1">
                                <a:latin typeface="Cambria Math" panose="02040503050406030204" pitchFamily="18" charset="0"/>
                              </a:rPr>
                            </m:ctrlPr>
                          </m:dPr>
                          <m:e>
                            <m:f>
                              <m:fPr>
                                <m:ctrlPr>
                                  <a:rPr lang="ru-RU" sz="1600" i="1">
                                    <a:latin typeface="Cambria Math" panose="02040503050406030204" pitchFamily="18" charset="0"/>
                                  </a:rPr>
                                </m:ctrlPr>
                              </m:fPr>
                              <m:num>
                                <m:r>
                                  <a:rPr lang="ru-RU" sz="1600" i="1">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600" i="1">
                                    <a:latin typeface="Cambria Math" panose="02040503050406030204" pitchFamily="18" charset="0"/>
                                    <a:ea typeface="MS Mincho" panose="02020609040205080304" pitchFamily="49" charset="-128"/>
                                    <a:cs typeface="Times New Roman" panose="02020603050405020304" pitchFamily="18" charset="0"/>
                                  </a:rPr>
                                  <m:t>𝑑𝐿</m:t>
                                </m:r>
                              </m:den>
                            </m:f>
                          </m:e>
                        </m:d>
                      </m:e>
                      <m:sub>
                        <m:r>
                          <a:rPr lang="ru-RU" sz="1600" i="1">
                            <a:latin typeface="Cambria Math" panose="02040503050406030204" pitchFamily="18" charset="0"/>
                            <a:ea typeface="MS Mincho" panose="02020609040205080304" pitchFamily="49" charset="-128"/>
                            <a:cs typeface="Times New Roman" panose="02020603050405020304" pitchFamily="18" charset="0"/>
                          </a:rPr>
                          <m:t>гравитационные</m:t>
                        </m:r>
                      </m:sub>
                    </m:sSub>
                    <m:r>
                      <a:rPr lang="ru-RU" sz="1600" i="1">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600" i="1">
                            <a:latin typeface="Cambria Math" panose="02040503050406030204" pitchFamily="18" charset="0"/>
                          </a:rPr>
                        </m:ctrlPr>
                      </m:sSubPr>
                      <m:e>
                        <m:d>
                          <m:dPr>
                            <m:ctrlPr>
                              <a:rPr lang="ru-RU" sz="1600" i="1">
                                <a:latin typeface="Cambria Math" panose="02040503050406030204" pitchFamily="18" charset="0"/>
                              </a:rPr>
                            </m:ctrlPr>
                          </m:dPr>
                          <m:e>
                            <m:f>
                              <m:fPr>
                                <m:ctrlPr>
                                  <a:rPr lang="ru-RU" sz="1600" i="1">
                                    <a:latin typeface="Cambria Math" panose="02040503050406030204" pitchFamily="18" charset="0"/>
                                  </a:rPr>
                                </m:ctrlPr>
                              </m:fPr>
                              <m:num>
                                <m:r>
                                  <a:rPr lang="ru-RU" sz="1600" i="1">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600" i="1">
                                    <a:latin typeface="Cambria Math" panose="02040503050406030204" pitchFamily="18" charset="0"/>
                                    <a:ea typeface="MS Mincho" panose="02020609040205080304" pitchFamily="49" charset="-128"/>
                                    <a:cs typeface="Times New Roman" panose="02020603050405020304" pitchFamily="18" charset="0"/>
                                  </a:rPr>
                                  <m:t>𝑑𝐿</m:t>
                                </m:r>
                              </m:den>
                            </m:f>
                          </m:e>
                        </m:d>
                      </m:e>
                      <m:sub>
                        <m:r>
                          <a:rPr lang="ru-RU" sz="1600" i="1">
                            <a:latin typeface="Cambria Math" panose="02040503050406030204" pitchFamily="18" charset="0"/>
                            <a:ea typeface="MS Mincho" panose="02020609040205080304" pitchFamily="49" charset="-128"/>
                            <a:cs typeface="Times New Roman" panose="02020603050405020304" pitchFamily="18" charset="0"/>
                          </a:rPr>
                          <m:t>уск</m:t>
                        </m:r>
                      </m:sub>
                    </m:sSub>
                  </m:oMath>
                </a14:m>
                <a:r>
                  <a:rPr lang="ru-RU" sz="1600" dirty="0"/>
                  <a:t>= </a:t>
                </a:r>
                <a14:m>
                  <m:oMath xmlns:m="http://schemas.openxmlformats.org/officeDocument/2006/math">
                    <m:sSub>
                      <m:sSubPr>
                        <m:ctrlPr>
                          <a:rPr lang="ru-RU" sz="1600" i="1">
                            <a:latin typeface="Cambria Math" panose="02040503050406030204" pitchFamily="18" charset="0"/>
                          </a:rPr>
                        </m:ctrlPr>
                      </m:sSubPr>
                      <m:e>
                        <m:r>
                          <a:rPr lang="ru-RU" sz="1600" i="1">
                            <a:latin typeface="Cambria Math" panose="02040503050406030204" pitchFamily="18" charset="0"/>
                            <a:ea typeface="Cambria Math" panose="02040503050406030204" pitchFamily="18" charset="0"/>
                          </a:rPr>
                          <m:t>𝜌</m:t>
                        </m:r>
                      </m:e>
                      <m:sub>
                        <m:r>
                          <a:rPr lang="en-US" sz="1600" i="1">
                            <a:latin typeface="Cambria Math" panose="02040503050406030204" pitchFamily="18" charset="0"/>
                            <a:ea typeface="MS Mincho" panose="02020609040205080304" pitchFamily="49" charset="-128"/>
                            <a:cs typeface="Times New Roman" panose="02020603050405020304" pitchFamily="18" charset="0"/>
                          </a:rPr>
                          <m:t>𝑠</m:t>
                        </m:r>
                      </m:sub>
                    </m:sSub>
                  </m:oMath>
                </a14:m>
                <a:r>
                  <a:rPr lang="en-US" sz="1600" dirty="0"/>
                  <a:t>gsin</a:t>
                </a:r>
                <a14:m>
                  <m:oMath xmlns:m="http://schemas.openxmlformats.org/officeDocument/2006/math">
                    <m:r>
                      <a:rPr lang="en-US" sz="1600" i="1" dirty="0" smtClean="0">
                        <a:latin typeface="Cambria Math" panose="02040503050406030204" pitchFamily="18" charset="0"/>
                        <a:ea typeface="Cambria Math" panose="02040503050406030204" pitchFamily="18" charset="0"/>
                      </a:rPr>
                      <m:t>𝜃</m:t>
                    </m:r>
                  </m:oMath>
                </a14:m>
                <a:r>
                  <a:rPr lang="en-US" sz="1600" dirty="0"/>
                  <a:t> + </a:t>
                </a:r>
                <a14:m>
                  <m:oMath xmlns:m="http://schemas.openxmlformats.org/officeDocument/2006/math">
                    <m:f>
                      <m:fPr>
                        <m:ctrlPr>
                          <a:rPr lang="en-US" sz="1600" b="0" i="1" smtClean="0">
                            <a:latin typeface="Cambria Math" panose="02040503050406030204" pitchFamily="18" charset="0"/>
                            <a:ea typeface="MS Mincho" panose="02020609040205080304" pitchFamily="49" charset="-128"/>
                            <a:cs typeface="Times New Roman" panose="02020603050405020304" pitchFamily="18" charset="0"/>
                          </a:rPr>
                        </m:ctrlPr>
                      </m:fPr>
                      <m:num>
                        <m:sSubSup>
                          <m:sSubSupPr>
                            <m:ctrlPr>
                              <a:rPr lang="en-US" sz="1600" b="0" i="1" smtClean="0">
                                <a:latin typeface="Cambria Math" panose="02040503050406030204" pitchFamily="18" charset="0"/>
                                <a:ea typeface="MS Mincho" panose="02020609040205080304" pitchFamily="49" charset="-128"/>
                                <a:cs typeface="Times New Roman" panose="02020603050405020304" pitchFamily="18" charset="0"/>
                              </a:rPr>
                            </m:ctrlPr>
                          </m:sSubSupPr>
                          <m:e>
                            <m:r>
                              <a:rPr lang="en-US" sz="1600" b="0" i="1" smtClean="0">
                                <a:latin typeface="Cambria Math" panose="02040503050406030204" pitchFamily="18" charset="0"/>
                              </a:rPr>
                              <m:t>𝑓𝑣</m:t>
                            </m:r>
                          </m:e>
                          <m:sub>
                            <m:r>
                              <a:rPr lang="en-US" sz="1600" b="0" i="1" smtClean="0">
                                <a:latin typeface="Cambria Math" panose="02040503050406030204" pitchFamily="18" charset="0"/>
                                <a:ea typeface="Cambria Math" panose="02040503050406030204" pitchFamily="18" charset="0"/>
                              </a:rPr>
                              <m:t>𝑚</m:t>
                            </m:r>
                          </m:sub>
                          <m:sup>
                            <m:r>
                              <a:rPr lang="en-US" sz="1600" b="0" i="1" smtClean="0">
                                <a:latin typeface="Cambria Math" panose="02040503050406030204" pitchFamily="18" charset="0"/>
                                <a:ea typeface="MS Mincho" panose="02020609040205080304" pitchFamily="49" charset="-128"/>
                                <a:cs typeface="Times New Roman" panose="02020603050405020304" pitchFamily="18" charset="0"/>
                              </a:rPr>
                              <m:t>2</m:t>
                            </m:r>
                          </m:sup>
                        </m:sSubSup>
                        <m:sSub>
                          <m:sSubPr>
                            <m:ctrlPr>
                              <a:rPr lang="ru-RU" sz="1600" i="1">
                                <a:latin typeface="Cambria Math" panose="02040503050406030204" pitchFamily="18" charset="0"/>
                              </a:rPr>
                            </m:ctrlPr>
                          </m:sSubPr>
                          <m:e>
                            <m:r>
                              <a:rPr lang="ru-RU" sz="1600" i="1">
                                <a:latin typeface="Cambria Math" panose="02040503050406030204" pitchFamily="18" charset="0"/>
                                <a:ea typeface="Cambria Math" panose="02040503050406030204" pitchFamily="18" charset="0"/>
                              </a:rPr>
                              <m:t>𝜌</m:t>
                            </m:r>
                          </m:e>
                          <m:sub>
                            <m:r>
                              <a:rPr lang="en-US" sz="1600" i="1">
                                <a:latin typeface="Cambria Math" panose="02040503050406030204" pitchFamily="18" charset="0"/>
                                <a:ea typeface="MS Mincho" panose="02020609040205080304" pitchFamily="49" charset="-128"/>
                                <a:cs typeface="Times New Roman" panose="02020603050405020304" pitchFamily="18" charset="0"/>
                              </a:rPr>
                              <m:t>𝑠</m:t>
                            </m:r>
                          </m:sub>
                        </m:sSub>
                      </m:num>
                      <m:den>
                        <m:r>
                          <a:rPr lang="en-US" sz="1600" b="0" i="1" smtClean="0">
                            <a:latin typeface="Cambria Math" panose="02040503050406030204" pitchFamily="18" charset="0"/>
                            <a:ea typeface="MS Mincho" panose="02020609040205080304" pitchFamily="49" charset="-128"/>
                            <a:cs typeface="Times New Roman" panose="02020603050405020304" pitchFamily="18" charset="0"/>
                          </a:rPr>
                          <m:t>2</m:t>
                        </m:r>
                        <m:r>
                          <a:rPr lang="en-US" sz="1600" b="0" i="1" smtClean="0">
                            <a:latin typeface="Cambria Math" panose="02040503050406030204" pitchFamily="18" charset="0"/>
                            <a:ea typeface="MS Mincho" panose="02020609040205080304" pitchFamily="49" charset="-128"/>
                            <a:cs typeface="Times New Roman" panose="02020603050405020304" pitchFamily="18" charset="0"/>
                          </a:rPr>
                          <m:t>𝑑</m:t>
                        </m:r>
                      </m:den>
                    </m:f>
                    <m:r>
                      <a:rPr lang="en-US" sz="1600" b="0" i="1" smtClean="0">
                        <a:latin typeface="Cambria Math" panose="02040503050406030204" pitchFamily="18" charset="0"/>
                        <a:ea typeface="MS Mincho" panose="02020609040205080304" pitchFamily="49" charset="-128"/>
                        <a:cs typeface="Times New Roman" panose="02020603050405020304" pitchFamily="18" charset="0"/>
                      </a:rPr>
                      <m:t>+</m:t>
                    </m:r>
                    <m:sSub>
                      <m:sSubPr>
                        <m:ctrlPr>
                          <a:rPr lang="ru-RU" sz="1600" i="1">
                            <a:latin typeface="Cambria Math" panose="02040503050406030204" pitchFamily="18" charset="0"/>
                          </a:rPr>
                        </m:ctrlPr>
                      </m:sSubPr>
                      <m:e>
                        <m:r>
                          <a:rPr lang="ru-RU" sz="1600" i="1">
                            <a:latin typeface="Cambria Math" panose="02040503050406030204" pitchFamily="18" charset="0"/>
                            <a:ea typeface="Cambria Math" panose="02040503050406030204" pitchFamily="18" charset="0"/>
                          </a:rPr>
                          <m:t>𝜌</m:t>
                        </m:r>
                      </m:e>
                      <m:sub>
                        <m:r>
                          <a:rPr lang="en-US" sz="1600" i="1">
                            <a:latin typeface="Cambria Math" panose="02040503050406030204" pitchFamily="18" charset="0"/>
                            <a:ea typeface="MS Mincho" panose="02020609040205080304" pitchFamily="49" charset="-128"/>
                            <a:cs typeface="Times New Roman" panose="02020603050405020304" pitchFamily="18" charset="0"/>
                          </a:rPr>
                          <m:t>𝑠</m:t>
                        </m:r>
                      </m:sub>
                    </m:sSub>
                    <m:sSub>
                      <m:sSubPr>
                        <m:ctrlPr>
                          <a:rPr lang="ru-RU" sz="1600" i="1">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ea typeface="Cambria Math" panose="02040503050406030204" pitchFamily="18" charset="0"/>
                          </a:rPr>
                          <m:t>𝑚</m:t>
                        </m:r>
                      </m:sub>
                    </m:sSub>
                    <m:f>
                      <m:fPr>
                        <m:ctrlPr>
                          <a:rPr lang="en-US" sz="1600" b="0" i="1" smtClean="0">
                            <a:latin typeface="Cambria Math" panose="02040503050406030204" pitchFamily="18" charset="0"/>
                            <a:ea typeface="MS Mincho" panose="02020609040205080304" pitchFamily="49" charset="-128"/>
                            <a:cs typeface="Times New Roman" panose="02020603050405020304" pitchFamily="18" charset="0"/>
                          </a:rPr>
                        </m:ctrlPr>
                      </m:fPr>
                      <m:num>
                        <m:r>
                          <a:rPr lang="en-US" sz="1600" b="0" i="1" smtClean="0">
                            <a:latin typeface="Cambria Math" panose="02040503050406030204" pitchFamily="18" charset="0"/>
                            <a:ea typeface="MS Mincho" panose="02020609040205080304" pitchFamily="49" charset="-128"/>
                            <a:cs typeface="Times New Roman" panose="02020603050405020304" pitchFamily="18" charset="0"/>
                          </a:rPr>
                          <m:t>𝑑</m:t>
                        </m:r>
                        <m:sSub>
                          <m:sSubPr>
                            <m:ctrlPr>
                              <a:rPr lang="ru-RU" sz="1600" i="1">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ea typeface="Cambria Math" panose="02040503050406030204" pitchFamily="18" charset="0"/>
                              </a:rPr>
                              <m:t>𝑚</m:t>
                            </m:r>
                          </m:sub>
                        </m:sSub>
                      </m:num>
                      <m:den>
                        <m:r>
                          <a:rPr lang="en-US" sz="1600" b="0" i="1" smtClean="0">
                            <a:latin typeface="Cambria Math" panose="02040503050406030204" pitchFamily="18" charset="0"/>
                            <a:ea typeface="MS Mincho" panose="02020609040205080304" pitchFamily="49" charset="-128"/>
                            <a:cs typeface="Times New Roman" panose="02020603050405020304" pitchFamily="18" charset="0"/>
                          </a:rPr>
                          <m:t>𝑑𝐿</m:t>
                        </m:r>
                      </m:den>
                    </m:f>
                  </m:oMath>
                </a14:m>
                <a:r>
                  <a:rPr lang="en-US" sz="1600" dirty="0"/>
                  <a:t> (29)</a:t>
                </a:r>
                <a:endParaRPr lang="ru-RU" sz="1600" dirty="0"/>
              </a:p>
            </p:txBody>
          </p:sp>
        </mc:Choice>
        <mc:Fallback xmlns="">
          <p:sp>
            <p:nvSpPr>
              <p:cNvPr id="5" name="TextBox 4">
                <a:extLst>
                  <a:ext uri="{FF2B5EF4-FFF2-40B4-BE49-F238E27FC236}">
                    <a16:creationId xmlns:a16="http://schemas.microsoft.com/office/drawing/2014/main" id="{CB1E5C0D-CCDA-4014-9C61-87E73AC7519C}"/>
                  </a:ext>
                </a:extLst>
              </p:cNvPr>
              <p:cNvSpPr txBox="1">
                <a:spLocks noRot="1" noChangeAspect="1" noMove="1" noResize="1" noEditPoints="1" noAdjustHandles="1" noChangeArrowheads="1" noChangeShapeType="1" noTextEdit="1"/>
              </p:cNvSpPr>
              <p:nvPr/>
            </p:nvSpPr>
            <p:spPr>
              <a:xfrm>
                <a:off x="5323840" y="1435881"/>
                <a:ext cx="6674537" cy="4586256"/>
              </a:xfrm>
              <a:prstGeom prst="rect">
                <a:avLst/>
              </a:prstGeom>
              <a:blipFill>
                <a:blip r:embed="rId3"/>
                <a:stretch>
                  <a:fillRect l="-457"/>
                </a:stretch>
              </a:blipFill>
            </p:spPr>
            <p:txBody>
              <a:bodyPr/>
              <a:lstStyle/>
              <a:p>
                <a:r>
                  <a:rPr lang="ru-RU">
                    <a:noFill/>
                  </a:rPr>
                  <a:t> </a:t>
                </a:r>
              </a:p>
            </p:txBody>
          </p:sp>
        </mc:Fallback>
      </mc:AlternateContent>
    </p:spTree>
    <p:extLst>
      <p:ext uri="{BB962C8B-B14F-4D97-AF65-F5344CB8AC3E}">
        <p14:creationId xmlns:p14="http://schemas.microsoft.com/office/powerpoint/2010/main" val="1994845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7A361D-C04A-403A-97FD-D9A7774E73FA}"/>
              </a:ext>
            </a:extLst>
          </p:cNvPr>
          <p:cNvSpPr>
            <a:spLocks noGrp="1"/>
          </p:cNvSpPr>
          <p:nvPr>
            <p:ph type="title"/>
          </p:nvPr>
        </p:nvSpPr>
        <p:spPr>
          <a:xfrm>
            <a:off x="838200" y="500062"/>
            <a:ext cx="10515600" cy="1325563"/>
          </a:xfrm>
        </p:spPr>
        <p:txBody>
          <a:bodyPr/>
          <a:lstStyle/>
          <a:p>
            <a:r>
              <a:rPr lang="ru-RU" dirty="0"/>
              <a:t>Пробковый и эмульсионный режимы потока</a:t>
            </a: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8C4116B7-2C88-4AB9-8C2D-313CB7E18B72}"/>
                  </a:ext>
                </a:extLst>
              </p:cNvPr>
              <p:cNvSpPr>
                <a:spLocks noGrp="1"/>
              </p:cNvSpPr>
              <p:nvPr>
                <p:ph idx="1"/>
              </p:nvPr>
            </p:nvSpPr>
            <p:spPr/>
            <p:txBody>
              <a:bodyPr>
                <a:normAutofit/>
              </a:bodyPr>
              <a:lstStyle/>
              <a:p>
                <a:pPr marL="0" indent="0">
                  <a:lnSpc>
                    <a:spcPct val="150000"/>
                  </a:lnSpc>
                  <a:buNone/>
                </a:pPr>
                <a:r>
                  <a:rPr lang="ru-RU" sz="1600" dirty="0"/>
                  <a:t>В пробковом режиме для расчета </a:t>
                </a:r>
                <a14:m>
                  <m:oMath xmlns:m="http://schemas.openxmlformats.org/officeDocument/2006/math">
                    <m:sSub>
                      <m:sSubPr>
                        <m:ctrlPr>
                          <a:rPr lang="ru-RU" sz="1600" i="1" smtClean="0">
                            <a:latin typeface="Cambria Math" panose="02040503050406030204" pitchFamily="18" charset="0"/>
                          </a:rPr>
                        </m:ctrlPr>
                      </m:sSubPr>
                      <m:e>
                        <m:r>
                          <a:rPr lang="ru-RU" sz="1600" i="1">
                            <a:latin typeface="Cambria Math" panose="02040503050406030204" pitchFamily="18" charset="0"/>
                            <a:ea typeface="MS Mincho" panose="02020609040205080304" pitchFamily="49" charset="-128"/>
                            <a:cs typeface="Times New Roman" panose="02020603050405020304" pitchFamily="18" charset="0"/>
                          </a:rPr>
                          <m:t>𝐻</m:t>
                        </m:r>
                      </m:e>
                      <m:sub>
                        <m:r>
                          <a:rPr lang="en-US" sz="1600" i="1">
                            <a:latin typeface="Cambria Math" panose="02040503050406030204" pitchFamily="18" charset="0"/>
                            <a:ea typeface="MS Mincho" panose="02020609040205080304" pitchFamily="49" charset="-128"/>
                            <a:cs typeface="Times New Roman" panose="02020603050405020304" pitchFamily="18" charset="0"/>
                          </a:rPr>
                          <m:t>𝐿</m:t>
                        </m:r>
                      </m:sub>
                    </m:sSub>
                  </m:oMath>
                </a14:m>
                <a:r>
                  <a:rPr lang="en-US" sz="1600" dirty="0"/>
                  <a:t> </a:t>
                </a:r>
                <a:r>
                  <a:rPr lang="ru-RU" sz="1600" dirty="0"/>
                  <a:t>можем взять (27). </a:t>
                </a:r>
                <a:endParaRPr lang="en-US" sz="1600" dirty="0"/>
              </a:p>
              <a:p>
                <a:pPr marL="0" indent="0">
                  <a:lnSpc>
                    <a:spcPct val="150000"/>
                  </a:lnSpc>
                  <a:buNone/>
                </a:pPr>
                <a14:m>
                  <m:oMath xmlns:m="http://schemas.openxmlformats.org/officeDocument/2006/math">
                    <m:sSub>
                      <m:sSubPr>
                        <m:ctrlPr>
                          <a:rPr lang="ru-RU" sz="1600" i="1" smtClean="0">
                            <a:effectLst/>
                            <a:latin typeface="Cambria Math" panose="02040503050406030204" pitchFamily="18" charset="0"/>
                          </a:rPr>
                        </m:ctrlPr>
                      </m:sSubPr>
                      <m:e>
                        <m:r>
                          <a:rPr lang="ru-RU" sz="16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𝑠</m:t>
                        </m:r>
                      </m:sub>
                    </m:sSub>
                  </m:oMath>
                </a14:m>
                <a:r>
                  <a:rPr lang="en-US" sz="1600" dirty="0"/>
                  <a:t> </a:t>
                </a:r>
                <a:r>
                  <a:rPr lang="ru-RU" sz="1600" dirty="0"/>
                  <a:t>же рассчитать по (30)</a:t>
                </a:r>
                <a:r>
                  <a:rPr lang="en-US" sz="1600" dirty="0"/>
                  <a:t>:</a:t>
                </a:r>
                <a:endParaRPr lang="ru-RU" sz="1600" dirty="0"/>
              </a:p>
              <a:p>
                <a:pPr marL="0" indent="0" algn="ctr">
                  <a:lnSpc>
                    <a:spcPct val="150000"/>
                  </a:lnSpc>
                  <a:buNone/>
                </a:pPr>
                <a14:m>
                  <m:oMath xmlns:m="http://schemas.openxmlformats.org/officeDocument/2006/math">
                    <m:sSub>
                      <m:sSubPr>
                        <m:ctrlPr>
                          <a:rPr lang="ru-RU" sz="1600" i="1" smtClean="0">
                            <a:effectLst/>
                            <a:latin typeface="Cambria Math" panose="02040503050406030204" pitchFamily="18" charset="0"/>
                          </a:rPr>
                        </m:ctrlPr>
                      </m:sSubPr>
                      <m:e>
                        <m:r>
                          <a:rPr lang="ru-RU" sz="16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𝑠</m:t>
                        </m:r>
                      </m:sub>
                    </m:sSub>
                    <m:r>
                      <a:rPr lang="ru-RU" sz="1600" i="1">
                        <a:effectLst/>
                        <a:latin typeface="Cambria Math" panose="02040503050406030204" pitchFamily="18" charset="0"/>
                        <a:ea typeface="MS Mincho" panose="02020609040205080304" pitchFamily="49" charset="-128"/>
                        <a:cs typeface="Times New Roman" panose="02020603050405020304" pitchFamily="18" charset="0"/>
                      </a:rPr>
                      <m:t>= 0.35</m:t>
                    </m:r>
                    <m:sSup>
                      <m:sSupPr>
                        <m:ctrlPr>
                          <a:rPr lang="ru-RU" sz="1600" i="1">
                            <a:effectLst/>
                            <a:latin typeface="Cambria Math" panose="02040503050406030204" pitchFamily="18" charset="0"/>
                          </a:rPr>
                        </m:ctrlPr>
                      </m:sSupPr>
                      <m:e>
                        <m:d>
                          <m:dPr>
                            <m:ctrlPr>
                              <a:rPr lang="ru-RU" sz="1600" i="1">
                                <a:effectLst/>
                                <a:latin typeface="Cambria Math" panose="02040503050406030204" pitchFamily="18" charset="0"/>
                              </a:rPr>
                            </m:ctrlPr>
                          </m:dPr>
                          <m:e>
                            <m:f>
                              <m:fPr>
                                <m:ctrlPr>
                                  <a:rPr lang="ru-RU" sz="1600" i="1">
                                    <a:effectLst/>
                                    <a:latin typeface="Cambria Math" panose="02040503050406030204" pitchFamily="18" charset="0"/>
                                  </a:rPr>
                                </m:ctrlPr>
                              </m:fPr>
                              <m:num>
                                <m:r>
                                  <a:rPr lang="en-US" sz="1600" i="1">
                                    <a:effectLst/>
                                    <a:latin typeface="Cambria Math" panose="02040503050406030204" pitchFamily="18" charset="0"/>
                                    <a:ea typeface="MS Mincho" panose="02020609040205080304" pitchFamily="49" charset="-128"/>
                                    <a:cs typeface="Times New Roman" panose="02020603050405020304" pitchFamily="18" charset="0"/>
                                  </a:rPr>
                                  <m:t>𝑔𝑑</m:t>
                                </m:r>
                                <m:d>
                                  <m:dPr>
                                    <m:ctrlPr>
                                      <a:rPr lang="ru-RU" sz="1600" i="1">
                                        <a:effectLst/>
                                        <a:latin typeface="Cambria Math" panose="02040503050406030204" pitchFamily="18" charset="0"/>
                                      </a:rPr>
                                    </m:ctrlPr>
                                  </m:dPr>
                                  <m:e>
                                    <m:sSub>
                                      <m:sSubPr>
                                        <m:ctrlPr>
                                          <a:rPr lang="ru-RU" sz="1600" i="1">
                                            <a:effectLst/>
                                            <a:latin typeface="Cambria Math" panose="02040503050406030204" pitchFamily="18" charset="0"/>
                                          </a:rPr>
                                        </m:ctrlPr>
                                      </m:sSubPr>
                                      <m:e>
                                        <m:r>
                                          <a:rPr lang="ru-RU" sz="16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ru-RU" sz="1600" i="1">
                                            <a:effectLst/>
                                            <a:latin typeface="Cambria Math" panose="02040503050406030204" pitchFamily="18" charset="0"/>
                                            <a:ea typeface="MS Mincho" panose="02020609040205080304" pitchFamily="49" charset="-128"/>
                                            <a:cs typeface="Times New Roman" panose="02020603050405020304" pitchFamily="18" charset="0"/>
                                          </a:rPr>
                                          <m:t>𝐿</m:t>
                                        </m:r>
                                      </m:sub>
                                    </m:sSub>
                                    <m:r>
                                      <a:rPr lang="ru-RU" sz="16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600" i="1">
                                            <a:effectLst/>
                                            <a:latin typeface="Cambria Math" panose="02040503050406030204" pitchFamily="18" charset="0"/>
                                          </a:rPr>
                                        </m:ctrlPr>
                                      </m:sSubPr>
                                      <m:e>
                                        <m:r>
                                          <a:rPr lang="ru-RU" sz="16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ru-RU" sz="1600" i="1">
                                            <a:effectLst/>
                                            <a:latin typeface="Cambria Math" panose="02040503050406030204" pitchFamily="18" charset="0"/>
                                            <a:ea typeface="MS Mincho" panose="02020609040205080304" pitchFamily="49" charset="-128"/>
                                            <a:cs typeface="Times New Roman" panose="02020603050405020304" pitchFamily="18" charset="0"/>
                                          </a:rPr>
                                          <m:t>𝑔</m:t>
                                        </m:r>
                                      </m:sub>
                                    </m:sSub>
                                  </m:e>
                                </m:d>
                              </m:num>
                              <m:den>
                                <m:sSub>
                                  <m:sSubPr>
                                    <m:ctrlPr>
                                      <a:rPr lang="ru-RU" sz="1600" i="1">
                                        <a:effectLst/>
                                        <a:latin typeface="Cambria Math" panose="02040503050406030204" pitchFamily="18" charset="0"/>
                                      </a:rPr>
                                    </m:ctrlPr>
                                  </m:sSubPr>
                                  <m:e>
                                    <m:r>
                                      <a:rPr lang="ru-RU" sz="16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ru-RU" sz="1600" i="1">
                                        <a:effectLst/>
                                        <a:latin typeface="Cambria Math" panose="02040503050406030204" pitchFamily="18" charset="0"/>
                                        <a:ea typeface="MS Mincho" panose="02020609040205080304" pitchFamily="49" charset="-128"/>
                                        <a:cs typeface="Times New Roman" panose="02020603050405020304" pitchFamily="18" charset="0"/>
                                      </a:rPr>
                                      <m:t>𝐿</m:t>
                                    </m:r>
                                  </m:sub>
                                </m:sSub>
                              </m:den>
                            </m:f>
                          </m:e>
                        </m:d>
                      </m:e>
                      <m:sup>
                        <m:f>
                          <m:fPr>
                            <m:ctrlPr>
                              <a:rPr lang="ru-RU" sz="1600" i="1">
                                <a:effectLst/>
                                <a:latin typeface="Cambria Math" panose="02040503050406030204" pitchFamily="18" charset="0"/>
                              </a:rPr>
                            </m:ctrlPr>
                          </m:fPr>
                          <m:num>
                            <m:r>
                              <a:rPr lang="ru-RU" sz="1600" i="1">
                                <a:effectLst/>
                                <a:latin typeface="Cambria Math" panose="02040503050406030204" pitchFamily="18" charset="0"/>
                                <a:ea typeface="MS Mincho" panose="02020609040205080304" pitchFamily="49" charset="-128"/>
                                <a:cs typeface="Times New Roman" panose="02020603050405020304" pitchFamily="18" charset="0"/>
                              </a:rPr>
                              <m:t>1</m:t>
                            </m:r>
                          </m:num>
                          <m:den>
                            <m:r>
                              <a:rPr lang="ru-RU" sz="1600" i="1">
                                <a:effectLst/>
                                <a:latin typeface="Cambria Math" panose="02040503050406030204" pitchFamily="18" charset="0"/>
                                <a:ea typeface="MS Mincho" panose="02020609040205080304" pitchFamily="49" charset="-128"/>
                                <a:cs typeface="Times New Roman" panose="02020603050405020304" pitchFamily="18" charset="0"/>
                              </a:rPr>
                              <m:t>2</m:t>
                            </m:r>
                          </m:den>
                        </m:f>
                      </m:sup>
                    </m:sSup>
                    <m:sSup>
                      <m:sSupPr>
                        <m:ctrlPr>
                          <a:rPr lang="ru-RU" sz="1600" i="1">
                            <a:effectLst/>
                            <a:latin typeface="Cambria Math" panose="02040503050406030204" pitchFamily="18" charset="0"/>
                          </a:rPr>
                        </m:ctrlPr>
                      </m:sSupPr>
                      <m:e>
                        <m:d>
                          <m:dPr>
                            <m:ctrlPr>
                              <a:rPr lang="ru-RU" sz="1600" i="1">
                                <a:effectLst/>
                                <a:latin typeface="Cambria Math" panose="02040503050406030204" pitchFamily="18" charset="0"/>
                              </a:rPr>
                            </m:ctrlPr>
                          </m:d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𝑠𝑖𝑛</m:t>
                            </m:r>
                            <m:r>
                              <a:rPr lang="en-US" sz="1600" i="1">
                                <a:effectLst/>
                                <a:latin typeface="Cambria Math" panose="02040503050406030204" pitchFamily="18" charset="0"/>
                                <a:ea typeface="MS Mincho" panose="02020609040205080304" pitchFamily="49" charset="-128"/>
                                <a:cs typeface="Times New Roman" panose="02020603050405020304" pitchFamily="18" charset="0"/>
                              </a:rPr>
                              <m:t>𝜃</m:t>
                            </m:r>
                          </m:e>
                        </m:d>
                      </m:e>
                      <m:sup>
                        <m:r>
                          <a:rPr lang="en-US" sz="1600" i="1">
                            <a:effectLst/>
                            <a:latin typeface="Cambria Math" panose="02040503050406030204" pitchFamily="18" charset="0"/>
                            <a:ea typeface="MS Mincho" panose="02020609040205080304" pitchFamily="49" charset="-128"/>
                            <a:cs typeface="Times New Roman" panose="02020603050405020304" pitchFamily="18" charset="0"/>
                          </a:rPr>
                          <m:t>0.5</m:t>
                        </m:r>
                      </m:sup>
                    </m:sSup>
                    <m:sSup>
                      <m:sSupPr>
                        <m:ctrlPr>
                          <a:rPr lang="ru-RU" sz="1600" i="1">
                            <a:effectLst/>
                            <a:latin typeface="Cambria Math" panose="02040503050406030204" pitchFamily="18" charset="0"/>
                          </a:rPr>
                        </m:ctrlPr>
                      </m:sSupPr>
                      <m:e>
                        <m:d>
                          <m:dPr>
                            <m:ctrlPr>
                              <a:rPr lang="ru-RU" sz="1600" i="1">
                                <a:effectLst/>
                                <a:latin typeface="Cambria Math" panose="02040503050406030204" pitchFamily="18" charset="0"/>
                              </a:rPr>
                            </m:ctrlPr>
                          </m:d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1+</m:t>
                            </m:r>
                            <m:r>
                              <a:rPr lang="en-US" sz="1600" i="1">
                                <a:effectLst/>
                                <a:latin typeface="Cambria Math" panose="02040503050406030204" pitchFamily="18" charset="0"/>
                                <a:ea typeface="MS Mincho" panose="02020609040205080304" pitchFamily="49" charset="-128"/>
                                <a:cs typeface="Times New Roman" panose="02020603050405020304" pitchFamily="18" charset="0"/>
                              </a:rPr>
                              <m:t>𝑐𝑜𝑠</m:t>
                            </m:r>
                            <m:r>
                              <a:rPr lang="en-US" sz="1600" i="1">
                                <a:effectLst/>
                                <a:latin typeface="Cambria Math" panose="02040503050406030204" pitchFamily="18" charset="0"/>
                                <a:ea typeface="MS Mincho" panose="02020609040205080304" pitchFamily="49" charset="-128"/>
                                <a:cs typeface="Times New Roman" panose="02020603050405020304" pitchFamily="18" charset="0"/>
                              </a:rPr>
                              <m:t>𝜃</m:t>
                            </m:r>
                          </m:e>
                        </m:d>
                      </m:e>
                      <m:sup>
                        <m:r>
                          <a:rPr lang="en-US" sz="1600" i="1">
                            <a:effectLst/>
                            <a:latin typeface="Cambria Math" panose="02040503050406030204" pitchFamily="18" charset="0"/>
                            <a:ea typeface="MS Mincho" panose="02020609040205080304" pitchFamily="49" charset="-128"/>
                            <a:cs typeface="Times New Roman" panose="02020603050405020304" pitchFamily="18" charset="0"/>
                          </a:rPr>
                          <m:t>1.2</m:t>
                        </m:r>
                      </m:sup>
                    </m:sSup>
                  </m:oMath>
                </a14:m>
                <a:r>
                  <a:rPr lang="en-US" sz="1600" dirty="0"/>
                  <a:t> (30)</a:t>
                </a:r>
              </a:p>
              <a:p>
                <a:pPr marL="0" indent="0" algn="ctr">
                  <a:lnSpc>
                    <a:spcPct val="150000"/>
                  </a:lnSpc>
                  <a:buNone/>
                </a:pPr>
                <a14:m>
                  <m:oMath xmlns:m="http://schemas.openxmlformats.org/officeDocument/2006/math">
                    <m:sSub>
                      <m:sSubPr>
                        <m:ctrlPr>
                          <a:rPr lang="ru-RU" sz="1600" i="1" smtClean="0">
                            <a:effectLst/>
                            <a:latin typeface="Cambria Math" panose="02040503050406030204" pitchFamily="18" charset="0"/>
                          </a:rPr>
                        </m:ctrlPr>
                      </m:sSubPr>
                      <m:e>
                        <m:d>
                          <m:dPr>
                            <m:ctrlPr>
                              <a:rPr lang="ru-RU" sz="1600" i="1">
                                <a:effectLst/>
                                <a:latin typeface="Cambria Math" panose="02040503050406030204" pitchFamily="18" charset="0"/>
                              </a:rPr>
                            </m:ctrlPr>
                          </m:dPr>
                          <m:e>
                            <m:f>
                              <m:fPr>
                                <m:ctrlPr>
                                  <a:rPr lang="ru-RU" sz="1600" i="1">
                                    <a:effectLst/>
                                    <a:latin typeface="Cambria Math" panose="02040503050406030204" pitchFamily="18" charset="0"/>
                                  </a:rPr>
                                </m:ctrlPr>
                              </m:fPr>
                              <m:num>
                                <m:r>
                                  <a:rPr lang="ru-RU" sz="1600" i="1">
                                    <a:effectLst/>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600" i="1">
                                    <a:effectLst/>
                                    <a:latin typeface="Cambria Math" panose="02040503050406030204" pitchFamily="18" charset="0"/>
                                    <a:ea typeface="MS Mincho" panose="02020609040205080304" pitchFamily="49" charset="-128"/>
                                    <a:cs typeface="Times New Roman" panose="02020603050405020304" pitchFamily="18" charset="0"/>
                                  </a:rPr>
                                  <m:t>𝑑𝐿</m:t>
                                </m:r>
                              </m:den>
                            </m:f>
                          </m:e>
                        </m:d>
                      </m:e>
                      <m:sub>
                        <m:r>
                          <a:rPr lang="ru-RU" sz="1600" i="1">
                            <a:effectLst/>
                            <a:latin typeface="Cambria Math" panose="02040503050406030204" pitchFamily="18" charset="0"/>
                            <a:ea typeface="MS Mincho" panose="02020609040205080304" pitchFamily="49" charset="-128"/>
                            <a:cs typeface="Times New Roman" panose="02020603050405020304" pitchFamily="18" charset="0"/>
                          </a:rPr>
                          <m:t>трения</m:t>
                        </m:r>
                      </m:sub>
                    </m:sSub>
                    <m:r>
                      <a:rPr lang="en-US" sz="16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ru-RU" sz="1600" i="1">
                            <a:effectLst/>
                            <a:latin typeface="Cambria Math" panose="02040503050406030204" pitchFamily="18" charset="0"/>
                          </a:rPr>
                        </m:ctrlPr>
                      </m:fPr>
                      <m:num>
                        <m:r>
                          <a:rPr lang="en-US" sz="1600" b="0" i="1" smtClean="0">
                            <a:effectLst/>
                            <a:latin typeface="Cambria Math" panose="02040503050406030204" pitchFamily="18" charset="0"/>
                          </a:rPr>
                          <m:t>𝑓</m:t>
                        </m:r>
                        <m:sSub>
                          <m:sSubPr>
                            <m:ctrlPr>
                              <a:rPr lang="ru-RU" sz="1600" i="1">
                                <a:effectLst/>
                                <a:latin typeface="Cambria Math" panose="02040503050406030204" pitchFamily="18" charset="0"/>
                              </a:rPr>
                            </m:ctrlPr>
                          </m:sSubPr>
                          <m:e>
                            <m:sSubSup>
                              <m:sSubSupPr>
                                <m:ctrlPr>
                                  <a:rPr lang="ru-RU" sz="1600" i="1">
                                    <a:effectLst/>
                                    <a:latin typeface="Cambria Math" panose="02040503050406030204" pitchFamily="18" charset="0"/>
                                  </a:rPr>
                                </m:ctrlPr>
                              </m:sSubSup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𝑚</m:t>
                                </m:r>
                              </m:sub>
                              <m:sup>
                                <m:r>
                                  <a:rPr lang="en-US" sz="1600" i="1">
                                    <a:effectLst/>
                                    <a:latin typeface="Cambria Math" panose="02040503050406030204" pitchFamily="18" charset="0"/>
                                    <a:ea typeface="MS Mincho" panose="02020609040205080304" pitchFamily="49" charset="-128"/>
                                    <a:cs typeface="Times New Roman" panose="02020603050405020304" pitchFamily="18" charset="0"/>
                                  </a:rPr>
                                  <m:t>2</m:t>
                                </m:r>
                              </m:sup>
                            </m:sSubSup>
                            <m:r>
                              <a:rPr lang="en-US" sz="16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𝐿</m:t>
                            </m:r>
                          </m:sub>
                        </m:sSub>
                        <m:sSub>
                          <m:sSubPr>
                            <m:ctrlPr>
                              <a:rPr lang="ru-RU" sz="1600" i="1">
                                <a:effectLst/>
                                <a:latin typeface="Cambria Math" panose="02040503050406030204" pitchFamily="18" charset="0"/>
                              </a:rPr>
                            </m:ctrlPr>
                          </m:sSubPr>
                          <m:e>
                            <m:r>
                              <a:rPr lang="ru-RU" sz="1600" i="1">
                                <a:effectLst/>
                                <a:latin typeface="Cambria Math" panose="02040503050406030204" pitchFamily="18" charset="0"/>
                                <a:ea typeface="MS Mincho" panose="02020609040205080304" pitchFamily="49" charset="-128"/>
                                <a:cs typeface="Times New Roman" panose="02020603050405020304" pitchFamily="18" charset="0"/>
                              </a:rPr>
                              <m:t>𝐻</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𝐿</m:t>
                            </m:r>
                          </m:sub>
                        </m:sSub>
                      </m:num>
                      <m:den>
                        <m:r>
                          <a:rPr lang="en-US" sz="1600" i="1">
                            <a:effectLst/>
                            <a:latin typeface="Cambria Math" panose="02040503050406030204" pitchFamily="18" charset="0"/>
                            <a:ea typeface="MS Mincho" panose="02020609040205080304" pitchFamily="49" charset="-128"/>
                            <a:cs typeface="Times New Roman" panose="02020603050405020304" pitchFamily="18" charset="0"/>
                          </a:rPr>
                          <m:t>2</m:t>
                        </m:r>
                        <m:r>
                          <a:rPr lang="ru-RU" sz="1600" i="1">
                            <a:effectLst/>
                            <a:latin typeface="Cambria Math" panose="02040503050406030204" pitchFamily="18" charset="0"/>
                            <a:ea typeface="MS Mincho" panose="02020609040205080304" pitchFamily="49" charset="-128"/>
                            <a:cs typeface="Times New Roman" panose="02020603050405020304" pitchFamily="18" charset="0"/>
                          </a:rPr>
                          <m:t>𝑑</m:t>
                        </m:r>
                      </m:den>
                    </m:f>
                  </m:oMath>
                </a14:m>
                <a:r>
                  <a:rPr lang="en-US" sz="1600" dirty="0"/>
                  <a:t> (31)</a:t>
                </a:r>
                <a:endParaRPr lang="ru-RU" sz="1600" dirty="0"/>
              </a:p>
            </p:txBody>
          </p:sp>
        </mc:Choice>
        <mc:Fallback xmlns="">
          <p:sp>
            <p:nvSpPr>
              <p:cNvPr id="3" name="Объект 2">
                <a:extLst>
                  <a:ext uri="{FF2B5EF4-FFF2-40B4-BE49-F238E27FC236}">
                    <a16:creationId xmlns:a16="http://schemas.microsoft.com/office/drawing/2014/main" id="{8C4116B7-2C88-4AB9-8C2D-313CB7E18B72}"/>
                  </a:ext>
                </a:extLst>
              </p:cNvPr>
              <p:cNvSpPr>
                <a:spLocks noGrp="1" noRot="1" noChangeAspect="1" noMove="1" noResize="1" noEditPoints="1" noAdjustHandles="1" noChangeArrowheads="1" noChangeShapeType="1" noTextEdit="1"/>
              </p:cNvSpPr>
              <p:nvPr>
                <p:ph idx="1"/>
              </p:nvPr>
            </p:nvSpPr>
            <p:spPr>
              <a:blipFill>
                <a:blip r:embed="rId2"/>
                <a:stretch>
                  <a:fillRect l="-348"/>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82C45D9B-C910-4201-94F9-CACBA041562D}"/>
              </a:ext>
            </a:extLst>
          </p:cNvPr>
          <p:cNvSpPr>
            <a:spLocks noGrp="1"/>
          </p:cNvSpPr>
          <p:nvPr>
            <p:ph type="sldNum" sz="quarter" idx="12"/>
          </p:nvPr>
        </p:nvSpPr>
        <p:spPr/>
        <p:txBody>
          <a:bodyPr/>
          <a:lstStyle/>
          <a:p>
            <a:fld id="{5CD93907-F172-463F-80CA-92AEE29D67DA}" type="slidenum">
              <a:rPr lang="ru-RU" smtClean="0"/>
              <a:t>12</a:t>
            </a:fld>
            <a:endParaRPr lang="ru-RU"/>
          </a:p>
        </p:txBody>
      </p:sp>
    </p:spTree>
    <p:extLst>
      <p:ext uri="{BB962C8B-B14F-4D97-AF65-F5344CB8AC3E}">
        <p14:creationId xmlns:p14="http://schemas.microsoft.com/office/powerpoint/2010/main" val="3788977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D1F0BE-54D0-4F16-AAB3-201FBAD16614}"/>
              </a:ext>
            </a:extLst>
          </p:cNvPr>
          <p:cNvSpPr>
            <a:spLocks noGrp="1"/>
          </p:cNvSpPr>
          <p:nvPr>
            <p:ph type="title"/>
          </p:nvPr>
        </p:nvSpPr>
        <p:spPr/>
        <p:txBody>
          <a:bodyPr/>
          <a:lstStyle/>
          <a:p>
            <a:r>
              <a:rPr lang="ru-RU" dirty="0"/>
              <a:t>Кольцевой режим потока</a:t>
            </a: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443B1C57-32AD-46AA-AC71-453745C51650}"/>
                  </a:ext>
                </a:extLst>
              </p:cNvPr>
              <p:cNvSpPr>
                <a:spLocks noGrp="1"/>
              </p:cNvSpPr>
              <p:nvPr>
                <p:ph idx="1"/>
              </p:nvPr>
            </p:nvSpPr>
            <p:spPr>
              <a:xfrm>
                <a:off x="838199" y="1825625"/>
                <a:ext cx="11216951" cy="4667250"/>
              </a:xfrm>
            </p:spPr>
            <p:txBody>
              <a:bodyPr>
                <a:normAutofit fontScale="92500"/>
              </a:bodyPr>
              <a:lstStyle/>
              <a:p>
                <a:pPr marL="0" indent="0">
                  <a:lnSpc>
                    <a:spcPct val="150000"/>
                  </a:lnSpc>
                  <a:buNone/>
                </a:pPr>
                <a:r>
                  <a:rPr lang="ru-RU" sz="1700" dirty="0">
                    <a:effectLst/>
                    <a:latin typeface="Times New Roman" panose="02020603050405020304" pitchFamily="18" charset="0"/>
                    <a:ea typeface="MS Mincho" panose="02020609040205080304" pitchFamily="49" charset="-128"/>
                  </a:rPr>
                  <a:t>Трение в кольцевом режиме потока будет составлять огромную часть от общих потерь давления, так как капли жидкости внутри ядра двигаются со скоростью газа, однако при этом пленка жидкости движется по боковым стенкам трубы.</a:t>
                </a:r>
                <a:endParaRPr lang="ru-RU" sz="1700" i="1" dirty="0">
                  <a:effectLst/>
                  <a:latin typeface="Cambria Math" panose="02040503050406030204" pitchFamily="18" charset="0"/>
                </a:endParaRPr>
              </a:p>
              <a:p>
                <a:pPr marL="0" indent="0" algn="ctr">
                  <a:lnSpc>
                    <a:spcPct val="150000"/>
                  </a:lnSpc>
                  <a:buNone/>
                </a:pPr>
                <a14:m>
                  <m:oMath xmlns:m="http://schemas.openxmlformats.org/officeDocument/2006/math">
                    <m:sSub>
                      <m:sSubPr>
                        <m:ctrlPr>
                          <a:rPr lang="ru-RU" sz="1600" i="1" smtClean="0">
                            <a:effectLst/>
                            <a:latin typeface="Cambria Math" panose="02040503050406030204" pitchFamily="18" charset="0"/>
                          </a:rPr>
                        </m:ctrlPr>
                      </m:sSubPr>
                      <m:e>
                        <m:d>
                          <m:dPr>
                            <m:ctrlPr>
                              <a:rPr lang="ru-RU" sz="1600" i="1">
                                <a:effectLst/>
                                <a:latin typeface="Cambria Math" panose="02040503050406030204" pitchFamily="18" charset="0"/>
                              </a:rPr>
                            </m:ctrlPr>
                          </m:dPr>
                          <m:e>
                            <m:f>
                              <m:fPr>
                                <m:ctrlPr>
                                  <a:rPr lang="ru-RU" sz="1600" i="1">
                                    <a:effectLst/>
                                    <a:latin typeface="Cambria Math" panose="02040503050406030204" pitchFamily="18" charset="0"/>
                                  </a:rPr>
                                </m:ctrlPr>
                              </m:fPr>
                              <m:num>
                                <m:r>
                                  <a:rPr lang="ru-RU" sz="1600" i="1">
                                    <a:effectLst/>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600" i="1">
                                    <a:effectLst/>
                                    <a:latin typeface="Cambria Math" panose="02040503050406030204" pitchFamily="18" charset="0"/>
                                    <a:ea typeface="MS Mincho" panose="02020609040205080304" pitchFamily="49" charset="-128"/>
                                    <a:cs typeface="Times New Roman" panose="02020603050405020304" pitchFamily="18" charset="0"/>
                                  </a:rPr>
                                  <m:t>𝑑𝐿</m:t>
                                </m:r>
                              </m:den>
                            </m:f>
                          </m:e>
                        </m:d>
                      </m:e>
                      <m:sub>
                        <m:r>
                          <a:rPr lang="ru-RU" sz="1600" i="1">
                            <a:effectLst/>
                            <a:latin typeface="Cambria Math" panose="02040503050406030204" pitchFamily="18" charset="0"/>
                            <a:ea typeface="MS Mincho" panose="02020609040205080304" pitchFamily="49" charset="-128"/>
                            <a:cs typeface="Times New Roman" panose="02020603050405020304" pitchFamily="18" charset="0"/>
                          </a:rPr>
                          <m:t>трения</m:t>
                        </m:r>
                      </m:sub>
                    </m:sSub>
                    <m:r>
                      <a:rPr lang="ru-RU" sz="1600" i="1">
                        <a:effectLst/>
                        <a:latin typeface="Cambria Math" panose="02040503050406030204" pitchFamily="18" charset="0"/>
                        <a:ea typeface="MS Mincho" panose="02020609040205080304" pitchFamily="49" charset="-128"/>
                        <a:cs typeface="Times New Roman" panose="02020603050405020304" pitchFamily="18" charset="0"/>
                      </a:rPr>
                      <m:t>= </m:t>
                    </m:r>
                    <m:f>
                      <m:fPr>
                        <m:ctrlPr>
                          <a:rPr lang="ru-RU" sz="1600" i="1">
                            <a:effectLst/>
                            <a:latin typeface="Cambria Math" panose="02040503050406030204" pitchFamily="18" charset="0"/>
                          </a:rPr>
                        </m:ctrlPr>
                      </m:fPr>
                      <m:num>
                        <m:sSub>
                          <m:sSubPr>
                            <m:ctrlPr>
                              <a:rPr lang="ru-RU" sz="1600" i="1">
                                <a:effectLst/>
                                <a:latin typeface="Cambria Math" panose="02040503050406030204" pitchFamily="18" charset="0"/>
                              </a:rPr>
                            </m:ctrlPr>
                          </m:sSub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𝑓</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𝐶</m:t>
                            </m:r>
                          </m:sub>
                        </m:sSub>
                        <m:sSub>
                          <m:sSubPr>
                            <m:ctrlPr>
                              <a:rPr lang="ru-RU" sz="1600" i="1">
                                <a:effectLst/>
                                <a:latin typeface="Cambria Math" panose="02040503050406030204" pitchFamily="18" charset="0"/>
                              </a:rPr>
                            </m:ctrlPr>
                          </m:sSub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𝐶</m:t>
                            </m:r>
                          </m:sub>
                        </m:sSub>
                      </m:num>
                      <m:den>
                        <m:r>
                          <a:rPr lang="en-US" sz="1600" i="1">
                            <a:effectLst/>
                            <a:latin typeface="Cambria Math" panose="02040503050406030204" pitchFamily="18" charset="0"/>
                            <a:ea typeface="MS Mincho" panose="02020609040205080304" pitchFamily="49" charset="-128"/>
                            <a:cs typeface="Times New Roman" panose="02020603050405020304" pitchFamily="18" charset="0"/>
                          </a:rPr>
                          <m:t>2</m:t>
                        </m:r>
                        <m:r>
                          <a:rPr lang="ru-RU" sz="1600" i="1">
                            <a:effectLst/>
                            <a:latin typeface="Cambria Math" panose="02040503050406030204" pitchFamily="18" charset="0"/>
                            <a:ea typeface="MS Mincho" panose="02020609040205080304" pitchFamily="49" charset="-128"/>
                            <a:cs typeface="Times New Roman" panose="02020603050405020304" pitchFamily="18" charset="0"/>
                          </a:rPr>
                          <m:t>𝑑</m:t>
                        </m:r>
                      </m:den>
                    </m:f>
                    <m:r>
                      <a:rPr lang="en-US" sz="1600" i="1">
                        <a:effectLst/>
                        <a:latin typeface="Cambria Math" panose="02040503050406030204" pitchFamily="18" charset="0"/>
                        <a:ea typeface="MS Mincho" panose="02020609040205080304" pitchFamily="49" charset="-128"/>
                        <a:cs typeface="Times New Roman" panose="02020603050405020304" pitchFamily="18" charset="0"/>
                      </a:rPr>
                      <m:t> </m:t>
                    </m:r>
                    <m:sSup>
                      <m:sSupPr>
                        <m:ctrlPr>
                          <a:rPr lang="ru-RU" sz="1600" i="1">
                            <a:effectLst/>
                            <a:latin typeface="Cambria Math" panose="02040503050406030204" pitchFamily="18" charset="0"/>
                          </a:rPr>
                        </m:ctrlPr>
                      </m:sSupPr>
                      <m:e>
                        <m:d>
                          <m:dPr>
                            <m:ctrlPr>
                              <a:rPr lang="ru-RU" sz="1600" i="1">
                                <a:effectLst/>
                                <a:latin typeface="Cambria Math" panose="02040503050406030204" pitchFamily="18" charset="0"/>
                              </a:rPr>
                            </m:ctrlPr>
                          </m:dPr>
                          <m:e>
                            <m:f>
                              <m:fPr>
                                <m:ctrlPr>
                                  <a:rPr lang="ru-RU" sz="1600" i="1">
                                    <a:effectLst/>
                                    <a:latin typeface="Cambria Math" panose="02040503050406030204" pitchFamily="18" charset="0"/>
                                  </a:rPr>
                                </m:ctrlPr>
                              </m:fPr>
                              <m:num>
                                <m:sSub>
                                  <m:sSubPr>
                                    <m:ctrlPr>
                                      <a:rPr lang="ru-RU" sz="1600" i="1">
                                        <a:effectLst/>
                                        <a:latin typeface="Cambria Math" panose="02040503050406030204" pitchFamily="18" charset="0"/>
                                      </a:rPr>
                                    </m:ctrlPr>
                                  </m:sSub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𝑆𝑔</m:t>
                                    </m:r>
                                  </m:sub>
                                </m:sSub>
                              </m:num>
                              <m:den>
                                <m:r>
                                  <a:rPr lang="en-US" sz="1600" i="1">
                                    <a:effectLst/>
                                    <a:latin typeface="Cambria Math" panose="02040503050406030204" pitchFamily="18" charset="0"/>
                                    <a:ea typeface="MS Mincho" panose="02020609040205080304" pitchFamily="49" charset="-128"/>
                                    <a:cs typeface="Times New Roman" panose="02020603050405020304" pitchFamily="18" charset="0"/>
                                  </a:rPr>
                                  <m:t>1− </m:t>
                                </m:r>
                                <m:sSub>
                                  <m:sSubPr>
                                    <m:ctrlPr>
                                      <a:rPr lang="ru-RU" sz="1600" i="1">
                                        <a:effectLst/>
                                        <a:latin typeface="Cambria Math" panose="02040503050406030204" pitchFamily="18" charset="0"/>
                                      </a:rPr>
                                    </m:ctrlPr>
                                  </m:sSubPr>
                                  <m:e>
                                    <m:r>
                                      <m:rPr>
                                        <m:sty m:val="p"/>
                                      </m:rPr>
                                      <a:rPr lang="ru-RU" sz="1600" b="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λ</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𝐿𝐶</m:t>
                                    </m:r>
                                  </m:sub>
                                </m:sSub>
                              </m:den>
                            </m:f>
                          </m:e>
                        </m:d>
                      </m:e>
                      <m:sup>
                        <m:r>
                          <a:rPr lang="en-US" sz="1600" i="1">
                            <a:effectLst/>
                            <a:latin typeface="Cambria Math" panose="02040503050406030204" pitchFamily="18" charset="0"/>
                            <a:ea typeface="MS Mincho" panose="02020609040205080304" pitchFamily="49" charset="-128"/>
                            <a:cs typeface="Times New Roman" panose="02020603050405020304" pitchFamily="18" charset="0"/>
                          </a:rPr>
                          <m:t>2</m:t>
                        </m:r>
                      </m:sup>
                    </m:sSup>
                  </m:oMath>
                </a14:m>
                <a:r>
                  <a:rPr lang="ru-RU" sz="1600" dirty="0"/>
                  <a:t>(32)</a:t>
                </a:r>
              </a:p>
              <a:p>
                <a:pPr marL="0" indent="0" algn="ctr">
                  <a:lnSpc>
                    <a:spcPct val="150000"/>
                  </a:lnSpc>
                  <a:buNone/>
                </a:pPr>
                <a14:m>
                  <m:oMath xmlns:m="http://schemas.openxmlformats.org/officeDocument/2006/math">
                    <m:sSub>
                      <m:sSubPr>
                        <m:ctrlPr>
                          <a:rPr lang="ru-RU" sz="1600" i="1" smtClean="0">
                            <a:effectLst/>
                            <a:latin typeface="Cambria Math" panose="02040503050406030204" pitchFamily="18" charset="0"/>
                          </a:rPr>
                        </m:ctrlPr>
                      </m:sSub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𝑓</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𝐶</m:t>
                        </m:r>
                      </m:sub>
                    </m:sSub>
                    <m:r>
                      <a:rPr lang="ru-RU" sz="1600" i="1">
                        <a:effectLst/>
                        <a:latin typeface="Cambria Math" panose="02040503050406030204" pitchFamily="18" charset="0"/>
                        <a:ea typeface="MS Mincho" panose="02020609040205080304" pitchFamily="49" charset="-128"/>
                        <a:cs typeface="Times New Roman" panose="02020603050405020304" pitchFamily="18" charset="0"/>
                      </a:rPr>
                      <m:t>=0.046</m:t>
                    </m:r>
                    <m:sSup>
                      <m:sSupPr>
                        <m:ctrlPr>
                          <a:rPr lang="ru-RU" sz="1600" i="1">
                            <a:effectLst/>
                            <a:latin typeface="Cambria Math" panose="02040503050406030204" pitchFamily="18" charset="0"/>
                          </a:rPr>
                        </m:ctrlPr>
                      </m:sSupPr>
                      <m:e>
                        <m:d>
                          <m:dPr>
                            <m:ctrlPr>
                              <a:rPr lang="ru-RU" sz="1600" i="1">
                                <a:effectLst/>
                                <a:latin typeface="Cambria Math" panose="02040503050406030204" pitchFamily="18" charset="0"/>
                              </a:rPr>
                            </m:ctrlPr>
                          </m:dPr>
                          <m:e>
                            <m:f>
                              <m:fPr>
                                <m:ctrlPr>
                                  <a:rPr lang="ru-RU" sz="1600" i="1">
                                    <a:effectLst/>
                                    <a:latin typeface="Cambria Math" panose="02040503050406030204" pitchFamily="18" charset="0"/>
                                  </a:rPr>
                                </m:ctrlPr>
                              </m:fPr>
                              <m:num>
                                <m:sSub>
                                  <m:sSubPr>
                                    <m:ctrlPr>
                                      <a:rPr lang="ru-RU" sz="1600" i="1">
                                        <a:effectLst/>
                                        <a:latin typeface="Cambria Math" panose="02040503050406030204" pitchFamily="18" charset="0"/>
                                      </a:rPr>
                                    </m:ctrlPr>
                                  </m:sSub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𝑔</m:t>
                                    </m:r>
                                  </m:sub>
                                </m:sSub>
                                <m:sSub>
                                  <m:sSubPr>
                                    <m:ctrlPr>
                                      <a:rPr lang="ru-RU" sz="1600" i="1">
                                        <a:effectLst/>
                                        <a:latin typeface="Cambria Math" panose="02040503050406030204" pitchFamily="18" charset="0"/>
                                      </a:rPr>
                                    </m:ctrlPr>
                                  </m:sSub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𝑆𝑔</m:t>
                                    </m:r>
                                  </m:sub>
                                </m:s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𝑑</m:t>
                                </m:r>
                              </m:num>
                              <m:den>
                                <m:sSub>
                                  <m:sSubPr>
                                    <m:ctrlPr>
                                      <a:rPr lang="ru-RU" sz="1600" i="1">
                                        <a:effectLst/>
                                        <a:latin typeface="Cambria Math" panose="02040503050406030204" pitchFamily="18" charset="0"/>
                                      </a:rPr>
                                    </m:ctrlPr>
                                  </m:sSub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𝜇</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𝑔</m:t>
                                    </m:r>
                                  </m:sub>
                                </m:sSub>
                              </m:den>
                            </m:f>
                          </m:e>
                        </m:d>
                      </m:e>
                      <m:sup>
                        <m:r>
                          <a:rPr lang="ru-RU" sz="1600" i="1">
                            <a:effectLst/>
                            <a:latin typeface="Cambria Math" panose="02040503050406030204" pitchFamily="18" charset="0"/>
                            <a:ea typeface="MS Mincho" panose="02020609040205080304" pitchFamily="49" charset="-128"/>
                            <a:cs typeface="Times New Roman" panose="02020603050405020304" pitchFamily="18" charset="0"/>
                          </a:rPr>
                          <m:t>−0.2</m:t>
                        </m:r>
                      </m:sup>
                    </m:sSup>
                    <m:r>
                      <a:rPr lang="en-US" sz="1600" i="1">
                        <a:effectLst/>
                        <a:latin typeface="Cambria Math" panose="02040503050406030204" pitchFamily="18" charset="0"/>
                        <a:ea typeface="MS Mincho" panose="02020609040205080304" pitchFamily="49" charset="-128"/>
                        <a:cs typeface="Times New Roman" panose="02020603050405020304" pitchFamily="18" charset="0"/>
                      </a:rPr>
                      <m:t> </m:t>
                    </m:r>
                    <m:d>
                      <m:dPr>
                        <m:ctrlPr>
                          <a:rPr lang="ru-RU" sz="1600" i="1">
                            <a:effectLst/>
                            <a:latin typeface="Cambria Math" panose="02040503050406030204" pitchFamily="18" charset="0"/>
                          </a:rPr>
                        </m:ctrlPr>
                      </m:dPr>
                      <m:e>
                        <m:r>
                          <a:rPr lang="ru-RU" sz="1600" i="1">
                            <a:effectLst/>
                            <a:latin typeface="Cambria Math" panose="02040503050406030204" pitchFamily="18" charset="0"/>
                            <a:ea typeface="MS Mincho" panose="02020609040205080304" pitchFamily="49" charset="-128"/>
                            <a:cs typeface="Times New Roman" panose="02020603050405020304" pitchFamily="18" charset="0"/>
                          </a:rPr>
                          <m:t>1+75</m:t>
                        </m:r>
                        <m:sSub>
                          <m:sSubPr>
                            <m:ctrlPr>
                              <a:rPr lang="ru-RU" sz="1600" i="1">
                                <a:effectLst/>
                                <a:latin typeface="Cambria Math" panose="02040503050406030204" pitchFamily="18" charset="0"/>
                              </a:rPr>
                            </m:ctrlPr>
                          </m:sSubPr>
                          <m:e>
                            <m:r>
                              <m:rPr>
                                <m:sty m:val="p"/>
                              </m:rPr>
                              <a:rPr lang="ru-RU" sz="1600" b="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λ</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𝐿𝐶</m:t>
                            </m:r>
                          </m:sub>
                        </m:sSub>
                      </m:e>
                    </m:d>
                  </m:oMath>
                </a14:m>
                <a:r>
                  <a:rPr lang="ru-RU" sz="1600" dirty="0"/>
                  <a:t> (33) </a:t>
                </a:r>
              </a:p>
              <a:p>
                <a:pPr marL="0" indent="0" algn="ctr">
                  <a:lnSpc>
                    <a:spcPct val="150000"/>
                  </a:lnSpc>
                  <a:buNone/>
                </a:pPr>
                <a14:m>
                  <m:oMath xmlns:m="http://schemas.openxmlformats.org/officeDocument/2006/math">
                    <m:sSub>
                      <m:sSubPr>
                        <m:ctrlPr>
                          <a:rPr lang="ru-RU" sz="1600" i="1" smtClean="0">
                            <a:effectLst/>
                            <a:latin typeface="Cambria Math" panose="02040503050406030204" pitchFamily="18" charset="0"/>
                          </a:rPr>
                        </m:ctrlPr>
                      </m:sSub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𝐶</m:t>
                        </m:r>
                      </m:sub>
                    </m:sSub>
                    <m:r>
                      <a:rPr lang="en-US" sz="16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ru-RU" sz="1600" i="1">
                            <a:effectLst/>
                            <a:latin typeface="Cambria Math" panose="02040503050406030204" pitchFamily="18" charset="0"/>
                          </a:rPr>
                        </m:ctrlPr>
                      </m:fPr>
                      <m:num>
                        <m:sSub>
                          <m:sSubPr>
                            <m:ctrlPr>
                              <a:rPr lang="ru-RU" sz="1600" i="1">
                                <a:effectLst/>
                                <a:latin typeface="Cambria Math" panose="02040503050406030204" pitchFamily="18" charset="0"/>
                              </a:rPr>
                            </m:ctrlPr>
                          </m:sSub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𝑔</m:t>
                            </m:r>
                          </m:sub>
                        </m:sSub>
                        <m:sSub>
                          <m:sSubPr>
                            <m:ctrlPr>
                              <a:rPr lang="ru-RU" sz="1600" i="1">
                                <a:effectLst/>
                                <a:latin typeface="Cambria Math" panose="02040503050406030204" pitchFamily="18" charset="0"/>
                              </a:rPr>
                            </m:ctrlPr>
                          </m:sSub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𝑆𝑔</m:t>
                            </m:r>
                          </m:sub>
                        </m:sSub>
                        <m:r>
                          <a:rPr lang="en-US" sz="16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600" i="1">
                                <a:effectLst/>
                                <a:latin typeface="Cambria Math" panose="02040503050406030204" pitchFamily="18" charset="0"/>
                              </a:rPr>
                            </m:ctrlPr>
                          </m:sSub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𝑆𝐿</m:t>
                            </m:r>
                          </m:sub>
                        </m:sSub>
                        <m:sSub>
                          <m:sSubPr>
                            <m:ctrlPr>
                              <a:rPr lang="ru-RU" sz="1600" i="1">
                                <a:effectLst/>
                                <a:latin typeface="Cambria Math" panose="02040503050406030204" pitchFamily="18" charset="0"/>
                              </a:rPr>
                            </m:ctrlPr>
                          </m:sSub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𝐿</m:t>
                            </m:r>
                          </m:sub>
                        </m:sSub>
                        <m:sSub>
                          <m:sSubPr>
                            <m:ctrlPr>
                              <a:rPr lang="ru-RU" sz="1600" i="1">
                                <a:effectLst/>
                                <a:latin typeface="Cambria Math" panose="02040503050406030204" pitchFamily="18" charset="0"/>
                              </a:rPr>
                            </m:ctrlPr>
                          </m:sSub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𝐹</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𝐸</m:t>
                            </m:r>
                          </m:sub>
                        </m:sSub>
                      </m:num>
                      <m:den>
                        <m:sSub>
                          <m:sSubPr>
                            <m:ctrlPr>
                              <a:rPr lang="ru-RU" sz="1600" i="1">
                                <a:effectLst/>
                                <a:latin typeface="Cambria Math" panose="02040503050406030204" pitchFamily="18" charset="0"/>
                              </a:rPr>
                            </m:ctrlPr>
                          </m:sSub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𝑆𝑔</m:t>
                            </m:r>
                          </m:sub>
                        </m:sSub>
                        <m:r>
                          <a:rPr lang="en-US" sz="16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600" i="1">
                                <a:effectLst/>
                                <a:latin typeface="Cambria Math" panose="02040503050406030204" pitchFamily="18" charset="0"/>
                              </a:rPr>
                            </m:ctrlPr>
                          </m:sSub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𝑆𝐿</m:t>
                            </m:r>
                          </m:sub>
                        </m:sSub>
                        <m:sSub>
                          <m:sSubPr>
                            <m:ctrlPr>
                              <a:rPr lang="ru-RU" sz="1600" i="1">
                                <a:effectLst/>
                                <a:latin typeface="Cambria Math" panose="02040503050406030204" pitchFamily="18" charset="0"/>
                              </a:rPr>
                            </m:ctrlPr>
                          </m:sSub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𝐹</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𝐸</m:t>
                            </m:r>
                          </m:sub>
                        </m:sSub>
                      </m:den>
                    </m:f>
                  </m:oMath>
                </a14:m>
                <a:r>
                  <a:rPr lang="ru-RU" sz="1600" dirty="0"/>
                  <a:t> (34)</a:t>
                </a:r>
              </a:p>
              <a:p>
                <a:pPr marL="0" indent="0" algn="ctr">
                  <a:lnSpc>
                    <a:spcPct val="150000"/>
                  </a:lnSpc>
                  <a:buNone/>
                </a:pPr>
                <a14:m>
                  <m:oMath xmlns:m="http://schemas.openxmlformats.org/officeDocument/2006/math">
                    <m:sSub>
                      <m:sSubPr>
                        <m:ctrlPr>
                          <a:rPr lang="ru-RU" sz="1600" i="1" smtClean="0">
                            <a:effectLst/>
                            <a:latin typeface="Cambria Math" panose="02040503050406030204" pitchFamily="18" charset="0"/>
                          </a:rPr>
                        </m:ctrlPr>
                      </m:sSubPr>
                      <m:e>
                        <m:r>
                          <m:rPr>
                            <m:sty m:val="p"/>
                          </m:rPr>
                          <a:rPr lang="ru-RU" sz="1600" b="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λ</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𝐿𝐶</m:t>
                        </m:r>
                      </m:sub>
                    </m:sSub>
                    <m:r>
                      <a:rPr lang="en-US" sz="1600" i="1">
                        <a:effectLst/>
                        <a:latin typeface="Cambria Math" panose="02040503050406030204" pitchFamily="18" charset="0"/>
                        <a:ea typeface="MS Mincho" panose="02020609040205080304" pitchFamily="49" charset="-128"/>
                        <a:cs typeface="Times New Roman" panose="02020603050405020304" pitchFamily="18" charset="0"/>
                      </a:rPr>
                      <m:t>=</m:t>
                    </m:r>
                    <m:sSup>
                      <m:sSupPr>
                        <m:ctrlPr>
                          <a:rPr lang="ru-RU" sz="1600" i="1">
                            <a:effectLst/>
                            <a:latin typeface="Cambria Math" panose="02040503050406030204" pitchFamily="18" charset="0"/>
                          </a:rPr>
                        </m:ctrlPr>
                      </m:sSupPr>
                      <m:e>
                        <m:d>
                          <m:dPr>
                            <m:ctrlPr>
                              <a:rPr lang="ru-RU" sz="1600" i="1">
                                <a:effectLst/>
                                <a:latin typeface="Cambria Math" panose="02040503050406030204" pitchFamily="18" charset="0"/>
                              </a:rPr>
                            </m:ctrlPr>
                          </m:d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1+</m:t>
                            </m:r>
                            <m:sSup>
                              <m:sSupPr>
                                <m:ctrlPr>
                                  <a:rPr lang="ru-RU" sz="1600" i="1">
                                    <a:effectLst/>
                                    <a:latin typeface="Cambria Math" panose="02040503050406030204" pitchFamily="18" charset="0"/>
                                  </a:rPr>
                                </m:ctrlPr>
                              </m:sSup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𝑋</m:t>
                                </m:r>
                              </m:e>
                              <m:sup>
                                <m:r>
                                  <a:rPr lang="en-US" sz="1600" i="1">
                                    <a:effectLst/>
                                    <a:latin typeface="Cambria Math" panose="02040503050406030204" pitchFamily="18" charset="0"/>
                                    <a:ea typeface="MS Mincho" panose="02020609040205080304" pitchFamily="49" charset="-128"/>
                                    <a:cs typeface="Times New Roman" panose="02020603050405020304" pitchFamily="18" charset="0"/>
                                  </a:rPr>
                                  <m:t>0.8</m:t>
                                </m:r>
                              </m:sup>
                            </m:sSup>
                          </m:e>
                        </m:d>
                      </m:e>
                      <m:sup>
                        <m:r>
                          <a:rPr lang="ru-RU" sz="1600" i="1">
                            <a:effectLst/>
                            <a:latin typeface="Cambria Math" panose="02040503050406030204" pitchFamily="18" charset="0"/>
                            <a:ea typeface="MS Mincho" panose="02020609040205080304" pitchFamily="49" charset="-128"/>
                            <a:cs typeface="Times New Roman" panose="02020603050405020304" pitchFamily="18" charset="0"/>
                          </a:rPr>
                          <m:t>−0.378</m:t>
                        </m:r>
                      </m:sup>
                    </m:sSup>
                  </m:oMath>
                </a14:m>
                <a:r>
                  <a:rPr lang="ru-RU" sz="1600" dirty="0"/>
                  <a:t> (35)</a:t>
                </a:r>
              </a:p>
              <a:p>
                <a:pPr marL="0" indent="0" algn="ctr">
                  <a:lnSpc>
                    <a:spcPct val="150000"/>
                  </a:lnSpc>
                  <a:buNone/>
                </a:pPr>
                <a14:m>
                  <m:oMath xmlns:m="http://schemas.openxmlformats.org/officeDocument/2006/math">
                    <m:r>
                      <a:rPr lang="ru-RU" sz="1600" i="1" smtClean="0">
                        <a:effectLst/>
                        <a:latin typeface="Cambria Math" panose="02040503050406030204" pitchFamily="18" charset="0"/>
                        <a:ea typeface="MS Mincho" panose="02020609040205080304" pitchFamily="49" charset="-128"/>
                        <a:cs typeface="Times New Roman" panose="02020603050405020304" pitchFamily="18" charset="0"/>
                      </a:rPr>
                      <m:t>𝑋</m:t>
                    </m:r>
                    <m:r>
                      <a:rPr lang="ru-RU" sz="1600" i="1" smtClean="0">
                        <a:effectLst/>
                        <a:latin typeface="Cambria Math" panose="02040503050406030204" pitchFamily="18" charset="0"/>
                        <a:ea typeface="MS Mincho" panose="02020609040205080304" pitchFamily="49" charset="-128"/>
                        <a:cs typeface="Times New Roman" panose="02020603050405020304" pitchFamily="18" charset="0"/>
                      </a:rPr>
                      <m:t>=</m:t>
                    </m:r>
                    <m:sSup>
                      <m:sSupPr>
                        <m:ctrlPr>
                          <a:rPr lang="ru-RU" sz="1600" i="1">
                            <a:effectLst/>
                            <a:latin typeface="Cambria Math" panose="02040503050406030204" pitchFamily="18" charset="0"/>
                          </a:rPr>
                        </m:ctrlPr>
                      </m:sSupPr>
                      <m:e>
                        <m:f>
                          <m:fPr>
                            <m:ctrlPr>
                              <a:rPr lang="ru-RU" sz="1600" i="1">
                                <a:effectLst/>
                                <a:latin typeface="Cambria Math" panose="02040503050406030204" pitchFamily="18" charset="0"/>
                              </a:rPr>
                            </m:ctrlPr>
                          </m:fPr>
                          <m:num>
                            <m:d>
                              <m:dPr>
                                <m:ctrlPr>
                                  <a:rPr lang="ru-RU" sz="1600" i="1">
                                    <a:effectLst/>
                                    <a:latin typeface="Cambria Math" panose="02040503050406030204" pitchFamily="18" charset="0"/>
                                  </a:rPr>
                                </m:ctrlPr>
                              </m:dPr>
                              <m:e>
                                <m:r>
                                  <a:rPr lang="ru-RU" sz="1600" i="1">
                                    <a:effectLst/>
                                    <a:latin typeface="Cambria Math" panose="02040503050406030204" pitchFamily="18" charset="0"/>
                                    <a:ea typeface="MS Mincho" panose="02020609040205080304" pitchFamily="49" charset="-128"/>
                                    <a:cs typeface="Times New Roman" panose="02020603050405020304" pitchFamily="18" charset="0"/>
                                  </a:rPr>
                                  <m:t>1−</m:t>
                                </m:r>
                                <m:sSub>
                                  <m:sSubPr>
                                    <m:ctrlPr>
                                      <a:rPr lang="ru-RU" sz="1600" i="1">
                                        <a:effectLst/>
                                        <a:latin typeface="Cambria Math" panose="02040503050406030204" pitchFamily="18" charset="0"/>
                                      </a:rPr>
                                    </m:ctrlPr>
                                  </m:sSub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𝑥</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𝑔</m:t>
                                    </m:r>
                                  </m:sub>
                                </m:sSub>
                              </m:e>
                            </m:d>
                          </m:num>
                          <m:den>
                            <m:sSub>
                              <m:sSubPr>
                                <m:ctrlPr>
                                  <a:rPr lang="ru-RU" sz="1600" i="1">
                                    <a:effectLst/>
                                    <a:latin typeface="Cambria Math" panose="02040503050406030204" pitchFamily="18" charset="0"/>
                                  </a:rPr>
                                </m:ctrlPr>
                              </m:sSub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𝑥</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𝑔</m:t>
                                </m:r>
                              </m:sub>
                            </m:sSub>
                          </m:den>
                        </m:f>
                      </m:e>
                      <m:sup>
                        <m:r>
                          <a:rPr lang="ru-RU" sz="1600" i="1">
                            <a:effectLst/>
                            <a:latin typeface="Cambria Math" panose="02040503050406030204" pitchFamily="18" charset="0"/>
                            <a:ea typeface="MS Mincho" panose="02020609040205080304" pitchFamily="49" charset="-128"/>
                            <a:cs typeface="Times New Roman" panose="02020603050405020304" pitchFamily="18" charset="0"/>
                          </a:rPr>
                          <m:t>0.9</m:t>
                        </m:r>
                      </m:sup>
                    </m:sSup>
                    <m:sSup>
                      <m:sSupPr>
                        <m:ctrlPr>
                          <a:rPr lang="ru-RU" sz="1600" i="1">
                            <a:effectLst/>
                            <a:latin typeface="Cambria Math" panose="02040503050406030204" pitchFamily="18" charset="0"/>
                          </a:rPr>
                        </m:ctrlPr>
                      </m:sSupPr>
                      <m:e>
                        <m:d>
                          <m:dPr>
                            <m:ctrlPr>
                              <a:rPr lang="ru-RU" sz="1600" i="1">
                                <a:effectLst/>
                                <a:latin typeface="Cambria Math" panose="02040503050406030204" pitchFamily="18" charset="0"/>
                              </a:rPr>
                            </m:ctrlPr>
                          </m:dPr>
                          <m:e>
                            <m:f>
                              <m:fPr>
                                <m:ctrlPr>
                                  <a:rPr lang="ru-RU" sz="1600" i="1">
                                    <a:effectLst/>
                                    <a:latin typeface="Cambria Math" panose="02040503050406030204" pitchFamily="18" charset="0"/>
                                  </a:rPr>
                                </m:ctrlPr>
                              </m:fPr>
                              <m:num>
                                <m:sSub>
                                  <m:sSubPr>
                                    <m:ctrlPr>
                                      <a:rPr lang="ru-RU" sz="1600" i="1">
                                        <a:effectLst/>
                                        <a:latin typeface="Cambria Math" panose="02040503050406030204" pitchFamily="18" charset="0"/>
                                      </a:rPr>
                                    </m:ctrlPr>
                                  </m:sSub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𝑔</m:t>
                                    </m:r>
                                  </m:sub>
                                </m:sSub>
                              </m:num>
                              <m:den>
                                <m:sSub>
                                  <m:sSubPr>
                                    <m:ctrlPr>
                                      <a:rPr lang="ru-RU" sz="1600" i="1">
                                        <a:effectLst/>
                                        <a:latin typeface="Cambria Math" panose="02040503050406030204" pitchFamily="18" charset="0"/>
                                      </a:rPr>
                                    </m:ctrlPr>
                                  </m:sSub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𝐿</m:t>
                                    </m:r>
                                  </m:sub>
                                </m:sSub>
                              </m:den>
                            </m:f>
                          </m:e>
                        </m:d>
                      </m:e>
                      <m:sup>
                        <m:r>
                          <a:rPr lang="ru-RU" sz="1600" i="1">
                            <a:effectLst/>
                            <a:latin typeface="Cambria Math" panose="02040503050406030204" pitchFamily="18" charset="0"/>
                            <a:ea typeface="MS Mincho" panose="02020609040205080304" pitchFamily="49" charset="-128"/>
                            <a:cs typeface="Times New Roman" panose="02020603050405020304" pitchFamily="18" charset="0"/>
                          </a:rPr>
                          <m:t>0.5</m:t>
                        </m:r>
                      </m:sup>
                    </m:sSup>
                    <m:r>
                      <a:rPr lang="en-US" sz="1600" i="1">
                        <a:effectLst/>
                        <a:latin typeface="Cambria Math" panose="02040503050406030204" pitchFamily="18" charset="0"/>
                        <a:ea typeface="MS Mincho" panose="02020609040205080304" pitchFamily="49" charset="-128"/>
                        <a:cs typeface="Times New Roman" panose="02020603050405020304" pitchFamily="18" charset="0"/>
                      </a:rPr>
                      <m:t> </m:t>
                    </m:r>
                    <m:sSup>
                      <m:sSupPr>
                        <m:ctrlPr>
                          <a:rPr lang="ru-RU" sz="1600" i="1">
                            <a:effectLst/>
                            <a:latin typeface="Cambria Math" panose="02040503050406030204" pitchFamily="18" charset="0"/>
                          </a:rPr>
                        </m:ctrlPr>
                      </m:sSupPr>
                      <m:e>
                        <m:d>
                          <m:dPr>
                            <m:ctrlPr>
                              <a:rPr lang="ru-RU" sz="1600" i="1">
                                <a:effectLst/>
                                <a:latin typeface="Cambria Math" panose="02040503050406030204" pitchFamily="18" charset="0"/>
                              </a:rPr>
                            </m:ctrlPr>
                          </m:dPr>
                          <m:e>
                            <m:f>
                              <m:fPr>
                                <m:ctrlPr>
                                  <a:rPr lang="ru-RU" sz="1600" i="1">
                                    <a:effectLst/>
                                    <a:latin typeface="Cambria Math" panose="02040503050406030204" pitchFamily="18" charset="0"/>
                                  </a:rPr>
                                </m:ctrlPr>
                              </m:fPr>
                              <m:num>
                                <m:sSub>
                                  <m:sSubPr>
                                    <m:ctrlPr>
                                      <a:rPr lang="ru-RU" sz="1600" i="1">
                                        <a:effectLst/>
                                        <a:latin typeface="Cambria Math" panose="02040503050406030204" pitchFamily="18" charset="0"/>
                                      </a:rPr>
                                    </m:ctrlPr>
                                  </m:sSub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𝜇</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𝐿</m:t>
                                    </m:r>
                                  </m:sub>
                                </m:sSub>
                              </m:num>
                              <m:den>
                                <m:sSub>
                                  <m:sSubPr>
                                    <m:ctrlPr>
                                      <a:rPr lang="ru-RU" sz="1600" i="1">
                                        <a:effectLst/>
                                        <a:latin typeface="Cambria Math" panose="02040503050406030204" pitchFamily="18" charset="0"/>
                                      </a:rPr>
                                    </m:ctrlPr>
                                  </m:sSubPr>
                                  <m:e>
                                    <m:r>
                                      <a:rPr lang="en-US" sz="1600" i="1">
                                        <a:effectLst/>
                                        <a:latin typeface="Cambria Math" panose="02040503050406030204" pitchFamily="18" charset="0"/>
                                        <a:ea typeface="MS Mincho" panose="02020609040205080304" pitchFamily="49" charset="-128"/>
                                        <a:cs typeface="Times New Roman" panose="02020603050405020304" pitchFamily="18" charset="0"/>
                                      </a:rPr>
                                      <m:t>𝜇</m:t>
                                    </m:r>
                                  </m:e>
                                  <m:sub>
                                    <m:r>
                                      <a:rPr lang="en-US" sz="1600" i="1">
                                        <a:effectLst/>
                                        <a:latin typeface="Cambria Math" panose="02040503050406030204" pitchFamily="18" charset="0"/>
                                        <a:ea typeface="MS Mincho" panose="02020609040205080304" pitchFamily="49" charset="-128"/>
                                        <a:cs typeface="Times New Roman" panose="02020603050405020304" pitchFamily="18" charset="0"/>
                                      </a:rPr>
                                      <m:t>𝑔</m:t>
                                    </m:r>
                                  </m:sub>
                                </m:sSub>
                              </m:den>
                            </m:f>
                          </m:e>
                        </m:d>
                      </m:e>
                      <m:sup>
                        <m:r>
                          <a:rPr lang="en-US" sz="1600" i="1">
                            <a:effectLst/>
                            <a:latin typeface="Cambria Math" panose="02040503050406030204" pitchFamily="18" charset="0"/>
                            <a:ea typeface="MS Mincho" panose="02020609040205080304" pitchFamily="49" charset="-128"/>
                            <a:cs typeface="Times New Roman" panose="02020603050405020304" pitchFamily="18" charset="0"/>
                          </a:rPr>
                          <m:t>0.1</m:t>
                        </m:r>
                      </m:sup>
                    </m:sSup>
                  </m:oMath>
                </a14:m>
                <a:r>
                  <a:rPr lang="ru-RU" sz="1600" dirty="0"/>
                  <a:t>(36)</a:t>
                </a:r>
              </a:p>
            </p:txBody>
          </p:sp>
        </mc:Choice>
        <mc:Fallback xmlns="">
          <p:sp>
            <p:nvSpPr>
              <p:cNvPr id="3" name="Объект 2">
                <a:extLst>
                  <a:ext uri="{FF2B5EF4-FFF2-40B4-BE49-F238E27FC236}">
                    <a16:creationId xmlns:a16="http://schemas.microsoft.com/office/drawing/2014/main" id="{443B1C57-32AD-46AA-AC71-453745C51650}"/>
                  </a:ext>
                </a:extLst>
              </p:cNvPr>
              <p:cNvSpPr>
                <a:spLocks noGrp="1" noRot="1" noChangeAspect="1" noMove="1" noResize="1" noEditPoints="1" noAdjustHandles="1" noChangeArrowheads="1" noChangeShapeType="1" noTextEdit="1"/>
              </p:cNvSpPr>
              <p:nvPr>
                <p:ph idx="1"/>
              </p:nvPr>
            </p:nvSpPr>
            <p:spPr>
              <a:xfrm>
                <a:off x="838199" y="1825625"/>
                <a:ext cx="11216951" cy="4667250"/>
              </a:xfrm>
              <a:blipFill>
                <a:blip r:embed="rId2"/>
                <a:stretch>
                  <a:fillRect l="-272"/>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0B6AEBBB-6308-4465-96C1-EA523C55833F}"/>
              </a:ext>
            </a:extLst>
          </p:cNvPr>
          <p:cNvSpPr>
            <a:spLocks noGrp="1"/>
          </p:cNvSpPr>
          <p:nvPr>
            <p:ph type="sldNum" sz="quarter" idx="12"/>
          </p:nvPr>
        </p:nvSpPr>
        <p:spPr/>
        <p:txBody>
          <a:bodyPr/>
          <a:lstStyle/>
          <a:p>
            <a:fld id="{5CD93907-F172-463F-80CA-92AEE29D67DA}" type="slidenum">
              <a:rPr lang="ru-RU" smtClean="0"/>
              <a:t>13</a:t>
            </a:fld>
            <a:endParaRPr lang="ru-RU"/>
          </a:p>
        </p:txBody>
      </p:sp>
    </p:spTree>
    <p:extLst>
      <p:ext uri="{BB962C8B-B14F-4D97-AF65-F5344CB8AC3E}">
        <p14:creationId xmlns:p14="http://schemas.microsoft.com/office/powerpoint/2010/main" val="1272543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A602E5-3700-4A8E-86EB-1F0CAE2CF22C}"/>
              </a:ext>
            </a:extLst>
          </p:cNvPr>
          <p:cNvSpPr>
            <a:spLocks noGrp="1"/>
          </p:cNvSpPr>
          <p:nvPr>
            <p:ph type="title"/>
          </p:nvPr>
        </p:nvSpPr>
        <p:spPr>
          <a:xfrm>
            <a:off x="838200" y="365125"/>
            <a:ext cx="11011678" cy="1325563"/>
          </a:xfrm>
        </p:spPr>
        <p:txBody>
          <a:bodyPr/>
          <a:lstStyle/>
          <a:p>
            <a:r>
              <a:rPr lang="ru-RU" dirty="0"/>
              <a:t>Расчетная часть. Начальные параметры</a:t>
            </a:r>
          </a:p>
        </p:txBody>
      </p:sp>
      <p:sp>
        <p:nvSpPr>
          <p:cNvPr id="3" name="Объект 2">
            <a:extLst>
              <a:ext uri="{FF2B5EF4-FFF2-40B4-BE49-F238E27FC236}">
                <a16:creationId xmlns:a16="http://schemas.microsoft.com/office/drawing/2014/main" id="{2B1BD253-DFA0-4461-88F1-402E8A60B295}"/>
              </a:ext>
            </a:extLst>
          </p:cNvPr>
          <p:cNvSpPr>
            <a:spLocks noGrp="1"/>
          </p:cNvSpPr>
          <p:nvPr>
            <p:ph idx="1"/>
          </p:nvPr>
        </p:nvSpPr>
        <p:spPr>
          <a:xfrm>
            <a:off x="838200" y="1508287"/>
            <a:ext cx="10825065" cy="805608"/>
          </a:xfrm>
        </p:spPr>
        <p:txBody>
          <a:bodyPr>
            <a:normAutofit/>
          </a:bodyPr>
          <a:lstStyle/>
          <a:p>
            <a:pPr marL="0" indent="0">
              <a:buNone/>
            </a:pPr>
            <a:r>
              <a:rPr lang="ru-RU" sz="1600" dirty="0">
                <a:effectLst/>
                <a:latin typeface="Times New Roman" panose="02020603050405020304" pitchFamily="18" charset="0"/>
                <a:ea typeface="MS Mincho" panose="02020609040205080304" pitchFamily="49" charset="-128"/>
              </a:rPr>
              <a:t>Выделим начальные параметры, которые необходимы для корректного прогнозирования градиента давления в нефтяной скважине:</a:t>
            </a:r>
          </a:p>
          <a:p>
            <a:pPr marL="0" indent="0">
              <a:buNone/>
            </a:pPr>
            <a:endParaRPr lang="ru-RU" dirty="0"/>
          </a:p>
        </p:txBody>
      </p:sp>
      <p:sp>
        <p:nvSpPr>
          <p:cNvPr id="4" name="Номер слайда 3">
            <a:extLst>
              <a:ext uri="{FF2B5EF4-FFF2-40B4-BE49-F238E27FC236}">
                <a16:creationId xmlns:a16="http://schemas.microsoft.com/office/drawing/2014/main" id="{19D8BCEE-0EAA-4A87-BAC1-7FEFCD9C01E8}"/>
              </a:ext>
            </a:extLst>
          </p:cNvPr>
          <p:cNvSpPr>
            <a:spLocks noGrp="1"/>
          </p:cNvSpPr>
          <p:nvPr>
            <p:ph type="sldNum" sz="quarter" idx="12"/>
          </p:nvPr>
        </p:nvSpPr>
        <p:spPr/>
        <p:txBody>
          <a:bodyPr/>
          <a:lstStyle/>
          <a:p>
            <a:fld id="{5CD93907-F172-463F-80CA-92AEE29D67DA}" type="slidenum">
              <a:rPr lang="ru-RU" smtClean="0"/>
              <a:t>14</a:t>
            </a:fld>
            <a:endParaRPr lang="ru-RU"/>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8F3B758-D520-483A-86AC-D5471653C1CC}"/>
                  </a:ext>
                </a:extLst>
              </p:cNvPr>
              <p:cNvSpPr txBox="1"/>
              <p:nvPr/>
            </p:nvSpPr>
            <p:spPr>
              <a:xfrm>
                <a:off x="139958" y="2155597"/>
                <a:ext cx="2920481" cy="1477328"/>
              </a:xfrm>
              <a:prstGeom prst="rect">
                <a:avLst/>
              </a:prstGeom>
              <a:noFill/>
            </p:spPr>
            <p:txBody>
              <a:bodyPr wrap="square" rtlCol="0">
                <a:spAutoFit/>
              </a:bodyPr>
              <a:lstStyle/>
              <a:p>
                <a:pPr lvl="0" algn="just">
                  <a:lnSpc>
                    <a:spcPct val="150000"/>
                  </a:lnSpc>
                  <a:spcAft>
                    <a:spcPts val="0"/>
                  </a:spcAft>
                </a:pPr>
                <a:r>
                  <a:rPr lang="ru-RU" sz="1600" dirty="0" err="1">
                    <a:effectLst/>
                    <a:latin typeface="Times New Roman" panose="02020603050405020304" pitchFamily="18" charset="0"/>
                    <a:ea typeface="MS Mincho" panose="02020609040205080304" pitchFamily="49" charset="-128"/>
                  </a:rPr>
                  <a:t>Инклинометрия</a:t>
                </a:r>
                <a:r>
                  <a:rPr lang="ru-RU" sz="1600" dirty="0">
                    <a:effectLst/>
                    <a:latin typeface="Times New Roman" panose="02020603050405020304" pitchFamily="18" charset="0"/>
                    <a:ea typeface="MS Mincho" panose="02020609040205080304" pitchFamily="49" charset="-128"/>
                  </a:rPr>
                  <a:t> скважины</a:t>
                </a:r>
                <a:r>
                  <a:rPr lang="en-US" sz="1600" dirty="0">
                    <a:effectLst/>
                    <a:latin typeface="Times New Roman" panose="02020603050405020304" pitchFamily="18" charset="0"/>
                    <a:ea typeface="MS Mincho" panose="02020609040205080304" pitchFamily="49" charset="-128"/>
                  </a:rPr>
                  <a:t>:</a:t>
                </a:r>
                <a:endParaRPr lang="ru-RU" sz="1600" dirty="0">
                  <a:effectLst/>
                  <a:latin typeface="Times New Roman" panose="02020603050405020304" pitchFamily="18" charset="0"/>
                  <a:ea typeface="MS Mincho" panose="02020609040205080304" pitchFamily="49" charset="-128"/>
                </a:endParaRPr>
              </a:p>
              <a:p>
                <a:pPr marL="342900" lvl="0" indent="-342900" algn="just">
                  <a:lnSpc>
                    <a:spcPct val="150000"/>
                  </a:lnSpc>
                  <a:spcAft>
                    <a:spcPts val="0"/>
                  </a:spcAft>
                  <a:buFont typeface="Symbol" panose="05050102010706020507" pitchFamily="18" charset="2"/>
                  <a:buChar char=""/>
                </a:pPr>
                <a:r>
                  <a:rPr lang="ru-RU" sz="1600" dirty="0">
                    <a:effectLst/>
                    <a:latin typeface="Times New Roman" panose="02020603050405020304" pitchFamily="18" charset="0"/>
                    <a:ea typeface="MS Mincho" panose="02020609040205080304" pitchFamily="49" charset="-128"/>
                  </a:rPr>
                  <a:t>Глубина скважины (м)</a:t>
                </a:r>
                <a:r>
                  <a:rPr lang="en-US" sz="1600" dirty="0">
                    <a:effectLst/>
                    <a:latin typeface="Times New Roman" panose="02020603050405020304" pitchFamily="18" charset="0"/>
                    <a:ea typeface="MS Mincho" panose="02020609040205080304" pitchFamily="49" charset="-128"/>
                  </a:rPr>
                  <a:t>;</a:t>
                </a:r>
                <a:endParaRPr lang="ru-RU" sz="1600" dirty="0">
                  <a:effectLst/>
                  <a:latin typeface="Times New Roman" panose="02020603050405020304" pitchFamily="18" charset="0"/>
                  <a:ea typeface="MS Mincho" panose="02020609040205080304" pitchFamily="49" charset="-128"/>
                </a:endParaRPr>
              </a:p>
              <a:p>
                <a:pPr marL="342900" lvl="0" indent="-342900" algn="just">
                  <a:lnSpc>
                    <a:spcPct val="150000"/>
                  </a:lnSpc>
                  <a:spcAft>
                    <a:spcPts val="0"/>
                  </a:spcAft>
                  <a:buFont typeface="Symbol" panose="05050102010706020507" pitchFamily="18" charset="2"/>
                  <a:buChar char=""/>
                </a:pPr>
                <a:r>
                  <a:rPr lang="ru-RU" sz="1600" dirty="0">
                    <a:effectLst/>
                    <a:latin typeface="Times New Roman" panose="02020603050405020304" pitchFamily="18" charset="0"/>
                    <a:ea typeface="MS Mincho" panose="02020609040205080304" pitchFamily="49" charset="-128"/>
                  </a:rPr>
                  <a:t>Наклон (</a:t>
                </a:r>
                <a14:m>
                  <m:oMath xmlns:m="http://schemas.openxmlformats.org/officeDocument/2006/math">
                    <m:r>
                      <a:rPr lang="ru-RU" sz="1600" i="1">
                        <a:effectLst/>
                        <a:latin typeface="Cambria Math" panose="02040503050406030204" pitchFamily="18" charset="0"/>
                        <a:ea typeface="MS Mincho" panose="02020609040205080304" pitchFamily="49" charset="-128"/>
                      </a:rPr>
                      <m:t>°)</m:t>
                    </m:r>
                  </m:oMath>
                </a14:m>
                <a:endParaRPr lang="ru-RU" sz="1600" dirty="0">
                  <a:effectLst/>
                  <a:latin typeface="Times New Roman" panose="02020603050405020304" pitchFamily="18" charset="0"/>
                  <a:ea typeface="MS Mincho" panose="02020609040205080304" pitchFamily="49" charset="-128"/>
                </a:endParaRPr>
              </a:p>
              <a:p>
                <a:endParaRPr lang="ru-RU" dirty="0"/>
              </a:p>
            </p:txBody>
          </p:sp>
        </mc:Choice>
        <mc:Fallback xmlns="">
          <p:sp>
            <p:nvSpPr>
              <p:cNvPr id="5" name="TextBox 4">
                <a:extLst>
                  <a:ext uri="{FF2B5EF4-FFF2-40B4-BE49-F238E27FC236}">
                    <a16:creationId xmlns:a16="http://schemas.microsoft.com/office/drawing/2014/main" id="{88F3B758-D520-483A-86AC-D5471653C1CC}"/>
                  </a:ext>
                </a:extLst>
              </p:cNvPr>
              <p:cNvSpPr txBox="1">
                <a:spLocks noRot="1" noChangeAspect="1" noMove="1" noResize="1" noEditPoints="1" noAdjustHandles="1" noChangeArrowheads="1" noChangeShapeType="1" noTextEdit="1"/>
              </p:cNvSpPr>
              <p:nvPr/>
            </p:nvSpPr>
            <p:spPr>
              <a:xfrm>
                <a:off x="139958" y="2155597"/>
                <a:ext cx="2920481" cy="1477328"/>
              </a:xfrm>
              <a:prstGeom prst="rect">
                <a:avLst/>
              </a:prstGeom>
              <a:blipFill>
                <a:blip r:embed="rId2"/>
                <a:stretch>
                  <a:fillRect l="-125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9C2B60F-F5DB-400F-9CED-4C8940153B51}"/>
                  </a:ext>
                </a:extLst>
              </p:cNvPr>
              <p:cNvSpPr txBox="1"/>
              <p:nvPr/>
            </p:nvSpPr>
            <p:spPr>
              <a:xfrm>
                <a:off x="2984242" y="2166256"/>
                <a:ext cx="4923453" cy="4169026"/>
              </a:xfrm>
              <a:prstGeom prst="rect">
                <a:avLst/>
              </a:prstGeom>
              <a:noFill/>
            </p:spPr>
            <p:txBody>
              <a:bodyPr wrap="square" rtlCol="0">
                <a:spAutoFit/>
              </a:bodyPr>
              <a:lstStyle/>
              <a:p>
                <a:pPr lvl="0" algn="just">
                  <a:lnSpc>
                    <a:spcPct val="150000"/>
                  </a:lnSpc>
                  <a:spcAft>
                    <a:spcPts val="0"/>
                  </a:spcAft>
                </a:pPr>
                <a:r>
                  <a:rPr lang="ru-RU" sz="1600" dirty="0">
                    <a:effectLst/>
                    <a:latin typeface="Times New Roman" panose="02020603050405020304" pitchFamily="18" charset="0"/>
                    <a:ea typeface="MS Mincho" panose="02020609040205080304" pitchFamily="49" charset="-128"/>
                  </a:rPr>
                  <a:t>Технический режим скважины</a:t>
                </a:r>
                <a:r>
                  <a:rPr lang="en-US" sz="1600" dirty="0">
                    <a:effectLst/>
                    <a:latin typeface="Times New Roman" panose="02020603050405020304" pitchFamily="18" charset="0"/>
                    <a:ea typeface="MS Mincho" panose="02020609040205080304" pitchFamily="49" charset="-128"/>
                  </a:rPr>
                  <a:t>:</a:t>
                </a:r>
                <a:endParaRPr lang="ru-RU" sz="1600" dirty="0">
                  <a:effectLst/>
                  <a:latin typeface="Times New Roman" panose="02020603050405020304" pitchFamily="18" charset="0"/>
                  <a:ea typeface="MS Mincho" panose="02020609040205080304" pitchFamily="49" charset="-128"/>
                </a:endParaRPr>
              </a:p>
              <a:p>
                <a:pPr marL="342900" lvl="0" indent="-342900" algn="just">
                  <a:lnSpc>
                    <a:spcPct val="150000"/>
                  </a:lnSpc>
                  <a:spcAft>
                    <a:spcPts val="0"/>
                  </a:spcAft>
                  <a:buFont typeface="Symbol" panose="05050102010706020507" pitchFamily="18" charset="2"/>
                  <a:buChar char=""/>
                </a:pPr>
                <a14:m>
                  <m:oMath xmlns:m="http://schemas.openxmlformats.org/officeDocument/2006/math">
                    <m:sSub>
                      <m:sSubPr>
                        <m:ctrlPr>
                          <a:rPr lang="ru-RU" sz="1600" i="1">
                            <a:effectLst/>
                            <a:latin typeface="Cambria Math" panose="02040503050406030204" pitchFamily="18" charset="0"/>
                            <a:ea typeface="MS Mincho" panose="02020609040205080304" pitchFamily="49" charset="-128"/>
                          </a:rPr>
                        </m:ctrlPr>
                      </m:sSubPr>
                      <m:e>
                        <m:r>
                          <a:rPr lang="ru-RU" sz="1600" i="1">
                            <a:effectLst/>
                            <a:latin typeface="Cambria Math" panose="02040503050406030204" pitchFamily="18" charset="0"/>
                            <a:ea typeface="MS Mincho" panose="02020609040205080304" pitchFamily="49" charset="-128"/>
                          </a:rPr>
                          <m:t>𝐻</m:t>
                        </m:r>
                      </m:e>
                      <m:sub>
                        <m:r>
                          <a:rPr lang="ru-RU" sz="1600" i="1">
                            <a:effectLst/>
                            <a:latin typeface="Cambria Math" panose="02040503050406030204" pitchFamily="18" charset="0"/>
                            <a:ea typeface="MS Mincho" panose="02020609040205080304" pitchFamily="49" charset="-128"/>
                          </a:rPr>
                          <m:t>вд</m:t>
                        </m:r>
                      </m:sub>
                    </m:sSub>
                  </m:oMath>
                </a14:m>
                <a:r>
                  <a:rPr lang="ru-RU" sz="1600" dirty="0">
                    <a:effectLst/>
                    <a:latin typeface="Times New Roman" panose="02020603050405020304" pitchFamily="18" charset="0"/>
                    <a:ea typeface="MS Mincho" panose="02020609040205080304" pitchFamily="49" charset="-128"/>
                  </a:rPr>
                  <a:t> – глубина верхних дыр перфораций (м);</a:t>
                </a:r>
              </a:p>
              <a:p>
                <a:pPr marL="342900" lvl="0" indent="-342900" algn="just">
                  <a:lnSpc>
                    <a:spcPct val="150000"/>
                  </a:lnSpc>
                  <a:spcAft>
                    <a:spcPts val="0"/>
                  </a:spcAft>
                  <a:buFont typeface="Symbol" panose="05050102010706020507" pitchFamily="18" charset="2"/>
                  <a:buChar char=""/>
                </a:pPr>
                <a14:m>
                  <m:oMath xmlns:m="http://schemas.openxmlformats.org/officeDocument/2006/math">
                    <m:sSub>
                      <m:sSubPr>
                        <m:ctrlPr>
                          <a:rPr lang="ru-RU" sz="1600" i="1">
                            <a:effectLst/>
                            <a:latin typeface="Cambria Math" panose="02040503050406030204" pitchFamily="18" charset="0"/>
                            <a:ea typeface="MS Mincho" panose="02020609040205080304" pitchFamily="49" charset="-128"/>
                          </a:rPr>
                        </m:ctrlPr>
                      </m:sSubPr>
                      <m:e>
                        <m:r>
                          <a:rPr lang="en-US" sz="1600" i="1">
                            <a:effectLst/>
                            <a:latin typeface="Cambria Math" panose="02040503050406030204" pitchFamily="18" charset="0"/>
                            <a:ea typeface="MS Mincho" panose="02020609040205080304" pitchFamily="49" charset="-128"/>
                          </a:rPr>
                          <m:t>𝑑</m:t>
                        </m:r>
                      </m:e>
                      <m:sub>
                        <m:r>
                          <a:rPr lang="ru-RU" sz="1600" i="1">
                            <a:effectLst/>
                            <a:latin typeface="Cambria Math" panose="02040503050406030204" pitchFamily="18" charset="0"/>
                            <a:ea typeface="MS Mincho" panose="02020609040205080304" pitchFamily="49" charset="-128"/>
                          </a:rPr>
                          <m:t>нкт</m:t>
                        </m:r>
                      </m:sub>
                    </m:sSub>
                  </m:oMath>
                </a14:m>
                <a:r>
                  <a:rPr lang="ru-RU" sz="1600" dirty="0">
                    <a:effectLst/>
                    <a:latin typeface="Times New Roman" panose="02020603050405020304" pitchFamily="18" charset="0"/>
                    <a:ea typeface="MS Mincho" panose="02020609040205080304" pitchFamily="49" charset="-128"/>
                  </a:rPr>
                  <a:t> – диаметр НКТ (мм);</a:t>
                </a:r>
              </a:p>
              <a:p>
                <a:pPr marL="342900" lvl="0" indent="-342900" algn="just">
                  <a:lnSpc>
                    <a:spcPct val="150000"/>
                  </a:lnSpc>
                  <a:spcAft>
                    <a:spcPts val="0"/>
                  </a:spcAft>
                  <a:buFont typeface="Symbol" panose="05050102010706020507" pitchFamily="18" charset="2"/>
                  <a:buChar char=""/>
                </a:pPr>
                <a14:m>
                  <m:oMath xmlns:m="http://schemas.openxmlformats.org/officeDocument/2006/math">
                    <m:sSub>
                      <m:sSubPr>
                        <m:ctrlPr>
                          <a:rPr lang="ru-RU" sz="1600" i="1">
                            <a:effectLst/>
                            <a:latin typeface="Cambria Math" panose="02040503050406030204" pitchFamily="18" charset="0"/>
                            <a:ea typeface="MS Mincho" panose="02020609040205080304" pitchFamily="49" charset="-128"/>
                          </a:rPr>
                        </m:ctrlPr>
                      </m:sSubPr>
                      <m:e>
                        <m:r>
                          <a:rPr lang="en-US" sz="1600" i="1">
                            <a:effectLst/>
                            <a:latin typeface="Cambria Math" panose="02040503050406030204" pitchFamily="18" charset="0"/>
                            <a:ea typeface="MS Mincho" panose="02020609040205080304" pitchFamily="49" charset="-128"/>
                          </a:rPr>
                          <m:t>𝑑</m:t>
                        </m:r>
                      </m:e>
                      <m:sub>
                        <m:r>
                          <a:rPr lang="ru-RU" sz="1600" i="1">
                            <a:effectLst/>
                            <a:latin typeface="Cambria Math" panose="02040503050406030204" pitchFamily="18" charset="0"/>
                            <a:ea typeface="MS Mincho" panose="02020609040205080304" pitchFamily="49" charset="-128"/>
                          </a:rPr>
                          <m:t>штуцера</m:t>
                        </m:r>
                      </m:sub>
                    </m:sSub>
                  </m:oMath>
                </a14:m>
                <a:r>
                  <a:rPr lang="ru-RU" sz="1600" dirty="0">
                    <a:effectLst/>
                    <a:latin typeface="Times New Roman" panose="02020603050405020304" pitchFamily="18" charset="0"/>
                    <a:ea typeface="MS Mincho" panose="02020609040205080304" pitchFamily="49" charset="-128"/>
                  </a:rPr>
                  <a:t> – диаметр штуцера (мм);</a:t>
                </a:r>
              </a:p>
              <a:p>
                <a:pPr marL="342900" lvl="0" indent="-342900" algn="just">
                  <a:lnSpc>
                    <a:spcPct val="150000"/>
                  </a:lnSpc>
                  <a:spcAft>
                    <a:spcPts val="0"/>
                  </a:spcAft>
                  <a:buFont typeface="Symbol" panose="05050102010706020507" pitchFamily="18" charset="2"/>
                  <a:buChar char=""/>
                </a:pPr>
                <a14:m>
                  <m:oMath xmlns:m="http://schemas.openxmlformats.org/officeDocument/2006/math">
                    <m:sSub>
                      <m:sSubPr>
                        <m:ctrlPr>
                          <a:rPr lang="ru-RU" sz="1600" i="1">
                            <a:effectLst/>
                            <a:latin typeface="Cambria Math" panose="02040503050406030204" pitchFamily="18" charset="0"/>
                            <a:ea typeface="MS Mincho" panose="02020609040205080304" pitchFamily="49" charset="-128"/>
                          </a:rPr>
                        </m:ctrlPr>
                      </m:sSubPr>
                      <m:e>
                        <m:r>
                          <a:rPr lang="ru-RU" sz="1600" i="1">
                            <a:effectLst/>
                            <a:latin typeface="Cambria Math" panose="02040503050406030204" pitchFamily="18" charset="0"/>
                            <a:ea typeface="MS Mincho" panose="02020609040205080304" pitchFamily="49" charset="-128"/>
                          </a:rPr>
                          <m:t>𝜀</m:t>
                        </m:r>
                      </m:e>
                      <m:sub>
                        <m:r>
                          <a:rPr lang="ru-RU" sz="1600" i="1">
                            <a:effectLst/>
                            <a:latin typeface="Cambria Math" panose="02040503050406030204" pitchFamily="18" charset="0"/>
                            <a:ea typeface="MS Mincho" panose="02020609040205080304" pitchFamily="49" charset="-128"/>
                          </a:rPr>
                          <m:t>относ</m:t>
                        </m:r>
                      </m:sub>
                    </m:sSub>
                  </m:oMath>
                </a14:m>
                <a:r>
                  <a:rPr lang="ru-RU" sz="1600" dirty="0">
                    <a:effectLst/>
                    <a:latin typeface="Times New Roman" panose="02020603050405020304" pitchFamily="18" charset="0"/>
                    <a:ea typeface="MS Mincho" panose="02020609040205080304" pitchFamily="49" charset="-128"/>
                  </a:rPr>
                  <a:t> или </a:t>
                </a:r>
                <a14:m>
                  <m:oMath xmlns:m="http://schemas.openxmlformats.org/officeDocument/2006/math">
                    <m:r>
                      <a:rPr lang="ru-RU" sz="1600" i="1">
                        <a:effectLst/>
                        <a:latin typeface="Cambria Math" panose="02040503050406030204" pitchFamily="18" charset="0"/>
                        <a:ea typeface="MS Mincho" panose="02020609040205080304" pitchFamily="49" charset="-128"/>
                      </a:rPr>
                      <m:t>𝜀</m:t>
                    </m:r>
                  </m:oMath>
                </a14:m>
                <a:r>
                  <a:rPr lang="ru-RU" sz="1600" dirty="0">
                    <a:effectLst/>
                    <a:latin typeface="Times New Roman" panose="02020603050405020304" pitchFamily="18" charset="0"/>
                    <a:ea typeface="MS Mincho" panose="02020609040205080304" pitchFamily="49" charset="-128"/>
                  </a:rPr>
                  <a:t> – относ. шероховатость или шероховатость (мкм);</a:t>
                </a:r>
              </a:p>
              <a:p>
                <a:pPr marL="342900" lvl="0" indent="-342900" algn="just">
                  <a:lnSpc>
                    <a:spcPct val="150000"/>
                  </a:lnSpc>
                  <a:spcAft>
                    <a:spcPts val="0"/>
                  </a:spcAft>
                  <a:buFont typeface="Symbol" panose="05050102010706020507" pitchFamily="18" charset="2"/>
                  <a:buChar char=""/>
                </a:pPr>
                <a14:m>
                  <m:oMath xmlns:m="http://schemas.openxmlformats.org/officeDocument/2006/math">
                    <m:sSub>
                      <m:sSubPr>
                        <m:ctrlPr>
                          <a:rPr lang="ru-RU" sz="1600" i="1">
                            <a:effectLst/>
                            <a:latin typeface="Cambria Math" panose="02040503050406030204" pitchFamily="18" charset="0"/>
                            <a:ea typeface="MS Mincho" panose="02020609040205080304" pitchFamily="49" charset="-128"/>
                          </a:rPr>
                        </m:ctrlPr>
                      </m:sSubPr>
                      <m:e>
                        <m:r>
                          <a:rPr lang="ru-RU" sz="1600" i="1">
                            <a:effectLst/>
                            <a:latin typeface="Cambria Math" panose="02040503050406030204" pitchFamily="18" charset="0"/>
                            <a:ea typeface="MS Mincho" panose="02020609040205080304" pitchFamily="49" charset="-128"/>
                          </a:rPr>
                          <m:t>𝑃</m:t>
                        </m:r>
                      </m:e>
                      <m:sub>
                        <m:r>
                          <a:rPr lang="ru-RU" sz="1600" i="1">
                            <a:effectLst/>
                            <a:latin typeface="Cambria Math" panose="02040503050406030204" pitchFamily="18" charset="0"/>
                            <a:ea typeface="MS Mincho" panose="02020609040205080304" pitchFamily="49" charset="-128"/>
                          </a:rPr>
                          <m:t>пласт</m:t>
                        </m:r>
                      </m:sub>
                    </m:sSub>
                  </m:oMath>
                </a14:m>
                <a:r>
                  <a:rPr lang="ru-RU" sz="1600" dirty="0">
                    <a:effectLst/>
                    <a:latin typeface="Times New Roman" panose="02020603050405020304" pitchFamily="18" charset="0"/>
                    <a:ea typeface="MS Mincho" panose="02020609040205080304" pitchFamily="49" charset="-128"/>
                  </a:rPr>
                  <a:t> – пластовое давление (</a:t>
                </a:r>
                <a:r>
                  <a:rPr lang="en-US" sz="1600" dirty="0">
                    <a:effectLst/>
                    <a:latin typeface="Times New Roman" panose="02020603050405020304" pitchFamily="18" charset="0"/>
                    <a:ea typeface="MS Mincho" panose="02020609040205080304" pitchFamily="49" charset="-128"/>
                  </a:rPr>
                  <a:t>a</a:t>
                </a:r>
                <a:r>
                  <a:rPr lang="ru-RU" sz="1600" dirty="0" err="1">
                    <a:effectLst/>
                    <a:latin typeface="Times New Roman" panose="02020603050405020304" pitchFamily="18" charset="0"/>
                    <a:ea typeface="MS Mincho" panose="02020609040205080304" pitchFamily="49" charset="-128"/>
                  </a:rPr>
                  <a:t>тм</a:t>
                </a:r>
                <a:r>
                  <a:rPr lang="ru-RU" sz="1600" dirty="0">
                    <a:effectLst/>
                    <a:latin typeface="Times New Roman" panose="02020603050405020304" pitchFamily="18" charset="0"/>
                    <a:ea typeface="MS Mincho" panose="02020609040205080304" pitchFamily="49" charset="-128"/>
                  </a:rPr>
                  <a:t>);</a:t>
                </a:r>
              </a:p>
              <a:p>
                <a:pPr marL="342900" lvl="0" indent="-342900" algn="just">
                  <a:lnSpc>
                    <a:spcPct val="150000"/>
                  </a:lnSpc>
                  <a:spcAft>
                    <a:spcPts val="0"/>
                  </a:spcAft>
                  <a:buFont typeface="Symbol" panose="05050102010706020507" pitchFamily="18" charset="2"/>
                  <a:buChar char=""/>
                </a:pPr>
                <a14:m>
                  <m:oMath xmlns:m="http://schemas.openxmlformats.org/officeDocument/2006/math">
                    <m:sSub>
                      <m:sSubPr>
                        <m:ctrlPr>
                          <a:rPr lang="ru-RU" sz="1600" i="1">
                            <a:effectLst/>
                            <a:latin typeface="Cambria Math" panose="02040503050406030204" pitchFamily="18" charset="0"/>
                            <a:ea typeface="MS Mincho" panose="02020609040205080304" pitchFamily="49" charset="-128"/>
                          </a:rPr>
                        </m:ctrlPr>
                      </m:sSubPr>
                      <m:e>
                        <m:r>
                          <a:rPr lang="ru-RU" sz="1600" i="1">
                            <a:effectLst/>
                            <a:latin typeface="Cambria Math" panose="02040503050406030204" pitchFamily="18" charset="0"/>
                            <a:ea typeface="MS Mincho" panose="02020609040205080304" pitchFamily="49" charset="-128"/>
                          </a:rPr>
                          <m:t>𝑃</m:t>
                        </m:r>
                      </m:e>
                      <m:sub>
                        <m:r>
                          <a:rPr lang="ru-RU" sz="1600" i="1">
                            <a:effectLst/>
                            <a:latin typeface="Cambria Math" panose="02040503050406030204" pitchFamily="18" charset="0"/>
                            <a:ea typeface="MS Mincho" panose="02020609040205080304" pitchFamily="49" charset="-128"/>
                          </a:rPr>
                          <m:t>линейное</m:t>
                        </m:r>
                      </m:sub>
                    </m:sSub>
                  </m:oMath>
                </a14:m>
                <a:r>
                  <a:rPr lang="ru-RU" sz="1600" dirty="0">
                    <a:effectLst/>
                    <a:latin typeface="Times New Roman" panose="02020603050405020304" pitchFamily="18" charset="0"/>
                    <a:ea typeface="MS Mincho" panose="02020609040205080304" pitchFamily="49" charset="-128"/>
                  </a:rPr>
                  <a:t> – линейное давление (</a:t>
                </a:r>
                <a:r>
                  <a:rPr lang="en-US" sz="1600" dirty="0">
                    <a:effectLst/>
                    <a:latin typeface="Times New Roman" panose="02020603050405020304" pitchFamily="18" charset="0"/>
                    <a:ea typeface="MS Mincho" panose="02020609040205080304" pitchFamily="49" charset="-128"/>
                  </a:rPr>
                  <a:t>a</a:t>
                </a:r>
                <a:r>
                  <a:rPr lang="ru-RU" sz="1600" dirty="0" err="1">
                    <a:effectLst/>
                    <a:latin typeface="Times New Roman" panose="02020603050405020304" pitchFamily="18" charset="0"/>
                    <a:ea typeface="MS Mincho" panose="02020609040205080304" pitchFamily="49" charset="-128"/>
                  </a:rPr>
                  <a:t>тм</a:t>
                </a:r>
                <a:r>
                  <a:rPr lang="ru-RU" sz="1600" dirty="0">
                    <a:effectLst/>
                    <a:latin typeface="Times New Roman" panose="02020603050405020304" pitchFamily="18" charset="0"/>
                    <a:ea typeface="MS Mincho" panose="02020609040205080304" pitchFamily="49" charset="-128"/>
                  </a:rPr>
                  <a:t>);</a:t>
                </a:r>
              </a:p>
              <a:p>
                <a:pPr marL="342900" lvl="0" indent="-342900" algn="just">
                  <a:lnSpc>
                    <a:spcPct val="150000"/>
                  </a:lnSpc>
                  <a:spcAft>
                    <a:spcPts val="0"/>
                  </a:spcAft>
                  <a:buFont typeface="Symbol" panose="05050102010706020507" pitchFamily="18" charset="2"/>
                  <a:buChar char=""/>
                </a:pPr>
                <a14:m>
                  <m:oMath xmlns:m="http://schemas.openxmlformats.org/officeDocument/2006/math">
                    <m:sSub>
                      <m:sSubPr>
                        <m:ctrlPr>
                          <a:rPr lang="ru-RU" sz="1600" i="1">
                            <a:effectLst/>
                            <a:latin typeface="Cambria Math" panose="02040503050406030204" pitchFamily="18" charset="0"/>
                            <a:ea typeface="MS Mincho" panose="02020609040205080304" pitchFamily="49" charset="-128"/>
                          </a:rPr>
                        </m:ctrlPr>
                      </m:sSubPr>
                      <m:e>
                        <m:r>
                          <a:rPr lang="ru-RU" sz="1600" i="1">
                            <a:effectLst/>
                            <a:latin typeface="Cambria Math" panose="02040503050406030204" pitchFamily="18" charset="0"/>
                            <a:ea typeface="MS Mincho" panose="02020609040205080304" pitchFamily="49" charset="-128"/>
                          </a:rPr>
                          <m:t>𝑞</m:t>
                        </m:r>
                      </m:e>
                      <m:sub>
                        <m:r>
                          <a:rPr lang="ru-RU" sz="1600" i="1">
                            <a:effectLst/>
                            <a:latin typeface="Cambria Math" panose="02040503050406030204" pitchFamily="18" charset="0"/>
                            <a:ea typeface="MS Mincho" panose="02020609040205080304" pitchFamily="49" charset="-128"/>
                          </a:rPr>
                          <m:t>ж</m:t>
                        </m:r>
                      </m:sub>
                    </m:sSub>
                  </m:oMath>
                </a14:m>
                <a:r>
                  <a:rPr lang="ru-RU" sz="1600" dirty="0">
                    <a:effectLst/>
                    <a:latin typeface="Times New Roman" panose="02020603050405020304" pitchFamily="18" charset="0"/>
                    <a:ea typeface="MS Mincho" panose="02020609040205080304" pitchFamily="49" charset="-128"/>
                  </a:rPr>
                  <a:t> – дебит жидкости (</a:t>
                </a:r>
                <a14:m>
                  <m:oMath xmlns:m="http://schemas.openxmlformats.org/officeDocument/2006/math">
                    <m:f>
                      <m:fPr>
                        <m:ctrlPr>
                          <a:rPr lang="ru-RU" sz="1600" i="1">
                            <a:effectLst/>
                            <a:latin typeface="Cambria Math" panose="02040503050406030204" pitchFamily="18" charset="0"/>
                            <a:ea typeface="MS Mincho" panose="02020609040205080304" pitchFamily="49" charset="-128"/>
                          </a:rPr>
                        </m:ctrlPr>
                      </m:fPr>
                      <m:num>
                        <m:r>
                          <a:rPr lang="ru-RU" sz="1600" i="1">
                            <a:effectLst/>
                            <a:latin typeface="Cambria Math" panose="02040503050406030204" pitchFamily="18" charset="0"/>
                            <a:ea typeface="MS Mincho" panose="02020609040205080304" pitchFamily="49" charset="-128"/>
                          </a:rPr>
                          <m:t>т</m:t>
                        </m:r>
                      </m:num>
                      <m:den>
                        <m:r>
                          <a:rPr lang="ru-RU" sz="1600" i="1">
                            <a:effectLst/>
                            <a:latin typeface="Cambria Math" panose="02040503050406030204" pitchFamily="18" charset="0"/>
                            <a:ea typeface="MS Mincho" panose="02020609040205080304" pitchFamily="49" charset="-128"/>
                          </a:rPr>
                          <m:t>сут</m:t>
                        </m:r>
                      </m:den>
                    </m:f>
                  </m:oMath>
                </a14:m>
                <a:r>
                  <a:rPr lang="ru-RU" sz="1600" dirty="0">
                    <a:effectLst/>
                    <a:latin typeface="Times New Roman" panose="02020603050405020304" pitchFamily="18" charset="0"/>
                    <a:ea typeface="MS Mincho" panose="02020609040205080304" pitchFamily="49" charset="-128"/>
                  </a:rPr>
                  <a:t>);</a:t>
                </a:r>
              </a:p>
              <a:p>
                <a:pPr marL="342900" lvl="0" indent="-342900" algn="just">
                  <a:lnSpc>
                    <a:spcPct val="150000"/>
                  </a:lnSpc>
                  <a:spcAft>
                    <a:spcPts val="0"/>
                  </a:spcAft>
                  <a:buFont typeface="Symbol" panose="05050102010706020507" pitchFamily="18" charset="2"/>
                  <a:buChar char=""/>
                </a:pPr>
                <a14:m>
                  <m:oMath xmlns:m="http://schemas.openxmlformats.org/officeDocument/2006/math">
                    <m:sSub>
                      <m:sSubPr>
                        <m:ctrlPr>
                          <a:rPr lang="ru-RU" sz="1600" i="1">
                            <a:effectLst/>
                            <a:latin typeface="Cambria Math" panose="02040503050406030204" pitchFamily="18" charset="0"/>
                            <a:ea typeface="MS Mincho" panose="02020609040205080304" pitchFamily="49" charset="-128"/>
                          </a:rPr>
                        </m:ctrlPr>
                      </m:sSubPr>
                      <m:e>
                        <m:r>
                          <a:rPr lang="ru-RU" sz="1600" i="1">
                            <a:effectLst/>
                            <a:latin typeface="Cambria Math" panose="02040503050406030204" pitchFamily="18" charset="0"/>
                            <a:ea typeface="MS Mincho" panose="02020609040205080304" pitchFamily="49" charset="-128"/>
                          </a:rPr>
                          <m:t>𝑞</m:t>
                        </m:r>
                      </m:e>
                      <m:sub>
                        <m:r>
                          <a:rPr lang="ru-RU" sz="1600" i="1">
                            <a:effectLst/>
                            <a:latin typeface="Cambria Math" panose="02040503050406030204" pitchFamily="18" charset="0"/>
                            <a:ea typeface="MS Mincho" panose="02020609040205080304" pitchFamily="49" charset="-128"/>
                          </a:rPr>
                          <m:t>н</m:t>
                        </m:r>
                      </m:sub>
                    </m:sSub>
                  </m:oMath>
                </a14:m>
                <a:r>
                  <a:rPr lang="ru-RU" sz="1600" dirty="0">
                    <a:effectLst/>
                    <a:latin typeface="Times New Roman" panose="02020603050405020304" pitchFamily="18" charset="0"/>
                    <a:ea typeface="MS Mincho" panose="02020609040205080304" pitchFamily="49" charset="-128"/>
                  </a:rPr>
                  <a:t> – дебит нефти (</a:t>
                </a:r>
                <a14:m>
                  <m:oMath xmlns:m="http://schemas.openxmlformats.org/officeDocument/2006/math">
                    <m:f>
                      <m:fPr>
                        <m:ctrlPr>
                          <a:rPr lang="ru-RU" sz="1600" i="1">
                            <a:effectLst/>
                            <a:latin typeface="Cambria Math" panose="02040503050406030204" pitchFamily="18" charset="0"/>
                            <a:ea typeface="MS Mincho" panose="02020609040205080304" pitchFamily="49" charset="-128"/>
                          </a:rPr>
                        </m:ctrlPr>
                      </m:fPr>
                      <m:num>
                        <m:r>
                          <a:rPr lang="ru-RU" sz="1600" i="1">
                            <a:effectLst/>
                            <a:latin typeface="Cambria Math" panose="02040503050406030204" pitchFamily="18" charset="0"/>
                            <a:ea typeface="MS Mincho" panose="02020609040205080304" pitchFamily="49" charset="-128"/>
                          </a:rPr>
                          <m:t>т</m:t>
                        </m:r>
                      </m:num>
                      <m:den>
                        <m:r>
                          <a:rPr lang="ru-RU" sz="1600" i="1">
                            <a:effectLst/>
                            <a:latin typeface="Cambria Math" panose="02040503050406030204" pitchFamily="18" charset="0"/>
                            <a:ea typeface="MS Mincho" panose="02020609040205080304" pitchFamily="49" charset="-128"/>
                          </a:rPr>
                          <m:t>сут</m:t>
                        </m:r>
                      </m:den>
                    </m:f>
                  </m:oMath>
                </a14:m>
                <a:r>
                  <a:rPr lang="ru-RU" sz="1600" dirty="0">
                    <a:effectLst/>
                    <a:latin typeface="Times New Roman" panose="02020603050405020304" pitchFamily="18" charset="0"/>
                    <a:ea typeface="MS Mincho" panose="02020609040205080304" pitchFamily="49" charset="-128"/>
                  </a:rPr>
                  <a:t>);</a:t>
                </a:r>
              </a:p>
            </p:txBody>
          </p:sp>
        </mc:Choice>
        <mc:Fallback xmlns="">
          <p:sp>
            <p:nvSpPr>
              <p:cNvPr id="6" name="TextBox 5">
                <a:extLst>
                  <a:ext uri="{FF2B5EF4-FFF2-40B4-BE49-F238E27FC236}">
                    <a16:creationId xmlns:a16="http://schemas.microsoft.com/office/drawing/2014/main" id="{29C2B60F-F5DB-400F-9CED-4C8940153B51}"/>
                  </a:ext>
                </a:extLst>
              </p:cNvPr>
              <p:cNvSpPr txBox="1">
                <a:spLocks noRot="1" noChangeAspect="1" noMove="1" noResize="1" noEditPoints="1" noAdjustHandles="1" noChangeArrowheads="1" noChangeShapeType="1" noTextEdit="1"/>
              </p:cNvSpPr>
              <p:nvPr/>
            </p:nvSpPr>
            <p:spPr>
              <a:xfrm>
                <a:off x="2984242" y="2166256"/>
                <a:ext cx="4923453" cy="4169026"/>
              </a:xfrm>
              <a:prstGeom prst="rect">
                <a:avLst/>
              </a:prstGeom>
              <a:blipFill>
                <a:blip r:embed="rId3"/>
                <a:stretch>
                  <a:fillRect l="-743" r="-743"/>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A96D1C2-9B0A-4DB0-A418-56B9680114CA}"/>
                  </a:ext>
                </a:extLst>
              </p:cNvPr>
              <p:cNvSpPr txBox="1"/>
              <p:nvPr/>
            </p:nvSpPr>
            <p:spPr>
              <a:xfrm>
                <a:off x="7797282" y="2529357"/>
                <a:ext cx="4394718" cy="4281493"/>
              </a:xfrm>
              <a:prstGeom prst="rect">
                <a:avLst/>
              </a:prstGeom>
              <a:noFill/>
            </p:spPr>
            <p:txBody>
              <a:bodyPr wrap="square" rtlCol="0">
                <a:spAutoFit/>
              </a:bodyPr>
              <a:lstStyle/>
              <a:p>
                <a:pPr marL="342900" lvl="0" indent="-342900" algn="just">
                  <a:lnSpc>
                    <a:spcPct val="150000"/>
                  </a:lnSpc>
                  <a:spcAft>
                    <a:spcPts val="0"/>
                  </a:spcAft>
                  <a:buFont typeface="Symbol" panose="05050102010706020507" pitchFamily="18" charset="2"/>
                  <a:buChar char=""/>
                </a:pPr>
                <a14:m>
                  <m:oMath xmlns:m="http://schemas.openxmlformats.org/officeDocument/2006/math">
                    <m:sSub>
                      <m:sSubPr>
                        <m:ctrlPr>
                          <a:rPr lang="ru-RU" sz="1600" i="1" smtClean="0">
                            <a:effectLst/>
                            <a:latin typeface="Cambria Math" panose="02040503050406030204" pitchFamily="18" charset="0"/>
                            <a:ea typeface="MS Mincho" panose="02020609040205080304" pitchFamily="49" charset="-128"/>
                          </a:rPr>
                        </m:ctrlPr>
                      </m:sSubPr>
                      <m:e>
                        <m:r>
                          <a:rPr lang="ru-RU" sz="1600" i="1">
                            <a:effectLst/>
                            <a:latin typeface="Cambria Math" panose="02040503050406030204" pitchFamily="18" charset="0"/>
                            <a:ea typeface="MS Mincho" panose="02020609040205080304" pitchFamily="49" charset="-128"/>
                          </a:rPr>
                          <m:t>𝑓</m:t>
                        </m:r>
                      </m:e>
                      <m:sub>
                        <m:r>
                          <a:rPr lang="ru-RU" sz="1600" i="1">
                            <a:effectLst/>
                            <a:latin typeface="Cambria Math" panose="02040503050406030204" pitchFamily="18" charset="0"/>
                            <a:ea typeface="MS Mincho" panose="02020609040205080304" pitchFamily="49" charset="-128"/>
                          </a:rPr>
                          <m:t>𝑤</m:t>
                        </m:r>
                      </m:sub>
                    </m:sSub>
                  </m:oMath>
                </a14:m>
                <a:r>
                  <a:rPr lang="en-US" sz="1600" dirty="0">
                    <a:effectLst/>
                    <a:latin typeface="Times New Roman" panose="02020603050405020304" pitchFamily="18" charset="0"/>
                    <a:ea typeface="MS Mincho" panose="02020609040205080304" pitchFamily="49" charset="-128"/>
                  </a:rPr>
                  <a:t> – </a:t>
                </a:r>
                <a:r>
                  <a:rPr lang="ru-RU" sz="1600" dirty="0">
                    <a:effectLst/>
                    <a:latin typeface="Times New Roman" panose="02020603050405020304" pitchFamily="18" charset="0"/>
                    <a:ea typeface="MS Mincho" panose="02020609040205080304" pitchFamily="49" charset="-128"/>
                  </a:rPr>
                  <a:t>обводненность (%)</a:t>
                </a:r>
                <a:r>
                  <a:rPr lang="en-US" sz="1600" dirty="0">
                    <a:effectLst/>
                    <a:latin typeface="Times New Roman" panose="02020603050405020304" pitchFamily="18" charset="0"/>
                    <a:ea typeface="MS Mincho" panose="02020609040205080304" pitchFamily="49" charset="-128"/>
                  </a:rPr>
                  <a:t>;</a:t>
                </a:r>
                <a:endParaRPr lang="ru-RU" sz="1600" dirty="0">
                  <a:effectLst/>
                  <a:latin typeface="Times New Roman" panose="02020603050405020304" pitchFamily="18" charset="0"/>
                  <a:ea typeface="MS Mincho" panose="02020609040205080304" pitchFamily="49" charset="-128"/>
                </a:endParaRPr>
              </a:p>
              <a:p>
                <a:pPr marL="342900" lvl="0" indent="-342900" algn="just">
                  <a:lnSpc>
                    <a:spcPct val="150000"/>
                  </a:lnSpc>
                  <a:spcAft>
                    <a:spcPts val="0"/>
                  </a:spcAft>
                  <a:buFont typeface="Symbol" panose="05050102010706020507" pitchFamily="18" charset="2"/>
                  <a:buChar char=""/>
                </a:pPr>
                <a14:m>
                  <m:oMath xmlns:m="http://schemas.openxmlformats.org/officeDocument/2006/math">
                    <m:sSub>
                      <m:sSubPr>
                        <m:ctrlPr>
                          <a:rPr lang="ru-RU" sz="1600" i="1">
                            <a:effectLst/>
                            <a:latin typeface="Cambria Math" panose="02040503050406030204" pitchFamily="18" charset="0"/>
                            <a:ea typeface="MS Mincho" panose="02020609040205080304" pitchFamily="49" charset="-128"/>
                          </a:rPr>
                        </m:ctrlPr>
                      </m:sSubPr>
                      <m:e>
                        <m:r>
                          <a:rPr lang="ru-RU" sz="1600" i="1">
                            <a:effectLst/>
                            <a:latin typeface="Cambria Math" panose="02040503050406030204" pitchFamily="18" charset="0"/>
                            <a:ea typeface="MS Mincho" panose="02020609040205080304" pitchFamily="49" charset="-128"/>
                          </a:rPr>
                          <m:t>𝜌</m:t>
                        </m:r>
                      </m:e>
                      <m:sub>
                        <m:r>
                          <a:rPr lang="ru-RU" sz="1600" i="1">
                            <a:effectLst/>
                            <a:latin typeface="Cambria Math" panose="02040503050406030204" pitchFamily="18" charset="0"/>
                            <a:ea typeface="MS Mincho" panose="02020609040205080304" pitchFamily="49" charset="-128"/>
                          </a:rPr>
                          <m:t>𝑤</m:t>
                        </m:r>
                      </m:sub>
                    </m:sSub>
                  </m:oMath>
                </a14:m>
                <a:r>
                  <a:rPr lang="ru-RU" sz="1600" dirty="0">
                    <a:effectLst/>
                    <a:latin typeface="Times New Roman" panose="02020603050405020304" pitchFamily="18" charset="0"/>
                    <a:ea typeface="MS Mincho" panose="02020609040205080304" pitchFamily="49" charset="-128"/>
                  </a:rPr>
                  <a:t> – плотность воды в поверхностных условиях (</a:t>
                </a:r>
                <a14:m>
                  <m:oMath xmlns:m="http://schemas.openxmlformats.org/officeDocument/2006/math">
                    <m:f>
                      <m:fPr>
                        <m:ctrlPr>
                          <a:rPr lang="ru-RU" sz="1600" i="1">
                            <a:effectLst/>
                            <a:latin typeface="Cambria Math" panose="02040503050406030204" pitchFamily="18" charset="0"/>
                            <a:ea typeface="MS Mincho" panose="02020609040205080304" pitchFamily="49" charset="-128"/>
                          </a:rPr>
                        </m:ctrlPr>
                      </m:fPr>
                      <m:num>
                        <m:r>
                          <a:rPr lang="ru-RU" sz="1600" i="1">
                            <a:effectLst/>
                            <a:latin typeface="Cambria Math" panose="02040503050406030204" pitchFamily="18" charset="0"/>
                            <a:ea typeface="MS Mincho" panose="02020609040205080304" pitchFamily="49" charset="-128"/>
                          </a:rPr>
                          <m:t>кг</m:t>
                        </m:r>
                      </m:num>
                      <m:den>
                        <m:sSup>
                          <m:sSupPr>
                            <m:ctrlPr>
                              <a:rPr lang="ru-RU" sz="1600" i="1">
                                <a:effectLst/>
                                <a:latin typeface="Cambria Math" panose="02040503050406030204" pitchFamily="18" charset="0"/>
                                <a:ea typeface="MS Mincho" panose="02020609040205080304" pitchFamily="49" charset="-128"/>
                              </a:rPr>
                            </m:ctrlPr>
                          </m:sSupPr>
                          <m:e>
                            <m:r>
                              <a:rPr lang="ru-RU" sz="1600" i="1">
                                <a:effectLst/>
                                <a:latin typeface="Cambria Math" panose="02040503050406030204" pitchFamily="18" charset="0"/>
                                <a:ea typeface="MS Mincho" panose="02020609040205080304" pitchFamily="49" charset="-128"/>
                              </a:rPr>
                              <m:t>м</m:t>
                            </m:r>
                          </m:e>
                          <m:sup>
                            <m:r>
                              <a:rPr lang="ru-RU" sz="1600" i="1">
                                <a:effectLst/>
                                <a:latin typeface="Cambria Math" panose="02040503050406030204" pitchFamily="18" charset="0"/>
                                <a:ea typeface="MS Mincho" panose="02020609040205080304" pitchFamily="49" charset="-128"/>
                              </a:rPr>
                              <m:t>3</m:t>
                            </m:r>
                          </m:sup>
                        </m:sSup>
                      </m:den>
                    </m:f>
                  </m:oMath>
                </a14:m>
                <a:r>
                  <a:rPr lang="ru-RU" sz="1600" dirty="0">
                    <a:effectLst/>
                    <a:latin typeface="Times New Roman" panose="02020603050405020304" pitchFamily="18" charset="0"/>
                    <a:ea typeface="MS Mincho" panose="02020609040205080304" pitchFamily="49" charset="-128"/>
                  </a:rPr>
                  <a:t>);</a:t>
                </a:r>
              </a:p>
              <a:p>
                <a:pPr marL="342900" lvl="0" indent="-342900" algn="just">
                  <a:lnSpc>
                    <a:spcPct val="150000"/>
                  </a:lnSpc>
                  <a:spcAft>
                    <a:spcPts val="0"/>
                  </a:spcAft>
                  <a:buFont typeface="Symbol" panose="05050102010706020507" pitchFamily="18" charset="2"/>
                  <a:buChar char=""/>
                </a:pPr>
                <a14:m>
                  <m:oMath xmlns:m="http://schemas.openxmlformats.org/officeDocument/2006/math">
                    <m:sSub>
                      <m:sSubPr>
                        <m:ctrlPr>
                          <a:rPr lang="ru-RU" sz="1600" i="1">
                            <a:effectLst/>
                            <a:latin typeface="Cambria Math" panose="02040503050406030204" pitchFamily="18" charset="0"/>
                            <a:ea typeface="MS Mincho" panose="02020609040205080304" pitchFamily="49" charset="-128"/>
                          </a:rPr>
                        </m:ctrlPr>
                      </m:sSubPr>
                      <m:e>
                        <m:r>
                          <a:rPr lang="ru-RU" sz="1600" i="1">
                            <a:effectLst/>
                            <a:latin typeface="Cambria Math" panose="02040503050406030204" pitchFamily="18" charset="0"/>
                            <a:ea typeface="MS Mincho" panose="02020609040205080304" pitchFamily="49" charset="-128"/>
                          </a:rPr>
                          <m:t>𝜌</m:t>
                        </m:r>
                      </m:e>
                      <m:sub>
                        <m:r>
                          <a:rPr lang="en-US" sz="1600" i="1">
                            <a:effectLst/>
                            <a:latin typeface="Cambria Math" panose="02040503050406030204" pitchFamily="18" charset="0"/>
                            <a:ea typeface="MS Mincho" panose="02020609040205080304" pitchFamily="49" charset="-128"/>
                          </a:rPr>
                          <m:t>𝑜</m:t>
                        </m:r>
                      </m:sub>
                    </m:sSub>
                  </m:oMath>
                </a14:m>
                <a:r>
                  <a:rPr lang="ru-RU" sz="1600" dirty="0">
                    <a:effectLst/>
                    <a:latin typeface="Times New Roman" panose="02020603050405020304" pitchFamily="18" charset="0"/>
                    <a:ea typeface="MS Mincho" panose="02020609040205080304" pitchFamily="49" charset="-128"/>
                  </a:rPr>
                  <a:t> – плотность нефти в поверхностных условиях (</a:t>
                </a:r>
                <a14:m>
                  <m:oMath xmlns:m="http://schemas.openxmlformats.org/officeDocument/2006/math">
                    <m:f>
                      <m:fPr>
                        <m:ctrlPr>
                          <a:rPr lang="ru-RU" sz="1600" i="1">
                            <a:effectLst/>
                            <a:latin typeface="Cambria Math" panose="02040503050406030204" pitchFamily="18" charset="0"/>
                            <a:ea typeface="MS Mincho" panose="02020609040205080304" pitchFamily="49" charset="-128"/>
                          </a:rPr>
                        </m:ctrlPr>
                      </m:fPr>
                      <m:num>
                        <m:r>
                          <a:rPr lang="ru-RU" sz="1600" i="1">
                            <a:effectLst/>
                            <a:latin typeface="Cambria Math" panose="02040503050406030204" pitchFamily="18" charset="0"/>
                            <a:ea typeface="MS Mincho" panose="02020609040205080304" pitchFamily="49" charset="-128"/>
                          </a:rPr>
                          <m:t>кг</m:t>
                        </m:r>
                      </m:num>
                      <m:den>
                        <m:sSup>
                          <m:sSupPr>
                            <m:ctrlPr>
                              <a:rPr lang="ru-RU" sz="1600" i="1">
                                <a:effectLst/>
                                <a:latin typeface="Cambria Math" panose="02040503050406030204" pitchFamily="18" charset="0"/>
                                <a:ea typeface="MS Mincho" panose="02020609040205080304" pitchFamily="49" charset="-128"/>
                              </a:rPr>
                            </m:ctrlPr>
                          </m:sSupPr>
                          <m:e>
                            <m:r>
                              <a:rPr lang="ru-RU" sz="1600" i="1">
                                <a:effectLst/>
                                <a:latin typeface="Cambria Math" panose="02040503050406030204" pitchFamily="18" charset="0"/>
                                <a:ea typeface="MS Mincho" panose="02020609040205080304" pitchFamily="49" charset="-128"/>
                              </a:rPr>
                              <m:t>м</m:t>
                            </m:r>
                          </m:e>
                          <m:sup>
                            <m:r>
                              <a:rPr lang="ru-RU" sz="1600" i="1">
                                <a:effectLst/>
                                <a:latin typeface="Cambria Math" panose="02040503050406030204" pitchFamily="18" charset="0"/>
                                <a:ea typeface="MS Mincho" panose="02020609040205080304" pitchFamily="49" charset="-128"/>
                              </a:rPr>
                              <m:t>3</m:t>
                            </m:r>
                          </m:sup>
                        </m:sSup>
                      </m:den>
                    </m:f>
                  </m:oMath>
                </a14:m>
                <a:r>
                  <a:rPr lang="ru-RU" sz="1600" dirty="0">
                    <a:effectLst/>
                    <a:latin typeface="Times New Roman" panose="02020603050405020304" pitchFamily="18" charset="0"/>
                    <a:ea typeface="MS Mincho" panose="02020609040205080304" pitchFamily="49" charset="-128"/>
                  </a:rPr>
                  <a:t>);</a:t>
                </a:r>
              </a:p>
              <a:p>
                <a:pPr marL="342900" lvl="0" indent="-342900" algn="just">
                  <a:lnSpc>
                    <a:spcPct val="150000"/>
                  </a:lnSpc>
                  <a:spcAft>
                    <a:spcPts val="0"/>
                  </a:spcAft>
                  <a:buFont typeface="Symbol" panose="05050102010706020507" pitchFamily="18" charset="2"/>
                  <a:buChar char=""/>
                </a:pPr>
                <a14:m>
                  <m:oMath xmlns:m="http://schemas.openxmlformats.org/officeDocument/2006/math">
                    <m:sSub>
                      <m:sSubPr>
                        <m:ctrlPr>
                          <a:rPr lang="ru-RU" sz="1600" i="1">
                            <a:effectLst/>
                            <a:latin typeface="Cambria Math" panose="02040503050406030204" pitchFamily="18" charset="0"/>
                            <a:ea typeface="MS Mincho" panose="02020609040205080304" pitchFamily="49" charset="-128"/>
                          </a:rPr>
                        </m:ctrlPr>
                      </m:sSubPr>
                      <m:e>
                        <m:r>
                          <a:rPr lang="ru-RU" sz="1600" i="1">
                            <a:effectLst/>
                            <a:latin typeface="Cambria Math" panose="02040503050406030204" pitchFamily="18" charset="0"/>
                            <a:ea typeface="MS Mincho" panose="02020609040205080304" pitchFamily="49" charset="-128"/>
                          </a:rPr>
                          <m:t>𝜌</m:t>
                        </m:r>
                      </m:e>
                      <m:sub>
                        <m:r>
                          <a:rPr lang="en-US" sz="1600" i="1">
                            <a:effectLst/>
                            <a:latin typeface="Cambria Math" panose="02040503050406030204" pitchFamily="18" charset="0"/>
                            <a:ea typeface="MS Mincho" panose="02020609040205080304" pitchFamily="49" charset="-128"/>
                          </a:rPr>
                          <m:t>𝑔</m:t>
                        </m:r>
                      </m:sub>
                    </m:sSub>
                  </m:oMath>
                </a14:m>
                <a:r>
                  <a:rPr lang="ru-RU" sz="1600" dirty="0">
                    <a:effectLst/>
                    <a:latin typeface="Times New Roman" panose="02020603050405020304" pitchFamily="18" charset="0"/>
                    <a:ea typeface="MS Mincho" panose="02020609040205080304" pitchFamily="49" charset="-128"/>
                  </a:rPr>
                  <a:t> – плотность газа в поверхностных условиях (</a:t>
                </a:r>
                <a14:m>
                  <m:oMath xmlns:m="http://schemas.openxmlformats.org/officeDocument/2006/math">
                    <m:f>
                      <m:fPr>
                        <m:ctrlPr>
                          <a:rPr lang="ru-RU" sz="1600" i="1">
                            <a:effectLst/>
                            <a:latin typeface="Cambria Math" panose="02040503050406030204" pitchFamily="18" charset="0"/>
                            <a:ea typeface="MS Mincho" panose="02020609040205080304" pitchFamily="49" charset="-128"/>
                          </a:rPr>
                        </m:ctrlPr>
                      </m:fPr>
                      <m:num>
                        <m:r>
                          <a:rPr lang="ru-RU" sz="1600" i="1">
                            <a:effectLst/>
                            <a:latin typeface="Cambria Math" panose="02040503050406030204" pitchFamily="18" charset="0"/>
                            <a:ea typeface="MS Mincho" panose="02020609040205080304" pitchFamily="49" charset="-128"/>
                          </a:rPr>
                          <m:t>кг</m:t>
                        </m:r>
                      </m:num>
                      <m:den>
                        <m:sSup>
                          <m:sSupPr>
                            <m:ctrlPr>
                              <a:rPr lang="ru-RU" sz="1600" i="1">
                                <a:effectLst/>
                                <a:latin typeface="Cambria Math" panose="02040503050406030204" pitchFamily="18" charset="0"/>
                                <a:ea typeface="MS Mincho" panose="02020609040205080304" pitchFamily="49" charset="-128"/>
                              </a:rPr>
                            </m:ctrlPr>
                          </m:sSupPr>
                          <m:e>
                            <m:r>
                              <a:rPr lang="ru-RU" sz="1600" i="1">
                                <a:effectLst/>
                                <a:latin typeface="Cambria Math" panose="02040503050406030204" pitchFamily="18" charset="0"/>
                                <a:ea typeface="MS Mincho" panose="02020609040205080304" pitchFamily="49" charset="-128"/>
                              </a:rPr>
                              <m:t>м</m:t>
                            </m:r>
                          </m:e>
                          <m:sup>
                            <m:r>
                              <a:rPr lang="ru-RU" sz="1600" i="1">
                                <a:effectLst/>
                                <a:latin typeface="Cambria Math" panose="02040503050406030204" pitchFamily="18" charset="0"/>
                                <a:ea typeface="MS Mincho" panose="02020609040205080304" pitchFamily="49" charset="-128"/>
                              </a:rPr>
                              <m:t>3</m:t>
                            </m:r>
                          </m:sup>
                        </m:sSup>
                      </m:den>
                    </m:f>
                  </m:oMath>
                </a14:m>
                <a:r>
                  <a:rPr lang="ru-RU" sz="1600" dirty="0">
                    <a:effectLst/>
                    <a:latin typeface="Times New Roman" panose="02020603050405020304" pitchFamily="18" charset="0"/>
                    <a:ea typeface="MS Mincho" panose="02020609040205080304" pitchFamily="49" charset="-128"/>
                  </a:rPr>
                  <a:t>);</a:t>
                </a:r>
              </a:p>
              <a:p>
                <a:pPr marL="342900" lvl="0" indent="-342900" algn="just">
                  <a:lnSpc>
                    <a:spcPct val="150000"/>
                  </a:lnSpc>
                  <a:spcAft>
                    <a:spcPts val="0"/>
                  </a:spcAft>
                  <a:buFont typeface="Symbol" panose="05050102010706020507" pitchFamily="18" charset="2"/>
                  <a:buChar char=""/>
                </a:pPr>
                <a:r>
                  <a:rPr lang="ru-RU" sz="1600" dirty="0">
                    <a:effectLst/>
                    <a:latin typeface="Times New Roman" panose="02020603050405020304" pitchFamily="18" charset="0"/>
                    <a:ea typeface="MS Mincho" panose="02020609040205080304" pitchFamily="49" charset="-128"/>
                  </a:rPr>
                  <a:t>ГФ – газовый фактор (</a:t>
                </a:r>
                <a14:m>
                  <m:oMath xmlns:m="http://schemas.openxmlformats.org/officeDocument/2006/math">
                    <m:f>
                      <m:fPr>
                        <m:ctrlPr>
                          <a:rPr lang="ru-RU" sz="1600" i="1">
                            <a:effectLst/>
                            <a:latin typeface="Cambria Math" panose="02040503050406030204" pitchFamily="18" charset="0"/>
                            <a:ea typeface="MS Mincho" panose="02020609040205080304" pitchFamily="49" charset="-128"/>
                          </a:rPr>
                        </m:ctrlPr>
                      </m:fPr>
                      <m:num>
                        <m:sSup>
                          <m:sSupPr>
                            <m:ctrlPr>
                              <a:rPr lang="ru-RU" sz="1600" i="1">
                                <a:effectLst/>
                                <a:latin typeface="Cambria Math" panose="02040503050406030204" pitchFamily="18" charset="0"/>
                                <a:ea typeface="MS Mincho" panose="02020609040205080304" pitchFamily="49" charset="-128"/>
                              </a:rPr>
                            </m:ctrlPr>
                          </m:sSupPr>
                          <m:e>
                            <m:r>
                              <a:rPr lang="ru-RU" sz="1600" i="1">
                                <a:effectLst/>
                                <a:latin typeface="Cambria Math" panose="02040503050406030204" pitchFamily="18" charset="0"/>
                                <a:ea typeface="MS Mincho" panose="02020609040205080304" pitchFamily="49" charset="-128"/>
                              </a:rPr>
                              <m:t>м</m:t>
                            </m:r>
                          </m:e>
                          <m:sup>
                            <m:r>
                              <a:rPr lang="ru-RU" sz="1600" i="1">
                                <a:effectLst/>
                                <a:latin typeface="Cambria Math" panose="02040503050406030204" pitchFamily="18" charset="0"/>
                                <a:ea typeface="MS Mincho" panose="02020609040205080304" pitchFamily="49" charset="-128"/>
                              </a:rPr>
                              <m:t>3</m:t>
                            </m:r>
                          </m:sup>
                        </m:sSup>
                      </m:num>
                      <m:den>
                        <m:sSup>
                          <m:sSupPr>
                            <m:ctrlPr>
                              <a:rPr lang="ru-RU" sz="1600" i="1">
                                <a:effectLst/>
                                <a:latin typeface="Cambria Math" panose="02040503050406030204" pitchFamily="18" charset="0"/>
                                <a:ea typeface="MS Mincho" panose="02020609040205080304" pitchFamily="49" charset="-128"/>
                              </a:rPr>
                            </m:ctrlPr>
                          </m:sSupPr>
                          <m:e>
                            <m:r>
                              <a:rPr lang="ru-RU" sz="1600" i="1">
                                <a:effectLst/>
                                <a:latin typeface="Cambria Math" panose="02040503050406030204" pitchFamily="18" charset="0"/>
                                <a:ea typeface="MS Mincho" panose="02020609040205080304" pitchFamily="49" charset="-128"/>
                              </a:rPr>
                              <m:t>м</m:t>
                            </m:r>
                          </m:e>
                          <m:sup>
                            <m:r>
                              <a:rPr lang="ru-RU" sz="1600" i="1">
                                <a:effectLst/>
                                <a:latin typeface="Cambria Math" panose="02040503050406030204" pitchFamily="18" charset="0"/>
                                <a:ea typeface="MS Mincho" panose="02020609040205080304" pitchFamily="49" charset="-128"/>
                              </a:rPr>
                              <m:t>3</m:t>
                            </m:r>
                          </m:sup>
                        </m:sSup>
                      </m:den>
                    </m:f>
                  </m:oMath>
                </a14:m>
                <a:r>
                  <a:rPr lang="ru-RU" sz="1600" dirty="0">
                    <a:effectLst/>
                    <a:latin typeface="Times New Roman" panose="02020603050405020304" pitchFamily="18" charset="0"/>
                    <a:ea typeface="MS Mincho" panose="02020609040205080304" pitchFamily="49" charset="-128"/>
                  </a:rPr>
                  <a:t>);</a:t>
                </a:r>
              </a:p>
              <a:p>
                <a:pPr marL="342900" lvl="0" indent="-342900" algn="just">
                  <a:lnSpc>
                    <a:spcPct val="150000"/>
                  </a:lnSpc>
                  <a:spcAft>
                    <a:spcPts val="0"/>
                  </a:spcAft>
                  <a:buFont typeface="Symbol" panose="05050102010706020507" pitchFamily="18" charset="2"/>
                  <a:buChar char=""/>
                </a:pPr>
                <a14:m>
                  <m:oMath xmlns:m="http://schemas.openxmlformats.org/officeDocument/2006/math">
                    <m:sSub>
                      <m:sSubPr>
                        <m:ctrlPr>
                          <a:rPr lang="ru-RU" sz="1600" i="1">
                            <a:effectLst/>
                            <a:latin typeface="Cambria Math" panose="02040503050406030204" pitchFamily="18" charset="0"/>
                            <a:ea typeface="MS Mincho" panose="02020609040205080304" pitchFamily="49" charset="-128"/>
                          </a:rPr>
                        </m:ctrlPr>
                      </m:sSubPr>
                      <m:e>
                        <m:r>
                          <a:rPr lang="ru-RU" sz="1600" i="1">
                            <a:effectLst/>
                            <a:latin typeface="Cambria Math" panose="02040503050406030204" pitchFamily="18" charset="0"/>
                            <a:ea typeface="MS Mincho" panose="02020609040205080304" pitchFamily="49" charset="-128"/>
                          </a:rPr>
                          <m:t>𝑇</m:t>
                        </m:r>
                      </m:e>
                      <m:sub>
                        <m:r>
                          <a:rPr lang="ru-RU" sz="1600" i="1">
                            <a:effectLst/>
                            <a:latin typeface="Cambria Math" panose="02040503050406030204" pitchFamily="18" charset="0"/>
                            <a:ea typeface="MS Mincho" panose="02020609040205080304" pitchFamily="49" charset="-128"/>
                          </a:rPr>
                          <m:t>пласта</m:t>
                        </m:r>
                      </m:sub>
                    </m:sSub>
                  </m:oMath>
                </a14:m>
                <a:r>
                  <a:rPr lang="ru-RU" sz="1600" dirty="0">
                    <a:effectLst/>
                    <a:latin typeface="Times New Roman" panose="02020603050405020304" pitchFamily="18" charset="0"/>
                    <a:ea typeface="MS Mincho" panose="02020609040205080304" pitchFamily="49" charset="-128"/>
                  </a:rPr>
                  <a:t> – температура пласта (</a:t>
                </a:r>
                <a14:m>
                  <m:oMath xmlns:m="http://schemas.openxmlformats.org/officeDocument/2006/math">
                    <m:r>
                      <a:rPr lang="ru-RU" sz="1600" i="1">
                        <a:effectLst/>
                        <a:latin typeface="Cambria Math" panose="02040503050406030204" pitchFamily="18" charset="0"/>
                        <a:ea typeface="MS Mincho" panose="02020609040205080304" pitchFamily="49" charset="-128"/>
                      </a:rPr>
                      <m:t>℃</m:t>
                    </m:r>
                  </m:oMath>
                </a14:m>
                <a:r>
                  <a:rPr lang="en-US" sz="1600" dirty="0">
                    <a:effectLst/>
                    <a:latin typeface="Times New Roman" panose="02020603050405020304" pitchFamily="18" charset="0"/>
                    <a:ea typeface="MS Mincho" panose="02020609040205080304" pitchFamily="49" charset="-128"/>
                  </a:rPr>
                  <a:t>)</a:t>
                </a:r>
                <a:endParaRPr lang="ru-RU" sz="1600" dirty="0">
                  <a:effectLst/>
                  <a:latin typeface="Times New Roman" panose="02020603050405020304" pitchFamily="18" charset="0"/>
                  <a:ea typeface="MS Mincho" panose="02020609040205080304" pitchFamily="49" charset="-128"/>
                </a:endParaRPr>
              </a:p>
              <a:p>
                <a:endParaRPr lang="ru-RU" dirty="0"/>
              </a:p>
            </p:txBody>
          </p:sp>
        </mc:Choice>
        <mc:Fallback xmlns="">
          <p:sp>
            <p:nvSpPr>
              <p:cNvPr id="7" name="TextBox 6">
                <a:extLst>
                  <a:ext uri="{FF2B5EF4-FFF2-40B4-BE49-F238E27FC236}">
                    <a16:creationId xmlns:a16="http://schemas.microsoft.com/office/drawing/2014/main" id="{FA96D1C2-9B0A-4DB0-A418-56B9680114CA}"/>
                  </a:ext>
                </a:extLst>
              </p:cNvPr>
              <p:cNvSpPr txBox="1">
                <a:spLocks noRot="1" noChangeAspect="1" noMove="1" noResize="1" noEditPoints="1" noAdjustHandles="1" noChangeArrowheads="1" noChangeShapeType="1" noTextEdit="1"/>
              </p:cNvSpPr>
              <p:nvPr/>
            </p:nvSpPr>
            <p:spPr>
              <a:xfrm>
                <a:off x="7797282" y="2529357"/>
                <a:ext cx="4394718" cy="4281493"/>
              </a:xfrm>
              <a:prstGeom prst="rect">
                <a:avLst/>
              </a:prstGeom>
              <a:blipFill>
                <a:blip r:embed="rId4"/>
                <a:stretch>
                  <a:fillRect l="-693" r="-832"/>
                </a:stretch>
              </a:blipFill>
            </p:spPr>
            <p:txBody>
              <a:bodyPr/>
              <a:lstStyle/>
              <a:p>
                <a:r>
                  <a:rPr lang="ru-RU">
                    <a:noFill/>
                  </a:rPr>
                  <a:t> </a:t>
                </a:r>
              </a:p>
            </p:txBody>
          </p:sp>
        </mc:Fallback>
      </mc:AlternateContent>
    </p:spTree>
    <p:extLst>
      <p:ext uri="{BB962C8B-B14F-4D97-AF65-F5344CB8AC3E}">
        <p14:creationId xmlns:p14="http://schemas.microsoft.com/office/powerpoint/2010/main" val="1995837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C736D9-BC53-479E-ACC0-2A4B2B764C9D}"/>
              </a:ext>
            </a:extLst>
          </p:cNvPr>
          <p:cNvSpPr>
            <a:spLocks noGrp="1"/>
          </p:cNvSpPr>
          <p:nvPr>
            <p:ph type="title"/>
          </p:nvPr>
        </p:nvSpPr>
        <p:spPr/>
        <p:txBody>
          <a:bodyPr/>
          <a:lstStyle/>
          <a:p>
            <a:endParaRPr lang="ru-RU"/>
          </a:p>
        </p:txBody>
      </p:sp>
      <p:sp>
        <p:nvSpPr>
          <p:cNvPr id="4" name="Номер слайда 3">
            <a:extLst>
              <a:ext uri="{FF2B5EF4-FFF2-40B4-BE49-F238E27FC236}">
                <a16:creationId xmlns:a16="http://schemas.microsoft.com/office/drawing/2014/main" id="{514DB838-F6AF-4AA6-8E6C-7E7127B48585}"/>
              </a:ext>
            </a:extLst>
          </p:cNvPr>
          <p:cNvSpPr>
            <a:spLocks noGrp="1"/>
          </p:cNvSpPr>
          <p:nvPr>
            <p:ph type="sldNum" sz="quarter" idx="12"/>
          </p:nvPr>
        </p:nvSpPr>
        <p:spPr/>
        <p:txBody>
          <a:bodyPr/>
          <a:lstStyle/>
          <a:p>
            <a:fld id="{5CD93907-F172-463F-80CA-92AEE29D67DA}" type="slidenum">
              <a:rPr lang="ru-RU" smtClean="0"/>
              <a:t>15</a:t>
            </a:fld>
            <a:endParaRPr lang="ru-RU"/>
          </a:p>
        </p:txBody>
      </p:sp>
      <p:pic>
        <p:nvPicPr>
          <p:cNvPr id="8" name="Объект 7">
            <a:extLst>
              <a:ext uri="{FF2B5EF4-FFF2-40B4-BE49-F238E27FC236}">
                <a16:creationId xmlns:a16="http://schemas.microsoft.com/office/drawing/2014/main" id="{5753DCB1-7C30-4384-BAF1-8B09183E2BBF}"/>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09599" y="85207"/>
            <a:ext cx="4942114" cy="3063875"/>
          </a:xfrm>
          <a:prstGeom prst="rect">
            <a:avLst/>
          </a:prstGeom>
        </p:spPr>
      </p:pic>
      <p:pic>
        <p:nvPicPr>
          <p:cNvPr id="9" name="Рисунок 8">
            <a:extLst>
              <a:ext uri="{FF2B5EF4-FFF2-40B4-BE49-F238E27FC236}">
                <a16:creationId xmlns:a16="http://schemas.microsoft.com/office/drawing/2014/main" id="{03FEDD4D-49F7-4738-9864-560EFFEB592E}"/>
              </a:ext>
            </a:extLst>
          </p:cNvPr>
          <p:cNvPicPr/>
          <p:nvPr/>
        </p:nvPicPr>
        <p:blipFill>
          <a:blip r:embed="rId3">
            <a:extLst>
              <a:ext uri="{28A0092B-C50C-407E-A947-70E740481C1C}">
                <a14:useLocalDpi xmlns:a14="http://schemas.microsoft.com/office/drawing/2010/main" val="0"/>
              </a:ext>
            </a:extLst>
          </a:blip>
          <a:stretch>
            <a:fillRect/>
          </a:stretch>
        </p:blipFill>
        <p:spPr>
          <a:xfrm>
            <a:off x="6431900" y="85206"/>
            <a:ext cx="4606212" cy="3063875"/>
          </a:xfrm>
          <a:prstGeom prst="rect">
            <a:avLst/>
          </a:prstGeom>
        </p:spPr>
      </p:pic>
      <p:pic>
        <p:nvPicPr>
          <p:cNvPr id="10" name="Рисунок 9">
            <a:extLst>
              <a:ext uri="{FF2B5EF4-FFF2-40B4-BE49-F238E27FC236}">
                <a16:creationId xmlns:a16="http://schemas.microsoft.com/office/drawing/2014/main" id="{E095BBE8-2305-4ED3-8ADC-267BA427D128}"/>
              </a:ext>
            </a:extLst>
          </p:cNvPr>
          <p:cNvPicPr/>
          <p:nvPr/>
        </p:nvPicPr>
        <p:blipFill>
          <a:blip r:embed="rId4">
            <a:extLst>
              <a:ext uri="{28A0092B-C50C-407E-A947-70E740481C1C}">
                <a14:useLocalDpi xmlns:a14="http://schemas.microsoft.com/office/drawing/2010/main" val="0"/>
              </a:ext>
            </a:extLst>
          </a:blip>
          <a:stretch>
            <a:fillRect/>
          </a:stretch>
        </p:blipFill>
        <p:spPr>
          <a:xfrm>
            <a:off x="697074" y="3149081"/>
            <a:ext cx="4767163" cy="3138519"/>
          </a:xfrm>
          <a:prstGeom prst="rect">
            <a:avLst/>
          </a:prstGeom>
        </p:spPr>
      </p:pic>
      <p:pic>
        <p:nvPicPr>
          <p:cNvPr id="11" name="Рисунок 10">
            <a:extLst>
              <a:ext uri="{FF2B5EF4-FFF2-40B4-BE49-F238E27FC236}">
                <a16:creationId xmlns:a16="http://schemas.microsoft.com/office/drawing/2014/main" id="{EA55635D-0791-416F-A782-5DF1FE7FE91C}"/>
              </a:ext>
            </a:extLst>
          </p:cNvPr>
          <p:cNvPicPr/>
          <p:nvPr/>
        </p:nvPicPr>
        <p:blipFill>
          <a:blip r:embed="rId5">
            <a:extLst>
              <a:ext uri="{28A0092B-C50C-407E-A947-70E740481C1C}">
                <a14:useLocalDpi xmlns:a14="http://schemas.microsoft.com/office/drawing/2010/main" val="0"/>
              </a:ext>
            </a:extLst>
          </a:blip>
          <a:stretch>
            <a:fillRect/>
          </a:stretch>
        </p:blipFill>
        <p:spPr>
          <a:xfrm>
            <a:off x="6246841" y="3220778"/>
            <a:ext cx="4976329" cy="3063875"/>
          </a:xfrm>
          <a:prstGeom prst="rect">
            <a:avLst/>
          </a:prstGeom>
        </p:spPr>
      </p:pic>
      <p:sp>
        <p:nvSpPr>
          <p:cNvPr id="3" name="TextBox 2">
            <a:extLst>
              <a:ext uri="{FF2B5EF4-FFF2-40B4-BE49-F238E27FC236}">
                <a16:creationId xmlns:a16="http://schemas.microsoft.com/office/drawing/2014/main" id="{E76EB9F2-D71B-4797-B186-82DCE858588C}"/>
              </a:ext>
            </a:extLst>
          </p:cNvPr>
          <p:cNvSpPr txBox="1"/>
          <p:nvPr/>
        </p:nvSpPr>
        <p:spPr>
          <a:xfrm>
            <a:off x="3519197" y="6403461"/>
            <a:ext cx="4525347" cy="338554"/>
          </a:xfrm>
          <a:prstGeom prst="rect">
            <a:avLst/>
          </a:prstGeom>
          <a:noFill/>
        </p:spPr>
        <p:txBody>
          <a:bodyPr wrap="square" rtlCol="0">
            <a:spAutoFit/>
          </a:bodyPr>
          <a:lstStyle/>
          <a:p>
            <a:pPr algn="ctr"/>
            <a:r>
              <a:rPr lang="ru-RU" sz="1600" dirty="0"/>
              <a:t>Рисунок 7. Результаты по скважинам 1-4</a:t>
            </a:r>
          </a:p>
        </p:txBody>
      </p:sp>
    </p:spTree>
    <p:extLst>
      <p:ext uri="{BB962C8B-B14F-4D97-AF65-F5344CB8AC3E}">
        <p14:creationId xmlns:p14="http://schemas.microsoft.com/office/powerpoint/2010/main" val="1734601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EBA678-E3DD-4671-B84F-7B11F00CEF69}"/>
              </a:ext>
            </a:extLst>
          </p:cNvPr>
          <p:cNvSpPr>
            <a:spLocks noGrp="1"/>
          </p:cNvSpPr>
          <p:nvPr>
            <p:ph type="title"/>
          </p:nvPr>
        </p:nvSpPr>
        <p:spPr/>
        <p:txBody>
          <a:bodyPr/>
          <a:lstStyle/>
          <a:p>
            <a:endParaRPr lang="ru-RU" dirty="0"/>
          </a:p>
        </p:txBody>
      </p:sp>
      <p:sp>
        <p:nvSpPr>
          <p:cNvPr id="4" name="Номер слайда 3">
            <a:extLst>
              <a:ext uri="{FF2B5EF4-FFF2-40B4-BE49-F238E27FC236}">
                <a16:creationId xmlns:a16="http://schemas.microsoft.com/office/drawing/2014/main" id="{A3E0FDFF-2309-47C2-A997-71EF4ED070F7}"/>
              </a:ext>
            </a:extLst>
          </p:cNvPr>
          <p:cNvSpPr>
            <a:spLocks noGrp="1"/>
          </p:cNvSpPr>
          <p:nvPr>
            <p:ph type="sldNum" sz="quarter" idx="12"/>
          </p:nvPr>
        </p:nvSpPr>
        <p:spPr/>
        <p:txBody>
          <a:bodyPr/>
          <a:lstStyle/>
          <a:p>
            <a:fld id="{5CD93907-F172-463F-80CA-92AEE29D67DA}" type="slidenum">
              <a:rPr lang="ru-RU" smtClean="0"/>
              <a:t>16</a:t>
            </a:fld>
            <a:endParaRPr lang="ru-RU" dirty="0"/>
          </a:p>
        </p:txBody>
      </p:sp>
      <p:pic>
        <p:nvPicPr>
          <p:cNvPr id="5" name="Объект 4">
            <a:extLst>
              <a:ext uri="{FF2B5EF4-FFF2-40B4-BE49-F238E27FC236}">
                <a16:creationId xmlns:a16="http://schemas.microsoft.com/office/drawing/2014/main" id="{78C0EBF4-1360-4E00-8E64-84D4DC6647E9}"/>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544286" y="91673"/>
            <a:ext cx="4731613" cy="3067401"/>
          </a:xfrm>
          <a:prstGeom prst="rect">
            <a:avLst/>
          </a:prstGeom>
        </p:spPr>
      </p:pic>
      <p:pic>
        <p:nvPicPr>
          <p:cNvPr id="6" name="Рисунок 5">
            <a:extLst>
              <a:ext uri="{FF2B5EF4-FFF2-40B4-BE49-F238E27FC236}">
                <a16:creationId xmlns:a16="http://schemas.microsoft.com/office/drawing/2014/main" id="{6C34BF02-FA4E-4D8E-B923-A45CD3345B18}"/>
              </a:ext>
            </a:extLst>
          </p:cNvPr>
          <p:cNvPicPr/>
          <p:nvPr/>
        </p:nvPicPr>
        <p:blipFill>
          <a:blip r:embed="rId3">
            <a:extLst>
              <a:ext uri="{28A0092B-C50C-407E-A947-70E740481C1C}">
                <a14:useLocalDpi xmlns:a14="http://schemas.microsoft.com/office/drawing/2010/main" val="0"/>
              </a:ext>
            </a:extLst>
          </a:blip>
          <a:stretch>
            <a:fillRect/>
          </a:stretch>
        </p:blipFill>
        <p:spPr>
          <a:xfrm>
            <a:off x="6393589" y="11177"/>
            <a:ext cx="4960211" cy="3132715"/>
          </a:xfrm>
          <a:prstGeom prst="rect">
            <a:avLst/>
          </a:prstGeom>
        </p:spPr>
      </p:pic>
      <p:pic>
        <p:nvPicPr>
          <p:cNvPr id="7" name="Рисунок 6">
            <a:extLst>
              <a:ext uri="{FF2B5EF4-FFF2-40B4-BE49-F238E27FC236}">
                <a16:creationId xmlns:a16="http://schemas.microsoft.com/office/drawing/2014/main" id="{68FD8E89-D02B-4E2B-9648-E93FC4F4F0D4}"/>
              </a:ext>
            </a:extLst>
          </p:cNvPr>
          <p:cNvPicPr/>
          <p:nvPr/>
        </p:nvPicPr>
        <p:blipFill>
          <a:blip r:embed="rId4">
            <a:extLst>
              <a:ext uri="{28A0092B-C50C-407E-A947-70E740481C1C}">
                <a14:useLocalDpi xmlns:a14="http://schemas.microsoft.com/office/drawing/2010/main" val="0"/>
              </a:ext>
            </a:extLst>
          </a:blip>
          <a:stretch>
            <a:fillRect/>
          </a:stretch>
        </p:blipFill>
        <p:spPr>
          <a:xfrm>
            <a:off x="674916" y="3212468"/>
            <a:ext cx="4600983" cy="2838100"/>
          </a:xfrm>
          <a:prstGeom prst="rect">
            <a:avLst/>
          </a:prstGeom>
        </p:spPr>
      </p:pic>
      <p:pic>
        <p:nvPicPr>
          <p:cNvPr id="8" name="Рисунок 7">
            <a:extLst>
              <a:ext uri="{FF2B5EF4-FFF2-40B4-BE49-F238E27FC236}">
                <a16:creationId xmlns:a16="http://schemas.microsoft.com/office/drawing/2014/main" id="{5737636B-343B-4FC7-8D49-30822029B7FC}"/>
              </a:ext>
            </a:extLst>
          </p:cNvPr>
          <p:cNvPicPr/>
          <p:nvPr/>
        </p:nvPicPr>
        <p:blipFill>
          <a:blip r:embed="rId5">
            <a:extLst>
              <a:ext uri="{28A0092B-C50C-407E-A947-70E740481C1C}">
                <a14:useLocalDpi xmlns:a14="http://schemas.microsoft.com/office/drawing/2010/main" val="0"/>
              </a:ext>
            </a:extLst>
          </a:blip>
          <a:stretch>
            <a:fillRect/>
          </a:stretch>
        </p:blipFill>
        <p:spPr>
          <a:xfrm>
            <a:off x="6680717" y="3212469"/>
            <a:ext cx="4493467" cy="2838100"/>
          </a:xfrm>
          <a:prstGeom prst="rect">
            <a:avLst/>
          </a:prstGeom>
        </p:spPr>
      </p:pic>
      <p:sp>
        <p:nvSpPr>
          <p:cNvPr id="3" name="TextBox 2">
            <a:extLst>
              <a:ext uri="{FF2B5EF4-FFF2-40B4-BE49-F238E27FC236}">
                <a16:creationId xmlns:a16="http://schemas.microsoft.com/office/drawing/2014/main" id="{CC62602C-616D-4E2A-9B4F-1FB8FF3695C4}"/>
              </a:ext>
            </a:extLst>
          </p:cNvPr>
          <p:cNvSpPr txBox="1"/>
          <p:nvPr/>
        </p:nvSpPr>
        <p:spPr>
          <a:xfrm>
            <a:off x="3931297" y="6215746"/>
            <a:ext cx="4329405" cy="615553"/>
          </a:xfrm>
          <a:prstGeom prst="rect">
            <a:avLst/>
          </a:prstGeom>
          <a:noFill/>
        </p:spPr>
        <p:txBody>
          <a:bodyPr wrap="square" rtlCol="0">
            <a:spAutoFit/>
          </a:bodyPr>
          <a:lstStyle/>
          <a:p>
            <a:pPr algn="ctr"/>
            <a:r>
              <a:rPr lang="ru-RU" sz="1600" dirty="0"/>
              <a:t>Рисунок 8. Результаты по скважинам 5-8</a:t>
            </a:r>
          </a:p>
          <a:p>
            <a:endParaRPr lang="ru-RU" dirty="0"/>
          </a:p>
        </p:txBody>
      </p:sp>
    </p:spTree>
    <p:extLst>
      <p:ext uri="{BB962C8B-B14F-4D97-AF65-F5344CB8AC3E}">
        <p14:creationId xmlns:p14="http://schemas.microsoft.com/office/powerpoint/2010/main" val="3822815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AF17C6-5EAF-4CCE-97C4-F591C6750319}"/>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48BCEA9-88A8-4627-AFF2-E8DF1D09BDCD}"/>
              </a:ext>
            </a:extLst>
          </p:cNvPr>
          <p:cNvSpPr>
            <a:spLocks noGrp="1"/>
          </p:cNvSpPr>
          <p:nvPr>
            <p:ph idx="1"/>
          </p:nvPr>
        </p:nvSpPr>
        <p:spPr/>
        <p:txBody>
          <a:bodyPr/>
          <a:lstStyle/>
          <a:p>
            <a:endParaRPr lang="ru-RU" dirty="0"/>
          </a:p>
        </p:txBody>
      </p:sp>
      <p:sp>
        <p:nvSpPr>
          <p:cNvPr id="4" name="Номер слайда 3">
            <a:extLst>
              <a:ext uri="{FF2B5EF4-FFF2-40B4-BE49-F238E27FC236}">
                <a16:creationId xmlns:a16="http://schemas.microsoft.com/office/drawing/2014/main" id="{7C2699A4-9523-4B94-9582-44ECC71C86F8}"/>
              </a:ext>
            </a:extLst>
          </p:cNvPr>
          <p:cNvSpPr>
            <a:spLocks noGrp="1"/>
          </p:cNvSpPr>
          <p:nvPr>
            <p:ph type="sldNum" sz="quarter" idx="12"/>
          </p:nvPr>
        </p:nvSpPr>
        <p:spPr/>
        <p:txBody>
          <a:bodyPr/>
          <a:lstStyle/>
          <a:p>
            <a:fld id="{5CD93907-F172-463F-80CA-92AEE29D67DA}" type="slidenum">
              <a:rPr lang="ru-RU" smtClean="0"/>
              <a:t>17</a:t>
            </a:fld>
            <a:endParaRPr lang="ru-RU" dirty="0"/>
          </a:p>
        </p:txBody>
      </p:sp>
      <p:pic>
        <p:nvPicPr>
          <p:cNvPr id="5" name="Рисунок 4">
            <a:extLst>
              <a:ext uri="{FF2B5EF4-FFF2-40B4-BE49-F238E27FC236}">
                <a16:creationId xmlns:a16="http://schemas.microsoft.com/office/drawing/2014/main" id="{9C19C15A-DA6F-4740-AE75-269305449392}"/>
              </a:ext>
            </a:extLst>
          </p:cNvPr>
          <p:cNvPicPr/>
          <p:nvPr/>
        </p:nvPicPr>
        <p:blipFill rotWithShape="1">
          <a:blip r:embed="rId2"/>
          <a:srcRect l="20395" t="47206" r="49717" b="25656"/>
          <a:stretch/>
        </p:blipFill>
        <p:spPr bwMode="auto">
          <a:xfrm>
            <a:off x="3141215" y="417592"/>
            <a:ext cx="5469385" cy="3197653"/>
          </a:xfrm>
          <a:prstGeom prst="rect">
            <a:avLst/>
          </a:prstGeom>
          <a:ln>
            <a:noFill/>
          </a:ln>
          <a:extLst>
            <a:ext uri="{53640926-AAD7-44D8-BBD7-CCE9431645EC}">
              <a14:shadowObscured xmlns:a14="http://schemas.microsoft.com/office/drawing/2010/main"/>
            </a:ext>
          </a:extLst>
        </p:spPr>
      </p:pic>
      <p:pic>
        <p:nvPicPr>
          <p:cNvPr id="6" name="Рисунок 5">
            <a:extLst>
              <a:ext uri="{FF2B5EF4-FFF2-40B4-BE49-F238E27FC236}">
                <a16:creationId xmlns:a16="http://schemas.microsoft.com/office/drawing/2014/main" id="{719F4080-ADB6-4755-8CF1-1AE340D6F412}"/>
              </a:ext>
            </a:extLst>
          </p:cNvPr>
          <p:cNvPicPr/>
          <p:nvPr/>
        </p:nvPicPr>
        <p:blipFill rotWithShape="1">
          <a:blip r:embed="rId3"/>
          <a:srcRect l="20524" t="64994" r="60876" b="25200"/>
          <a:stretch/>
        </p:blipFill>
        <p:spPr bwMode="auto">
          <a:xfrm>
            <a:off x="3183254" y="4149055"/>
            <a:ext cx="5540867" cy="1701239"/>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3A14E7A3-F5E6-4767-8020-4A07E6AE09B1}"/>
              </a:ext>
            </a:extLst>
          </p:cNvPr>
          <p:cNvSpPr txBox="1"/>
          <p:nvPr/>
        </p:nvSpPr>
        <p:spPr>
          <a:xfrm>
            <a:off x="2883159" y="6045550"/>
            <a:ext cx="5840963" cy="338554"/>
          </a:xfrm>
          <a:prstGeom prst="rect">
            <a:avLst/>
          </a:prstGeom>
          <a:noFill/>
        </p:spPr>
        <p:txBody>
          <a:bodyPr wrap="square" rtlCol="0">
            <a:spAutoFit/>
          </a:bodyPr>
          <a:lstStyle/>
          <a:p>
            <a:pPr algn="ctr"/>
            <a:r>
              <a:rPr lang="ru-RU" sz="1600" dirty="0"/>
              <a:t>Рисунок 9. Ошибка по двум методам и средняя погрешность</a:t>
            </a:r>
          </a:p>
        </p:txBody>
      </p:sp>
    </p:spTree>
    <p:extLst>
      <p:ext uri="{BB962C8B-B14F-4D97-AF65-F5344CB8AC3E}">
        <p14:creationId xmlns:p14="http://schemas.microsoft.com/office/powerpoint/2010/main" val="1062013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629B65-3603-414B-9EA1-707FEE7A399D}"/>
              </a:ext>
            </a:extLst>
          </p:cNvPr>
          <p:cNvSpPr>
            <a:spLocks noGrp="1"/>
          </p:cNvSpPr>
          <p:nvPr>
            <p:ph type="title"/>
          </p:nvPr>
        </p:nvSpPr>
        <p:spPr>
          <a:xfrm>
            <a:off x="838200" y="18255"/>
            <a:ext cx="10515600" cy="1325563"/>
          </a:xfrm>
        </p:spPr>
        <p:txBody>
          <a:bodyPr/>
          <a:lstStyle/>
          <a:p>
            <a:pPr algn="ctr"/>
            <a:r>
              <a:rPr lang="ru-RU" dirty="0"/>
              <a:t>Снижение погрешности расчета</a:t>
            </a:r>
          </a:p>
        </p:txBody>
      </p:sp>
      <p:pic>
        <p:nvPicPr>
          <p:cNvPr id="6" name="Объект 5">
            <a:extLst>
              <a:ext uri="{FF2B5EF4-FFF2-40B4-BE49-F238E27FC236}">
                <a16:creationId xmlns:a16="http://schemas.microsoft.com/office/drawing/2014/main" id="{B9D30A87-9C92-455E-92EA-3BD98C83A2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3618" y="1051306"/>
            <a:ext cx="5215429" cy="3129257"/>
          </a:xfrm>
        </p:spPr>
      </p:pic>
      <p:sp>
        <p:nvSpPr>
          <p:cNvPr id="4" name="Номер слайда 3">
            <a:extLst>
              <a:ext uri="{FF2B5EF4-FFF2-40B4-BE49-F238E27FC236}">
                <a16:creationId xmlns:a16="http://schemas.microsoft.com/office/drawing/2014/main" id="{207B273A-A306-482B-BC34-F72BCD2AC3EA}"/>
              </a:ext>
            </a:extLst>
          </p:cNvPr>
          <p:cNvSpPr>
            <a:spLocks noGrp="1"/>
          </p:cNvSpPr>
          <p:nvPr>
            <p:ph type="sldNum" sz="quarter" idx="12"/>
          </p:nvPr>
        </p:nvSpPr>
        <p:spPr/>
        <p:txBody>
          <a:bodyPr/>
          <a:lstStyle/>
          <a:p>
            <a:fld id="{5CD93907-F172-463F-80CA-92AEE29D67DA}" type="slidenum">
              <a:rPr lang="ru-RU" smtClean="0"/>
              <a:t>18</a:t>
            </a:fld>
            <a:endParaRPr lang="ru-RU"/>
          </a:p>
        </p:txBody>
      </p:sp>
      <p:pic>
        <p:nvPicPr>
          <p:cNvPr id="8" name="Рисунок 7">
            <a:extLst>
              <a:ext uri="{FF2B5EF4-FFF2-40B4-BE49-F238E27FC236}">
                <a16:creationId xmlns:a16="http://schemas.microsoft.com/office/drawing/2014/main" id="{1F080B97-C66E-43A4-9A31-F330A1379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831" y="1046780"/>
            <a:ext cx="5389598" cy="3233759"/>
          </a:xfrm>
          <a:prstGeom prst="rect">
            <a:avLst/>
          </a:prstGeom>
        </p:spPr>
      </p:pic>
      <p:sp>
        <p:nvSpPr>
          <p:cNvPr id="9" name="TextBox 8">
            <a:extLst>
              <a:ext uri="{FF2B5EF4-FFF2-40B4-BE49-F238E27FC236}">
                <a16:creationId xmlns:a16="http://schemas.microsoft.com/office/drawing/2014/main" id="{591642C3-AC6F-404D-9F16-40A46F8A575E}"/>
              </a:ext>
            </a:extLst>
          </p:cNvPr>
          <p:cNvSpPr txBox="1"/>
          <p:nvPr/>
        </p:nvSpPr>
        <p:spPr>
          <a:xfrm>
            <a:off x="3611333" y="4280539"/>
            <a:ext cx="5728996" cy="338554"/>
          </a:xfrm>
          <a:prstGeom prst="rect">
            <a:avLst/>
          </a:prstGeom>
          <a:noFill/>
        </p:spPr>
        <p:txBody>
          <a:bodyPr wrap="square" rtlCol="0">
            <a:spAutoFit/>
          </a:bodyPr>
          <a:lstStyle/>
          <a:p>
            <a:pPr algn="ctr"/>
            <a:r>
              <a:rPr lang="ru-RU" sz="1600" dirty="0"/>
              <a:t>Рисунок 10. Чувствительность расчета забойного давления</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45F657A-AE94-46B9-8F1A-7A8C0DCED4E1}"/>
                  </a:ext>
                </a:extLst>
              </p:cNvPr>
              <p:cNvSpPr txBox="1"/>
              <p:nvPr/>
            </p:nvSpPr>
            <p:spPr>
              <a:xfrm>
                <a:off x="4203826" y="4658995"/>
                <a:ext cx="4544009" cy="1218923"/>
              </a:xfrm>
              <a:prstGeom prst="rect">
                <a:avLst/>
              </a:prstGeom>
              <a:noFill/>
            </p:spPr>
            <p:txBody>
              <a:bodyPr wrap="square" rtlCol="0">
                <a:spAutoFit/>
              </a:bodyPr>
              <a:lstStyle/>
              <a:p>
                <a:pPr algn="ctr">
                  <a:lnSpc>
                    <a:spcPct val="200000"/>
                  </a:lnSpc>
                </a:pPr>
                <a14:m>
                  <m:oMath xmlns:m="http://schemas.openxmlformats.org/officeDocument/2006/math">
                    <m:eqArr>
                      <m:eqArrPr>
                        <m:ctrlPr>
                          <a:rPr lang="en-US" sz="1600" b="0" i="1" smtClean="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ctrlPr>
                      </m:eqArrPr>
                      <m:e>
                        <m:r>
                          <a:rPr lang="ru-RU" sz="1600" i="1">
                            <a:effectLst/>
                            <a:latin typeface="Cambria Math" panose="02040503050406030204" pitchFamily="18" charset="0"/>
                            <a:ea typeface="MS Mincho" panose="02020609040205080304" pitchFamily="49" charset="-128"/>
                            <a:cs typeface="Times New Roman" panose="02020603050405020304" pitchFamily="18" charset="0"/>
                          </a:rPr>
                          <m:t> </m:t>
                        </m:r>
                        <m:f>
                          <m:fPr>
                            <m:ctrlPr>
                              <a:rPr lang="ru-RU" sz="1600" i="1" smtClean="0">
                                <a:effectLst/>
                                <a:latin typeface="Cambria Math" panose="02040503050406030204" pitchFamily="18" charset="0"/>
                              </a:rPr>
                            </m:ctrlPr>
                          </m:fPr>
                          <m:num>
                            <m:r>
                              <a:rPr lang="ru-RU" sz="1600" i="1">
                                <a:effectLst/>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600" i="1">
                                <a:effectLst/>
                                <a:latin typeface="Cambria Math" panose="02040503050406030204" pitchFamily="18" charset="0"/>
                                <a:ea typeface="MS Mincho" panose="02020609040205080304" pitchFamily="49" charset="-128"/>
                                <a:cs typeface="Times New Roman" panose="02020603050405020304" pitchFamily="18" charset="0"/>
                              </a:rPr>
                              <m:t>𝑑𝐿</m:t>
                            </m:r>
                          </m:den>
                        </m:f>
                        <m:r>
                          <a:rPr lang="ru-RU" sz="1600" i="1">
                            <a:effectLst/>
                            <a:latin typeface="Cambria Math" panose="02040503050406030204" pitchFamily="18" charset="0"/>
                            <a:ea typeface="MS Mincho" panose="02020609040205080304" pitchFamily="49" charset="-128"/>
                            <a:cs typeface="Times New Roman" panose="02020603050405020304" pitchFamily="18" charset="0"/>
                          </a:rPr>
                          <m:t>= − </m:t>
                        </m:r>
                        <m:r>
                          <m:rPr>
                            <m:sty m:val="p"/>
                          </m:rPr>
                          <a:rPr lang="ru-RU" sz="160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τ</m:t>
                        </m:r>
                        <m:f>
                          <m:fPr>
                            <m:ctrlPr>
                              <a:rPr lang="ru-RU" sz="1600" i="1">
                                <a:solidFill>
                                  <a:srgbClr val="333333"/>
                                </a:solidFill>
                                <a:effectLst/>
                                <a:latin typeface="Cambria Math" panose="02040503050406030204" pitchFamily="18" charset="0"/>
                                <a:cs typeface="Arial" panose="020B0604020202020204" pitchFamily="34" charset="0"/>
                              </a:rPr>
                            </m:ctrlPr>
                          </m:fPr>
                          <m:num>
                            <m:r>
                              <a:rPr lang="en-US" sz="16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𝜋</m:t>
                            </m:r>
                            <m:r>
                              <a:rPr lang="en-US" sz="16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𝑑</m:t>
                            </m:r>
                          </m:num>
                          <m:den>
                            <m:r>
                              <a:rPr lang="ru-RU" sz="16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𝐴</m:t>
                            </m:r>
                          </m:den>
                        </m:f>
                        <m:r>
                          <a:rPr lang="ru-RU" sz="16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m:t>
                        </m:r>
                        <m:r>
                          <a:rPr lang="ru-RU" sz="16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𝜌</m:t>
                        </m:r>
                        <m:r>
                          <a:rPr lang="en-US" sz="1600" b="0" i="1" smtClean="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𝑘</m:t>
                        </m:r>
                        <m:r>
                          <a:rPr lang="ru-RU" sz="16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𝑔𝑠𝑖𝑛</m:t>
                        </m:r>
                        <m:d>
                          <m:dPr>
                            <m:ctrlPr>
                              <a:rPr lang="ru-RU" sz="1600" i="1">
                                <a:solidFill>
                                  <a:srgbClr val="333333"/>
                                </a:solidFill>
                                <a:effectLst/>
                                <a:latin typeface="Cambria Math" panose="02040503050406030204" pitchFamily="18" charset="0"/>
                                <a:cs typeface="Arial" panose="020B0604020202020204" pitchFamily="34" charset="0"/>
                              </a:rPr>
                            </m:ctrlPr>
                          </m:dPr>
                          <m:e>
                            <m:r>
                              <a:rPr lang="ru-RU" sz="16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𝜃</m:t>
                            </m:r>
                          </m:e>
                        </m:d>
                        <m:r>
                          <a:rPr lang="ru-RU" sz="16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 </m:t>
                        </m:r>
                        <m:r>
                          <a:rPr lang="ru-RU" sz="16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𝜌</m:t>
                        </m:r>
                        <m:r>
                          <a:rPr lang="ru-RU" sz="16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𝑣</m:t>
                        </m:r>
                        <m:f>
                          <m:fPr>
                            <m:ctrlPr>
                              <a:rPr lang="ru-RU" sz="1600" i="1">
                                <a:solidFill>
                                  <a:srgbClr val="333333"/>
                                </a:solidFill>
                                <a:effectLst/>
                                <a:latin typeface="Cambria Math" panose="02040503050406030204" pitchFamily="18" charset="0"/>
                                <a:cs typeface="Arial" panose="020B0604020202020204" pitchFamily="34" charset="0"/>
                              </a:rPr>
                            </m:ctrlPr>
                          </m:fPr>
                          <m:num>
                            <m:r>
                              <a:rPr lang="ru-RU" sz="16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𝑑𝑣</m:t>
                            </m:r>
                          </m:num>
                          <m:den>
                            <m:r>
                              <a:rPr lang="ru-RU" sz="16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𝑑𝐿</m:t>
                            </m:r>
                          </m:den>
                        </m:f>
                        <m:r>
                          <a:rPr lang="en-US" sz="1600" b="0" i="1" smtClean="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m:t>
                        </m:r>
                      </m:e>
                    </m:eqArr>
                  </m:oMath>
                </a14:m>
                <a:r>
                  <a:rPr lang="en-US" sz="1600" dirty="0"/>
                  <a:t> (37)</a:t>
                </a:r>
              </a:p>
              <a:p>
                <a:pPr algn="ctr">
                  <a:lnSpc>
                    <a:spcPct val="200000"/>
                  </a:lnSpc>
                </a:pPr>
                <a:r>
                  <a:rPr lang="ru-RU" sz="1600" dirty="0"/>
                  <a:t>где </a:t>
                </a:r>
                <a14:m>
                  <m:oMath xmlns:m="http://schemas.openxmlformats.org/officeDocument/2006/math">
                    <m:r>
                      <a:rPr lang="en-US" sz="1600" b="0" i="1" smtClean="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𝑘</m:t>
                    </m:r>
                  </m:oMath>
                </a14:m>
                <a:r>
                  <a:rPr lang="en-US" sz="1600" dirty="0"/>
                  <a:t> – </a:t>
                </a:r>
                <a:r>
                  <a:rPr lang="ru-RU" sz="1600" dirty="0"/>
                  <a:t>средний поправочный коэффициент</a:t>
                </a:r>
              </a:p>
            </p:txBody>
          </p:sp>
        </mc:Choice>
        <mc:Fallback xmlns="">
          <p:sp>
            <p:nvSpPr>
              <p:cNvPr id="10" name="TextBox 9">
                <a:extLst>
                  <a:ext uri="{FF2B5EF4-FFF2-40B4-BE49-F238E27FC236}">
                    <a16:creationId xmlns:a16="http://schemas.microsoft.com/office/drawing/2014/main" id="{445F657A-AE94-46B9-8F1A-7A8C0DCED4E1}"/>
                  </a:ext>
                </a:extLst>
              </p:cNvPr>
              <p:cNvSpPr txBox="1">
                <a:spLocks noRot="1" noChangeAspect="1" noMove="1" noResize="1" noEditPoints="1" noAdjustHandles="1" noChangeArrowheads="1" noChangeShapeType="1" noTextEdit="1"/>
              </p:cNvSpPr>
              <p:nvPr/>
            </p:nvSpPr>
            <p:spPr>
              <a:xfrm>
                <a:off x="4203826" y="4658995"/>
                <a:ext cx="4544009" cy="1218923"/>
              </a:xfrm>
              <a:prstGeom prst="rect">
                <a:avLst/>
              </a:prstGeom>
              <a:blipFill>
                <a:blip r:embed="rId4"/>
                <a:stretch>
                  <a:fillRect b="-5500"/>
                </a:stretch>
              </a:blipFill>
            </p:spPr>
            <p:txBody>
              <a:bodyPr/>
              <a:lstStyle/>
              <a:p>
                <a:r>
                  <a:rPr lang="ru-RU">
                    <a:noFill/>
                  </a:rPr>
                  <a:t> </a:t>
                </a:r>
              </a:p>
            </p:txBody>
          </p:sp>
        </mc:Fallback>
      </mc:AlternateContent>
    </p:spTree>
    <p:extLst>
      <p:ext uri="{BB962C8B-B14F-4D97-AF65-F5344CB8AC3E}">
        <p14:creationId xmlns:p14="http://schemas.microsoft.com/office/powerpoint/2010/main" val="2367486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795FF4-B09D-478E-92B5-A60C3BC60F07}"/>
              </a:ext>
            </a:extLst>
          </p:cNvPr>
          <p:cNvSpPr>
            <a:spLocks noGrp="1"/>
          </p:cNvSpPr>
          <p:nvPr>
            <p:ph type="title"/>
          </p:nvPr>
        </p:nvSpPr>
        <p:spPr/>
        <p:txBody>
          <a:bodyPr/>
          <a:lstStyle/>
          <a:p>
            <a:endParaRPr lang="ru-RU"/>
          </a:p>
        </p:txBody>
      </p:sp>
      <p:pic>
        <p:nvPicPr>
          <p:cNvPr id="6" name="Объект 5">
            <a:extLst>
              <a:ext uri="{FF2B5EF4-FFF2-40B4-BE49-F238E27FC236}">
                <a16:creationId xmlns:a16="http://schemas.microsoft.com/office/drawing/2014/main" id="{B818D44F-D9BD-44E0-B3B0-AF6D074D51B8}"/>
              </a:ext>
            </a:extLst>
          </p:cNvPr>
          <p:cNvPicPr>
            <a:picLocks noGrp="1" noChangeAspect="1"/>
          </p:cNvPicPr>
          <p:nvPr>
            <p:ph idx="1"/>
          </p:nvPr>
        </p:nvPicPr>
        <p:blipFill rotWithShape="1">
          <a:blip r:embed="rId2"/>
          <a:srcRect l="20650" t="47033" r="58483" b="25305"/>
          <a:stretch/>
        </p:blipFill>
        <p:spPr>
          <a:xfrm>
            <a:off x="3735228" y="1826201"/>
            <a:ext cx="4721544" cy="3520689"/>
          </a:xfrm>
        </p:spPr>
      </p:pic>
      <p:sp>
        <p:nvSpPr>
          <p:cNvPr id="4" name="Номер слайда 3">
            <a:extLst>
              <a:ext uri="{FF2B5EF4-FFF2-40B4-BE49-F238E27FC236}">
                <a16:creationId xmlns:a16="http://schemas.microsoft.com/office/drawing/2014/main" id="{0CD47AF9-6BB9-48DC-BBAE-6EB0C2854FEE}"/>
              </a:ext>
            </a:extLst>
          </p:cNvPr>
          <p:cNvSpPr>
            <a:spLocks noGrp="1"/>
          </p:cNvSpPr>
          <p:nvPr>
            <p:ph type="sldNum" sz="quarter" idx="12"/>
          </p:nvPr>
        </p:nvSpPr>
        <p:spPr/>
        <p:txBody>
          <a:bodyPr/>
          <a:lstStyle/>
          <a:p>
            <a:fld id="{5CD93907-F172-463F-80CA-92AEE29D67DA}" type="slidenum">
              <a:rPr lang="ru-RU" smtClean="0"/>
              <a:t>19</a:t>
            </a:fld>
            <a:endParaRPr lang="ru-RU"/>
          </a:p>
        </p:txBody>
      </p:sp>
      <p:sp>
        <p:nvSpPr>
          <p:cNvPr id="7" name="TextBox 6">
            <a:extLst>
              <a:ext uri="{FF2B5EF4-FFF2-40B4-BE49-F238E27FC236}">
                <a16:creationId xmlns:a16="http://schemas.microsoft.com/office/drawing/2014/main" id="{616155C4-D191-4F76-B280-3043893AD35A}"/>
              </a:ext>
            </a:extLst>
          </p:cNvPr>
          <p:cNvSpPr txBox="1"/>
          <p:nvPr/>
        </p:nvSpPr>
        <p:spPr>
          <a:xfrm>
            <a:off x="3581400" y="5598367"/>
            <a:ext cx="5029200" cy="338554"/>
          </a:xfrm>
          <a:prstGeom prst="rect">
            <a:avLst/>
          </a:prstGeom>
          <a:noFill/>
        </p:spPr>
        <p:txBody>
          <a:bodyPr wrap="square" rtlCol="0">
            <a:spAutoFit/>
          </a:bodyPr>
          <a:lstStyle/>
          <a:p>
            <a:pPr algn="ctr"/>
            <a:r>
              <a:rPr lang="ru-RU" sz="1600" dirty="0"/>
              <a:t>Рисунок 11. Распределение скважин по подгруппам</a:t>
            </a:r>
          </a:p>
        </p:txBody>
      </p:sp>
    </p:spTree>
    <p:extLst>
      <p:ext uri="{BB962C8B-B14F-4D97-AF65-F5344CB8AC3E}">
        <p14:creationId xmlns:p14="http://schemas.microsoft.com/office/powerpoint/2010/main" val="276116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E76876-4474-4C1F-9FE9-443A2747B335}"/>
              </a:ext>
            </a:extLst>
          </p:cNvPr>
          <p:cNvSpPr>
            <a:spLocks noGrp="1"/>
          </p:cNvSpPr>
          <p:nvPr>
            <p:ph type="title"/>
          </p:nvPr>
        </p:nvSpPr>
        <p:spPr>
          <a:xfrm>
            <a:off x="838200" y="365126"/>
            <a:ext cx="10515600" cy="451304"/>
          </a:xfrm>
        </p:spPr>
        <p:txBody>
          <a:bodyPr>
            <a:noAutofit/>
          </a:bodyPr>
          <a:lstStyle/>
          <a:p>
            <a:r>
              <a:rPr lang="ru-RU" sz="3200" b="1" dirty="0">
                <a:latin typeface="Times New Roman" panose="02020603050405020304" pitchFamily="18" charset="0"/>
                <a:cs typeface="Times New Roman" panose="02020603050405020304" pitchFamily="18" charset="0"/>
              </a:rPr>
              <a:t>Актуальность работы</a:t>
            </a:r>
          </a:p>
        </p:txBody>
      </p:sp>
      <p:sp>
        <p:nvSpPr>
          <p:cNvPr id="3" name="Объект 2">
            <a:extLst>
              <a:ext uri="{FF2B5EF4-FFF2-40B4-BE49-F238E27FC236}">
                <a16:creationId xmlns:a16="http://schemas.microsoft.com/office/drawing/2014/main" id="{6D13DD12-8E38-4F9A-AFE2-A994834AF015}"/>
              </a:ext>
            </a:extLst>
          </p:cNvPr>
          <p:cNvSpPr>
            <a:spLocks noGrp="1"/>
          </p:cNvSpPr>
          <p:nvPr>
            <p:ph idx="1"/>
          </p:nvPr>
        </p:nvSpPr>
        <p:spPr>
          <a:xfrm>
            <a:off x="838199" y="1077572"/>
            <a:ext cx="10703767" cy="5278778"/>
          </a:xfrm>
        </p:spPr>
        <p:txBody>
          <a:bodyPr>
            <a:noAutofit/>
          </a:bodyPr>
          <a:lstStyle/>
          <a:p>
            <a:pPr marL="0" indent="0">
              <a:buNone/>
            </a:pPr>
            <a:r>
              <a:rPr lang="ru-RU" sz="2400" dirty="0"/>
              <a:t>Нефтяная промышленность является одной из ключевых отраслей мировой экономики, где добыча нефти осуществляется путем эксплуатации нефтяных скважин. Для эффективной и безопасной работы таких скважин необходимо проводить постоянный контроль за параметрами работы, включая забойное давление.</a:t>
            </a:r>
          </a:p>
        </p:txBody>
      </p:sp>
      <p:sp>
        <p:nvSpPr>
          <p:cNvPr id="5" name="Номер слайда 4">
            <a:extLst>
              <a:ext uri="{FF2B5EF4-FFF2-40B4-BE49-F238E27FC236}">
                <a16:creationId xmlns:a16="http://schemas.microsoft.com/office/drawing/2014/main" id="{937195D4-6986-470A-ADD3-58F05C9DC4D0}"/>
              </a:ext>
            </a:extLst>
          </p:cNvPr>
          <p:cNvSpPr>
            <a:spLocks noGrp="1"/>
          </p:cNvSpPr>
          <p:nvPr>
            <p:ph type="sldNum" sz="quarter" idx="12"/>
          </p:nvPr>
        </p:nvSpPr>
        <p:spPr/>
        <p:txBody>
          <a:bodyPr/>
          <a:lstStyle/>
          <a:p>
            <a:fld id="{5CD93907-F172-463F-80CA-92AEE29D67DA}" type="slidenum">
              <a:rPr lang="ru-RU" smtClean="0"/>
              <a:t>2</a:t>
            </a:fld>
            <a:endParaRPr lang="ru-RU" dirty="0"/>
          </a:p>
        </p:txBody>
      </p:sp>
    </p:spTree>
    <p:extLst>
      <p:ext uri="{BB962C8B-B14F-4D97-AF65-F5344CB8AC3E}">
        <p14:creationId xmlns:p14="http://schemas.microsoft.com/office/powerpoint/2010/main" val="86542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F291DD-97ED-4151-9D32-248E2C7B6B8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0DEDEA3D-ABD0-40D1-A47F-AD89D0E1330B}"/>
              </a:ext>
            </a:extLst>
          </p:cNvPr>
          <p:cNvSpPr>
            <a:spLocks noGrp="1"/>
          </p:cNvSpPr>
          <p:nvPr>
            <p:ph idx="1"/>
          </p:nvPr>
        </p:nvSpPr>
        <p:spPr/>
        <p:txBody>
          <a:bodyPr/>
          <a:lstStyle/>
          <a:p>
            <a:endParaRPr lang="ru-RU" dirty="0"/>
          </a:p>
        </p:txBody>
      </p:sp>
      <p:sp>
        <p:nvSpPr>
          <p:cNvPr id="4" name="Номер слайда 3">
            <a:extLst>
              <a:ext uri="{FF2B5EF4-FFF2-40B4-BE49-F238E27FC236}">
                <a16:creationId xmlns:a16="http://schemas.microsoft.com/office/drawing/2014/main" id="{E7EB56DA-9698-41FC-A99A-7AE3AB907C95}"/>
              </a:ext>
            </a:extLst>
          </p:cNvPr>
          <p:cNvSpPr>
            <a:spLocks noGrp="1"/>
          </p:cNvSpPr>
          <p:nvPr>
            <p:ph type="sldNum" sz="quarter" idx="12"/>
          </p:nvPr>
        </p:nvSpPr>
        <p:spPr/>
        <p:txBody>
          <a:bodyPr/>
          <a:lstStyle/>
          <a:p>
            <a:fld id="{5CD93907-F172-463F-80CA-92AEE29D67DA}" type="slidenum">
              <a:rPr lang="ru-RU" smtClean="0"/>
              <a:t>20</a:t>
            </a:fld>
            <a:endParaRPr lang="ru-RU"/>
          </a:p>
        </p:txBody>
      </p:sp>
      <p:pic>
        <p:nvPicPr>
          <p:cNvPr id="5" name="Рисунок 4">
            <a:extLst>
              <a:ext uri="{FF2B5EF4-FFF2-40B4-BE49-F238E27FC236}">
                <a16:creationId xmlns:a16="http://schemas.microsoft.com/office/drawing/2014/main" id="{6764D01E-A051-48C2-BF73-02D02F5C8D2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38200" y="301626"/>
            <a:ext cx="4381772" cy="2844606"/>
          </a:xfrm>
          <a:prstGeom prst="rect">
            <a:avLst/>
          </a:prstGeom>
        </p:spPr>
      </p:pic>
      <p:pic>
        <p:nvPicPr>
          <p:cNvPr id="6" name="Рисунок 5">
            <a:extLst>
              <a:ext uri="{FF2B5EF4-FFF2-40B4-BE49-F238E27FC236}">
                <a16:creationId xmlns:a16="http://schemas.microsoft.com/office/drawing/2014/main" id="{78927BD4-4FA3-4AC3-BC52-D7A55877D8B3}"/>
              </a:ext>
            </a:extLst>
          </p:cNvPr>
          <p:cNvPicPr/>
          <p:nvPr/>
        </p:nvPicPr>
        <p:blipFill>
          <a:blip r:embed="rId3">
            <a:extLst>
              <a:ext uri="{28A0092B-C50C-407E-A947-70E740481C1C}">
                <a14:useLocalDpi xmlns:a14="http://schemas.microsoft.com/office/drawing/2010/main" val="0"/>
              </a:ext>
            </a:extLst>
          </a:blip>
          <a:stretch>
            <a:fillRect/>
          </a:stretch>
        </p:blipFill>
        <p:spPr>
          <a:xfrm>
            <a:off x="6236834" y="301626"/>
            <a:ext cx="4747532" cy="2844606"/>
          </a:xfrm>
          <a:prstGeom prst="rect">
            <a:avLst/>
          </a:prstGeom>
        </p:spPr>
      </p:pic>
      <p:pic>
        <p:nvPicPr>
          <p:cNvPr id="7" name="Рисунок 6">
            <a:extLst>
              <a:ext uri="{FF2B5EF4-FFF2-40B4-BE49-F238E27FC236}">
                <a16:creationId xmlns:a16="http://schemas.microsoft.com/office/drawing/2014/main" id="{CFC9C700-B1A1-4C4A-971F-21FD756585D0}"/>
              </a:ext>
            </a:extLst>
          </p:cNvPr>
          <p:cNvPicPr/>
          <p:nvPr/>
        </p:nvPicPr>
        <p:blipFill>
          <a:blip r:embed="rId4">
            <a:extLst>
              <a:ext uri="{28A0092B-C50C-407E-A947-70E740481C1C}">
                <a14:useLocalDpi xmlns:a14="http://schemas.microsoft.com/office/drawing/2010/main" val="0"/>
              </a:ext>
            </a:extLst>
          </a:blip>
          <a:stretch>
            <a:fillRect/>
          </a:stretch>
        </p:blipFill>
        <p:spPr>
          <a:xfrm>
            <a:off x="1040479" y="3357841"/>
            <a:ext cx="4179493" cy="2607512"/>
          </a:xfrm>
          <a:prstGeom prst="rect">
            <a:avLst/>
          </a:prstGeom>
        </p:spPr>
      </p:pic>
      <p:pic>
        <p:nvPicPr>
          <p:cNvPr id="8" name="Рисунок 7">
            <a:extLst>
              <a:ext uri="{FF2B5EF4-FFF2-40B4-BE49-F238E27FC236}">
                <a16:creationId xmlns:a16="http://schemas.microsoft.com/office/drawing/2014/main" id="{0D83B77A-0203-4842-8417-0B826C1EC4C7}"/>
              </a:ext>
            </a:extLst>
          </p:cNvPr>
          <p:cNvPicPr/>
          <p:nvPr/>
        </p:nvPicPr>
        <p:blipFill>
          <a:blip r:embed="rId5">
            <a:extLst>
              <a:ext uri="{28A0092B-C50C-407E-A947-70E740481C1C}">
                <a14:useLocalDpi xmlns:a14="http://schemas.microsoft.com/office/drawing/2010/main" val="0"/>
              </a:ext>
            </a:extLst>
          </a:blip>
          <a:stretch>
            <a:fillRect/>
          </a:stretch>
        </p:blipFill>
        <p:spPr>
          <a:xfrm>
            <a:off x="6236835" y="3357841"/>
            <a:ext cx="4747532" cy="2688395"/>
          </a:xfrm>
          <a:prstGeom prst="rect">
            <a:avLst/>
          </a:prstGeom>
        </p:spPr>
      </p:pic>
    </p:spTree>
    <p:extLst>
      <p:ext uri="{BB962C8B-B14F-4D97-AF65-F5344CB8AC3E}">
        <p14:creationId xmlns:p14="http://schemas.microsoft.com/office/powerpoint/2010/main" val="3095138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62DF50-B72B-4422-9AA2-D437C33306A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2901A2F-31CD-444F-88F7-C8F66284AA3E}"/>
              </a:ext>
            </a:extLst>
          </p:cNvPr>
          <p:cNvSpPr>
            <a:spLocks noGrp="1"/>
          </p:cNvSpPr>
          <p:nvPr>
            <p:ph idx="1"/>
          </p:nvPr>
        </p:nvSpPr>
        <p:spPr/>
        <p:txBody>
          <a:bodyPr/>
          <a:lstStyle/>
          <a:p>
            <a:endParaRPr lang="ru-RU" dirty="0"/>
          </a:p>
        </p:txBody>
      </p:sp>
      <p:sp>
        <p:nvSpPr>
          <p:cNvPr id="4" name="Номер слайда 3">
            <a:extLst>
              <a:ext uri="{FF2B5EF4-FFF2-40B4-BE49-F238E27FC236}">
                <a16:creationId xmlns:a16="http://schemas.microsoft.com/office/drawing/2014/main" id="{4FA173F8-E8E9-4A70-AF3C-BA4E55331431}"/>
              </a:ext>
            </a:extLst>
          </p:cNvPr>
          <p:cNvSpPr>
            <a:spLocks noGrp="1"/>
          </p:cNvSpPr>
          <p:nvPr>
            <p:ph type="sldNum" sz="quarter" idx="12"/>
          </p:nvPr>
        </p:nvSpPr>
        <p:spPr/>
        <p:txBody>
          <a:bodyPr/>
          <a:lstStyle/>
          <a:p>
            <a:fld id="{5CD93907-F172-463F-80CA-92AEE29D67DA}" type="slidenum">
              <a:rPr lang="ru-RU" smtClean="0"/>
              <a:t>21</a:t>
            </a:fld>
            <a:endParaRPr lang="ru-RU"/>
          </a:p>
        </p:txBody>
      </p:sp>
      <p:pic>
        <p:nvPicPr>
          <p:cNvPr id="5" name="Рисунок 4">
            <a:extLst>
              <a:ext uri="{FF2B5EF4-FFF2-40B4-BE49-F238E27FC236}">
                <a16:creationId xmlns:a16="http://schemas.microsoft.com/office/drawing/2014/main" id="{90D964F2-9924-4F9C-9CEC-1CA150F3E0CE}"/>
              </a:ext>
            </a:extLst>
          </p:cNvPr>
          <p:cNvPicPr/>
          <p:nvPr/>
        </p:nvPicPr>
        <p:blipFill>
          <a:blip r:embed="rId2">
            <a:extLst>
              <a:ext uri="{28A0092B-C50C-407E-A947-70E740481C1C}">
                <a14:useLocalDpi xmlns:a14="http://schemas.microsoft.com/office/drawing/2010/main" val="0"/>
              </a:ext>
            </a:extLst>
          </a:blip>
          <a:stretch>
            <a:fillRect/>
          </a:stretch>
        </p:blipFill>
        <p:spPr>
          <a:xfrm>
            <a:off x="645795" y="365125"/>
            <a:ext cx="4724400" cy="3199169"/>
          </a:xfrm>
          <a:prstGeom prst="rect">
            <a:avLst/>
          </a:prstGeom>
        </p:spPr>
      </p:pic>
      <p:pic>
        <p:nvPicPr>
          <p:cNvPr id="6" name="Рисунок 5">
            <a:extLst>
              <a:ext uri="{FF2B5EF4-FFF2-40B4-BE49-F238E27FC236}">
                <a16:creationId xmlns:a16="http://schemas.microsoft.com/office/drawing/2014/main" id="{A7FC6593-1B3D-436C-84BD-EE5F15165600}"/>
              </a:ext>
            </a:extLst>
          </p:cNvPr>
          <p:cNvPicPr/>
          <p:nvPr/>
        </p:nvPicPr>
        <p:blipFill>
          <a:blip r:embed="rId3">
            <a:extLst>
              <a:ext uri="{28A0092B-C50C-407E-A947-70E740481C1C}">
                <a14:useLocalDpi xmlns:a14="http://schemas.microsoft.com/office/drawing/2010/main" val="0"/>
              </a:ext>
            </a:extLst>
          </a:blip>
          <a:stretch>
            <a:fillRect/>
          </a:stretch>
        </p:blipFill>
        <p:spPr>
          <a:xfrm>
            <a:off x="6092190" y="394114"/>
            <a:ext cx="4916533" cy="2951922"/>
          </a:xfrm>
          <a:prstGeom prst="rect">
            <a:avLst/>
          </a:prstGeom>
        </p:spPr>
      </p:pic>
      <p:pic>
        <p:nvPicPr>
          <p:cNvPr id="7" name="Рисунок 6">
            <a:extLst>
              <a:ext uri="{FF2B5EF4-FFF2-40B4-BE49-F238E27FC236}">
                <a16:creationId xmlns:a16="http://schemas.microsoft.com/office/drawing/2014/main" id="{053E7643-EF9D-4358-907E-52F3C297D539}"/>
              </a:ext>
            </a:extLst>
          </p:cNvPr>
          <p:cNvPicPr/>
          <p:nvPr/>
        </p:nvPicPr>
        <p:blipFill>
          <a:blip r:embed="rId4">
            <a:extLst>
              <a:ext uri="{28A0092B-C50C-407E-A947-70E740481C1C}">
                <a14:useLocalDpi xmlns:a14="http://schemas.microsoft.com/office/drawing/2010/main" val="0"/>
              </a:ext>
            </a:extLst>
          </a:blip>
          <a:stretch>
            <a:fillRect/>
          </a:stretch>
        </p:blipFill>
        <p:spPr>
          <a:xfrm>
            <a:off x="838200" y="3564294"/>
            <a:ext cx="4724400" cy="2873927"/>
          </a:xfrm>
          <a:prstGeom prst="rect">
            <a:avLst/>
          </a:prstGeom>
        </p:spPr>
      </p:pic>
      <p:pic>
        <p:nvPicPr>
          <p:cNvPr id="8" name="Рисунок 7">
            <a:extLst>
              <a:ext uri="{FF2B5EF4-FFF2-40B4-BE49-F238E27FC236}">
                <a16:creationId xmlns:a16="http://schemas.microsoft.com/office/drawing/2014/main" id="{0BF5DA7A-DE69-4EA5-9511-6DDB12323418}"/>
              </a:ext>
            </a:extLst>
          </p:cNvPr>
          <p:cNvPicPr/>
          <p:nvPr/>
        </p:nvPicPr>
        <p:blipFill>
          <a:blip r:embed="rId5">
            <a:extLst>
              <a:ext uri="{28A0092B-C50C-407E-A947-70E740481C1C}">
                <a14:useLocalDpi xmlns:a14="http://schemas.microsoft.com/office/drawing/2010/main" val="0"/>
              </a:ext>
            </a:extLst>
          </a:blip>
          <a:stretch>
            <a:fillRect/>
          </a:stretch>
        </p:blipFill>
        <p:spPr>
          <a:xfrm>
            <a:off x="6352048" y="3482423"/>
            <a:ext cx="4656675" cy="2873927"/>
          </a:xfrm>
          <a:prstGeom prst="rect">
            <a:avLst/>
          </a:prstGeom>
        </p:spPr>
      </p:pic>
    </p:spTree>
    <p:extLst>
      <p:ext uri="{BB962C8B-B14F-4D97-AF65-F5344CB8AC3E}">
        <p14:creationId xmlns:p14="http://schemas.microsoft.com/office/powerpoint/2010/main" val="3151402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DA3C5D-B679-46C3-8A97-A0107BDE89A2}"/>
              </a:ext>
            </a:extLst>
          </p:cNvPr>
          <p:cNvSpPr>
            <a:spLocks noGrp="1"/>
          </p:cNvSpPr>
          <p:nvPr>
            <p:ph type="title"/>
          </p:nvPr>
        </p:nvSpPr>
        <p:spPr/>
        <p:txBody>
          <a:bodyPr/>
          <a:lstStyle/>
          <a:p>
            <a:endParaRPr lang="ru-RU" dirty="0"/>
          </a:p>
        </p:txBody>
      </p:sp>
      <p:sp>
        <p:nvSpPr>
          <p:cNvPr id="4" name="Номер слайда 3">
            <a:extLst>
              <a:ext uri="{FF2B5EF4-FFF2-40B4-BE49-F238E27FC236}">
                <a16:creationId xmlns:a16="http://schemas.microsoft.com/office/drawing/2014/main" id="{5EE9C233-30FE-4E45-8D29-8EF15F27BDA0}"/>
              </a:ext>
            </a:extLst>
          </p:cNvPr>
          <p:cNvSpPr>
            <a:spLocks noGrp="1"/>
          </p:cNvSpPr>
          <p:nvPr>
            <p:ph type="sldNum" sz="quarter" idx="12"/>
          </p:nvPr>
        </p:nvSpPr>
        <p:spPr/>
        <p:txBody>
          <a:bodyPr/>
          <a:lstStyle/>
          <a:p>
            <a:fld id="{5CD93907-F172-463F-80CA-92AEE29D67DA}" type="slidenum">
              <a:rPr lang="ru-RU" smtClean="0"/>
              <a:t>22</a:t>
            </a:fld>
            <a:endParaRPr lang="ru-RU"/>
          </a:p>
        </p:txBody>
      </p:sp>
      <p:pic>
        <p:nvPicPr>
          <p:cNvPr id="5" name="Объект 4">
            <a:extLst>
              <a:ext uri="{FF2B5EF4-FFF2-40B4-BE49-F238E27FC236}">
                <a16:creationId xmlns:a16="http://schemas.microsoft.com/office/drawing/2014/main" id="{50BF49FE-987C-40A8-9BB9-4D75AED8C9AF}"/>
              </a:ext>
            </a:extLst>
          </p:cNvPr>
          <p:cNvPicPr>
            <a:picLocks noGrp="1"/>
          </p:cNvPicPr>
          <p:nvPr>
            <p:ph idx="1"/>
          </p:nvPr>
        </p:nvPicPr>
        <p:blipFill rotWithShape="1">
          <a:blip r:embed="rId2"/>
          <a:srcRect l="21037" t="46294" r="59337" b="26340"/>
          <a:stretch/>
        </p:blipFill>
        <p:spPr bwMode="auto">
          <a:xfrm>
            <a:off x="3909527" y="737119"/>
            <a:ext cx="4701073" cy="375090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326B1F42-F512-4D82-A9F9-A9E23B7B01CE}"/>
              </a:ext>
            </a:extLst>
          </p:cNvPr>
          <p:cNvSpPr txBox="1"/>
          <p:nvPr/>
        </p:nvSpPr>
        <p:spPr>
          <a:xfrm>
            <a:off x="4478694" y="4868189"/>
            <a:ext cx="3788229" cy="369332"/>
          </a:xfrm>
          <a:prstGeom prst="rect">
            <a:avLst/>
          </a:prstGeom>
          <a:noFill/>
        </p:spPr>
        <p:txBody>
          <a:bodyPr wrap="square" rtlCol="0">
            <a:spAutoFit/>
          </a:bodyPr>
          <a:lstStyle/>
          <a:p>
            <a:r>
              <a:rPr lang="ru-RU" dirty="0"/>
              <a:t>Средняя ошибка составила 10</a:t>
            </a:r>
            <a:r>
              <a:rPr lang="en-US" dirty="0"/>
              <a:t>.86 %</a:t>
            </a:r>
            <a:endParaRPr lang="ru-RU" dirty="0"/>
          </a:p>
        </p:txBody>
      </p:sp>
    </p:spTree>
    <p:extLst>
      <p:ext uri="{BB962C8B-B14F-4D97-AF65-F5344CB8AC3E}">
        <p14:creationId xmlns:p14="http://schemas.microsoft.com/office/powerpoint/2010/main" val="3547498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6F488C-4C12-4DDE-A939-E017D4EF7B91}"/>
              </a:ext>
            </a:extLst>
          </p:cNvPr>
          <p:cNvSpPr>
            <a:spLocks noGrp="1"/>
          </p:cNvSpPr>
          <p:nvPr>
            <p:ph type="title"/>
          </p:nvPr>
        </p:nvSpPr>
        <p:spPr/>
        <p:txBody>
          <a:bodyPr/>
          <a:lstStyle/>
          <a:p>
            <a:pPr algn="ctr"/>
            <a:r>
              <a:rPr lang="ru-RU" dirty="0"/>
              <a:t>Заключение</a:t>
            </a:r>
          </a:p>
        </p:txBody>
      </p:sp>
      <p:sp>
        <p:nvSpPr>
          <p:cNvPr id="3" name="Объект 2">
            <a:extLst>
              <a:ext uri="{FF2B5EF4-FFF2-40B4-BE49-F238E27FC236}">
                <a16:creationId xmlns:a16="http://schemas.microsoft.com/office/drawing/2014/main" id="{27037E36-2080-4E80-AB86-CEE651BC26FE}"/>
              </a:ext>
            </a:extLst>
          </p:cNvPr>
          <p:cNvSpPr>
            <a:spLocks noGrp="1"/>
          </p:cNvSpPr>
          <p:nvPr>
            <p:ph idx="1"/>
          </p:nvPr>
        </p:nvSpPr>
        <p:spPr/>
        <p:txBody>
          <a:bodyPr/>
          <a:lstStyle/>
          <a:p>
            <a:pPr>
              <a:lnSpc>
                <a:spcPct val="150000"/>
              </a:lnSpc>
            </a:pPr>
            <a:r>
              <a:rPr lang="ru-RU" sz="1600" dirty="0">
                <a:effectLst/>
                <a:latin typeface="Times New Roman" panose="02020603050405020304" pitchFamily="18" charset="0"/>
                <a:ea typeface="MS Mincho" panose="02020609040205080304" pitchFamily="49" charset="-128"/>
              </a:rPr>
              <a:t>В ходе данного исследования были изучены механистические методы для прогнозирования забойного давления в нефтяных фонтанирующих скважинах</a:t>
            </a:r>
            <a:r>
              <a:rPr lang="en-US" sz="1600" dirty="0">
                <a:effectLst/>
                <a:latin typeface="Times New Roman" panose="02020603050405020304" pitchFamily="18" charset="0"/>
                <a:ea typeface="MS Mincho" panose="02020609040205080304" pitchFamily="49" charset="-128"/>
              </a:rPr>
              <a:t>;</a:t>
            </a:r>
            <a:endParaRPr lang="ru-RU" sz="1600" dirty="0">
              <a:effectLst/>
              <a:latin typeface="Times New Roman" panose="02020603050405020304" pitchFamily="18" charset="0"/>
              <a:ea typeface="MS Mincho" panose="02020609040205080304" pitchFamily="49" charset="-128"/>
            </a:endParaRPr>
          </a:p>
          <a:p>
            <a:pPr>
              <a:lnSpc>
                <a:spcPct val="150000"/>
              </a:lnSpc>
            </a:pPr>
            <a:r>
              <a:rPr lang="ru-RU" sz="1600" dirty="0">
                <a:effectLst/>
                <a:latin typeface="Times New Roman" panose="02020603050405020304" pitchFamily="18" charset="0"/>
                <a:ea typeface="MS Mincho" panose="02020609040205080304" pitchFamily="49" charset="-128"/>
              </a:rPr>
              <a:t>С помощью методов “</a:t>
            </a:r>
            <a:r>
              <a:rPr lang="en-US" sz="1600" dirty="0">
                <a:effectLst/>
                <a:latin typeface="Times New Roman" panose="02020603050405020304" pitchFamily="18" charset="0"/>
                <a:ea typeface="MS Mincho" panose="02020609040205080304" pitchFamily="49" charset="-128"/>
              </a:rPr>
              <a:t>Ansari</a:t>
            </a:r>
            <a:r>
              <a:rPr lang="ru-RU" sz="1600" dirty="0">
                <a:effectLst/>
                <a:latin typeface="Times New Roman" panose="02020603050405020304" pitchFamily="18" charset="0"/>
                <a:ea typeface="MS Mincho" panose="02020609040205080304" pitchFamily="49" charset="-128"/>
              </a:rPr>
              <a:t>” и “</a:t>
            </a:r>
            <a:r>
              <a:rPr lang="en-US" sz="1600" dirty="0">
                <a:effectLst/>
                <a:latin typeface="Times New Roman" panose="02020603050405020304" pitchFamily="18" charset="0"/>
                <a:ea typeface="MS Mincho" panose="02020609040205080304" pitchFamily="49" charset="-128"/>
              </a:rPr>
              <a:t>Hasan and Kabir</a:t>
            </a:r>
            <a:r>
              <a:rPr lang="ru-RU" sz="1600" dirty="0">
                <a:effectLst/>
                <a:latin typeface="Times New Roman" panose="02020603050405020304" pitchFamily="18" charset="0"/>
                <a:ea typeface="MS Mincho" panose="02020609040205080304" pitchFamily="49" charset="-128"/>
              </a:rPr>
              <a:t>” сделана модель на языке программирования “</a:t>
            </a:r>
            <a:r>
              <a:rPr lang="en-US" sz="1600" dirty="0">
                <a:effectLst/>
                <a:latin typeface="Times New Roman" panose="02020603050405020304" pitchFamily="18" charset="0"/>
                <a:ea typeface="MS Mincho" panose="02020609040205080304" pitchFamily="49" charset="-128"/>
              </a:rPr>
              <a:t>Python</a:t>
            </a:r>
            <a:r>
              <a:rPr lang="ru-RU" sz="1600" dirty="0">
                <a:effectLst/>
                <a:latin typeface="Times New Roman" panose="02020603050405020304" pitchFamily="18" charset="0"/>
                <a:ea typeface="MS Mincho" panose="02020609040205080304" pitchFamily="49" charset="-128"/>
              </a:rPr>
              <a:t>” конкретного месторождения. Результат средней погрешности составил 10.</a:t>
            </a:r>
            <a:r>
              <a:rPr lang="en-US" sz="1600" dirty="0">
                <a:effectLst/>
                <a:latin typeface="Times New Roman" panose="02020603050405020304" pitchFamily="18" charset="0"/>
                <a:ea typeface="MS Mincho" panose="02020609040205080304" pitchFamily="49" charset="-128"/>
              </a:rPr>
              <a:t>86</a:t>
            </a:r>
            <a:r>
              <a:rPr lang="ru-RU" sz="1600" dirty="0">
                <a:effectLst/>
                <a:latin typeface="Times New Roman" panose="02020603050405020304" pitchFamily="18" charset="0"/>
                <a:ea typeface="MS Mincho" panose="02020609040205080304" pitchFamily="49" charset="-128"/>
              </a:rPr>
              <a:t>%. Для 5 из 8 скважин ошибка составила менее 10%</a:t>
            </a:r>
            <a:r>
              <a:rPr lang="en-US" sz="1600" dirty="0">
                <a:effectLst/>
                <a:latin typeface="Times New Roman" panose="02020603050405020304" pitchFamily="18" charset="0"/>
                <a:ea typeface="MS Mincho" panose="02020609040205080304" pitchFamily="49" charset="-128"/>
              </a:rPr>
              <a:t>;</a:t>
            </a:r>
            <a:endParaRPr lang="ru-RU" sz="1600" dirty="0">
              <a:effectLst/>
              <a:latin typeface="Times New Roman" panose="02020603050405020304" pitchFamily="18" charset="0"/>
              <a:ea typeface="MS Mincho" panose="02020609040205080304" pitchFamily="49" charset="-128"/>
            </a:endParaRPr>
          </a:p>
          <a:p>
            <a:pPr>
              <a:lnSpc>
                <a:spcPct val="150000"/>
              </a:lnSpc>
            </a:pPr>
            <a:r>
              <a:rPr lang="ru-RU" sz="1600" dirty="0">
                <a:effectLst/>
                <a:latin typeface="Times New Roman" panose="02020603050405020304" pitchFamily="18" charset="0"/>
                <a:ea typeface="MS Mincho" panose="02020609040205080304" pitchFamily="49" charset="-128"/>
              </a:rPr>
              <a:t>В </a:t>
            </a:r>
            <a:r>
              <a:rPr lang="ru-RU" sz="1600">
                <a:effectLst/>
                <a:latin typeface="Times New Roman" panose="02020603050405020304" pitchFamily="18" charset="0"/>
                <a:ea typeface="MS Mincho" panose="02020609040205080304" pitchFamily="49" charset="-128"/>
              </a:rPr>
              <a:t>будущем поставлена </a:t>
            </a:r>
            <a:r>
              <a:rPr lang="ru-RU" sz="1600" dirty="0">
                <a:effectLst/>
                <a:latin typeface="Times New Roman" panose="02020603050405020304" pitchFamily="18" charset="0"/>
                <a:ea typeface="MS Mincho" panose="02020609040205080304" pitchFamily="49" charset="-128"/>
              </a:rPr>
              <a:t>задача исследовать прогнозирование забойного давления с помощью машинного обучения и сравнить результаты с результатами данной работы.</a:t>
            </a:r>
          </a:p>
          <a:p>
            <a:pPr marL="0" indent="0">
              <a:buNone/>
            </a:pPr>
            <a:endParaRPr lang="ru-RU" sz="1800" dirty="0">
              <a:effectLst/>
              <a:latin typeface="Times New Roman" panose="02020603050405020304" pitchFamily="18" charset="0"/>
              <a:ea typeface="MS Mincho" panose="02020609040205080304" pitchFamily="49" charset="-128"/>
            </a:endParaRPr>
          </a:p>
        </p:txBody>
      </p:sp>
      <p:sp>
        <p:nvSpPr>
          <p:cNvPr id="4" name="Номер слайда 3">
            <a:extLst>
              <a:ext uri="{FF2B5EF4-FFF2-40B4-BE49-F238E27FC236}">
                <a16:creationId xmlns:a16="http://schemas.microsoft.com/office/drawing/2014/main" id="{76A4CC3B-CB95-4A92-9BC8-E4539969C4ED}"/>
              </a:ext>
            </a:extLst>
          </p:cNvPr>
          <p:cNvSpPr>
            <a:spLocks noGrp="1"/>
          </p:cNvSpPr>
          <p:nvPr>
            <p:ph type="sldNum" sz="quarter" idx="12"/>
          </p:nvPr>
        </p:nvSpPr>
        <p:spPr/>
        <p:txBody>
          <a:bodyPr/>
          <a:lstStyle/>
          <a:p>
            <a:fld id="{5CD93907-F172-463F-80CA-92AEE29D67DA}" type="slidenum">
              <a:rPr lang="ru-RU" smtClean="0"/>
              <a:t>23</a:t>
            </a:fld>
            <a:endParaRPr lang="ru-RU"/>
          </a:p>
        </p:txBody>
      </p:sp>
    </p:spTree>
    <p:extLst>
      <p:ext uri="{BB962C8B-B14F-4D97-AF65-F5344CB8AC3E}">
        <p14:creationId xmlns:p14="http://schemas.microsoft.com/office/powerpoint/2010/main" val="106817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8E3F44-084C-4BCA-8722-4C9B7E005EFC}"/>
              </a:ext>
            </a:extLst>
          </p:cNvPr>
          <p:cNvSpPr>
            <a:spLocks noGrp="1"/>
          </p:cNvSpPr>
          <p:nvPr>
            <p:ph type="title"/>
          </p:nvPr>
        </p:nvSpPr>
        <p:spPr>
          <a:xfrm>
            <a:off x="838200" y="18256"/>
            <a:ext cx="10515600" cy="1092088"/>
          </a:xfrm>
        </p:spPr>
        <p:txBody>
          <a:bodyPr>
            <a:normAutofit/>
          </a:bodyPr>
          <a:lstStyle/>
          <a:p>
            <a:r>
              <a:rPr lang="ru-RU" sz="3200" b="1" dirty="0">
                <a:latin typeface="Times New Roman" panose="02020603050405020304" pitchFamily="18" charset="0"/>
                <a:cs typeface="Times New Roman" panose="02020603050405020304" pitchFamily="18" charset="0"/>
              </a:rPr>
              <a:t>Цели и задачи работы</a:t>
            </a:r>
          </a:p>
        </p:txBody>
      </p:sp>
      <p:sp>
        <p:nvSpPr>
          <p:cNvPr id="3" name="Объект 2">
            <a:extLst>
              <a:ext uri="{FF2B5EF4-FFF2-40B4-BE49-F238E27FC236}">
                <a16:creationId xmlns:a16="http://schemas.microsoft.com/office/drawing/2014/main" id="{C2520748-0A66-4C93-97FD-38122A9EC5A3}"/>
              </a:ext>
            </a:extLst>
          </p:cNvPr>
          <p:cNvSpPr>
            <a:spLocks noGrp="1"/>
          </p:cNvSpPr>
          <p:nvPr>
            <p:ph idx="1"/>
          </p:nvPr>
        </p:nvSpPr>
        <p:spPr>
          <a:xfrm>
            <a:off x="548951" y="1117827"/>
            <a:ext cx="10515600" cy="5421085"/>
          </a:xfrm>
        </p:spPr>
        <p:txBody>
          <a:bodyPr>
            <a:normAutofit/>
          </a:bodyPr>
          <a:lstStyle/>
          <a:p>
            <a:pPr marL="0" indent="0">
              <a:buNone/>
            </a:pPr>
            <a:r>
              <a:rPr lang="ru-RU" sz="2400" b="1" dirty="0"/>
              <a:t>Цель</a:t>
            </a:r>
            <a:r>
              <a:rPr lang="en-US" sz="2400" b="1" dirty="0"/>
              <a:t>:</a:t>
            </a:r>
          </a:p>
          <a:p>
            <a:r>
              <a:rPr lang="ru-RU" sz="2400" dirty="0"/>
              <a:t>Разработать методику  и написать программу на языке программирования </a:t>
            </a:r>
            <a:r>
              <a:rPr lang="en-US" sz="2400" dirty="0"/>
              <a:t>“Python”</a:t>
            </a:r>
            <a:r>
              <a:rPr lang="ru-RU" sz="2400" dirty="0"/>
              <a:t> для прогнозирования забойного давления в фонтанирующих нефтяных скважинах</a:t>
            </a:r>
          </a:p>
          <a:p>
            <a:pPr marL="0" indent="0">
              <a:buNone/>
            </a:pPr>
            <a:r>
              <a:rPr lang="ru-RU" sz="2400" b="1" dirty="0"/>
              <a:t>Задачи</a:t>
            </a:r>
            <a:r>
              <a:rPr lang="en-US" sz="2400" b="1" dirty="0"/>
              <a:t>:</a:t>
            </a:r>
            <a:endParaRPr lang="ru-RU" sz="2400" b="1" dirty="0"/>
          </a:p>
          <a:p>
            <a:r>
              <a:rPr lang="ru-RU" sz="2400" dirty="0"/>
              <a:t>Обзор существующих механистических методов прогнозирования забойного давления в нефтяных скважинах</a:t>
            </a:r>
            <a:r>
              <a:rPr lang="en-US" sz="2400" dirty="0"/>
              <a:t>;</a:t>
            </a:r>
            <a:endParaRPr lang="ru-RU" sz="2400" b="1" dirty="0"/>
          </a:p>
          <a:p>
            <a:r>
              <a:rPr lang="ru-RU" sz="2400" dirty="0"/>
              <a:t>Проведение анализа данных о работе скважин и параметрах, влияющих на забойное давление</a:t>
            </a:r>
            <a:r>
              <a:rPr lang="en-US" sz="2400" dirty="0"/>
              <a:t>;</a:t>
            </a:r>
            <a:endParaRPr lang="ru-RU" sz="2400" b="1" dirty="0"/>
          </a:p>
          <a:p>
            <a:r>
              <a:rPr lang="ru-RU" sz="2400" dirty="0"/>
              <a:t>Проведение численных расчетов и верификация разработанной модели на реальных данных </a:t>
            </a:r>
            <a:endParaRPr lang="en-US" sz="2400" b="1" dirty="0"/>
          </a:p>
        </p:txBody>
      </p:sp>
      <p:sp>
        <p:nvSpPr>
          <p:cNvPr id="5" name="Номер слайда 4">
            <a:extLst>
              <a:ext uri="{FF2B5EF4-FFF2-40B4-BE49-F238E27FC236}">
                <a16:creationId xmlns:a16="http://schemas.microsoft.com/office/drawing/2014/main" id="{4E9EBE47-5B9B-4074-BD99-E8F4D08B782F}"/>
              </a:ext>
            </a:extLst>
          </p:cNvPr>
          <p:cNvSpPr>
            <a:spLocks noGrp="1"/>
          </p:cNvSpPr>
          <p:nvPr>
            <p:ph type="sldNum" sz="quarter" idx="12"/>
          </p:nvPr>
        </p:nvSpPr>
        <p:spPr/>
        <p:txBody>
          <a:bodyPr/>
          <a:lstStyle/>
          <a:p>
            <a:fld id="{5CD93907-F172-463F-80CA-92AEE29D67DA}" type="slidenum">
              <a:rPr lang="ru-RU" smtClean="0"/>
              <a:t>3</a:t>
            </a:fld>
            <a:endParaRPr lang="ru-RU" dirty="0"/>
          </a:p>
        </p:txBody>
      </p:sp>
    </p:spTree>
    <p:extLst>
      <p:ext uri="{BB962C8B-B14F-4D97-AF65-F5344CB8AC3E}">
        <p14:creationId xmlns:p14="http://schemas.microsoft.com/office/powerpoint/2010/main" val="2488969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A50517-01B7-4651-A2E6-D460005831F9}"/>
              </a:ext>
            </a:extLst>
          </p:cNvPr>
          <p:cNvSpPr>
            <a:spLocks noGrp="1"/>
          </p:cNvSpPr>
          <p:nvPr>
            <p:ph type="title"/>
          </p:nvPr>
        </p:nvSpPr>
        <p:spPr/>
        <p:txBody>
          <a:bodyPr/>
          <a:lstStyle/>
          <a:p>
            <a:r>
              <a:rPr lang="ru-RU" dirty="0"/>
              <a:t>Механистические методы. Описание</a:t>
            </a:r>
          </a:p>
        </p:txBody>
      </p:sp>
      <p:sp>
        <p:nvSpPr>
          <p:cNvPr id="4" name="Номер слайда 3">
            <a:extLst>
              <a:ext uri="{FF2B5EF4-FFF2-40B4-BE49-F238E27FC236}">
                <a16:creationId xmlns:a16="http://schemas.microsoft.com/office/drawing/2014/main" id="{A8263380-4E19-4D3A-B276-103E1CAA5EC2}"/>
              </a:ext>
            </a:extLst>
          </p:cNvPr>
          <p:cNvSpPr>
            <a:spLocks noGrp="1"/>
          </p:cNvSpPr>
          <p:nvPr>
            <p:ph type="sldNum" sz="quarter" idx="12"/>
          </p:nvPr>
        </p:nvSpPr>
        <p:spPr/>
        <p:txBody>
          <a:bodyPr/>
          <a:lstStyle/>
          <a:p>
            <a:fld id="{5CD93907-F172-463F-80CA-92AEE29D67DA}" type="slidenum">
              <a:rPr lang="ru-RU" smtClean="0"/>
              <a:t>4</a:t>
            </a:fld>
            <a:endParaRPr lang="ru-RU"/>
          </a:p>
        </p:txBody>
      </p:sp>
      <p:pic>
        <p:nvPicPr>
          <p:cNvPr id="5" name="Объект 4">
            <a:extLst>
              <a:ext uri="{FF2B5EF4-FFF2-40B4-BE49-F238E27FC236}">
                <a16:creationId xmlns:a16="http://schemas.microsoft.com/office/drawing/2014/main" id="{B22CCEE4-8023-4D19-927D-06D4E26332F4}"/>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6038" y="1825625"/>
            <a:ext cx="6699924" cy="4351338"/>
          </a:xfrm>
          <a:prstGeom prst="rect">
            <a:avLst/>
          </a:prstGeom>
        </p:spPr>
      </p:pic>
      <p:sp>
        <p:nvSpPr>
          <p:cNvPr id="6" name="TextBox 5">
            <a:extLst>
              <a:ext uri="{FF2B5EF4-FFF2-40B4-BE49-F238E27FC236}">
                <a16:creationId xmlns:a16="http://schemas.microsoft.com/office/drawing/2014/main" id="{4118DCDF-EB31-4ADD-8AC2-1202B0719BDB}"/>
              </a:ext>
            </a:extLst>
          </p:cNvPr>
          <p:cNvSpPr txBox="1"/>
          <p:nvPr/>
        </p:nvSpPr>
        <p:spPr>
          <a:xfrm>
            <a:off x="4145902" y="6459445"/>
            <a:ext cx="3900196" cy="369332"/>
          </a:xfrm>
          <a:prstGeom prst="rect">
            <a:avLst/>
          </a:prstGeom>
          <a:noFill/>
        </p:spPr>
        <p:txBody>
          <a:bodyPr wrap="square" rtlCol="0">
            <a:spAutoFit/>
          </a:bodyPr>
          <a:lstStyle/>
          <a:p>
            <a:r>
              <a:rPr lang="ru-RU" dirty="0"/>
              <a:t>Рисунок 1. Виды восходящего потока</a:t>
            </a:r>
          </a:p>
        </p:txBody>
      </p:sp>
    </p:spTree>
    <p:extLst>
      <p:ext uri="{BB962C8B-B14F-4D97-AF65-F5344CB8AC3E}">
        <p14:creationId xmlns:p14="http://schemas.microsoft.com/office/powerpoint/2010/main" val="2340268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3CBD96-6FAC-47A3-88BD-0DBEFAC3C5AF}"/>
              </a:ext>
            </a:extLst>
          </p:cNvPr>
          <p:cNvSpPr>
            <a:spLocks noGrp="1"/>
          </p:cNvSpPr>
          <p:nvPr>
            <p:ph type="title"/>
          </p:nvPr>
        </p:nvSpPr>
        <p:spPr/>
        <p:txBody>
          <a:bodyPr/>
          <a:lstStyle/>
          <a:p>
            <a:pPr algn="ctr"/>
            <a:r>
              <a:rPr lang="ru-RU" dirty="0"/>
              <a:t> Уравнение механики для определения градиента давления</a:t>
            </a: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032BBB38-6AEA-475C-B144-38AAE127514B}"/>
                  </a:ext>
                </a:extLst>
              </p:cNvPr>
              <p:cNvSpPr>
                <a:spLocks noGrp="1"/>
              </p:cNvSpPr>
              <p:nvPr>
                <p:ph idx="1"/>
              </p:nvPr>
            </p:nvSpPr>
            <p:spPr>
              <a:xfrm>
                <a:off x="261257" y="1825625"/>
                <a:ext cx="5542384" cy="4895850"/>
              </a:xfrm>
            </p:spPr>
            <p:txBody>
              <a:bodyPr>
                <a:normAutofit/>
              </a:bodyPr>
              <a:lstStyle/>
              <a:p>
                <a:pPr marL="0" indent="0" algn="just">
                  <a:buNone/>
                </a:pPr>
                <a:r>
                  <a:rPr lang="ru-RU" sz="1400" dirty="0"/>
                  <a:t>Закон сохранения массы выглядит следующим образом (3)</a:t>
                </a:r>
                <a:r>
                  <a:rPr lang="en-US" sz="1400" dirty="0"/>
                  <a:t>:</a:t>
                </a:r>
              </a:p>
              <a:p>
                <a:pPr marL="0" indent="0" algn="just">
                  <a:lnSpc>
                    <a:spcPct val="150000"/>
                  </a:lnSpc>
                  <a:buNone/>
                </a:pPr>
                <a14:m>
                  <m:oMathPara xmlns:m="http://schemas.openxmlformats.org/officeDocument/2006/math">
                    <m:oMathParaPr>
                      <m:jc m:val="centerGroup"/>
                    </m:oMathParaPr>
                    <m:oMath xmlns:m="http://schemas.openxmlformats.org/officeDocument/2006/math">
                      <m:eqArr>
                        <m:eqArrPr>
                          <m:ctrlPr>
                            <a:rPr lang="en-US" sz="1400" b="0" i="1" smtClean="0">
                              <a:effectLst/>
                              <a:latin typeface="Cambria Math" panose="02040503050406030204" pitchFamily="18" charset="0"/>
                              <a:cs typeface="Times New Roman" panose="02020603050405020304" pitchFamily="18" charset="0"/>
                            </a:rPr>
                          </m:ctrlPr>
                        </m:eqArrPr>
                        <m:e>
                          <m:f>
                            <m:fPr>
                              <m:ctrlPr>
                                <a:rPr lang="ru-RU" sz="1400" i="1" smtClean="0">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m:t>
                              </m:r>
                              <m:r>
                                <m:rPr>
                                  <m:sty m:val="p"/>
                                </m:rPr>
                                <a:rPr lang="ru-RU" sz="1400">
                                  <a:solidFill>
                                    <a:srgbClr val="333333"/>
                                  </a:solidFill>
                                  <a:effectLst/>
                                  <a:latin typeface="Cambria Math" panose="02040503050406030204" pitchFamily="18" charset="0"/>
                                  <a:ea typeface="MS Mincho" panose="02020609040205080304" pitchFamily="49" charset="-128"/>
                                  <a:cs typeface="Times New Roman" panose="02020603050405020304" pitchFamily="18" charset="0"/>
                                </a:rPr>
                                <m:t>ρ</m:t>
                              </m:r>
                            </m:num>
                            <m:den>
                              <m:r>
                                <a:rPr lang="ru-RU" sz="1400" i="1">
                                  <a:effectLst/>
                                  <a:latin typeface="Cambria Math" panose="02040503050406030204" pitchFamily="18" charset="0"/>
                                  <a:ea typeface="MS Mincho" panose="02020609040205080304" pitchFamily="49" charset="-128"/>
                                  <a:cs typeface="Times New Roman" panose="02020603050405020304" pitchFamily="18" charset="0"/>
                                </a:rPr>
                                <m:t>𝜕</m:t>
                              </m:r>
                              <m:r>
                                <a:rPr lang="en-US" sz="1400" i="1">
                                  <a:effectLst/>
                                  <a:latin typeface="Cambria Math" panose="02040503050406030204" pitchFamily="18" charset="0"/>
                                  <a:ea typeface="MS Mincho" panose="02020609040205080304" pitchFamily="49" charset="-128"/>
                                  <a:cs typeface="Times New Roman" panose="02020603050405020304" pitchFamily="18" charset="0"/>
                                </a:rPr>
                                <m:t>𝑡</m:t>
                              </m:r>
                            </m:den>
                          </m:f>
                          <m:r>
                            <a:rPr lang="ru-RU" sz="1400" i="1">
                              <a:effectLst/>
                              <a:latin typeface="Cambria Math" panose="02040503050406030204" pitchFamily="18" charset="0"/>
                              <a:ea typeface="MS Mincho" panose="02020609040205080304" pitchFamily="49" charset="-128"/>
                              <a:cs typeface="Times New Roman" panose="02020603050405020304" pitchFamily="18" charset="0"/>
                            </a:rPr>
                            <m:t>+ </m:t>
                          </m:r>
                          <m:f>
                            <m:fPr>
                              <m:ctrlPr>
                                <a:rPr lang="ru-RU" sz="1400" i="1">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m:t>
                              </m:r>
                              <m:d>
                                <m:dPr>
                                  <m:ctrlPr>
                                    <a:rPr lang="ru-RU" sz="1400" i="1">
                                      <a:effectLst/>
                                      <a:latin typeface="Cambria Math" panose="02040503050406030204" pitchFamily="18" charset="0"/>
                                    </a:rPr>
                                  </m:ctrlPr>
                                </m:dPr>
                                <m:e>
                                  <m:r>
                                    <m:rPr>
                                      <m:sty m:val="p"/>
                                    </m:rPr>
                                    <a:rPr lang="ru-RU" sz="1400">
                                      <a:solidFill>
                                        <a:srgbClr val="333333"/>
                                      </a:solidFill>
                                      <a:effectLst/>
                                      <a:latin typeface="Cambria Math" panose="02040503050406030204" pitchFamily="18" charset="0"/>
                                      <a:ea typeface="MS Mincho" panose="02020609040205080304" pitchFamily="49" charset="-128"/>
                                      <a:cs typeface="Times New Roman" panose="02020603050405020304" pitchFamily="18" charset="0"/>
                                    </a:rPr>
                                    <m:t>ρ</m:t>
                                  </m:r>
                                  <m:r>
                                    <a:rPr lang="ru-RU" sz="14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𝑣</m:t>
                                  </m:r>
                                </m:e>
                              </m:d>
                            </m:num>
                            <m:den>
                              <m:r>
                                <a:rPr lang="ru-RU" sz="1400" i="1">
                                  <a:effectLst/>
                                  <a:latin typeface="Cambria Math" panose="02040503050406030204" pitchFamily="18" charset="0"/>
                                  <a:ea typeface="MS Mincho" panose="02020609040205080304" pitchFamily="49" charset="-128"/>
                                  <a:cs typeface="Times New Roman" panose="02020603050405020304" pitchFamily="18" charset="0"/>
                                </a:rPr>
                                <m:t>𝜕</m:t>
                              </m:r>
                              <m:r>
                                <a:rPr lang="ru-RU" sz="1400" i="1">
                                  <a:effectLst/>
                                  <a:latin typeface="Cambria Math" panose="02040503050406030204" pitchFamily="18" charset="0"/>
                                  <a:ea typeface="MS Mincho" panose="02020609040205080304" pitchFamily="49" charset="-128"/>
                                  <a:cs typeface="Times New Roman" panose="02020603050405020304" pitchFamily="18" charset="0"/>
                                </a:rPr>
                                <m:t>𝐿</m:t>
                              </m:r>
                            </m:den>
                          </m:f>
                          <m:r>
                            <a:rPr lang="ru-RU" sz="1400" i="1">
                              <a:effectLst/>
                              <a:latin typeface="Cambria Math" panose="02040503050406030204" pitchFamily="18" charset="0"/>
                              <a:ea typeface="Times New Roman" panose="02020603050405020304" pitchFamily="18" charset="0"/>
                              <a:cs typeface="Times New Roman" panose="02020603050405020304" pitchFamily="18" charset="0"/>
                            </a:rPr>
                            <m:t>=0</m:t>
                          </m:r>
                          <m:r>
                            <a:rPr lang="en-US" sz="1400" b="0" i="1" smtClean="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400" b="0"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400" b="0" i="1" smtClean="0">
                                  <a:effectLst/>
                                  <a:latin typeface="Cambria Math" panose="02040503050406030204" pitchFamily="18" charset="0"/>
                                  <a:ea typeface="Times New Roman" panose="02020603050405020304" pitchFamily="18" charset="0"/>
                                  <a:cs typeface="Times New Roman" panose="02020603050405020304" pitchFamily="18" charset="0"/>
                                </a:rPr>
                                <m:t>3</m:t>
                              </m:r>
                            </m:e>
                          </m:d>
                        </m:e>
                      </m:eqArr>
                    </m:oMath>
                  </m:oMathPara>
                </a14:m>
                <a:endParaRPr lang="en-US" sz="1400" b="0" dirty="0">
                  <a:effectLst/>
                  <a:ea typeface="Times New Roman" panose="02020603050405020304" pitchFamily="18" charset="0"/>
                  <a:cs typeface="Times New Roman" panose="02020603050405020304" pitchFamily="18" charset="0"/>
                </a:endParaRPr>
              </a:p>
              <a:p>
                <a:pPr marL="0" indent="0" algn="just">
                  <a:lnSpc>
                    <a:spcPct val="150000"/>
                  </a:lnSpc>
                  <a:buNone/>
                </a:pPr>
                <a:r>
                  <a:rPr lang="ru-RU" sz="1400" b="0" dirty="0">
                    <a:effectLst/>
                    <a:ea typeface="Times New Roman" panose="02020603050405020304" pitchFamily="18" charset="0"/>
                    <a:cs typeface="Times New Roman" panose="02020603050405020304" pitchFamily="18" charset="0"/>
                  </a:rPr>
                  <a:t>Так как поток является установившимся</a:t>
                </a:r>
                <a:r>
                  <a:rPr lang="en-US" sz="1400" b="0" dirty="0">
                    <a:effectLst/>
                    <a:ea typeface="Times New Roman" panose="02020603050405020304" pitchFamily="18" charset="0"/>
                    <a:cs typeface="Times New Roman" panose="02020603050405020304" pitchFamily="18" charset="0"/>
                  </a:rPr>
                  <a:t>, </a:t>
                </a:r>
                <a:r>
                  <a:rPr lang="ru-RU" sz="1400" b="0" dirty="0">
                    <a:effectLst/>
                    <a:ea typeface="Times New Roman" panose="02020603050405020304" pitchFamily="18" charset="0"/>
                    <a:cs typeface="Times New Roman" panose="02020603050405020304" pitchFamily="18" charset="0"/>
                  </a:rPr>
                  <a:t>то (3) приводится к виду (4)</a:t>
                </a:r>
                <a:r>
                  <a:rPr lang="en-US" sz="1400" b="0" dirty="0">
                    <a:effectLst/>
                    <a:ea typeface="Times New Roman" panose="02020603050405020304" pitchFamily="18" charset="0"/>
                    <a:cs typeface="Times New Roman" panose="02020603050405020304" pitchFamily="18" charset="0"/>
                  </a:rPr>
                  <a:t>:</a:t>
                </a:r>
              </a:p>
              <a:p>
                <a:pPr marL="0" indent="0" algn="just">
                  <a:lnSpc>
                    <a:spcPct val="150000"/>
                  </a:lnSpc>
                  <a:buNone/>
                </a:pPr>
                <a14:m>
                  <m:oMathPara xmlns:m="http://schemas.openxmlformats.org/officeDocument/2006/math">
                    <m:oMathParaPr>
                      <m:jc m:val="centerGroup"/>
                    </m:oMathParaPr>
                    <m:oMath xmlns:m="http://schemas.openxmlformats.org/officeDocument/2006/math">
                      <m:eqArr>
                        <m:eqArrPr>
                          <m:ctrlPr>
                            <a:rPr lang="en-US" sz="1400" b="0" i="1" smtClean="0">
                              <a:effectLst/>
                              <a:latin typeface="Cambria Math" panose="02040503050406030204" pitchFamily="18" charset="0"/>
                              <a:cs typeface="Times New Roman" panose="02020603050405020304" pitchFamily="18" charset="0"/>
                            </a:rPr>
                          </m:ctrlPr>
                        </m:eqArrPr>
                        <m:e>
                          <m:f>
                            <m:fPr>
                              <m:ctrlPr>
                                <a:rPr lang="ru-RU" sz="1400" i="1" smtClean="0">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m:t>
                              </m:r>
                              <m:d>
                                <m:dPr>
                                  <m:ctrlPr>
                                    <a:rPr lang="ru-RU" sz="1400" i="1">
                                      <a:effectLst/>
                                      <a:latin typeface="Cambria Math" panose="02040503050406030204" pitchFamily="18" charset="0"/>
                                    </a:rPr>
                                  </m:ctrlPr>
                                </m:dPr>
                                <m:e>
                                  <m:r>
                                    <m:rPr>
                                      <m:sty m:val="p"/>
                                    </m:rPr>
                                    <a:rPr lang="ru-RU" sz="1400">
                                      <a:solidFill>
                                        <a:srgbClr val="333333"/>
                                      </a:solidFill>
                                      <a:effectLst/>
                                      <a:latin typeface="Cambria Math" panose="02040503050406030204" pitchFamily="18" charset="0"/>
                                      <a:ea typeface="MS Mincho" panose="02020609040205080304" pitchFamily="49" charset="-128"/>
                                      <a:cs typeface="Times New Roman" panose="02020603050405020304" pitchFamily="18" charset="0"/>
                                    </a:rPr>
                                    <m:t>ρ</m:t>
                                  </m:r>
                                  <m:r>
                                    <a:rPr lang="ru-RU" sz="14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𝑣</m:t>
                                  </m:r>
                                </m:e>
                              </m:d>
                            </m:num>
                            <m:den>
                              <m:r>
                                <a:rPr lang="ru-RU" sz="1400" i="1">
                                  <a:effectLst/>
                                  <a:latin typeface="Cambria Math" panose="02040503050406030204" pitchFamily="18" charset="0"/>
                                  <a:ea typeface="MS Mincho" panose="02020609040205080304" pitchFamily="49" charset="-128"/>
                                  <a:cs typeface="Times New Roman" panose="02020603050405020304" pitchFamily="18" charset="0"/>
                                </a:rPr>
                                <m:t>𝜕</m:t>
                              </m:r>
                              <m:r>
                                <a:rPr lang="ru-RU" sz="1400" i="1">
                                  <a:effectLst/>
                                  <a:latin typeface="Cambria Math" panose="02040503050406030204" pitchFamily="18" charset="0"/>
                                  <a:ea typeface="MS Mincho" panose="02020609040205080304" pitchFamily="49" charset="-128"/>
                                  <a:cs typeface="Times New Roman" panose="02020603050405020304" pitchFamily="18" charset="0"/>
                                </a:rPr>
                                <m:t>𝐿</m:t>
                              </m:r>
                            </m:den>
                          </m:f>
                          <m:r>
                            <a:rPr lang="ru-RU" sz="1400" i="1">
                              <a:effectLst/>
                              <a:latin typeface="Cambria Math" panose="02040503050406030204" pitchFamily="18" charset="0"/>
                              <a:ea typeface="Times New Roman" panose="02020603050405020304" pitchFamily="18" charset="0"/>
                              <a:cs typeface="Times New Roman" panose="02020603050405020304" pitchFamily="18" charset="0"/>
                            </a:rPr>
                            <m:t>=0</m:t>
                          </m:r>
                          <m:r>
                            <a:rPr lang="en-US" sz="1400" b="0" i="1" smtClean="0">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400" b="0" i="1" smtClean="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1400" b="0" i="1" smtClean="0">
                                  <a:effectLst/>
                                  <a:latin typeface="Cambria Math" panose="02040503050406030204" pitchFamily="18" charset="0"/>
                                  <a:ea typeface="Times New Roman" panose="02020603050405020304" pitchFamily="18" charset="0"/>
                                  <a:cs typeface="Times New Roman" panose="02020603050405020304" pitchFamily="18" charset="0"/>
                                </a:rPr>
                                <m:t>4</m:t>
                              </m:r>
                            </m:e>
                          </m:d>
                        </m:e>
                      </m:eqArr>
                    </m:oMath>
                  </m:oMathPara>
                </a14:m>
                <a:endParaRPr lang="en-US" sz="1400" b="0" dirty="0">
                  <a:effectLst/>
                  <a:ea typeface="Times New Roman" panose="02020603050405020304" pitchFamily="18" charset="0"/>
                  <a:cs typeface="Times New Roman" panose="02020603050405020304" pitchFamily="18" charset="0"/>
                </a:endParaRPr>
              </a:p>
              <a:p>
                <a:pPr marL="0" indent="0" algn="just">
                  <a:lnSpc>
                    <a:spcPct val="150000"/>
                  </a:lnSpc>
                  <a:buNone/>
                </a:pPr>
                <a:r>
                  <a:rPr lang="ru-RU" sz="1400" dirty="0">
                    <a:solidFill>
                      <a:srgbClr val="333333"/>
                    </a:solidFill>
                    <a:ea typeface="MS Mincho" panose="02020609040205080304" pitchFamily="49" charset="-128"/>
                    <a:cs typeface="Arial" panose="020B0604020202020204" pitchFamily="34" charset="0"/>
                  </a:rPr>
                  <a:t>Накопление линейного импульса</a:t>
                </a:r>
                <a:r>
                  <a:rPr lang="en-US" sz="1400" dirty="0">
                    <a:solidFill>
                      <a:srgbClr val="333333"/>
                    </a:solidFill>
                    <a:ea typeface="MS Mincho" panose="02020609040205080304" pitchFamily="49" charset="-128"/>
                    <a:cs typeface="Arial" panose="020B0604020202020204" pitchFamily="34" charset="0"/>
                  </a:rPr>
                  <a:t>:</a:t>
                </a:r>
                <a:endParaRPr lang="en-US" sz="1400" b="0" dirty="0">
                  <a:solidFill>
                    <a:srgbClr val="333333"/>
                  </a:solidFill>
                  <a:effectLst/>
                  <a:ea typeface="MS Mincho" panose="02020609040205080304" pitchFamily="49" charset="-128"/>
                  <a:cs typeface="Arial" panose="020B0604020202020204" pitchFamily="34" charset="0"/>
                </a:endParaRPr>
              </a:p>
              <a:p>
                <a:pPr marL="0" indent="0" algn="just">
                  <a:lnSpc>
                    <a:spcPct val="150000"/>
                  </a:lnSpc>
                  <a:buNone/>
                </a:pPr>
                <a14:m>
                  <m:oMathPara xmlns:m="http://schemas.openxmlformats.org/officeDocument/2006/math">
                    <m:oMathParaPr>
                      <m:jc m:val="centerGroup"/>
                    </m:oMathParaPr>
                    <m:oMath xmlns:m="http://schemas.openxmlformats.org/officeDocument/2006/math">
                      <m:eqArr>
                        <m:eqArrPr>
                          <m:ctrlPr>
                            <a:rPr lang="en-US" sz="1400" b="0" i="1" smtClean="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ctrlPr>
                        </m:eqArr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 </m:t>
                          </m:r>
                          <m:f>
                            <m:fPr>
                              <m:ctrlPr>
                                <a:rPr lang="ru-RU" sz="1400" i="1" smtClean="0">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𝑑𝐿</m:t>
                              </m:r>
                            </m:den>
                          </m:f>
                          <m:r>
                            <a:rPr lang="ru-RU" sz="1400" i="1">
                              <a:effectLst/>
                              <a:latin typeface="Cambria Math" panose="02040503050406030204" pitchFamily="18" charset="0"/>
                              <a:ea typeface="MS Mincho" panose="02020609040205080304" pitchFamily="49" charset="-128"/>
                              <a:cs typeface="Times New Roman" panose="02020603050405020304" pitchFamily="18" charset="0"/>
                            </a:rPr>
                            <m:t>= − </m:t>
                          </m:r>
                          <m:r>
                            <m:rPr>
                              <m:sty m:val="p"/>
                            </m:rPr>
                            <a:rPr lang="ru-RU" sz="140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τ</m:t>
                          </m:r>
                          <m:f>
                            <m:fPr>
                              <m:ctrlPr>
                                <a:rPr lang="ru-RU" sz="1400" i="1">
                                  <a:solidFill>
                                    <a:srgbClr val="333333"/>
                                  </a:solidFill>
                                  <a:effectLst/>
                                  <a:latin typeface="Cambria Math" panose="02040503050406030204" pitchFamily="18" charset="0"/>
                                  <a:cs typeface="Arial" panose="020B0604020202020204" pitchFamily="34" charset="0"/>
                                </a:rPr>
                              </m:ctrlPr>
                            </m:fPr>
                            <m:num>
                              <m:r>
                                <a:rPr lang="en-US" sz="14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𝜋</m:t>
                              </m:r>
                              <m:r>
                                <a:rPr lang="en-US" sz="14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𝑑</m:t>
                              </m:r>
                            </m:num>
                            <m:den>
                              <m:r>
                                <a:rPr lang="ru-RU" sz="14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𝐴</m:t>
                              </m:r>
                            </m:den>
                          </m:f>
                          <m:r>
                            <a:rPr lang="ru-RU" sz="14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m:t>
                          </m:r>
                          <m:r>
                            <a:rPr lang="ru-RU" sz="14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𝜌</m:t>
                          </m:r>
                          <m:r>
                            <a:rPr lang="ru-RU" sz="14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𝑔𝑠𝑖𝑛</m:t>
                          </m:r>
                          <m:d>
                            <m:dPr>
                              <m:ctrlPr>
                                <a:rPr lang="ru-RU" sz="1400" i="1">
                                  <a:solidFill>
                                    <a:srgbClr val="333333"/>
                                  </a:solidFill>
                                  <a:effectLst/>
                                  <a:latin typeface="Cambria Math" panose="02040503050406030204" pitchFamily="18" charset="0"/>
                                  <a:cs typeface="Arial" panose="020B0604020202020204" pitchFamily="34" charset="0"/>
                                </a:rPr>
                              </m:ctrlPr>
                            </m:dPr>
                            <m:e>
                              <m:r>
                                <a:rPr lang="ru-RU" sz="14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𝜃</m:t>
                              </m:r>
                            </m:e>
                          </m:d>
                          <m:r>
                            <a:rPr lang="ru-RU" sz="14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 </m:t>
                          </m:r>
                          <m:r>
                            <a:rPr lang="ru-RU" sz="14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𝜌</m:t>
                          </m:r>
                          <m:r>
                            <a:rPr lang="ru-RU" sz="14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𝑣</m:t>
                          </m:r>
                          <m:f>
                            <m:fPr>
                              <m:ctrlPr>
                                <a:rPr lang="ru-RU" sz="1400" i="1">
                                  <a:solidFill>
                                    <a:srgbClr val="333333"/>
                                  </a:solidFill>
                                  <a:effectLst/>
                                  <a:latin typeface="Cambria Math" panose="02040503050406030204" pitchFamily="18" charset="0"/>
                                  <a:cs typeface="Arial" panose="020B0604020202020204" pitchFamily="34" charset="0"/>
                                </a:rPr>
                              </m:ctrlPr>
                            </m:fPr>
                            <m:num>
                              <m:r>
                                <a:rPr lang="ru-RU" sz="14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𝑑𝑣</m:t>
                              </m:r>
                            </m:num>
                            <m:den>
                              <m:r>
                                <a:rPr lang="ru-RU" sz="140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𝑑𝐿</m:t>
                              </m:r>
                            </m:den>
                          </m:f>
                          <m:r>
                            <a:rPr lang="en-US" sz="1400" b="0" i="1" smtClean="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m:t>
                          </m:r>
                          <m:d>
                            <m:dPr>
                              <m:ctrlPr>
                                <a:rPr lang="en-US" sz="1400" b="0" i="1" smtClean="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ctrlPr>
                            </m:dPr>
                            <m:e>
                              <m:r>
                                <a:rPr lang="en-US" sz="1400" b="0" i="1" smtClean="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5</m:t>
                              </m:r>
                            </m:e>
                          </m:d>
                        </m:e>
                      </m:eqArr>
                    </m:oMath>
                  </m:oMathPara>
                </a14:m>
                <a:endParaRPr lang="en-US" sz="1400" b="0" dirty="0">
                  <a:solidFill>
                    <a:srgbClr val="333333"/>
                  </a:solidFill>
                  <a:effectLst/>
                  <a:ea typeface="MS Mincho" panose="02020609040205080304" pitchFamily="49" charset="-128"/>
                  <a:cs typeface="Arial" panose="020B0604020202020204" pitchFamily="34" charset="0"/>
                </a:endParaRPr>
              </a:p>
              <a:p>
                <a:pPr marL="0" indent="0" algn="just">
                  <a:lnSpc>
                    <a:spcPct val="150000"/>
                  </a:lnSpc>
                  <a:buNone/>
                </a:pPr>
                <a:r>
                  <a:rPr lang="ru-RU" sz="1400" dirty="0"/>
                  <a:t>Из (5) можем описать градиент давления через 3 слагаемых</a:t>
                </a:r>
                <a:r>
                  <a:rPr lang="en-US" sz="1400" dirty="0"/>
                  <a:t>:</a:t>
                </a:r>
              </a:p>
              <a:p>
                <a:pPr marL="0" indent="0" algn="just">
                  <a:lnSpc>
                    <a:spcPct val="150000"/>
                  </a:lnSpc>
                  <a:buNone/>
                </a:pPr>
                <a14:m>
                  <m:oMathPara xmlns:m="http://schemas.openxmlformats.org/officeDocument/2006/math">
                    <m:oMathParaPr>
                      <m:jc m:val="centerGroup"/>
                    </m:oMathParaPr>
                    <m:oMath xmlns:m="http://schemas.openxmlformats.org/officeDocument/2006/math">
                      <m:eqArr>
                        <m:eqArr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eqArrPr>
                        <m:e>
                          <m:sSub>
                            <m:sSubPr>
                              <m:ctrlPr>
                                <a:rPr lang="ru-RU" sz="1400" i="1" smtClean="0">
                                  <a:effectLst/>
                                  <a:latin typeface="Cambria Math" panose="02040503050406030204" pitchFamily="18" charset="0"/>
                                </a:rPr>
                              </m:ctrlPr>
                            </m:sSubPr>
                            <m:e>
                              <m:d>
                                <m:dPr>
                                  <m:ctrlPr>
                                    <a:rPr lang="ru-RU" sz="1400" i="1">
                                      <a:effectLst/>
                                      <a:latin typeface="Cambria Math" panose="02040503050406030204" pitchFamily="18" charset="0"/>
                                    </a:rPr>
                                  </m:ctrlPr>
                                </m:dPr>
                                <m:e>
                                  <m:f>
                                    <m:fPr>
                                      <m:ctrlPr>
                                        <a:rPr lang="ru-RU" sz="1400" i="1">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𝑑𝐿</m:t>
                                      </m:r>
                                    </m:den>
                                  </m:f>
                                </m:e>
                              </m:d>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общ</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400" i="1">
                                  <a:effectLst/>
                                  <a:latin typeface="Cambria Math" panose="02040503050406030204" pitchFamily="18" charset="0"/>
                                </a:rPr>
                              </m:ctrlPr>
                            </m:sSubPr>
                            <m:e>
                              <m:d>
                                <m:dPr>
                                  <m:ctrlPr>
                                    <a:rPr lang="ru-RU" sz="1400" i="1">
                                      <a:effectLst/>
                                      <a:latin typeface="Cambria Math" panose="02040503050406030204" pitchFamily="18" charset="0"/>
                                    </a:rPr>
                                  </m:ctrlPr>
                                </m:dPr>
                                <m:e>
                                  <m:f>
                                    <m:fPr>
                                      <m:ctrlPr>
                                        <a:rPr lang="ru-RU" sz="1400" i="1">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𝑑𝐿</m:t>
                                      </m:r>
                                    </m:den>
                                  </m:f>
                                </m:e>
                              </m:d>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трения</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400" i="1">
                                  <a:effectLst/>
                                  <a:latin typeface="Cambria Math" panose="02040503050406030204" pitchFamily="18" charset="0"/>
                                </a:rPr>
                              </m:ctrlPr>
                            </m:sSubPr>
                            <m:e>
                              <m:d>
                                <m:dPr>
                                  <m:ctrlPr>
                                    <a:rPr lang="ru-RU" sz="1400" i="1">
                                      <a:effectLst/>
                                      <a:latin typeface="Cambria Math" panose="02040503050406030204" pitchFamily="18" charset="0"/>
                                    </a:rPr>
                                  </m:ctrlPr>
                                </m:dPr>
                                <m:e>
                                  <m:f>
                                    <m:fPr>
                                      <m:ctrlPr>
                                        <a:rPr lang="ru-RU" sz="1400" i="1">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𝑑𝐿</m:t>
                                      </m:r>
                                    </m:den>
                                  </m:f>
                                </m:e>
                              </m:d>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гравитационные</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400" i="1">
                                  <a:effectLst/>
                                  <a:latin typeface="Cambria Math" panose="02040503050406030204" pitchFamily="18" charset="0"/>
                                </a:rPr>
                              </m:ctrlPr>
                            </m:sSubPr>
                            <m:e>
                              <m:d>
                                <m:dPr>
                                  <m:ctrlPr>
                                    <a:rPr lang="ru-RU" sz="1400" i="1">
                                      <a:effectLst/>
                                      <a:latin typeface="Cambria Math" panose="02040503050406030204" pitchFamily="18" charset="0"/>
                                    </a:rPr>
                                  </m:ctrlPr>
                                </m:dPr>
                                <m:e>
                                  <m:f>
                                    <m:fPr>
                                      <m:ctrlPr>
                                        <a:rPr lang="ru-RU" sz="1400" i="1">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𝑑𝐿</m:t>
                                      </m:r>
                                    </m:den>
                                  </m:f>
                                </m:e>
                              </m:d>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уск</m:t>
                              </m:r>
                            </m:sub>
                          </m:sSub>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6</m:t>
                              </m:r>
                            </m:e>
                          </m:d>
                        </m:e>
                      </m:eqArr>
                    </m:oMath>
                  </m:oMathPara>
                </a14:m>
                <a:endParaRPr lang="en-US" sz="1400" b="0" dirty="0">
                  <a:effectLst/>
                  <a:ea typeface="MS Mincho" panose="02020609040205080304" pitchFamily="49" charset="-128"/>
                  <a:cs typeface="Times New Roman" panose="02020603050405020304" pitchFamily="18" charset="0"/>
                </a:endParaRPr>
              </a:p>
              <a:p>
                <a:pPr marL="0" indent="0" algn="just">
                  <a:lnSpc>
                    <a:spcPct val="150000"/>
                  </a:lnSpc>
                  <a:buNone/>
                </a:pPr>
                <a:endParaRPr lang="en-US" sz="1400" b="0" dirty="0">
                  <a:effectLst/>
                  <a:ea typeface="MS Mincho" panose="02020609040205080304" pitchFamily="49" charset="-128"/>
                  <a:cs typeface="Times New Roman" panose="02020603050405020304" pitchFamily="18" charset="0"/>
                </a:endParaRPr>
              </a:p>
              <a:p>
                <a:pPr marL="0" indent="0" algn="just">
                  <a:lnSpc>
                    <a:spcPct val="150000"/>
                  </a:lnSpc>
                  <a:buNone/>
                </a:pPr>
                <a:endParaRPr lang="ru-RU" sz="1400" dirty="0"/>
              </a:p>
            </p:txBody>
          </p:sp>
        </mc:Choice>
        <mc:Fallback xmlns="">
          <p:sp>
            <p:nvSpPr>
              <p:cNvPr id="3" name="Объект 2">
                <a:extLst>
                  <a:ext uri="{FF2B5EF4-FFF2-40B4-BE49-F238E27FC236}">
                    <a16:creationId xmlns:a16="http://schemas.microsoft.com/office/drawing/2014/main" id="{032BBB38-6AEA-475C-B144-38AAE127514B}"/>
                  </a:ext>
                </a:extLst>
              </p:cNvPr>
              <p:cNvSpPr>
                <a:spLocks noGrp="1" noRot="1" noChangeAspect="1" noMove="1" noResize="1" noEditPoints="1" noAdjustHandles="1" noChangeArrowheads="1" noChangeShapeType="1" noTextEdit="1"/>
              </p:cNvSpPr>
              <p:nvPr>
                <p:ph idx="1"/>
              </p:nvPr>
            </p:nvSpPr>
            <p:spPr>
              <a:xfrm>
                <a:off x="261257" y="1825625"/>
                <a:ext cx="5542384" cy="4895850"/>
              </a:xfrm>
              <a:blipFill>
                <a:blip r:embed="rId2"/>
                <a:stretch>
                  <a:fillRect l="-330" t="-498"/>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63EA252E-3C99-4EC4-B5DD-480111C63479}"/>
              </a:ext>
            </a:extLst>
          </p:cNvPr>
          <p:cNvSpPr>
            <a:spLocks noGrp="1"/>
          </p:cNvSpPr>
          <p:nvPr>
            <p:ph type="sldNum" sz="quarter" idx="12"/>
          </p:nvPr>
        </p:nvSpPr>
        <p:spPr/>
        <p:txBody>
          <a:bodyPr/>
          <a:lstStyle/>
          <a:p>
            <a:fld id="{5CD93907-F172-463F-80CA-92AEE29D67DA}" type="slidenum">
              <a:rPr lang="ru-RU" smtClean="0"/>
              <a:t>5</a:t>
            </a:fld>
            <a:endParaRPr lang="ru-RU"/>
          </a:p>
        </p:txBody>
      </p:sp>
      <p:pic>
        <p:nvPicPr>
          <p:cNvPr id="6" name="Рисунок 5">
            <a:extLst>
              <a:ext uri="{FF2B5EF4-FFF2-40B4-BE49-F238E27FC236}">
                <a16:creationId xmlns:a16="http://schemas.microsoft.com/office/drawing/2014/main" id="{FBFAFC1A-57C9-4A6F-AA41-05A4D62E39CF}"/>
              </a:ext>
            </a:extLst>
          </p:cNvPr>
          <p:cNvPicPr>
            <a:picLocks noChangeAspect="1"/>
          </p:cNvPicPr>
          <p:nvPr/>
        </p:nvPicPr>
        <p:blipFill rotWithShape="1">
          <a:blip r:embed="rId3"/>
          <a:srcRect l="24468" t="54645" r="56721" b="25683"/>
          <a:stretch/>
        </p:blipFill>
        <p:spPr>
          <a:xfrm>
            <a:off x="7301733" y="2624807"/>
            <a:ext cx="3893446" cy="2290263"/>
          </a:xfrm>
          <a:prstGeom prst="rect">
            <a:avLst/>
          </a:prstGeom>
        </p:spPr>
      </p:pic>
      <p:sp>
        <p:nvSpPr>
          <p:cNvPr id="5" name="TextBox 4">
            <a:extLst>
              <a:ext uri="{FF2B5EF4-FFF2-40B4-BE49-F238E27FC236}">
                <a16:creationId xmlns:a16="http://schemas.microsoft.com/office/drawing/2014/main" id="{957297B3-D017-4F78-983F-2EBC3AAE95F5}"/>
              </a:ext>
            </a:extLst>
          </p:cNvPr>
          <p:cNvSpPr txBox="1"/>
          <p:nvPr/>
        </p:nvSpPr>
        <p:spPr>
          <a:xfrm>
            <a:off x="7405660" y="5174045"/>
            <a:ext cx="3685592" cy="923330"/>
          </a:xfrm>
          <a:prstGeom prst="rect">
            <a:avLst/>
          </a:prstGeom>
          <a:noFill/>
        </p:spPr>
        <p:txBody>
          <a:bodyPr wrap="square" rtlCol="0">
            <a:spAutoFit/>
          </a:bodyPr>
          <a:lstStyle/>
          <a:p>
            <a:pPr algn="ctr"/>
            <a:r>
              <a:rPr lang="ru-RU" dirty="0"/>
              <a:t>Рисунок 2. Схематичный рисунок параметров для определения уравнения градиента давления</a:t>
            </a:r>
          </a:p>
        </p:txBody>
      </p:sp>
    </p:spTree>
    <p:extLst>
      <p:ext uri="{BB962C8B-B14F-4D97-AF65-F5344CB8AC3E}">
        <p14:creationId xmlns:p14="http://schemas.microsoft.com/office/powerpoint/2010/main" val="21402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D3936A-0684-486B-9A69-6122E189A61D}"/>
              </a:ext>
            </a:extLst>
          </p:cNvPr>
          <p:cNvSpPr>
            <a:spLocks noGrp="1"/>
          </p:cNvSpPr>
          <p:nvPr>
            <p:ph type="title"/>
          </p:nvPr>
        </p:nvSpPr>
        <p:spPr>
          <a:xfrm>
            <a:off x="838200" y="136525"/>
            <a:ext cx="10515600" cy="1325563"/>
          </a:xfrm>
        </p:spPr>
        <p:txBody>
          <a:bodyPr/>
          <a:lstStyle/>
          <a:p>
            <a:pPr algn="ctr"/>
            <a:r>
              <a:rPr lang="en-US" dirty="0"/>
              <a:t> </a:t>
            </a:r>
            <a:r>
              <a:rPr lang="ru-RU" dirty="0"/>
              <a:t>Метод </a:t>
            </a:r>
            <a:r>
              <a:rPr lang="en-US" dirty="0"/>
              <a:t>“Ansari et al.”</a:t>
            </a:r>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0F0AD511-79FB-48D2-BB59-7BB4BFCFB3DD}"/>
                  </a:ext>
                </a:extLst>
              </p:cNvPr>
              <p:cNvSpPr>
                <a:spLocks noGrp="1"/>
              </p:cNvSpPr>
              <p:nvPr>
                <p:ph idx="1"/>
              </p:nvPr>
            </p:nvSpPr>
            <p:spPr>
              <a:xfrm>
                <a:off x="344773" y="1296954"/>
                <a:ext cx="7176995" cy="5561045"/>
              </a:xfrm>
            </p:spPr>
            <p:txBody>
              <a:bodyPr>
                <a:normAutofit/>
              </a:bodyPr>
              <a:lstStyle/>
              <a:p>
                <a:pPr marL="0" indent="0">
                  <a:lnSpc>
                    <a:spcPct val="150000"/>
                  </a:lnSpc>
                  <a:buNone/>
                </a:pPr>
                <a:r>
                  <a:rPr lang="ru-RU" sz="1400" dirty="0"/>
                  <a:t>Переход из пузырькового в пробковый режим потока</a:t>
                </a:r>
                <a:r>
                  <a:rPr lang="en-US" sz="1400" dirty="0"/>
                  <a:t>:</a:t>
                </a:r>
              </a:p>
              <a:p>
                <a:pPr marL="0" indent="0">
                  <a:lnSpc>
                    <a:spcPct val="150000"/>
                  </a:lnSpc>
                  <a:buNone/>
                </a:pPr>
                <a14:m>
                  <m:oMathPara xmlns:m="http://schemas.openxmlformats.org/officeDocument/2006/math">
                    <m:oMathParaPr>
                      <m:jc m:val="centerGroup"/>
                    </m:oMathParaPr>
                    <m:oMath xmlns:m="http://schemas.openxmlformats.org/officeDocument/2006/math">
                      <m:eqArr>
                        <m:eqArr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eqArrPr>
                        <m:e>
                          <m:sSub>
                            <m:sSubPr>
                              <m:ctrlPr>
                                <a:rPr lang="ru-RU" sz="1400" i="1" smtClean="0">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𝑚𝑖𝑛</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=19.01</m:t>
                          </m:r>
                          <m:sSup>
                            <m:sSupPr>
                              <m:ctrlPr>
                                <a:rPr lang="ru-RU" sz="1400" i="1">
                                  <a:effectLst/>
                                  <a:latin typeface="Cambria Math" panose="02040503050406030204" pitchFamily="18" charset="0"/>
                                </a:rPr>
                              </m:ctrlPr>
                            </m:sSupPr>
                            <m:e>
                              <m:d>
                                <m:dPr>
                                  <m:begChr m:val="["/>
                                  <m:endChr m:val="]"/>
                                  <m:ctrlPr>
                                    <a:rPr lang="ru-RU" sz="1400" i="1">
                                      <a:effectLst/>
                                      <a:latin typeface="Cambria Math" panose="02040503050406030204" pitchFamily="18" charset="0"/>
                                    </a:rPr>
                                  </m:ctrlPr>
                                </m:dPr>
                                <m:e>
                                  <m:f>
                                    <m:fPr>
                                      <m:ctrlPr>
                                        <a:rPr lang="ru-RU" sz="1400" i="1">
                                          <a:effectLst/>
                                          <a:latin typeface="Cambria Math" panose="02040503050406030204" pitchFamily="18" charset="0"/>
                                        </a:rPr>
                                      </m:ctrlPr>
                                    </m:fPr>
                                    <m:num>
                                      <m:d>
                                        <m:dPr>
                                          <m:ctrlPr>
                                            <a:rPr lang="ru-RU" sz="1400" i="1">
                                              <a:effectLst/>
                                              <a:latin typeface="Cambria Math" panose="02040503050406030204" pitchFamily="18" charset="0"/>
                                            </a:rPr>
                                          </m:ctrlPr>
                                        </m:dPr>
                                        <m:e>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𝐿</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𝑔</m:t>
                                              </m:r>
                                            </m:sub>
                                          </m:sSub>
                                        </m:e>
                                      </m:d>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𝜎</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𝐿</m:t>
                                          </m:r>
                                        </m:sub>
                                      </m:sSub>
                                    </m:num>
                                    <m:den>
                                      <m:sSubSup>
                                        <m:sSubSupPr>
                                          <m:ctrlPr>
                                            <a:rPr lang="ru-RU" sz="1400" i="1">
                                              <a:effectLst/>
                                              <a:latin typeface="Cambria Math" panose="02040503050406030204" pitchFamily="18" charset="0"/>
                                            </a:rPr>
                                          </m:ctrlPr>
                                        </m:sSubSup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𝐿</m:t>
                                          </m:r>
                                        </m:sub>
                                        <m:sup>
                                          <m:r>
                                            <a:rPr lang="ru-RU" sz="1400" i="1">
                                              <a:effectLst/>
                                              <a:latin typeface="Cambria Math" panose="02040503050406030204" pitchFamily="18" charset="0"/>
                                              <a:ea typeface="MS Mincho" panose="02020609040205080304" pitchFamily="49" charset="-128"/>
                                              <a:cs typeface="Times New Roman" panose="02020603050405020304" pitchFamily="18" charset="0"/>
                                            </a:rPr>
                                            <m:t>2</m:t>
                                          </m:r>
                                        </m:sup>
                                      </m:sSubSup>
                                      <m:r>
                                        <a:rPr lang="ru-RU" sz="1400" i="1">
                                          <a:effectLst/>
                                          <a:latin typeface="Cambria Math" panose="02040503050406030204" pitchFamily="18" charset="0"/>
                                          <a:ea typeface="MS Mincho" panose="02020609040205080304" pitchFamily="49" charset="-128"/>
                                          <a:cs typeface="Times New Roman" panose="02020603050405020304" pitchFamily="18" charset="0"/>
                                        </a:rPr>
                                        <m:t>𝑔</m:t>
                                      </m:r>
                                    </m:den>
                                  </m:f>
                                </m:e>
                              </m:d>
                            </m:e>
                            <m:sup>
                              <m:f>
                                <m:fPr>
                                  <m:ctrlPr>
                                    <a:rPr lang="ru-RU" sz="1400" i="1">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1</m:t>
                                  </m:r>
                                </m:num>
                                <m:den>
                                  <m:r>
                                    <a:rPr lang="ru-RU" sz="1400" i="1">
                                      <a:effectLst/>
                                      <a:latin typeface="Cambria Math" panose="02040503050406030204" pitchFamily="18" charset="0"/>
                                      <a:ea typeface="MS Mincho" panose="02020609040205080304" pitchFamily="49" charset="-128"/>
                                      <a:cs typeface="Times New Roman" panose="02020603050405020304" pitchFamily="18" charset="0"/>
                                    </a:rPr>
                                    <m:t>2</m:t>
                                  </m:r>
                                </m:den>
                              </m:f>
                            </m:sup>
                          </m:sSup>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7</m:t>
                              </m:r>
                            </m:e>
                          </m:d>
                        </m:e>
                      </m:eqArr>
                    </m:oMath>
                  </m:oMathPara>
                </a14:m>
                <a:endParaRPr lang="ru-RU" sz="1400" b="0" dirty="0">
                  <a:effectLst/>
                  <a:ea typeface="MS Mincho" panose="02020609040205080304" pitchFamily="49" charset="-128"/>
                  <a:cs typeface="Times New Roman" panose="02020603050405020304" pitchFamily="18" charset="0"/>
                </a:endParaRPr>
              </a:p>
              <a:p>
                <a:pPr marL="0" indent="0">
                  <a:lnSpc>
                    <a:spcPct val="150000"/>
                  </a:lnSpc>
                  <a:buNone/>
                </a:pPr>
                <a14:m>
                  <m:oMath xmlns:m="http://schemas.openxmlformats.org/officeDocument/2006/math">
                    <m:sSub>
                      <m:sSubPr>
                        <m:ctrlPr>
                          <a:rPr lang="ru-RU" sz="1400" i="1" smtClean="0">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𝜎</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𝐿</m:t>
                        </m:r>
                      </m:sub>
                    </m:sSub>
                  </m:oMath>
                </a14:m>
                <a:r>
                  <a:rPr lang="ru-RU" sz="1400" b="0" dirty="0">
                    <a:effectLst/>
                    <a:ea typeface="MS Mincho" panose="02020609040205080304" pitchFamily="49" charset="-128"/>
                    <a:cs typeface="Times New Roman" panose="02020603050405020304" pitchFamily="18" charset="0"/>
                  </a:rPr>
                  <a:t> - поверхностное натяжение жидкости</a:t>
                </a:r>
                <a:endParaRPr lang="en-US" sz="1400" b="0" dirty="0">
                  <a:effectLst/>
                  <a:ea typeface="MS Mincho" panose="02020609040205080304" pitchFamily="49" charset="-128"/>
                  <a:cs typeface="Times New Roman" panose="02020603050405020304" pitchFamily="18" charset="0"/>
                </a:endParaRPr>
              </a:p>
              <a:p>
                <a:pPr marL="0" indent="0">
                  <a:lnSpc>
                    <a:spcPct val="150000"/>
                  </a:lnSpc>
                  <a:buNone/>
                </a:pPr>
                <a:r>
                  <a:rPr lang="ru-RU" sz="1400" dirty="0"/>
                  <a:t>Процесс перехода в этом случае можно установить по соотношению приведенных скоростей газа и жидкости и скорости проскальзывания</a:t>
                </a:r>
                <a:r>
                  <a:rPr lang="en-US" sz="1400" dirty="0"/>
                  <a:t>:</a:t>
                </a:r>
              </a:p>
              <a:p>
                <a:pPr marL="0" indent="0">
                  <a:lnSpc>
                    <a:spcPct val="150000"/>
                  </a:lnSpc>
                  <a:buNone/>
                </a:pPr>
                <a14:m>
                  <m:oMathPara xmlns:m="http://schemas.openxmlformats.org/officeDocument/2006/math">
                    <m:oMathParaPr>
                      <m:jc m:val="centerGroup"/>
                    </m:oMathParaPr>
                    <m:oMath xmlns:m="http://schemas.openxmlformats.org/officeDocument/2006/math">
                      <m:eqArr>
                        <m:eqArr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eqArrPr>
                        <m:e>
                          <m:sSub>
                            <m:sSubPr>
                              <m:ctrlPr>
                                <a:rPr lang="ru-RU" sz="1400" i="1" smtClean="0">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𝑆𝑔</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=0.25</m:t>
                          </m:r>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𝑠</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+0.333</m:t>
                          </m:r>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𝑆𝐿</m:t>
                              </m:r>
                            </m:sub>
                          </m:sSub>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8</m:t>
                              </m:r>
                            </m:e>
                          </m:d>
                        </m:e>
                      </m:eqArr>
                    </m:oMath>
                  </m:oMathPara>
                </a14:m>
                <a:endParaRPr lang="en-US" sz="1400" b="0" dirty="0">
                  <a:effectLst/>
                  <a:ea typeface="MS Mincho" panose="02020609040205080304" pitchFamily="49" charset="-128"/>
                  <a:cs typeface="Times New Roman" panose="020206030504050203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eqArr>
                        <m:eqArr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eqArrPr>
                        <m:e>
                          <m:sSub>
                            <m:sSubPr>
                              <m:ctrlPr>
                                <a:rPr lang="ru-RU" sz="1400" i="1" smtClean="0">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 </m:t>
                              </m:r>
                              <m:r>
                                <a:rPr lang="ru-RU" sz="14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𝑠</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=1.53</m:t>
                          </m:r>
                          <m:sSup>
                            <m:sSupPr>
                              <m:ctrlPr>
                                <a:rPr lang="ru-RU" sz="1400" i="1">
                                  <a:effectLst/>
                                  <a:latin typeface="Cambria Math" panose="02040503050406030204" pitchFamily="18" charset="0"/>
                                </a:rPr>
                              </m:ctrlPr>
                            </m:sSupPr>
                            <m:e>
                              <m:d>
                                <m:dPr>
                                  <m:begChr m:val="["/>
                                  <m:endChr m:val="]"/>
                                  <m:ctrlPr>
                                    <a:rPr lang="ru-RU" sz="1400" i="1">
                                      <a:effectLst/>
                                      <a:latin typeface="Cambria Math" panose="02040503050406030204" pitchFamily="18" charset="0"/>
                                    </a:rPr>
                                  </m:ctrlPr>
                                </m:dPr>
                                <m:e>
                                  <m:f>
                                    <m:fPr>
                                      <m:ctrlPr>
                                        <a:rPr lang="ru-RU" sz="1400" i="1">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𝑔</m:t>
                                      </m:r>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𝜎</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𝐿</m:t>
                                          </m:r>
                                        </m:sub>
                                      </m:sSub>
                                      <m:d>
                                        <m:dPr>
                                          <m:ctrlPr>
                                            <a:rPr lang="ru-RU" sz="1400" i="1">
                                              <a:effectLst/>
                                              <a:latin typeface="Cambria Math" panose="02040503050406030204" pitchFamily="18" charset="0"/>
                                            </a:rPr>
                                          </m:ctrlPr>
                                        </m:dPr>
                                        <m:e>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𝐿</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𝑔</m:t>
                                              </m:r>
                                            </m:sub>
                                          </m:sSub>
                                        </m:e>
                                      </m:d>
                                    </m:num>
                                    <m:den>
                                      <m:sSubSup>
                                        <m:sSubSupPr>
                                          <m:ctrlPr>
                                            <a:rPr lang="ru-RU" sz="1400" i="1">
                                              <a:effectLst/>
                                              <a:latin typeface="Cambria Math" panose="02040503050406030204" pitchFamily="18" charset="0"/>
                                            </a:rPr>
                                          </m:ctrlPr>
                                        </m:sSubSup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𝐿</m:t>
                                          </m:r>
                                        </m:sub>
                                        <m:sup>
                                          <m:r>
                                            <a:rPr lang="ru-RU" sz="1400" i="1">
                                              <a:effectLst/>
                                              <a:latin typeface="Cambria Math" panose="02040503050406030204" pitchFamily="18" charset="0"/>
                                              <a:ea typeface="MS Mincho" panose="02020609040205080304" pitchFamily="49" charset="-128"/>
                                              <a:cs typeface="Times New Roman" panose="02020603050405020304" pitchFamily="18" charset="0"/>
                                            </a:rPr>
                                            <m:t>2</m:t>
                                          </m:r>
                                        </m:sup>
                                      </m:sSubSup>
                                    </m:den>
                                  </m:f>
                                </m:e>
                              </m:d>
                            </m:e>
                            <m:sup>
                              <m:f>
                                <m:fPr>
                                  <m:ctrlPr>
                                    <a:rPr lang="ru-RU" sz="1400" i="1">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1</m:t>
                                  </m:r>
                                </m:num>
                                <m:den>
                                  <m:r>
                                    <a:rPr lang="ru-RU" sz="1400" i="1">
                                      <a:effectLst/>
                                      <a:latin typeface="Cambria Math" panose="02040503050406030204" pitchFamily="18" charset="0"/>
                                      <a:ea typeface="MS Mincho" panose="02020609040205080304" pitchFamily="49" charset="-128"/>
                                      <a:cs typeface="Times New Roman" panose="02020603050405020304" pitchFamily="18" charset="0"/>
                                    </a:rPr>
                                    <m:t>4</m:t>
                                  </m:r>
                                </m:den>
                              </m:f>
                            </m:sup>
                          </m:sSup>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9</m:t>
                              </m:r>
                            </m:e>
                          </m:d>
                        </m:e>
                      </m:eqArr>
                    </m:oMath>
                  </m:oMathPara>
                </a14:m>
                <a:endParaRPr lang="en-US" sz="1400" b="0" dirty="0">
                  <a:effectLst/>
                  <a:ea typeface="MS Mincho" panose="02020609040205080304" pitchFamily="49" charset="-128"/>
                  <a:cs typeface="Times New Roman" panose="02020603050405020304" pitchFamily="18" charset="0"/>
                </a:endParaRPr>
              </a:p>
              <a:p>
                <a:pPr marL="0" indent="0">
                  <a:buNone/>
                </a:pPr>
                <a:r>
                  <a:rPr lang="ru-RU" sz="1400" dirty="0"/>
                  <a:t>Переход в кольцевой режим потока.</a:t>
                </a:r>
              </a:p>
              <a:p>
                <a:pPr marL="0" indent="0">
                  <a:buNone/>
                </a:pPr>
                <a:r>
                  <a:rPr lang="ru-RU" sz="1400" dirty="0"/>
                  <a:t>Критерием перехода к кольцевому режиму потока отчасти является скорость газовой фазы</a:t>
                </a:r>
                <a:r>
                  <a:rPr lang="en-US" sz="1400" dirty="0"/>
                  <a:t>, </a:t>
                </a:r>
                <a:r>
                  <a:rPr lang="ru-RU" sz="1400" dirty="0"/>
                  <a:t>от которой зависит поведение капель жидкости</a:t>
                </a:r>
                <a:r>
                  <a:rPr lang="en-US" sz="1400" dirty="0"/>
                  <a:t>, </a:t>
                </a:r>
                <a:r>
                  <a:rPr lang="ru-RU" sz="1400" dirty="0"/>
                  <a:t>захваченных газом</a:t>
                </a:r>
                <a:r>
                  <a:rPr lang="en-US" sz="1400" dirty="0"/>
                  <a:t>:</a:t>
                </a:r>
              </a:p>
              <a:p>
                <a:pPr marL="0" indent="0">
                  <a:buNone/>
                </a:pPr>
                <a14:m>
                  <m:oMathPara xmlns:m="http://schemas.openxmlformats.org/officeDocument/2006/math">
                    <m:oMathParaPr>
                      <m:jc m:val="centerGroup"/>
                    </m:oMathParaPr>
                    <m:oMath xmlns:m="http://schemas.openxmlformats.org/officeDocument/2006/math">
                      <m:eqArr>
                        <m:eqArr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eqArrPr>
                        <m:e>
                          <m:sSub>
                            <m:sSubPr>
                              <m:ctrlPr>
                                <a:rPr lang="ru-RU" sz="1400" i="1" smtClean="0">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𝑆𝑔</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=3.1 </m:t>
                          </m:r>
                          <m:sSup>
                            <m:sSupPr>
                              <m:ctrlPr>
                                <a:rPr lang="ru-RU" sz="1400" i="1">
                                  <a:effectLst/>
                                  <a:latin typeface="Cambria Math" panose="02040503050406030204" pitchFamily="18" charset="0"/>
                                </a:rPr>
                              </m:ctrlPr>
                            </m:sSupPr>
                            <m:e>
                              <m:d>
                                <m:dPr>
                                  <m:begChr m:val="["/>
                                  <m:endChr m:val="]"/>
                                  <m:ctrlPr>
                                    <a:rPr lang="ru-RU" sz="1400" i="1">
                                      <a:effectLst/>
                                      <a:latin typeface="Cambria Math" panose="02040503050406030204" pitchFamily="18" charset="0"/>
                                    </a:rPr>
                                  </m:ctrlPr>
                                </m:dPr>
                                <m:e>
                                  <m:f>
                                    <m:fPr>
                                      <m:ctrlPr>
                                        <a:rPr lang="ru-RU" sz="1400" i="1">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𝑔</m:t>
                                      </m:r>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𝜎</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𝐿</m:t>
                                          </m:r>
                                        </m:sub>
                                      </m:sSub>
                                      <m:d>
                                        <m:dPr>
                                          <m:ctrlPr>
                                            <a:rPr lang="ru-RU" sz="1400" i="1">
                                              <a:effectLst/>
                                              <a:latin typeface="Cambria Math" panose="02040503050406030204" pitchFamily="18" charset="0"/>
                                            </a:rPr>
                                          </m:ctrlPr>
                                        </m:dPr>
                                        <m:e>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𝐿</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𝑔</m:t>
                                              </m:r>
                                            </m:sub>
                                          </m:sSub>
                                        </m:e>
                                      </m:d>
                                    </m:num>
                                    <m:den>
                                      <m:sSubSup>
                                        <m:sSubSupPr>
                                          <m:ctrlPr>
                                            <a:rPr lang="ru-RU" sz="1400" i="1">
                                              <a:effectLst/>
                                              <a:latin typeface="Cambria Math" panose="02040503050406030204" pitchFamily="18" charset="0"/>
                                            </a:rPr>
                                          </m:ctrlPr>
                                        </m:sSubSup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𝐿</m:t>
                                          </m:r>
                                        </m:sub>
                                        <m:sup>
                                          <m:r>
                                            <a:rPr lang="ru-RU" sz="1400" i="1">
                                              <a:effectLst/>
                                              <a:latin typeface="Cambria Math" panose="02040503050406030204" pitchFamily="18" charset="0"/>
                                              <a:ea typeface="MS Mincho" panose="02020609040205080304" pitchFamily="49" charset="-128"/>
                                              <a:cs typeface="Times New Roman" panose="02020603050405020304" pitchFamily="18" charset="0"/>
                                            </a:rPr>
                                            <m:t>2</m:t>
                                          </m:r>
                                        </m:sup>
                                      </m:sSubSup>
                                    </m:den>
                                  </m:f>
                                </m:e>
                              </m:d>
                            </m:e>
                            <m:sup>
                              <m:f>
                                <m:fPr>
                                  <m:ctrlPr>
                                    <a:rPr lang="ru-RU" sz="1400" i="1">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1</m:t>
                                  </m:r>
                                </m:num>
                                <m:den>
                                  <m:r>
                                    <a:rPr lang="ru-RU" sz="1400" i="1">
                                      <a:effectLst/>
                                      <a:latin typeface="Cambria Math" panose="02040503050406030204" pitchFamily="18" charset="0"/>
                                      <a:ea typeface="MS Mincho" panose="02020609040205080304" pitchFamily="49" charset="-128"/>
                                      <a:cs typeface="Times New Roman" panose="02020603050405020304" pitchFamily="18" charset="0"/>
                                    </a:rPr>
                                    <m:t>4</m:t>
                                  </m:r>
                                </m:den>
                              </m:f>
                            </m:sup>
                          </m:sSup>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10</m:t>
                              </m:r>
                            </m:e>
                          </m:d>
                        </m:e>
                      </m:eqArr>
                    </m:oMath>
                  </m:oMathPara>
                </a14:m>
                <a:endParaRPr lang="en-US" sz="1400" b="0" dirty="0">
                  <a:effectLst/>
                  <a:ea typeface="MS Mincho" panose="02020609040205080304" pitchFamily="49" charset="-128"/>
                  <a:cs typeface="Times New Roman" panose="02020603050405020304" pitchFamily="18" charset="0"/>
                </a:endParaRPr>
              </a:p>
              <a:p>
                <a:pPr marL="0" indent="0">
                  <a:buNone/>
                </a:pPr>
                <a:endParaRPr lang="en-US" sz="1400" dirty="0"/>
              </a:p>
              <a:p>
                <a:pPr marL="0" indent="0">
                  <a:buNone/>
                </a:pPr>
                <a:endParaRPr lang="en-US" sz="1800" b="0" dirty="0">
                  <a:effectLst/>
                  <a:ea typeface="MS Mincho" panose="02020609040205080304" pitchFamily="49" charset="-128"/>
                  <a:cs typeface="Times New Roman" panose="02020603050405020304" pitchFamily="18" charset="0"/>
                </a:endParaRPr>
              </a:p>
              <a:p>
                <a:pPr marL="0" indent="0">
                  <a:lnSpc>
                    <a:spcPct val="150000"/>
                  </a:lnSpc>
                  <a:buNone/>
                </a:pPr>
                <a:endParaRPr lang="ru-RU" sz="1400" dirty="0"/>
              </a:p>
            </p:txBody>
          </p:sp>
        </mc:Choice>
        <mc:Fallback xmlns="">
          <p:sp>
            <p:nvSpPr>
              <p:cNvPr id="3" name="Объект 2">
                <a:extLst>
                  <a:ext uri="{FF2B5EF4-FFF2-40B4-BE49-F238E27FC236}">
                    <a16:creationId xmlns:a16="http://schemas.microsoft.com/office/drawing/2014/main" id="{0F0AD511-79FB-48D2-BB59-7BB4BFCFB3DD}"/>
                  </a:ext>
                </a:extLst>
              </p:cNvPr>
              <p:cNvSpPr>
                <a:spLocks noGrp="1" noRot="1" noChangeAspect="1" noMove="1" noResize="1" noEditPoints="1" noAdjustHandles="1" noChangeArrowheads="1" noChangeShapeType="1" noTextEdit="1"/>
              </p:cNvSpPr>
              <p:nvPr>
                <p:ph idx="1"/>
              </p:nvPr>
            </p:nvSpPr>
            <p:spPr>
              <a:xfrm>
                <a:off x="344773" y="1296954"/>
                <a:ext cx="7176995" cy="5561045"/>
              </a:xfrm>
              <a:blipFill>
                <a:blip r:embed="rId2"/>
                <a:stretch>
                  <a:fillRect l="-255"/>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F957C4BB-D48A-493F-8243-83998DC03B0B}"/>
              </a:ext>
            </a:extLst>
          </p:cNvPr>
          <p:cNvSpPr>
            <a:spLocks noGrp="1"/>
          </p:cNvSpPr>
          <p:nvPr>
            <p:ph type="sldNum" sz="quarter" idx="12"/>
          </p:nvPr>
        </p:nvSpPr>
        <p:spPr/>
        <p:txBody>
          <a:bodyPr/>
          <a:lstStyle/>
          <a:p>
            <a:fld id="{5CD93907-F172-463F-80CA-92AEE29D67DA}" type="slidenum">
              <a:rPr lang="ru-RU" smtClean="0"/>
              <a:t>6</a:t>
            </a:fld>
            <a:endParaRPr lang="ru-RU"/>
          </a:p>
        </p:txBody>
      </p:sp>
      <p:pic>
        <p:nvPicPr>
          <p:cNvPr id="7" name="Рисунок 6">
            <a:extLst>
              <a:ext uri="{FF2B5EF4-FFF2-40B4-BE49-F238E27FC236}">
                <a16:creationId xmlns:a16="http://schemas.microsoft.com/office/drawing/2014/main" id="{2CF714F3-5E6E-4EF0-A529-7272E312FF5C}"/>
              </a:ext>
            </a:extLst>
          </p:cNvPr>
          <p:cNvPicPr>
            <a:picLocks noChangeAspect="1"/>
          </p:cNvPicPr>
          <p:nvPr/>
        </p:nvPicPr>
        <p:blipFill rotWithShape="1">
          <a:blip r:embed="rId3"/>
          <a:srcRect l="19672" t="43716" r="51189" b="9071"/>
          <a:stretch/>
        </p:blipFill>
        <p:spPr>
          <a:xfrm>
            <a:off x="7521769" y="1437535"/>
            <a:ext cx="4206198" cy="3833496"/>
          </a:xfrm>
          <a:prstGeom prst="rect">
            <a:avLst/>
          </a:prstGeom>
        </p:spPr>
      </p:pic>
      <p:sp>
        <p:nvSpPr>
          <p:cNvPr id="8" name="TextBox 7">
            <a:extLst>
              <a:ext uri="{FF2B5EF4-FFF2-40B4-BE49-F238E27FC236}">
                <a16:creationId xmlns:a16="http://schemas.microsoft.com/office/drawing/2014/main" id="{23B0B86D-6D5F-4D0D-AD18-0739F9831B6E}"/>
              </a:ext>
            </a:extLst>
          </p:cNvPr>
          <p:cNvSpPr txBox="1"/>
          <p:nvPr/>
        </p:nvSpPr>
        <p:spPr>
          <a:xfrm>
            <a:off x="8260702" y="5490525"/>
            <a:ext cx="3442996" cy="646331"/>
          </a:xfrm>
          <a:prstGeom prst="rect">
            <a:avLst/>
          </a:prstGeom>
          <a:noFill/>
        </p:spPr>
        <p:txBody>
          <a:bodyPr wrap="square" rtlCol="0">
            <a:spAutoFit/>
          </a:bodyPr>
          <a:lstStyle/>
          <a:p>
            <a:pPr algn="ctr"/>
            <a:r>
              <a:rPr lang="ru-RU" dirty="0"/>
              <a:t>Рисунок 3. Типичная для скважин карта режимов потока</a:t>
            </a:r>
          </a:p>
        </p:txBody>
      </p:sp>
    </p:spTree>
    <p:extLst>
      <p:ext uri="{BB962C8B-B14F-4D97-AF65-F5344CB8AC3E}">
        <p14:creationId xmlns:p14="http://schemas.microsoft.com/office/powerpoint/2010/main" val="305382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B5277C-FF55-4247-903F-9345BA8A66AA}"/>
              </a:ext>
            </a:extLst>
          </p:cNvPr>
          <p:cNvSpPr>
            <a:spLocks noGrp="1"/>
          </p:cNvSpPr>
          <p:nvPr>
            <p:ph type="title"/>
          </p:nvPr>
        </p:nvSpPr>
        <p:spPr/>
        <p:txBody>
          <a:bodyPr/>
          <a:lstStyle/>
          <a:p>
            <a:endParaRPr lang="ru-RU"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FF373DE4-57B4-4D6A-B192-E789A7E0CFBB}"/>
                  </a:ext>
                </a:extLst>
              </p:cNvPr>
              <p:cNvSpPr>
                <a:spLocks noGrp="1"/>
              </p:cNvSpPr>
              <p:nvPr>
                <p:ph idx="1"/>
              </p:nvPr>
            </p:nvSpPr>
            <p:spPr>
              <a:xfrm>
                <a:off x="162962" y="365125"/>
                <a:ext cx="6860508" cy="6356350"/>
              </a:xfrm>
            </p:spPr>
            <p:txBody>
              <a:bodyPr>
                <a:normAutofit fontScale="92500"/>
              </a:bodyPr>
              <a:lstStyle/>
              <a:p>
                <a:pPr marL="0" indent="0">
                  <a:lnSpc>
                    <a:spcPct val="150000"/>
                  </a:lnSpc>
                  <a:buNone/>
                </a:pPr>
                <a:r>
                  <a:rPr lang="ru-RU" sz="1500" i="1" dirty="0"/>
                  <a:t>Модель пузырькового режима потока</a:t>
                </a:r>
              </a:p>
              <a:p>
                <a:pPr marL="0" indent="0">
                  <a:lnSpc>
                    <a:spcPct val="150000"/>
                  </a:lnSpc>
                  <a:buNone/>
                </a:pPr>
                <a:r>
                  <a:rPr lang="ru-RU" sz="1500" dirty="0">
                    <a:effectLst/>
                    <a:latin typeface="Times New Roman" panose="02020603050405020304" pitchFamily="18" charset="0"/>
                    <a:ea typeface="MS Mincho" panose="02020609040205080304" pitchFamily="49" charset="-128"/>
                  </a:rPr>
                  <a:t>Из-за равномерного распределения газовых пузырьков в жидкости и отсутствия скольжения между фазами, можно рассматривать пузырьковый поток как псевдо-однофазный.</a:t>
                </a:r>
              </a:p>
              <a:p>
                <a:pPr marL="0" indent="0">
                  <a:lnSpc>
                    <a:spcPct val="150000"/>
                  </a:lnSpc>
                  <a:buNone/>
                </a:pPr>
                <a14:m>
                  <m:oMathPara xmlns:m="http://schemas.openxmlformats.org/officeDocument/2006/math">
                    <m:oMathParaPr>
                      <m:jc m:val="centerGroup"/>
                    </m:oMathParaPr>
                    <m:oMath xmlns:m="http://schemas.openxmlformats.org/officeDocument/2006/math">
                      <m:eqArr>
                        <m:eqArrPr>
                          <m:ctrlPr>
                            <a:rPr lang="en-US" sz="1500" b="0" i="1" smtClean="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ctrlPr>
                        </m:eqArrPr>
                        <m:e>
                          <m:sSub>
                            <m:sSubPr>
                              <m:ctrlPr>
                                <a:rPr lang="ru-RU" sz="1500" i="1" smtClean="0">
                                  <a:effectLst/>
                                  <a:latin typeface="Cambria Math" panose="02040503050406030204" pitchFamily="18" charset="0"/>
                                </a:rPr>
                              </m:ctrlPr>
                            </m:sSubPr>
                            <m:e>
                              <m:r>
                                <a:rPr lang="en-US" sz="15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500" i="1">
                                  <a:effectLst/>
                                  <a:latin typeface="Cambria Math" panose="02040503050406030204" pitchFamily="18" charset="0"/>
                                  <a:ea typeface="MS Mincho" panose="02020609040205080304" pitchFamily="49" charset="-128"/>
                                  <a:cs typeface="Times New Roman" panose="02020603050405020304" pitchFamily="18" charset="0"/>
                                </a:rPr>
                                <m:t>𝑇𝑃</m:t>
                              </m:r>
                            </m:sub>
                          </m:sSub>
                          <m:r>
                            <a:rPr lang="en-US" sz="15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500" i="1">
                                  <a:effectLst/>
                                  <a:latin typeface="Cambria Math" panose="02040503050406030204" pitchFamily="18" charset="0"/>
                                </a:rPr>
                              </m:ctrlPr>
                            </m:sSubPr>
                            <m:e>
                              <m:r>
                                <a:rPr lang="en-US" sz="15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500" b="0" i="1" smtClean="0">
                                  <a:effectLst/>
                                  <a:latin typeface="Cambria Math" panose="02040503050406030204" pitchFamily="18" charset="0"/>
                                  <a:ea typeface="MS Mincho" panose="02020609040205080304" pitchFamily="49" charset="-128"/>
                                  <a:cs typeface="Times New Roman" panose="02020603050405020304" pitchFamily="18" charset="0"/>
                                </a:rPr>
                                <m:t>𝐿</m:t>
                              </m:r>
                            </m:sub>
                          </m:sSub>
                          <m:sSub>
                            <m:sSubPr>
                              <m:ctrlPr>
                                <a:rPr lang="ru-RU" sz="1500" i="1">
                                  <a:solidFill>
                                    <a:srgbClr val="333333"/>
                                  </a:solidFill>
                                  <a:effectLst/>
                                  <a:latin typeface="Cambria Math" panose="02040503050406030204" pitchFamily="18" charset="0"/>
                                  <a:cs typeface="Arial" panose="020B0604020202020204" pitchFamily="34" charset="0"/>
                                </a:rPr>
                              </m:ctrlPr>
                            </m:sSubPr>
                            <m:e>
                              <m:r>
                                <m:rPr>
                                  <m:sty m:val="p"/>
                                </m:rPr>
                                <a:rPr lang="ru-RU" sz="1500" b="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λ</m:t>
                              </m:r>
                            </m:e>
                            <m:sub>
                              <m:r>
                                <a:rPr lang="en-US" sz="1500" b="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𝐿</m:t>
                              </m:r>
                            </m:sub>
                          </m:sSub>
                          <m:r>
                            <a:rPr lang="en-US" sz="1500" b="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 </m:t>
                          </m:r>
                          <m:sSub>
                            <m:sSubPr>
                              <m:ctrlPr>
                                <a:rPr lang="ru-RU" sz="1500" i="1">
                                  <a:effectLst/>
                                  <a:latin typeface="Cambria Math" panose="02040503050406030204" pitchFamily="18" charset="0"/>
                                </a:rPr>
                              </m:ctrlPr>
                            </m:sSubPr>
                            <m:e>
                              <m:r>
                                <a:rPr lang="en-US" sz="15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500" i="1">
                                  <a:effectLst/>
                                  <a:latin typeface="Cambria Math" panose="02040503050406030204" pitchFamily="18" charset="0"/>
                                  <a:ea typeface="MS Mincho" panose="02020609040205080304" pitchFamily="49" charset="-128"/>
                                  <a:cs typeface="Times New Roman" panose="02020603050405020304" pitchFamily="18" charset="0"/>
                                </a:rPr>
                                <m:t>𝑔</m:t>
                              </m:r>
                            </m:sub>
                          </m:sSub>
                          <m:d>
                            <m:dPr>
                              <m:ctrlPr>
                                <a:rPr lang="ru-RU" sz="1500" i="1">
                                  <a:effectLst/>
                                  <a:latin typeface="Cambria Math" panose="02040503050406030204" pitchFamily="18" charset="0"/>
                                </a:rPr>
                              </m:ctrlPr>
                            </m:dPr>
                            <m:e>
                              <m:r>
                                <a:rPr lang="en-US" sz="1500" i="1">
                                  <a:effectLst/>
                                  <a:latin typeface="Cambria Math" panose="02040503050406030204" pitchFamily="18" charset="0"/>
                                  <a:ea typeface="MS Mincho" panose="02020609040205080304" pitchFamily="49" charset="-128"/>
                                  <a:cs typeface="Times New Roman" panose="02020603050405020304" pitchFamily="18" charset="0"/>
                                </a:rPr>
                                <m:t>1− </m:t>
                              </m:r>
                              <m:sSub>
                                <m:sSubPr>
                                  <m:ctrlPr>
                                    <a:rPr lang="ru-RU" sz="1500" i="1">
                                      <a:solidFill>
                                        <a:srgbClr val="333333"/>
                                      </a:solidFill>
                                      <a:effectLst/>
                                      <a:latin typeface="Cambria Math" panose="02040503050406030204" pitchFamily="18" charset="0"/>
                                      <a:cs typeface="Arial" panose="020B0604020202020204" pitchFamily="34" charset="0"/>
                                    </a:rPr>
                                  </m:ctrlPr>
                                </m:sSubPr>
                                <m:e>
                                  <m:r>
                                    <m:rPr>
                                      <m:sty m:val="p"/>
                                    </m:rPr>
                                    <a:rPr lang="ru-RU" sz="1500" b="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λ</m:t>
                                  </m:r>
                                </m:e>
                                <m:sub>
                                  <m:r>
                                    <a:rPr lang="en-US" sz="1500" b="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𝐿</m:t>
                                  </m:r>
                                </m:sub>
                              </m:sSub>
                            </m:e>
                          </m:d>
                          <m:r>
                            <a:rPr lang="en-US" sz="1500" b="0" i="1" smtClean="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m:t>
                          </m:r>
                          <m:d>
                            <m:dPr>
                              <m:ctrlPr>
                                <a:rPr lang="en-US" sz="1500" b="0" i="1" smtClean="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ctrlPr>
                            </m:dPr>
                            <m:e>
                              <m:r>
                                <a:rPr lang="en-US" sz="1500" b="0" i="1" smtClean="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11</m:t>
                              </m:r>
                            </m:e>
                          </m:d>
                        </m:e>
                      </m:eqArr>
                    </m:oMath>
                  </m:oMathPara>
                </a14:m>
                <a:endParaRPr lang="ru-RU" sz="1500" i="1" dirty="0">
                  <a:latin typeface="Times New Roman" panose="02020603050405020304" pitchFamily="18" charset="0"/>
                  <a:ea typeface="MS Mincho" panose="02020609040205080304" pitchFamily="49" charset="-128"/>
                </a:endParaRPr>
              </a:p>
              <a:p>
                <a:pPr marL="0" indent="0">
                  <a:lnSpc>
                    <a:spcPct val="150000"/>
                  </a:lnSpc>
                  <a:buNone/>
                </a:pPr>
                <a14:m>
                  <m:oMathPara xmlns:m="http://schemas.openxmlformats.org/officeDocument/2006/math">
                    <m:oMathParaPr>
                      <m:jc m:val="centerGroup"/>
                    </m:oMathParaPr>
                    <m:oMath xmlns:m="http://schemas.openxmlformats.org/officeDocument/2006/math">
                      <m:eqArr>
                        <m:eqArrPr>
                          <m:ctrlPr>
                            <a:rPr lang="en-US" sz="1500" b="0" i="1" smtClean="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ctrlPr>
                        </m:eqArrPr>
                        <m:e>
                          <m:sSub>
                            <m:sSubPr>
                              <m:ctrlPr>
                                <a:rPr lang="ru-RU" sz="1500" i="1" smtClean="0">
                                  <a:effectLst/>
                                  <a:latin typeface="Cambria Math" panose="02040503050406030204" pitchFamily="18" charset="0"/>
                                </a:rPr>
                              </m:ctrlPr>
                            </m:sSubPr>
                            <m:e>
                              <m:r>
                                <a:rPr lang="en-US" sz="1500" i="1">
                                  <a:effectLst/>
                                  <a:latin typeface="Cambria Math" panose="02040503050406030204" pitchFamily="18" charset="0"/>
                                  <a:ea typeface="MS Mincho" panose="02020609040205080304" pitchFamily="49" charset="-128"/>
                                  <a:cs typeface="Times New Roman" panose="02020603050405020304" pitchFamily="18" charset="0"/>
                                </a:rPr>
                                <m:t>𝜇</m:t>
                              </m:r>
                            </m:e>
                            <m:sub>
                              <m:r>
                                <a:rPr lang="en-US" sz="1500" i="1">
                                  <a:effectLst/>
                                  <a:latin typeface="Cambria Math" panose="02040503050406030204" pitchFamily="18" charset="0"/>
                                  <a:ea typeface="MS Mincho" panose="02020609040205080304" pitchFamily="49" charset="-128"/>
                                  <a:cs typeface="Times New Roman" panose="02020603050405020304" pitchFamily="18" charset="0"/>
                                </a:rPr>
                                <m:t>𝑇𝑃</m:t>
                              </m:r>
                            </m:sub>
                          </m:sSub>
                          <m:r>
                            <a:rPr lang="en-US" sz="15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500" i="1">
                                  <a:effectLst/>
                                  <a:latin typeface="Cambria Math" panose="02040503050406030204" pitchFamily="18" charset="0"/>
                                </a:rPr>
                              </m:ctrlPr>
                            </m:sSubPr>
                            <m:e>
                              <m:r>
                                <a:rPr lang="en-US" sz="1500" i="1">
                                  <a:effectLst/>
                                  <a:latin typeface="Cambria Math" panose="02040503050406030204" pitchFamily="18" charset="0"/>
                                  <a:ea typeface="MS Mincho" panose="02020609040205080304" pitchFamily="49" charset="-128"/>
                                  <a:cs typeface="Times New Roman" panose="02020603050405020304" pitchFamily="18" charset="0"/>
                                </a:rPr>
                                <m:t>𝜇</m:t>
                              </m:r>
                            </m:e>
                            <m:sub>
                              <m:r>
                                <a:rPr lang="en-US" sz="1500" b="0" i="1" smtClean="0">
                                  <a:effectLst/>
                                  <a:latin typeface="Cambria Math" panose="02040503050406030204" pitchFamily="18" charset="0"/>
                                  <a:ea typeface="MS Mincho" panose="02020609040205080304" pitchFamily="49" charset="-128"/>
                                  <a:cs typeface="Times New Roman" panose="02020603050405020304" pitchFamily="18" charset="0"/>
                                </a:rPr>
                                <m:t>𝐿</m:t>
                              </m:r>
                            </m:sub>
                          </m:sSub>
                          <m:sSub>
                            <m:sSubPr>
                              <m:ctrlPr>
                                <a:rPr lang="ru-RU" sz="1500" i="1">
                                  <a:solidFill>
                                    <a:srgbClr val="333333"/>
                                  </a:solidFill>
                                  <a:effectLst/>
                                  <a:latin typeface="Cambria Math" panose="02040503050406030204" pitchFamily="18" charset="0"/>
                                  <a:cs typeface="Arial" panose="020B0604020202020204" pitchFamily="34" charset="0"/>
                                </a:rPr>
                              </m:ctrlPr>
                            </m:sSubPr>
                            <m:e>
                              <m:r>
                                <m:rPr>
                                  <m:sty m:val="p"/>
                                </m:rPr>
                                <a:rPr lang="ru-RU" sz="1500" b="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λ</m:t>
                              </m:r>
                            </m:e>
                            <m:sub>
                              <m:r>
                                <a:rPr lang="en-US" sz="1500" b="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𝐿</m:t>
                              </m:r>
                            </m:sub>
                          </m:sSub>
                          <m:r>
                            <a:rPr lang="en-US" sz="1500" b="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 </m:t>
                          </m:r>
                          <m:sSub>
                            <m:sSubPr>
                              <m:ctrlPr>
                                <a:rPr lang="ru-RU" sz="1500" i="1">
                                  <a:effectLst/>
                                  <a:latin typeface="Cambria Math" panose="02040503050406030204" pitchFamily="18" charset="0"/>
                                </a:rPr>
                              </m:ctrlPr>
                            </m:sSubPr>
                            <m:e>
                              <m:r>
                                <a:rPr lang="en-US" sz="1500" i="1">
                                  <a:effectLst/>
                                  <a:latin typeface="Cambria Math" panose="02040503050406030204" pitchFamily="18" charset="0"/>
                                  <a:ea typeface="MS Mincho" panose="02020609040205080304" pitchFamily="49" charset="-128"/>
                                  <a:cs typeface="Times New Roman" panose="02020603050405020304" pitchFamily="18" charset="0"/>
                                </a:rPr>
                                <m:t>𝜇</m:t>
                              </m:r>
                            </m:e>
                            <m:sub>
                              <m:r>
                                <a:rPr lang="en-US" sz="1500" i="1">
                                  <a:effectLst/>
                                  <a:latin typeface="Cambria Math" panose="02040503050406030204" pitchFamily="18" charset="0"/>
                                  <a:ea typeface="MS Mincho" panose="02020609040205080304" pitchFamily="49" charset="-128"/>
                                  <a:cs typeface="Times New Roman" panose="02020603050405020304" pitchFamily="18" charset="0"/>
                                </a:rPr>
                                <m:t>𝑔</m:t>
                              </m:r>
                            </m:sub>
                          </m:sSub>
                          <m:d>
                            <m:dPr>
                              <m:ctrlPr>
                                <a:rPr lang="ru-RU" sz="1500" i="1">
                                  <a:effectLst/>
                                  <a:latin typeface="Cambria Math" panose="02040503050406030204" pitchFamily="18" charset="0"/>
                                </a:rPr>
                              </m:ctrlPr>
                            </m:dPr>
                            <m:e>
                              <m:r>
                                <a:rPr lang="en-US" sz="1500" i="1">
                                  <a:effectLst/>
                                  <a:latin typeface="Cambria Math" panose="02040503050406030204" pitchFamily="18" charset="0"/>
                                  <a:ea typeface="MS Mincho" panose="02020609040205080304" pitchFamily="49" charset="-128"/>
                                  <a:cs typeface="Times New Roman" panose="02020603050405020304" pitchFamily="18" charset="0"/>
                                </a:rPr>
                                <m:t>1− </m:t>
                              </m:r>
                              <m:sSub>
                                <m:sSubPr>
                                  <m:ctrlPr>
                                    <a:rPr lang="ru-RU" sz="1500" i="1">
                                      <a:solidFill>
                                        <a:srgbClr val="333333"/>
                                      </a:solidFill>
                                      <a:effectLst/>
                                      <a:latin typeface="Cambria Math" panose="02040503050406030204" pitchFamily="18" charset="0"/>
                                      <a:cs typeface="Arial" panose="020B0604020202020204" pitchFamily="34" charset="0"/>
                                    </a:rPr>
                                  </m:ctrlPr>
                                </m:sSubPr>
                                <m:e>
                                  <m:r>
                                    <m:rPr>
                                      <m:sty m:val="p"/>
                                    </m:rPr>
                                    <a:rPr lang="ru-RU" sz="1500" b="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λ</m:t>
                                  </m:r>
                                </m:e>
                                <m:sub>
                                  <m:r>
                                    <a:rPr lang="en-US" sz="1500" b="0" i="1">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𝐿</m:t>
                                  </m:r>
                                </m:sub>
                              </m:sSub>
                            </m:e>
                          </m:d>
                          <m:r>
                            <a:rPr lang="en-US" sz="1500" b="0" i="1" smtClean="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m:t>
                          </m:r>
                          <m:d>
                            <m:dPr>
                              <m:ctrlPr>
                                <a:rPr lang="en-US" sz="1500" b="0" i="1" smtClean="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ctrlPr>
                            </m:dPr>
                            <m:e>
                              <m:r>
                                <a:rPr lang="en-US" sz="1500" b="0" i="1" smtClean="0">
                                  <a:solidFill>
                                    <a:srgbClr val="333333"/>
                                  </a:solidFill>
                                  <a:effectLst/>
                                  <a:latin typeface="Cambria Math" panose="02040503050406030204" pitchFamily="18" charset="0"/>
                                  <a:ea typeface="MS Mincho" panose="02020609040205080304" pitchFamily="49" charset="-128"/>
                                  <a:cs typeface="Arial" panose="020B0604020202020204" pitchFamily="34" charset="0"/>
                                </a:rPr>
                                <m:t>12</m:t>
                              </m:r>
                            </m:e>
                          </m:d>
                        </m:e>
                      </m:eqArr>
                    </m:oMath>
                  </m:oMathPara>
                </a14:m>
                <a:endParaRPr lang="ru-RU" sz="1500" i="1" dirty="0"/>
              </a:p>
              <a:p>
                <a:pPr marL="0" indent="0">
                  <a:lnSpc>
                    <a:spcPct val="150000"/>
                  </a:lnSpc>
                  <a:buNone/>
                </a:pPr>
                <a14:m>
                  <m:oMathPara xmlns:m="http://schemas.openxmlformats.org/officeDocument/2006/math">
                    <m:oMathParaPr>
                      <m:jc m:val="centerGroup"/>
                    </m:oMathParaPr>
                    <m:oMath xmlns:m="http://schemas.openxmlformats.org/officeDocument/2006/math">
                      <m:eqArr>
                        <m:eqArrPr>
                          <m:ctrlPr>
                            <a:rPr lang="en-US" sz="1500" b="0" i="1" smtClean="0">
                              <a:effectLst/>
                              <a:latin typeface="Cambria Math" panose="02040503050406030204" pitchFamily="18" charset="0"/>
                              <a:ea typeface="MS Mincho" panose="02020609040205080304" pitchFamily="49" charset="-128"/>
                              <a:cs typeface="Times New Roman" panose="02020603050405020304" pitchFamily="18" charset="0"/>
                            </a:rPr>
                          </m:ctrlPr>
                        </m:eqArrPr>
                        <m:e>
                          <m:sSub>
                            <m:sSubPr>
                              <m:ctrlPr>
                                <a:rPr lang="ru-RU" sz="1500" i="1" smtClean="0">
                                  <a:effectLst/>
                                  <a:latin typeface="Cambria Math" panose="02040503050406030204" pitchFamily="18" charset="0"/>
                                </a:rPr>
                              </m:ctrlPr>
                            </m:sSubPr>
                            <m:e>
                              <m:r>
                                <a:rPr lang="en-US" sz="15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500" i="1">
                                  <a:effectLst/>
                                  <a:latin typeface="Cambria Math" panose="02040503050406030204" pitchFamily="18" charset="0"/>
                                  <a:ea typeface="MS Mincho" panose="02020609040205080304" pitchFamily="49" charset="-128"/>
                                  <a:cs typeface="Times New Roman" panose="02020603050405020304" pitchFamily="18" charset="0"/>
                                </a:rPr>
                                <m:t>𝑇𝑃</m:t>
                              </m:r>
                            </m:sub>
                          </m:sSub>
                          <m:r>
                            <a:rPr lang="en-US" sz="15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500" i="1">
                                  <a:effectLst/>
                                  <a:latin typeface="Cambria Math" panose="02040503050406030204" pitchFamily="18" charset="0"/>
                                </a:rPr>
                              </m:ctrlPr>
                            </m:sSubPr>
                            <m:e>
                              <m:r>
                                <a:rPr lang="en-US" sz="15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500" i="1">
                                  <a:effectLst/>
                                  <a:latin typeface="Cambria Math" panose="02040503050406030204" pitchFamily="18" charset="0"/>
                                  <a:ea typeface="MS Mincho" panose="02020609040205080304" pitchFamily="49" charset="-128"/>
                                  <a:cs typeface="Times New Roman" panose="02020603050405020304" pitchFamily="18" charset="0"/>
                                </a:rPr>
                                <m:t>𝑚</m:t>
                              </m:r>
                            </m:sub>
                          </m:sSub>
                          <m:r>
                            <a:rPr lang="en-US" sz="15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500" i="1">
                                  <a:effectLst/>
                                  <a:latin typeface="Cambria Math" panose="02040503050406030204" pitchFamily="18" charset="0"/>
                                </a:rPr>
                              </m:ctrlPr>
                            </m:sSubPr>
                            <m:e>
                              <m:r>
                                <a:rPr lang="en-US" sz="15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500" i="1">
                                  <a:effectLst/>
                                  <a:latin typeface="Cambria Math" panose="02040503050406030204" pitchFamily="18" charset="0"/>
                                  <a:ea typeface="MS Mincho" panose="02020609040205080304" pitchFamily="49" charset="-128"/>
                                  <a:cs typeface="Times New Roman" panose="02020603050405020304" pitchFamily="18" charset="0"/>
                                </a:rPr>
                                <m:t>𝑆𝐿</m:t>
                              </m:r>
                            </m:sub>
                          </m:sSub>
                          <m:r>
                            <a:rPr lang="en-US" sz="15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500" i="1">
                                  <a:effectLst/>
                                  <a:latin typeface="Cambria Math" panose="02040503050406030204" pitchFamily="18" charset="0"/>
                                </a:rPr>
                              </m:ctrlPr>
                            </m:sSubPr>
                            <m:e>
                              <m:r>
                                <a:rPr lang="en-US" sz="15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500" i="1">
                                  <a:effectLst/>
                                  <a:latin typeface="Cambria Math" panose="02040503050406030204" pitchFamily="18" charset="0"/>
                                  <a:ea typeface="MS Mincho" panose="02020609040205080304" pitchFamily="49" charset="-128"/>
                                  <a:cs typeface="Times New Roman" panose="02020603050405020304" pitchFamily="18" charset="0"/>
                                </a:rPr>
                                <m:t>𝑆𝑔</m:t>
                              </m:r>
                            </m:sub>
                          </m:sSub>
                          <m:r>
                            <a:rPr lang="en-US" sz="15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ctrlPr>
                                <a:rPr lang="en-US" sz="15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500" b="0" i="1" smtClean="0">
                                  <a:effectLst/>
                                  <a:latin typeface="Cambria Math" panose="02040503050406030204" pitchFamily="18" charset="0"/>
                                  <a:ea typeface="MS Mincho" panose="02020609040205080304" pitchFamily="49" charset="-128"/>
                                  <a:cs typeface="Times New Roman" panose="02020603050405020304" pitchFamily="18" charset="0"/>
                                </a:rPr>
                                <m:t>13</m:t>
                              </m:r>
                            </m:e>
                          </m:d>
                        </m:e>
                      </m:eqArr>
                    </m:oMath>
                  </m:oMathPara>
                </a14:m>
                <a:endParaRPr lang="ru-RU" sz="1400" b="0" dirty="0">
                  <a:effectLst/>
                  <a:ea typeface="MS Mincho" panose="02020609040205080304" pitchFamily="49" charset="-128"/>
                  <a:cs typeface="Times New Roman" panose="02020603050405020304" pitchFamily="18" charset="0"/>
                </a:endParaRPr>
              </a:p>
              <a:p>
                <a:pPr marL="0" indent="0">
                  <a:lnSpc>
                    <a:spcPct val="150000"/>
                  </a:lnSpc>
                  <a:buNone/>
                </a:pPr>
                <a14:m>
                  <m:oMath xmlns:m="http://schemas.openxmlformats.org/officeDocument/2006/math">
                    <m:sSub>
                      <m:sSubPr>
                        <m:ctrlPr>
                          <a:rPr lang="ru-RU" sz="1400" i="1" smtClean="0">
                            <a:effectLst/>
                            <a:latin typeface="Cambria Math" panose="02040503050406030204" pitchFamily="18" charset="0"/>
                          </a:rPr>
                        </m:ctrlPr>
                      </m:sSubPr>
                      <m:e>
                        <m:r>
                          <a:rPr lang="en-US" sz="14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𝑇𝑃</m:t>
                        </m:r>
                      </m:sub>
                    </m:sSub>
                  </m:oMath>
                </a14:m>
                <a:r>
                  <a:rPr lang="en-US" sz="1400" b="0" dirty="0">
                    <a:effectLst/>
                    <a:ea typeface="MS Mincho" panose="02020609040205080304" pitchFamily="49" charset="-128"/>
                    <a:cs typeface="Times New Roman" panose="02020603050405020304" pitchFamily="18" charset="0"/>
                  </a:rPr>
                  <a:t>, </a:t>
                </a:r>
                <a14:m>
                  <m:oMath xmlns:m="http://schemas.openxmlformats.org/officeDocument/2006/math">
                    <m:sSub>
                      <m:sSubPr>
                        <m:ctrlPr>
                          <a:rPr lang="ru-RU" sz="1400" i="1">
                            <a:latin typeface="Cambria Math" panose="02040503050406030204" pitchFamily="18" charset="0"/>
                          </a:rPr>
                        </m:ctrlPr>
                      </m:sSubPr>
                      <m:e>
                        <m:r>
                          <a:rPr lang="en-US" sz="1400" i="1">
                            <a:latin typeface="Cambria Math" panose="02040503050406030204" pitchFamily="18" charset="0"/>
                            <a:ea typeface="MS Mincho" panose="02020609040205080304" pitchFamily="49" charset="-128"/>
                            <a:cs typeface="Times New Roman" panose="02020603050405020304" pitchFamily="18" charset="0"/>
                          </a:rPr>
                          <m:t>𝜇</m:t>
                        </m:r>
                      </m:e>
                      <m:sub>
                        <m:r>
                          <a:rPr lang="en-US" sz="1400" i="1">
                            <a:latin typeface="Cambria Math" panose="02040503050406030204" pitchFamily="18" charset="0"/>
                            <a:ea typeface="MS Mincho" panose="02020609040205080304" pitchFamily="49" charset="-128"/>
                            <a:cs typeface="Times New Roman" panose="02020603050405020304" pitchFamily="18" charset="0"/>
                          </a:rPr>
                          <m:t>𝑇𝑃</m:t>
                        </m:r>
                      </m:sub>
                    </m:sSub>
                  </m:oMath>
                </a14:m>
                <a:r>
                  <a:rPr lang="en-US" sz="1400" b="0" dirty="0">
                    <a:effectLst/>
                    <a:ea typeface="MS Mincho" panose="02020609040205080304" pitchFamily="49" charset="-128"/>
                    <a:cs typeface="Times New Roman" panose="02020603050405020304" pitchFamily="18" charset="0"/>
                  </a:rPr>
                  <a:t>, </a:t>
                </a:r>
                <a14:m>
                  <m:oMath xmlns:m="http://schemas.openxmlformats.org/officeDocument/2006/math">
                    <m:sSub>
                      <m:sSubPr>
                        <m:ctrlPr>
                          <a:rPr lang="ru-RU" sz="1400" i="1">
                            <a:latin typeface="Cambria Math" panose="02040503050406030204" pitchFamily="18" charset="0"/>
                          </a:rPr>
                        </m:ctrlPr>
                      </m:sSubPr>
                      <m:e>
                        <m:r>
                          <a:rPr lang="en-US" sz="1400" i="1">
                            <a:latin typeface="Cambria Math" panose="02040503050406030204" pitchFamily="18" charset="0"/>
                            <a:ea typeface="MS Mincho" panose="02020609040205080304" pitchFamily="49" charset="-128"/>
                            <a:cs typeface="Times New Roman" panose="02020603050405020304" pitchFamily="18" charset="0"/>
                          </a:rPr>
                          <m:t>𝑣</m:t>
                        </m:r>
                      </m:e>
                      <m:sub>
                        <m:r>
                          <a:rPr lang="en-US" sz="1400" i="1">
                            <a:latin typeface="Cambria Math" panose="02040503050406030204" pitchFamily="18" charset="0"/>
                            <a:ea typeface="MS Mincho" panose="02020609040205080304" pitchFamily="49" charset="-128"/>
                            <a:cs typeface="Times New Roman" panose="02020603050405020304" pitchFamily="18" charset="0"/>
                          </a:rPr>
                          <m:t>𝑇𝑃</m:t>
                        </m:r>
                      </m:sub>
                    </m:sSub>
                  </m:oMath>
                </a14:m>
                <a:r>
                  <a:rPr lang="en-US" sz="1400" b="0" dirty="0">
                    <a:effectLst/>
                    <a:ea typeface="MS Mincho" panose="02020609040205080304" pitchFamily="49" charset="-128"/>
                    <a:cs typeface="Times New Roman" panose="02020603050405020304" pitchFamily="18" charset="0"/>
                  </a:rPr>
                  <a:t> - </a:t>
                </a:r>
                <a:r>
                  <a:rPr lang="ru-RU" sz="1400" b="0" dirty="0">
                    <a:effectLst/>
                    <a:ea typeface="MS Mincho" panose="02020609040205080304" pitchFamily="49" charset="-128"/>
                    <a:cs typeface="Times New Roman" panose="02020603050405020304" pitchFamily="18" charset="0"/>
                  </a:rPr>
                  <a:t>плотность</a:t>
                </a:r>
                <a:r>
                  <a:rPr lang="en-US" sz="1400" b="0" dirty="0">
                    <a:effectLst/>
                    <a:ea typeface="MS Mincho" panose="02020609040205080304" pitchFamily="49" charset="-128"/>
                    <a:cs typeface="Times New Roman" panose="02020603050405020304" pitchFamily="18" charset="0"/>
                  </a:rPr>
                  <a:t>, </a:t>
                </a:r>
                <a:r>
                  <a:rPr lang="ru-RU" sz="1400" b="0" dirty="0">
                    <a:effectLst/>
                    <a:ea typeface="MS Mincho" panose="02020609040205080304" pitchFamily="49" charset="-128"/>
                    <a:cs typeface="Times New Roman" panose="02020603050405020304" pitchFamily="18" charset="0"/>
                  </a:rPr>
                  <a:t>абсолютная вязкость</a:t>
                </a:r>
                <a:r>
                  <a:rPr lang="en-US" sz="1400" b="0" dirty="0">
                    <a:effectLst/>
                    <a:ea typeface="MS Mincho" panose="02020609040205080304" pitchFamily="49" charset="-128"/>
                    <a:cs typeface="Times New Roman" panose="02020603050405020304" pitchFamily="18" charset="0"/>
                  </a:rPr>
                  <a:t>, </a:t>
                </a:r>
                <a:r>
                  <a:rPr lang="ru-RU" sz="1400" b="0" dirty="0">
                    <a:effectLst/>
                    <a:ea typeface="MS Mincho" panose="02020609040205080304" pitchFamily="49" charset="-128"/>
                    <a:cs typeface="Times New Roman" panose="02020603050405020304" pitchFamily="18" charset="0"/>
                  </a:rPr>
                  <a:t>скорость двухфазного потока. </a:t>
                </a:r>
                <a14:m>
                  <m:oMath xmlns:m="http://schemas.openxmlformats.org/officeDocument/2006/math">
                    <m:sSub>
                      <m:sSubPr>
                        <m:ctrlPr>
                          <a:rPr lang="ru-RU" sz="1400" i="1">
                            <a:solidFill>
                              <a:srgbClr val="333333"/>
                            </a:solidFill>
                            <a:latin typeface="Cambria Math" panose="02040503050406030204" pitchFamily="18" charset="0"/>
                            <a:cs typeface="Arial" panose="020B0604020202020204" pitchFamily="34" charset="0"/>
                          </a:rPr>
                        </m:ctrlPr>
                      </m:sSubPr>
                      <m:e>
                        <m:r>
                          <m:rPr>
                            <m:sty m:val="p"/>
                          </m:rPr>
                          <a:rPr lang="ru-RU" sz="1400">
                            <a:solidFill>
                              <a:srgbClr val="333333"/>
                            </a:solidFill>
                            <a:latin typeface="Cambria Math" panose="02040503050406030204" pitchFamily="18" charset="0"/>
                            <a:ea typeface="MS Mincho" panose="02020609040205080304" pitchFamily="49" charset="-128"/>
                            <a:cs typeface="Arial" panose="020B0604020202020204" pitchFamily="34" charset="0"/>
                          </a:rPr>
                          <m:t>λ</m:t>
                        </m:r>
                      </m:e>
                      <m:sub>
                        <m:r>
                          <a:rPr lang="en-US" sz="1400" i="1">
                            <a:solidFill>
                              <a:srgbClr val="333333"/>
                            </a:solidFill>
                            <a:latin typeface="Cambria Math" panose="02040503050406030204" pitchFamily="18" charset="0"/>
                            <a:ea typeface="MS Mincho" panose="02020609040205080304" pitchFamily="49" charset="-128"/>
                            <a:cs typeface="Arial" panose="020B0604020202020204" pitchFamily="34" charset="0"/>
                          </a:rPr>
                          <m:t>𝐿</m:t>
                        </m:r>
                      </m:sub>
                    </m:sSub>
                  </m:oMath>
                </a14:m>
                <a:r>
                  <a:rPr lang="ru-RU" sz="1400" b="0" dirty="0">
                    <a:effectLst/>
                    <a:ea typeface="MS Mincho" panose="02020609040205080304" pitchFamily="49" charset="-128"/>
                    <a:cs typeface="Times New Roman" panose="02020603050405020304" pitchFamily="18" charset="0"/>
                  </a:rPr>
                  <a:t> - объемная доля газа без учета эффекта проскальзывания</a:t>
                </a:r>
                <a:endParaRPr lang="en-US" sz="1400" b="0" dirty="0">
                  <a:effectLst/>
                  <a:ea typeface="MS Mincho" panose="02020609040205080304" pitchFamily="49" charset="-128"/>
                  <a:cs typeface="Times New Roman" panose="020206030504050203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eqArr>
                        <m:eqArrPr>
                          <m:ctrlPr>
                            <a:rPr lang="en-US" sz="1500" b="0" i="1" smtClean="0">
                              <a:effectLst/>
                              <a:latin typeface="Cambria Math" panose="02040503050406030204" pitchFamily="18" charset="0"/>
                              <a:ea typeface="MS Mincho" panose="02020609040205080304" pitchFamily="49" charset="-128"/>
                              <a:cs typeface="Times New Roman" panose="02020603050405020304" pitchFamily="18" charset="0"/>
                            </a:rPr>
                          </m:ctrlPr>
                        </m:eqArrPr>
                        <m:e>
                          <m:sSub>
                            <m:sSubPr>
                              <m:ctrlPr>
                                <a:rPr lang="ru-RU" sz="1500" i="1" smtClean="0">
                                  <a:effectLst/>
                                  <a:latin typeface="Cambria Math" panose="02040503050406030204" pitchFamily="18" charset="0"/>
                                </a:rPr>
                              </m:ctrlPr>
                            </m:sSubPr>
                            <m:e>
                              <m:d>
                                <m:dPr>
                                  <m:ctrlPr>
                                    <a:rPr lang="ru-RU" sz="1500" i="1">
                                      <a:effectLst/>
                                      <a:latin typeface="Cambria Math" panose="02040503050406030204" pitchFamily="18" charset="0"/>
                                    </a:rPr>
                                  </m:ctrlPr>
                                </m:dPr>
                                <m:e>
                                  <m:f>
                                    <m:fPr>
                                      <m:ctrlPr>
                                        <a:rPr lang="ru-RU" sz="1500" i="1">
                                          <a:effectLst/>
                                          <a:latin typeface="Cambria Math" panose="02040503050406030204" pitchFamily="18" charset="0"/>
                                        </a:rPr>
                                      </m:ctrlPr>
                                    </m:fPr>
                                    <m:num>
                                      <m:r>
                                        <a:rPr lang="ru-RU" sz="1500" i="1">
                                          <a:effectLst/>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500" i="1">
                                          <a:effectLst/>
                                          <a:latin typeface="Cambria Math" panose="02040503050406030204" pitchFamily="18" charset="0"/>
                                          <a:ea typeface="MS Mincho" panose="02020609040205080304" pitchFamily="49" charset="-128"/>
                                          <a:cs typeface="Times New Roman" panose="02020603050405020304" pitchFamily="18" charset="0"/>
                                        </a:rPr>
                                        <m:t>𝑑𝐿</m:t>
                                      </m:r>
                                    </m:den>
                                  </m:f>
                                </m:e>
                              </m:d>
                            </m:e>
                            <m:sub>
                              <m:r>
                                <a:rPr lang="ru-RU" sz="1500" i="1">
                                  <a:effectLst/>
                                  <a:latin typeface="Cambria Math" panose="02040503050406030204" pitchFamily="18" charset="0"/>
                                  <a:ea typeface="MS Mincho" panose="02020609040205080304" pitchFamily="49" charset="-128"/>
                                  <a:cs typeface="Times New Roman" panose="02020603050405020304" pitchFamily="18" charset="0"/>
                                </a:rPr>
                                <m:t>общ</m:t>
                              </m:r>
                            </m:sub>
                          </m:sSub>
                          <m:r>
                            <a:rPr lang="ru-RU" sz="15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500" i="1">
                                  <a:effectLst/>
                                  <a:latin typeface="Cambria Math" panose="02040503050406030204" pitchFamily="18" charset="0"/>
                                </a:rPr>
                              </m:ctrlPr>
                            </m:sSubPr>
                            <m:e>
                              <m:d>
                                <m:dPr>
                                  <m:ctrlPr>
                                    <a:rPr lang="ru-RU" sz="1500" i="1">
                                      <a:effectLst/>
                                      <a:latin typeface="Cambria Math" panose="02040503050406030204" pitchFamily="18" charset="0"/>
                                    </a:rPr>
                                  </m:ctrlPr>
                                </m:dPr>
                                <m:e>
                                  <m:f>
                                    <m:fPr>
                                      <m:ctrlPr>
                                        <a:rPr lang="ru-RU" sz="1500" i="1">
                                          <a:effectLst/>
                                          <a:latin typeface="Cambria Math" panose="02040503050406030204" pitchFamily="18" charset="0"/>
                                        </a:rPr>
                                      </m:ctrlPr>
                                    </m:fPr>
                                    <m:num>
                                      <m:r>
                                        <a:rPr lang="ru-RU" sz="1500" i="1">
                                          <a:effectLst/>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500" i="1">
                                          <a:effectLst/>
                                          <a:latin typeface="Cambria Math" panose="02040503050406030204" pitchFamily="18" charset="0"/>
                                          <a:ea typeface="MS Mincho" panose="02020609040205080304" pitchFamily="49" charset="-128"/>
                                          <a:cs typeface="Times New Roman" panose="02020603050405020304" pitchFamily="18" charset="0"/>
                                        </a:rPr>
                                        <m:t>𝑑𝐿</m:t>
                                      </m:r>
                                    </m:den>
                                  </m:f>
                                </m:e>
                              </m:d>
                            </m:e>
                            <m:sub>
                              <m:r>
                                <a:rPr lang="ru-RU" sz="1500" i="1">
                                  <a:effectLst/>
                                  <a:latin typeface="Cambria Math" panose="02040503050406030204" pitchFamily="18" charset="0"/>
                                  <a:ea typeface="MS Mincho" panose="02020609040205080304" pitchFamily="49" charset="-128"/>
                                  <a:cs typeface="Times New Roman" panose="02020603050405020304" pitchFamily="18" charset="0"/>
                                </a:rPr>
                                <m:t>трения</m:t>
                              </m:r>
                            </m:sub>
                          </m:sSub>
                          <m:r>
                            <a:rPr lang="ru-RU" sz="15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500" i="1">
                                  <a:effectLst/>
                                  <a:latin typeface="Cambria Math" panose="02040503050406030204" pitchFamily="18" charset="0"/>
                                </a:rPr>
                              </m:ctrlPr>
                            </m:sSubPr>
                            <m:e>
                              <m:d>
                                <m:dPr>
                                  <m:ctrlPr>
                                    <a:rPr lang="ru-RU" sz="1500" i="1">
                                      <a:effectLst/>
                                      <a:latin typeface="Cambria Math" panose="02040503050406030204" pitchFamily="18" charset="0"/>
                                    </a:rPr>
                                  </m:ctrlPr>
                                </m:dPr>
                                <m:e>
                                  <m:f>
                                    <m:fPr>
                                      <m:ctrlPr>
                                        <a:rPr lang="ru-RU" sz="1500" i="1">
                                          <a:effectLst/>
                                          <a:latin typeface="Cambria Math" panose="02040503050406030204" pitchFamily="18" charset="0"/>
                                        </a:rPr>
                                      </m:ctrlPr>
                                    </m:fPr>
                                    <m:num>
                                      <m:r>
                                        <a:rPr lang="ru-RU" sz="1500" i="1">
                                          <a:effectLst/>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500" i="1">
                                          <a:effectLst/>
                                          <a:latin typeface="Cambria Math" panose="02040503050406030204" pitchFamily="18" charset="0"/>
                                          <a:ea typeface="MS Mincho" panose="02020609040205080304" pitchFamily="49" charset="-128"/>
                                          <a:cs typeface="Times New Roman" panose="02020603050405020304" pitchFamily="18" charset="0"/>
                                        </a:rPr>
                                        <m:t>𝑑𝐿</m:t>
                                      </m:r>
                                    </m:den>
                                  </m:f>
                                </m:e>
                              </m:d>
                            </m:e>
                            <m:sub>
                              <m:r>
                                <a:rPr lang="ru-RU" sz="1500" i="1">
                                  <a:effectLst/>
                                  <a:latin typeface="Cambria Math" panose="02040503050406030204" pitchFamily="18" charset="0"/>
                                  <a:ea typeface="MS Mincho" panose="02020609040205080304" pitchFamily="49" charset="-128"/>
                                  <a:cs typeface="Times New Roman" panose="02020603050405020304" pitchFamily="18" charset="0"/>
                                </a:rPr>
                                <m:t>гравитационные</m:t>
                              </m:r>
                            </m:sub>
                          </m:sSub>
                          <m:r>
                            <a:rPr lang="en-US" sz="15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ctrlPr>
                                <a:rPr lang="en-US" sz="15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500" b="0" i="1" smtClean="0">
                                  <a:effectLst/>
                                  <a:latin typeface="Cambria Math" panose="02040503050406030204" pitchFamily="18" charset="0"/>
                                  <a:ea typeface="MS Mincho" panose="02020609040205080304" pitchFamily="49" charset="-128"/>
                                  <a:cs typeface="Times New Roman" panose="02020603050405020304" pitchFamily="18" charset="0"/>
                                </a:rPr>
                                <m:t>14</m:t>
                              </m:r>
                            </m:e>
                          </m:d>
                        </m:e>
                      </m:eqArr>
                    </m:oMath>
                  </m:oMathPara>
                </a14:m>
                <a:endParaRPr lang="en-US" sz="1500" b="0" i="1" dirty="0">
                  <a:effectLst/>
                  <a:ea typeface="MS Mincho" panose="02020609040205080304" pitchFamily="49" charset="-128"/>
                  <a:cs typeface="Times New Roman" panose="020206030504050203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eqArr>
                        <m:eqArrPr>
                          <m:ctrlPr>
                            <a:rPr lang="en-US" sz="1500" b="0" i="1" smtClean="0">
                              <a:effectLst/>
                              <a:latin typeface="Cambria Math" panose="02040503050406030204" pitchFamily="18" charset="0"/>
                              <a:ea typeface="MS Mincho" panose="02020609040205080304" pitchFamily="49" charset="-128"/>
                              <a:cs typeface="Times New Roman" panose="02020603050405020304" pitchFamily="18" charset="0"/>
                            </a:rPr>
                          </m:ctrlPr>
                        </m:eqArrPr>
                        <m:e>
                          <m:sSub>
                            <m:sSubPr>
                              <m:ctrlPr>
                                <a:rPr lang="ru-RU" sz="1500" i="1" smtClean="0">
                                  <a:effectLst/>
                                  <a:latin typeface="Cambria Math" panose="02040503050406030204" pitchFamily="18" charset="0"/>
                                </a:rPr>
                              </m:ctrlPr>
                            </m:sSubPr>
                            <m:e>
                              <m:d>
                                <m:dPr>
                                  <m:ctrlPr>
                                    <a:rPr lang="ru-RU" sz="1500" i="1">
                                      <a:effectLst/>
                                      <a:latin typeface="Cambria Math" panose="02040503050406030204" pitchFamily="18" charset="0"/>
                                    </a:rPr>
                                  </m:ctrlPr>
                                </m:dPr>
                                <m:e>
                                  <m:f>
                                    <m:fPr>
                                      <m:ctrlPr>
                                        <a:rPr lang="ru-RU" sz="1500" i="1">
                                          <a:effectLst/>
                                          <a:latin typeface="Cambria Math" panose="02040503050406030204" pitchFamily="18" charset="0"/>
                                        </a:rPr>
                                      </m:ctrlPr>
                                    </m:fPr>
                                    <m:num>
                                      <m:r>
                                        <a:rPr lang="ru-RU" sz="1500" i="1">
                                          <a:effectLst/>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500" i="1">
                                          <a:effectLst/>
                                          <a:latin typeface="Cambria Math" panose="02040503050406030204" pitchFamily="18" charset="0"/>
                                          <a:ea typeface="MS Mincho" panose="02020609040205080304" pitchFamily="49" charset="-128"/>
                                          <a:cs typeface="Times New Roman" panose="02020603050405020304" pitchFamily="18" charset="0"/>
                                        </a:rPr>
                                        <m:t>𝑑𝐿</m:t>
                                      </m:r>
                                    </m:den>
                                  </m:f>
                                </m:e>
                              </m:d>
                            </m:e>
                            <m:sub>
                              <m:r>
                                <a:rPr lang="ru-RU" sz="1500" i="1">
                                  <a:effectLst/>
                                  <a:latin typeface="Cambria Math" panose="02040503050406030204" pitchFamily="18" charset="0"/>
                                  <a:ea typeface="MS Mincho" panose="02020609040205080304" pitchFamily="49" charset="-128"/>
                                  <a:cs typeface="Times New Roman" panose="02020603050405020304" pitchFamily="18" charset="0"/>
                                </a:rPr>
                                <m:t>гравитационные</m:t>
                              </m:r>
                            </m:sub>
                          </m:sSub>
                          <m:r>
                            <a:rPr lang="ru-RU" sz="15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500" i="1">
                                  <a:effectLst/>
                                  <a:latin typeface="Cambria Math" panose="02040503050406030204" pitchFamily="18" charset="0"/>
                                </a:rPr>
                              </m:ctrlPr>
                            </m:sSubPr>
                            <m:e>
                              <m:r>
                                <a:rPr lang="en-US" sz="15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500" i="1">
                                  <a:effectLst/>
                                  <a:latin typeface="Cambria Math" panose="02040503050406030204" pitchFamily="18" charset="0"/>
                                  <a:ea typeface="MS Mincho" panose="02020609040205080304" pitchFamily="49" charset="-128"/>
                                  <a:cs typeface="Times New Roman" panose="02020603050405020304" pitchFamily="18" charset="0"/>
                                </a:rPr>
                                <m:t>𝑇𝑃</m:t>
                              </m:r>
                            </m:sub>
                          </m:sSub>
                          <m:r>
                            <a:rPr lang="en-US" sz="1500" i="1">
                              <a:effectLst/>
                              <a:latin typeface="Cambria Math" panose="02040503050406030204" pitchFamily="18" charset="0"/>
                              <a:ea typeface="MS Mincho" panose="02020609040205080304" pitchFamily="49" charset="-128"/>
                              <a:cs typeface="Times New Roman" panose="02020603050405020304" pitchFamily="18" charset="0"/>
                            </a:rPr>
                            <m:t>𝑔𝑠𝑖𝑛</m:t>
                          </m:r>
                          <m:r>
                            <a:rPr lang="en-US" sz="1500" i="1">
                              <a:effectLst/>
                              <a:latin typeface="Cambria Math" panose="02040503050406030204" pitchFamily="18" charset="0"/>
                              <a:ea typeface="MS Mincho" panose="02020609040205080304" pitchFamily="49" charset="-128"/>
                              <a:cs typeface="Times New Roman" panose="02020603050405020304" pitchFamily="18" charset="0"/>
                            </a:rPr>
                            <m:t>𝜃</m:t>
                          </m:r>
                          <m:r>
                            <a:rPr lang="en-US" sz="15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ctrlPr>
                                <a:rPr lang="en-US" sz="15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500" b="0" i="1" smtClean="0">
                                  <a:effectLst/>
                                  <a:latin typeface="Cambria Math" panose="02040503050406030204" pitchFamily="18" charset="0"/>
                                  <a:ea typeface="MS Mincho" panose="02020609040205080304" pitchFamily="49" charset="-128"/>
                                  <a:cs typeface="Times New Roman" panose="02020603050405020304" pitchFamily="18" charset="0"/>
                                </a:rPr>
                                <m:t>15</m:t>
                              </m:r>
                            </m:e>
                          </m:d>
                        </m:e>
                      </m:eqArr>
                    </m:oMath>
                  </m:oMathPara>
                </a14:m>
                <a:endParaRPr lang="en-US" sz="1500" b="0" i="1" dirty="0">
                  <a:effectLst/>
                  <a:ea typeface="MS Mincho" panose="02020609040205080304" pitchFamily="49" charset="-128"/>
                  <a:cs typeface="Times New Roman" panose="020206030504050203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eqArr>
                        <m:eqArrPr>
                          <m:ctrlPr>
                            <a:rPr lang="en-US" sz="1500" b="0" i="1" smtClean="0">
                              <a:effectLst/>
                              <a:latin typeface="Cambria Math" panose="02040503050406030204" pitchFamily="18" charset="0"/>
                              <a:ea typeface="MS Mincho" panose="02020609040205080304" pitchFamily="49" charset="-128"/>
                              <a:cs typeface="Times New Roman" panose="02020603050405020304" pitchFamily="18" charset="0"/>
                            </a:rPr>
                          </m:ctrlPr>
                        </m:eqArrPr>
                        <m:e>
                          <m:sSub>
                            <m:sSubPr>
                              <m:ctrlPr>
                                <a:rPr lang="ru-RU" sz="1500" i="1" smtClean="0">
                                  <a:effectLst/>
                                  <a:latin typeface="Cambria Math" panose="02040503050406030204" pitchFamily="18" charset="0"/>
                                </a:rPr>
                              </m:ctrlPr>
                            </m:sSubPr>
                            <m:e>
                              <m:d>
                                <m:dPr>
                                  <m:ctrlPr>
                                    <a:rPr lang="ru-RU" sz="1500" i="1">
                                      <a:effectLst/>
                                      <a:latin typeface="Cambria Math" panose="02040503050406030204" pitchFamily="18" charset="0"/>
                                    </a:rPr>
                                  </m:ctrlPr>
                                </m:dPr>
                                <m:e>
                                  <m:f>
                                    <m:fPr>
                                      <m:ctrlPr>
                                        <a:rPr lang="ru-RU" sz="1500" i="1">
                                          <a:effectLst/>
                                          <a:latin typeface="Cambria Math" panose="02040503050406030204" pitchFamily="18" charset="0"/>
                                        </a:rPr>
                                      </m:ctrlPr>
                                    </m:fPr>
                                    <m:num>
                                      <m:r>
                                        <a:rPr lang="ru-RU" sz="1500" i="1">
                                          <a:effectLst/>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500" i="1">
                                          <a:effectLst/>
                                          <a:latin typeface="Cambria Math" panose="02040503050406030204" pitchFamily="18" charset="0"/>
                                          <a:ea typeface="MS Mincho" panose="02020609040205080304" pitchFamily="49" charset="-128"/>
                                          <a:cs typeface="Times New Roman" panose="02020603050405020304" pitchFamily="18" charset="0"/>
                                        </a:rPr>
                                        <m:t>𝑑𝐿</m:t>
                                      </m:r>
                                    </m:den>
                                  </m:f>
                                </m:e>
                              </m:d>
                            </m:e>
                            <m:sub>
                              <m:r>
                                <a:rPr lang="ru-RU" sz="1500" i="1">
                                  <a:effectLst/>
                                  <a:latin typeface="Cambria Math" panose="02040503050406030204" pitchFamily="18" charset="0"/>
                                  <a:ea typeface="MS Mincho" panose="02020609040205080304" pitchFamily="49" charset="-128"/>
                                  <a:cs typeface="Times New Roman" panose="02020603050405020304" pitchFamily="18" charset="0"/>
                                </a:rPr>
                                <m:t>трения</m:t>
                              </m:r>
                            </m:sub>
                          </m:sSub>
                          <m:r>
                            <a:rPr lang="ru-RU" sz="15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ru-RU" sz="1500" i="1">
                                  <a:effectLst/>
                                  <a:latin typeface="Cambria Math" panose="02040503050406030204" pitchFamily="18" charset="0"/>
                                </a:rPr>
                              </m:ctrlPr>
                            </m:fPr>
                            <m:num>
                              <m:sSub>
                                <m:sSubPr>
                                  <m:ctrlPr>
                                    <a:rPr lang="ru-RU" sz="1500" i="1">
                                      <a:effectLst/>
                                      <a:latin typeface="Cambria Math" panose="02040503050406030204" pitchFamily="18" charset="0"/>
                                    </a:rPr>
                                  </m:ctrlPr>
                                </m:sSubPr>
                                <m:e>
                                  <m:r>
                                    <a:rPr lang="en-US" sz="1500" i="1">
                                      <a:effectLst/>
                                      <a:latin typeface="Cambria Math" panose="02040503050406030204" pitchFamily="18" charset="0"/>
                                      <a:ea typeface="MS Mincho" panose="02020609040205080304" pitchFamily="49" charset="-128"/>
                                      <a:cs typeface="Times New Roman" panose="02020603050405020304" pitchFamily="18" charset="0"/>
                                    </a:rPr>
                                    <m:t>𝑓</m:t>
                                  </m:r>
                                </m:e>
                                <m:sub>
                                  <m:r>
                                    <a:rPr lang="en-US" sz="1500" i="1">
                                      <a:effectLst/>
                                      <a:latin typeface="Cambria Math" panose="02040503050406030204" pitchFamily="18" charset="0"/>
                                      <a:ea typeface="MS Mincho" panose="02020609040205080304" pitchFamily="49" charset="-128"/>
                                      <a:cs typeface="Times New Roman" panose="02020603050405020304" pitchFamily="18" charset="0"/>
                                    </a:rPr>
                                    <m:t>𝑇𝑃</m:t>
                                  </m:r>
                                </m:sub>
                              </m:sSub>
                              <m:sSub>
                                <m:sSubPr>
                                  <m:ctrlPr>
                                    <a:rPr lang="ru-RU" sz="1500" i="1">
                                      <a:effectLst/>
                                      <a:latin typeface="Cambria Math" panose="02040503050406030204" pitchFamily="18" charset="0"/>
                                    </a:rPr>
                                  </m:ctrlPr>
                                </m:sSubPr>
                                <m:e>
                                  <m:r>
                                    <a:rPr lang="en-US" sz="15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500" i="1">
                                      <a:effectLst/>
                                      <a:latin typeface="Cambria Math" panose="02040503050406030204" pitchFamily="18" charset="0"/>
                                      <a:ea typeface="MS Mincho" panose="02020609040205080304" pitchFamily="49" charset="-128"/>
                                      <a:cs typeface="Times New Roman" panose="02020603050405020304" pitchFamily="18" charset="0"/>
                                    </a:rPr>
                                    <m:t>𝑇𝑃</m:t>
                                  </m:r>
                                </m:sub>
                              </m:sSub>
                              <m:sSubSup>
                                <m:sSubSupPr>
                                  <m:ctrlPr>
                                    <a:rPr lang="ru-RU" sz="1500" i="1">
                                      <a:effectLst/>
                                      <a:latin typeface="Cambria Math" panose="02040503050406030204" pitchFamily="18" charset="0"/>
                                    </a:rPr>
                                  </m:ctrlPr>
                                </m:sSubSupPr>
                                <m:e>
                                  <m:r>
                                    <a:rPr lang="en-US" sz="15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500" i="1">
                                      <a:effectLst/>
                                      <a:latin typeface="Cambria Math" panose="02040503050406030204" pitchFamily="18" charset="0"/>
                                      <a:ea typeface="MS Mincho" panose="02020609040205080304" pitchFamily="49" charset="-128"/>
                                      <a:cs typeface="Times New Roman" panose="02020603050405020304" pitchFamily="18" charset="0"/>
                                    </a:rPr>
                                    <m:t>𝑇𝑃</m:t>
                                  </m:r>
                                </m:sub>
                                <m:sup>
                                  <m:r>
                                    <a:rPr lang="en-US" sz="1500" i="1">
                                      <a:effectLst/>
                                      <a:latin typeface="Cambria Math" panose="02040503050406030204" pitchFamily="18" charset="0"/>
                                      <a:ea typeface="MS Mincho" panose="02020609040205080304" pitchFamily="49" charset="-128"/>
                                      <a:cs typeface="Times New Roman" panose="02020603050405020304" pitchFamily="18" charset="0"/>
                                    </a:rPr>
                                    <m:t>2</m:t>
                                  </m:r>
                                </m:sup>
                              </m:sSubSup>
                            </m:num>
                            <m:den>
                              <m:r>
                                <a:rPr lang="en-US" sz="1500" i="1">
                                  <a:effectLst/>
                                  <a:latin typeface="Cambria Math" panose="02040503050406030204" pitchFamily="18" charset="0"/>
                                  <a:ea typeface="MS Mincho" panose="02020609040205080304" pitchFamily="49" charset="-128"/>
                                  <a:cs typeface="Times New Roman" panose="02020603050405020304" pitchFamily="18" charset="0"/>
                                </a:rPr>
                                <m:t>2</m:t>
                              </m:r>
                              <m:r>
                                <a:rPr lang="en-US" sz="1500" i="1">
                                  <a:effectLst/>
                                  <a:latin typeface="Cambria Math" panose="02040503050406030204" pitchFamily="18" charset="0"/>
                                  <a:ea typeface="MS Mincho" panose="02020609040205080304" pitchFamily="49" charset="-128"/>
                                  <a:cs typeface="Times New Roman" panose="02020603050405020304" pitchFamily="18" charset="0"/>
                                </a:rPr>
                                <m:t>𝑑</m:t>
                              </m:r>
                            </m:den>
                          </m:f>
                          <m:r>
                            <a:rPr lang="en-US" sz="15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ctrlPr>
                                <a:rPr lang="en-US" sz="15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500" b="0" i="1" smtClean="0">
                                  <a:effectLst/>
                                  <a:latin typeface="Cambria Math" panose="02040503050406030204" pitchFamily="18" charset="0"/>
                                  <a:ea typeface="MS Mincho" panose="02020609040205080304" pitchFamily="49" charset="-128"/>
                                  <a:cs typeface="Times New Roman" panose="02020603050405020304" pitchFamily="18" charset="0"/>
                                </a:rPr>
                                <m:t>16</m:t>
                              </m:r>
                            </m:e>
                          </m:d>
                        </m:e>
                      </m:eqArr>
                    </m:oMath>
                  </m:oMathPara>
                </a14:m>
                <a:endParaRPr lang="en-US" sz="1500" b="0" i="1" dirty="0">
                  <a:effectLst/>
                  <a:ea typeface="MS Mincho" panose="02020609040205080304" pitchFamily="49" charset="-128"/>
                  <a:cs typeface="Times New Roman" panose="020206030504050203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eqArr>
                        <m:eqArrPr>
                          <m:ctrlPr>
                            <a:rPr lang="en-US" sz="1500" b="0" i="1" smtClean="0">
                              <a:effectLst/>
                              <a:latin typeface="Cambria Math" panose="02040503050406030204" pitchFamily="18" charset="0"/>
                              <a:ea typeface="MS Mincho" panose="02020609040205080304" pitchFamily="49" charset="-128"/>
                              <a:cs typeface="Times New Roman" panose="02020603050405020304" pitchFamily="18" charset="0"/>
                            </a:rPr>
                          </m:ctrlPr>
                        </m:eqArrPr>
                        <m:e>
                          <m:sSub>
                            <m:sSubPr>
                              <m:ctrlPr>
                                <a:rPr lang="ru-RU" sz="1500" i="1" smtClean="0">
                                  <a:effectLst/>
                                  <a:latin typeface="Cambria Math" panose="02040503050406030204" pitchFamily="18" charset="0"/>
                                </a:rPr>
                              </m:ctrlPr>
                            </m:sSubPr>
                            <m:e>
                              <m:r>
                                <a:rPr lang="en-US" sz="1500" i="1">
                                  <a:effectLst/>
                                  <a:latin typeface="Cambria Math" panose="02040503050406030204" pitchFamily="18" charset="0"/>
                                  <a:ea typeface="MS Mincho" panose="02020609040205080304" pitchFamily="49" charset="-128"/>
                                  <a:cs typeface="Times New Roman" panose="02020603050405020304" pitchFamily="18" charset="0"/>
                                </a:rPr>
                                <m:t>𝑁</m:t>
                              </m:r>
                            </m:e>
                            <m:sub>
                              <m:r>
                                <a:rPr lang="ru-RU" sz="1500" i="1">
                                  <a:effectLst/>
                                  <a:latin typeface="Cambria Math" panose="02040503050406030204" pitchFamily="18" charset="0"/>
                                  <a:ea typeface="MS Mincho" panose="02020609040205080304" pitchFamily="49" charset="-128"/>
                                  <a:cs typeface="Times New Roman" panose="02020603050405020304" pitchFamily="18" charset="0"/>
                                </a:rPr>
                                <m:t>𝑅𝑒𝑇𝑃</m:t>
                              </m:r>
                            </m:sub>
                          </m:sSub>
                          <m:r>
                            <a:rPr lang="ru-RU" sz="15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ru-RU" sz="1500" i="1">
                                  <a:effectLst/>
                                  <a:latin typeface="Cambria Math" panose="02040503050406030204" pitchFamily="18" charset="0"/>
                                </a:rPr>
                              </m:ctrlPr>
                            </m:fPr>
                            <m:num>
                              <m:sSub>
                                <m:sSubPr>
                                  <m:ctrlPr>
                                    <a:rPr lang="ru-RU" sz="1500" i="1">
                                      <a:effectLst/>
                                      <a:latin typeface="Cambria Math" panose="02040503050406030204" pitchFamily="18" charset="0"/>
                                    </a:rPr>
                                  </m:ctrlPr>
                                </m:sSubPr>
                                <m:e>
                                  <m:r>
                                    <a:rPr lang="en-US" sz="15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500" i="1">
                                      <a:effectLst/>
                                      <a:latin typeface="Cambria Math" panose="02040503050406030204" pitchFamily="18" charset="0"/>
                                      <a:ea typeface="MS Mincho" panose="02020609040205080304" pitchFamily="49" charset="-128"/>
                                      <a:cs typeface="Times New Roman" panose="02020603050405020304" pitchFamily="18" charset="0"/>
                                    </a:rPr>
                                    <m:t>𝑇𝑃</m:t>
                                  </m:r>
                                </m:sub>
                              </m:sSub>
                              <m:sSub>
                                <m:sSubPr>
                                  <m:ctrlPr>
                                    <a:rPr lang="ru-RU" sz="1500" i="1">
                                      <a:effectLst/>
                                      <a:latin typeface="Cambria Math" panose="02040503050406030204" pitchFamily="18" charset="0"/>
                                    </a:rPr>
                                  </m:ctrlPr>
                                </m:sSubPr>
                                <m:e>
                                  <m:r>
                                    <a:rPr lang="en-US" sz="15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500" i="1">
                                      <a:effectLst/>
                                      <a:latin typeface="Cambria Math" panose="02040503050406030204" pitchFamily="18" charset="0"/>
                                      <a:ea typeface="MS Mincho" panose="02020609040205080304" pitchFamily="49" charset="-128"/>
                                      <a:cs typeface="Times New Roman" panose="02020603050405020304" pitchFamily="18" charset="0"/>
                                    </a:rPr>
                                    <m:t>𝑇𝑃</m:t>
                                  </m:r>
                                </m:sub>
                              </m:sSub>
                              <m:r>
                                <a:rPr lang="en-US" sz="1500" i="1">
                                  <a:effectLst/>
                                  <a:latin typeface="Cambria Math" panose="02040503050406030204" pitchFamily="18" charset="0"/>
                                  <a:ea typeface="MS Mincho" panose="02020609040205080304" pitchFamily="49" charset="-128"/>
                                  <a:cs typeface="Times New Roman" panose="02020603050405020304" pitchFamily="18" charset="0"/>
                                </a:rPr>
                                <m:t>𝑑</m:t>
                              </m:r>
                            </m:num>
                            <m:den>
                              <m:sSub>
                                <m:sSubPr>
                                  <m:ctrlPr>
                                    <a:rPr lang="ru-RU" sz="1500" i="1">
                                      <a:effectLst/>
                                      <a:latin typeface="Cambria Math" panose="02040503050406030204" pitchFamily="18" charset="0"/>
                                    </a:rPr>
                                  </m:ctrlPr>
                                </m:sSubPr>
                                <m:e>
                                  <m:r>
                                    <a:rPr lang="en-US" sz="1500" i="1">
                                      <a:effectLst/>
                                      <a:latin typeface="Cambria Math" panose="02040503050406030204" pitchFamily="18" charset="0"/>
                                      <a:ea typeface="MS Mincho" panose="02020609040205080304" pitchFamily="49" charset="-128"/>
                                      <a:cs typeface="Times New Roman" panose="02020603050405020304" pitchFamily="18" charset="0"/>
                                    </a:rPr>
                                    <m:t>𝜇</m:t>
                                  </m:r>
                                </m:e>
                                <m:sub>
                                  <m:r>
                                    <a:rPr lang="en-US" sz="1500" i="1">
                                      <a:effectLst/>
                                      <a:latin typeface="Cambria Math" panose="02040503050406030204" pitchFamily="18" charset="0"/>
                                      <a:ea typeface="MS Mincho" panose="02020609040205080304" pitchFamily="49" charset="-128"/>
                                      <a:cs typeface="Times New Roman" panose="02020603050405020304" pitchFamily="18" charset="0"/>
                                    </a:rPr>
                                    <m:t>𝑇𝑃</m:t>
                                  </m:r>
                                </m:sub>
                              </m:sSub>
                            </m:den>
                          </m:f>
                          <m:r>
                            <a:rPr lang="en-US" sz="15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ctrlPr>
                                <a:rPr lang="en-US" sz="15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500" b="0" i="1" smtClean="0">
                                  <a:effectLst/>
                                  <a:latin typeface="Cambria Math" panose="02040503050406030204" pitchFamily="18" charset="0"/>
                                  <a:ea typeface="MS Mincho" panose="02020609040205080304" pitchFamily="49" charset="-128"/>
                                  <a:cs typeface="Times New Roman" panose="02020603050405020304" pitchFamily="18" charset="0"/>
                                </a:rPr>
                                <m:t>17</m:t>
                              </m:r>
                            </m:e>
                          </m:d>
                        </m:e>
                      </m:eqArr>
                    </m:oMath>
                  </m:oMathPara>
                </a14:m>
                <a:endParaRPr lang="en-US" sz="1500" b="0" i="1" dirty="0">
                  <a:effectLst/>
                  <a:ea typeface="MS Mincho" panose="02020609040205080304" pitchFamily="49" charset="-128"/>
                  <a:cs typeface="Times New Roman" panose="02020603050405020304" pitchFamily="18" charset="0"/>
                </a:endParaRPr>
              </a:p>
              <a:p>
                <a:pPr marL="0" indent="0">
                  <a:buNone/>
                </a:pPr>
                <a:endParaRPr lang="ru-RU" sz="1400" i="1" dirty="0"/>
              </a:p>
            </p:txBody>
          </p:sp>
        </mc:Choice>
        <mc:Fallback xmlns="">
          <p:sp>
            <p:nvSpPr>
              <p:cNvPr id="3" name="Объект 2">
                <a:extLst>
                  <a:ext uri="{FF2B5EF4-FFF2-40B4-BE49-F238E27FC236}">
                    <a16:creationId xmlns:a16="http://schemas.microsoft.com/office/drawing/2014/main" id="{FF373DE4-57B4-4D6A-B192-E789A7E0CFBB}"/>
                  </a:ext>
                </a:extLst>
              </p:cNvPr>
              <p:cNvSpPr>
                <a:spLocks noGrp="1" noRot="1" noChangeAspect="1" noMove="1" noResize="1" noEditPoints="1" noAdjustHandles="1" noChangeArrowheads="1" noChangeShapeType="1" noTextEdit="1"/>
              </p:cNvSpPr>
              <p:nvPr>
                <p:ph idx="1"/>
              </p:nvPr>
            </p:nvSpPr>
            <p:spPr>
              <a:xfrm>
                <a:off x="162962" y="365125"/>
                <a:ext cx="6860508" cy="6356350"/>
              </a:xfrm>
              <a:blipFill>
                <a:blip r:embed="rId2"/>
                <a:stretch>
                  <a:fillRect l="-267"/>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145E7F21-96F7-4D81-BDFF-61ACF836E95E}"/>
              </a:ext>
            </a:extLst>
          </p:cNvPr>
          <p:cNvSpPr>
            <a:spLocks noGrp="1"/>
          </p:cNvSpPr>
          <p:nvPr>
            <p:ph type="sldNum" sz="quarter" idx="12"/>
          </p:nvPr>
        </p:nvSpPr>
        <p:spPr/>
        <p:txBody>
          <a:bodyPr/>
          <a:lstStyle/>
          <a:p>
            <a:fld id="{5CD93907-F172-463F-80CA-92AEE29D67DA}" type="slidenum">
              <a:rPr lang="ru-RU" smtClean="0"/>
              <a:t>7</a:t>
            </a:fld>
            <a:endParaRPr lang="ru-RU" dirty="0"/>
          </a:p>
        </p:txBody>
      </p:sp>
      <p:pic>
        <p:nvPicPr>
          <p:cNvPr id="1026" name="Picture 2" descr="Picture background">
            <a:extLst>
              <a:ext uri="{FF2B5EF4-FFF2-40B4-BE49-F238E27FC236}">
                <a16:creationId xmlns:a16="http://schemas.microsoft.com/office/drawing/2014/main" id="{09E56A7D-E03A-426C-AD81-C679FF5E3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469" y="2079994"/>
            <a:ext cx="5005570" cy="35368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9493FC5-2098-4CEF-99A5-00E320C28EE1}"/>
              </a:ext>
            </a:extLst>
          </p:cNvPr>
          <p:cNvSpPr txBox="1"/>
          <p:nvPr/>
        </p:nvSpPr>
        <p:spPr>
          <a:xfrm>
            <a:off x="7700239" y="5616805"/>
            <a:ext cx="3013787" cy="369332"/>
          </a:xfrm>
          <a:prstGeom prst="rect">
            <a:avLst/>
          </a:prstGeom>
          <a:noFill/>
        </p:spPr>
        <p:txBody>
          <a:bodyPr wrap="square" rtlCol="0">
            <a:spAutoFit/>
          </a:bodyPr>
          <a:lstStyle/>
          <a:p>
            <a:r>
              <a:rPr lang="ru-RU" dirty="0"/>
              <a:t>Рисунок 4. Диаграмма Муди</a:t>
            </a:r>
          </a:p>
        </p:txBody>
      </p:sp>
    </p:spTree>
    <p:extLst>
      <p:ext uri="{BB962C8B-B14F-4D97-AF65-F5344CB8AC3E}">
        <p14:creationId xmlns:p14="http://schemas.microsoft.com/office/powerpoint/2010/main" val="364284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190D8540-CEB5-486A-B452-F9540F3E9219}"/>
                  </a:ext>
                </a:extLst>
              </p:cNvPr>
              <p:cNvSpPr>
                <a:spLocks noGrp="1"/>
              </p:cNvSpPr>
              <p:nvPr>
                <p:ph idx="1"/>
              </p:nvPr>
            </p:nvSpPr>
            <p:spPr>
              <a:xfrm>
                <a:off x="4691743" y="599006"/>
                <a:ext cx="7354078" cy="5757343"/>
              </a:xfrm>
            </p:spPr>
            <p:txBody>
              <a:bodyPr>
                <a:normAutofit/>
              </a:bodyPr>
              <a:lstStyle/>
              <a:p>
                <a:pPr marL="0" indent="0">
                  <a:lnSpc>
                    <a:spcPct val="150000"/>
                  </a:lnSpc>
                  <a:buNone/>
                </a:pPr>
                <a:r>
                  <a:rPr lang="ru-RU" sz="1400" i="1" dirty="0"/>
                  <a:t>Модель пробкового режима потока</a:t>
                </a:r>
              </a:p>
              <a:p>
                <a:pPr marL="0" indent="0">
                  <a:lnSpc>
                    <a:spcPct val="150000"/>
                  </a:lnSpc>
                  <a:buNone/>
                </a:pPr>
                <a14:m>
                  <m:oMathPara xmlns:m="http://schemas.openxmlformats.org/officeDocument/2006/math">
                    <m:oMathParaPr>
                      <m:jc m:val="centerGroup"/>
                    </m:oMathParaPr>
                    <m:oMath xmlns:m="http://schemas.openxmlformats.org/officeDocument/2006/math">
                      <m:eqArr>
                        <m:eqArr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eqArrPr>
                        <m:e>
                          <m:sSub>
                            <m:sSubPr>
                              <m:ctrlPr>
                                <a:rPr lang="ru-RU" sz="1400" i="1" smtClean="0">
                                  <a:effectLst/>
                                  <a:latin typeface="Cambria Math" panose="02040503050406030204" pitchFamily="18" charset="0"/>
                                </a:rPr>
                              </m:ctrlPr>
                            </m:sSubPr>
                            <m:e>
                              <m:d>
                                <m:dPr>
                                  <m:ctrlPr>
                                    <a:rPr lang="ru-RU" sz="1400" i="1">
                                      <a:effectLst/>
                                      <a:latin typeface="Cambria Math" panose="02040503050406030204" pitchFamily="18" charset="0"/>
                                    </a:rPr>
                                  </m:ctrlPr>
                                </m:dPr>
                                <m:e>
                                  <m:f>
                                    <m:fPr>
                                      <m:ctrlPr>
                                        <a:rPr lang="ru-RU" sz="1400" i="1">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𝑑𝐿</m:t>
                                      </m:r>
                                    </m:den>
                                  </m:f>
                                </m:e>
                              </m:d>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гравитационн</m:t>
                              </m:r>
                              <m:r>
                                <a:rPr lang="ru-RU" sz="1400" b="0" i="1" smtClean="0">
                                  <a:effectLst/>
                                  <a:latin typeface="Cambria Math" panose="02040503050406030204" pitchFamily="18" charset="0"/>
                                  <a:ea typeface="MS Mincho" panose="02020609040205080304" pitchFamily="49" charset="-128"/>
                                  <a:cs typeface="Times New Roman" panose="02020603050405020304" pitchFamily="18" charset="0"/>
                                </a:rPr>
                                <m:t>ая</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m:t>
                          </m:r>
                          <m:sSup>
                            <m:sSupPr>
                              <m:ctrlPr>
                                <a:rPr lang="ru-RU" sz="1400" i="1">
                                  <a:effectLst/>
                                  <a:latin typeface="Cambria Math" panose="02040503050406030204" pitchFamily="18" charset="0"/>
                                </a:rPr>
                              </m:ctrlPr>
                            </m:sSupPr>
                            <m:e>
                              <m:d>
                                <m:dPr>
                                  <m:begChr m:val="["/>
                                  <m:endChr m:val="]"/>
                                  <m:ctrlPr>
                                    <a:rPr lang="ru-RU" sz="1400" i="1">
                                      <a:effectLst/>
                                      <a:latin typeface="Cambria Math" panose="02040503050406030204" pitchFamily="18" charset="0"/>
                                    </a:rPr>
                                  </m:ctrlPr>
                                </m:dPr>
                                <m:e>
                                  <m:d>
                                    <m:dPr>
                                      <m:ctrlPr>
                                        <a:rPr lang="ru-RU" sz="1400" i="1">
                                          <a:effectLst/>
                                          <a:latin typeface="Cambria Math" panose="02040503050406030204" pitchFamily="18" charset="0"/>
                                        </a:rPr>
                                      </m:ctrlPr>
                                    </m:d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1− </m:t>
                                      </m:r>
                                      <m:r>
                                        <a:rPr lang="ru-RU" sz="1400" i="1">
                                          <a:effectLst/>
                                          <a:latin typeface="Cambria Math" panose="02040503050406030204" pitchFamily="18" charset="0"/>
                                          <a:ea typeface="MS Mincho" panose="02020609040205080304" pitchFamily="49" charset="-128"/>
                                          <a:cs typeface="Times New Roman" panose="02020603050405020304" pitchFamily="18" charset="0"/>
                                        </a:rPr>
                                        <m:t>𝛽</m:t>
                                      </m:r>
                                    </m:e>
                                  </m:d>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𝐿𝑆</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 </m:t>
                                  </m:r>
                                  <m:r>
                                    <a:rPr lang="ru-RU" sz="1400" i="1">
                                      <a:effectLst/>
                                      <a:latin typeface="Cambria Math" panose="02040503050406030204" pitchFamily="18" charset="0"/>
                                      <a:ea typeface="MS Mincho" panose="02020609040205080304" pitchFamily="49" charset="-128"/>
                                      <a:cs typeface="Times New Roman" panose="02020603050405020304" pitchFamily="18" charset="0"/>
                                    </a:rPr>
                                    <m:t>𝛽</m:t>
                                  </m:r>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𝑔</m:t>
                                      </m:r>
                                    </m:sub>
                                  </m:sSub>
                                </m:e>
                              </m:d>
                              <m:r>
                                <a:rPr lang="en-US" sz="1400" i="1">
                                  <a:effectLst/>
                                  <a:latin typeface="Cambria Math" panose="02040503050406030204" pitchFamily="18" charset="0"/>
                                  <a:ea typeface="MS Mincho" panose="02020609040205080304" pitchFamily="49" charset="-128"/>
                                  <a:cs typeface="Times New Roman" panose="02020603050405020304" pitchFamily="18" charset="0"/>
                                </a:rPr>
                                <m:t>𝑔𝑠𝑖𝑛</m:t>
                              </m:r>
                              <m:r>
                                <a:rPr lang="en-US" sz="1400" i="1">
                                  <a:effectLst/>
                                  <a:latin typeface="Cambria Math" panose="02040503050406030204" pitchFamily="18" charset="0"/>
                                  <a:ea typeface="MS Mincho" panose="02020609040205080304" pitchFamily="49" charset="-128"/>
                                  <a:cs typeface="Times New Roman" panose="02020603050405020304" pitchFamily="18" charset="0"/>
                                </a:rPr>
                                <m:t>𝜃</m:t>
                              </m:r>
                            </m:e>
                            <m:sup/>
                          </m:sSup>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18</m:t>
                              </m:r>
                            </m:e>
                          </m:d>
                        </m:e>
                      </m:eqArr>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 </m:t>
                      </m:r>
                    </m:oMath>
                  </m:oMathPara>
                </a14:m>
                <a:endParaRPr lang="en-US" sz="1400" b="0" i="1" dirty="0">
                  <a:effectLst/>
                  <a:ea typeface="MS Mincho" panose="02020609040205080304" pitchFamily="49" charset="-128"/>
                  <a:cs typeface="Times New Roman" panose="020206030504050203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eqArr>
                        <m:eqArr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eqArrPr>
                        <m:e>
                          <m:sSub>
                            <m:sSubPr>
                              <m:ctrlPr>
                                <a:rPr lang="ru-RU" sz="1400" i="1" smtClean="0">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𝐿𝑆</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𝐿</m:t>
                              </m:r>
                            </m:sub>
                          </m:sSub>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𝐻</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𝐿𝐿𝑆</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𝑔</m:t>
                              </m:r>
                            </m:sub>
                          </m:sSub>
                          <m:d>
                            <m:dPr>
                              <m:ctrlPr>
                                <a:rPr lang="ru-RU" sz="1400" i="1">
                                  <a:effectLst/>
                                  <a:latin typeface="Cambria Math" panose="02040503050406030204" pitchFamily="18" charset="0"/>
                                </a:rPr>
                              </m:ctrlPr>
                            </m:d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1− </m:t>
                              </m:r>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𝐻</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𝐿𝐿𝑆</m:t>
                                  </m:r>
                                </m:sub>
                              </m:sSub>
                            </m:e>
                          </m:d>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19</m:t>
                              </m:r>
                            </m:e>
                          </m:d>
                        </m:e>
                      </m:eqArr>
                    </m:oMath>
                  </m:oMathPara>
                </a14:m>
                <a:endParaRPr lang="en-US" sz="1400" b="0" i="1" dirty="0">
                  <a:effectLst/>
                  <a:ea typeface="MS Mincho" panose="02020609040205080304" pitchFamily="49" charset="-128"/>
                  <a:cs typeface="Times New Roman" panose="020206030504050203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eqArr>
                        <m:eqArr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eqArrPr>
                        <m:e>
                          <m:sSub>
                            <m:sSubPr>
                              <m:ctrlPr>
                                <a:rPr lang="ru-RU" sz="1400" i="1" smtClean="0">
                                  <a:effectLst/>
                                  <a:latin typeface="Cambria Math" panose="02040503050406030204" pitchFamily="18" charset="0"/>
                                </a:rPr>
                              </m:ctrlPr>
                            </m:sSubPr>
                            <m:e>
                              <m:d>
                                <m:dPr>
                                  <m:ctrlPr>
                                    <a:rPr lang="ru-RU" sz="1400" i="1">
                                      <a:effectLst/>
                                      <a:latin typeface="Cambria Math" panose="02040503050406030204" pitchFamily="18" charset="0"/>
                                    </a:rPr>
                                  </m:ctrlPr>
                                </m:dPr>
                                <m:e>
                                  <m:f>
                                    <m:fPr>
                                      <m:ctrlPr>
                                        <a:rPr lang="ru-RU" sz="1400" i="1">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𝑑𝐿</m:t>
                                      </m:r>
                                    </m:den>
                                  </m:f>
                                </m:e>
                              </m:d>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трения</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en-US" sz="1400" i="1">
                                      <a:effectLst/>
                                      <a:latin typeface="Cambria Math" panose="02040503050406030204" pitchFamily="18" charset="0"/>
                                      <a:ea typeface="MS Mincho" panose="02020609040205080304" pitchFamily="49" charset="-128"/>
                                      <a:cs typeface="Times New Roman" panose="02020603050405020304" pitchFamily="18" charset="0"/>
                                    </a:rPr>
                                    <m:t>𝑓</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𝐿𝑆</m:t>
                                  </m:r>
                                </m:sub>
                              </m:sSub>
                              <m:sSub>
                                <m:sSubPr>
                                  <m:ctrlPr>
                                    <a:rPr lang="ru-RU" sz="1400" i="1">
                                      <a:effectLst/>
                                      <a:latin typeface="Cambria Math" panose="02040503050406030204" pitchFamily="18" charset="0"/>
                                    </a:rPr>
                                  </m:ctrlPr>
                                </m:sSubPr>
                                <m:e>
                                  <m:r>
                                    <a:rPr lang="en-US" sz="14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𝐿𝑆</m:t>
                                  </m:r>
                                </m:sub>
                              </m:sSub>
                              <m:sSubSup>
                                <m:sSubSupPr>
                                  <m:ctrlPr>
                                    <a:rPr lang="ru-RU" sz="1400" i="1">
                                      <a:effectLst/>
                                      <a:latin typeface="Cambria Math" panose="02040503050406030204" pitchFamily="18" charset="0"/>
                                    </a:rPr>
                                  </m:ctrlPr>
                                </m:sSubSupPr>
                                <m:e>
                                  <m:r>
                                    <a:rPr lang="en-US" sz="14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𝑚</m:t>
                                  </m:r>
                                </m:sub>
                                <m:sup>
                                  <m:r>
                                    <a:rPr lang="en-US" sz="1400" i="1">
                                      <a:effectLst/>
                                      <a:latin typeface="Cambria Math" panose="02040503050406030204" pitchFamily="18" charset="0"/>
                                      <a:ea typeface="MS Mincho" panose="02020609040205080304" pitchFamily="49" charset="-128"/>
                                      <a:cs typeface="Times New Roman" panose="02020603050405020304" pitchFamily="18" charset="0"/>
                                    </a:rPr>
                                    <m:t>2</m:t>
                                  </m:r>
                                </m:sup>
                              </m:sSubSup>
                            </m:num>
                            <m:den>
                              <m:r>
                                <a:rPr lang="en-US" sz="1400" i="1">
                                  <a:effectLst/>
                                  <a:latin typeface="Cambria Math" panose="02040503050406030204" pitchFamily="18" charset="0"/>
                                  <a:ea typeface="MS Mincho" panose="02020609040205080304" pitchFamily="49" charset="-128"/>
                                  <a:cs typeface="Times New Roman" panose="02020603050405020304" pitchFamily="18" charset="0"/>
                                </a:rPr>
                                <m:t>2</m:t>
                              </m:r>
                              <m:r>
                                <a:rPr lang="en-US" sz="1400" i="1">
                                  <a:effectLst/>
                                  <a:latin typeface="Cambria Math" panose="02040503050406030204" pitchFamily="18" charset="0"/>
                                  <a:ea typeface="MS Mincho" panose="02020609040205080304" pitchFamily="49" charset="-128"/>
                                  <a:cs typeface="Times New Roman" panose="02020603050405020304" pitchFamily="18" charset="0"/>
                                </a:rPr>
                                <m:t>𝑑</m:t>
                              </m:r>
                            </m:den>
                          </m:f>
                          <m:d>
                            <m:dPr>
                              <m:ctrlPr>
                                <a:rPr lang="ru-RU" sz="1400" i="1">
                                  <a:effectLst/>
                                  <a:latin typeface="Cambria Math" panose="02040503050406030204" pitchFamily="18" charset="0"/>
                                </a:rPr>
                              </m:ctrlPr>
                            </m:dPr>
                            <m:e>
                              <m:r>
                                <a:rPr lang="en-US" sz="1400" i="1">
                                  <a:effectLst/>
                                  <a:latin typeface="Cambria Math" panose="02040503050406030204" pitchFamily="18" charset="0"/>
                                  <a:ea typeface="MS Mincho" panose="02020609040205080304" pitchFamily="49" charset="-128"/>
                                  <a:cs typeface="Times New Roman" panose="02020603050405020304" pitchFamily="18" charset="0"/>
                                </a:rPr>
                                <m:t>1− </m:t>
                              </m:r>
                              <m:r>
                                <a:rPr lang="en-US" sz="1400" i="1">
                                  <a:effectLst/>
                                  <a:latin typeface="Cambria Math" panose="02040503050406030204" pitchFamily="18" charset="0"/>
                                  <a:ea typeface="MS Mincho" panose="02020609040205080304" pitchFamily="49" charset="-128"/>
                                  <a:cs typeface="Times New Roman" panose="02020603050405020304" pitchFamily="18" charset="0"/>
                                </a:rPr>
                                <m:t>𝛽</m:t>
                              </m:r>
                            </m:e>
                          </m:d>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20</m:t>
                              </m:r>
                            </m:e>
                          </m:d>
                        </m:e>
                      </m:eqArr>
                    </m:oMath>
                  </m:oMathPara>
                </a14:m>
                <a:endParaRPr lang="en-US" sz="1400" b="0" i="1" dirty="0">
                  <a:effectLst/>
                  <a:ea typeface="MS Mincho" panose="02020609040205080304" pitchFamily="49" charset="-128"/>
                  <a:cs typeface="Times New Roman" panose="020206030504050203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eqArr>
                        <m:eqArr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eqArrPr>
                        <m:e>
                          <m:sSub>
                            <m:sSubPr>
                              <m:ctrlPr>
                                <a:rPr lang="ru-RU" sz="1400" i="1" smtClean="0">
                                  <a:effectLst/>
                                  <a:latin typeface="Cambria Math" panose="02040503050406030204" pitchFamily="18" charset="0"/>
                                </a:rPr>
                              </m:ctrlPr>
                            </m:sSubPr>
                            <m:e>
                              <m:r>
                                <a:rPr lang="en-US" sz="1400" i="1">
                                  <a:effectLst/>
                                  <a:latin typeface="Cambria Math" panose="02040503050406030204" pitchFamily="18" charset="0"/>
                                  <a:ea typeface="MS Mincho" panose="02020609040205080304" pitchFamily="49" charset="-128"/>
                                  <a:cs typeface="Times New Roman" panose="02020603050405020304" pitchFamily="18" charset="0"/>
                                </a:rPr>
                                <m:t>𝑁</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𝑅𝑒𝐿𝑆</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en-US" sz="14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𝐿𝑆</m:t>
                                  </m:r>
                                </m:sub>
                              </m:sSub>
                              <m:sSub>
                                <m:sSubPr>
                                  <m:ctrlPr>
                                    <a:rPr lang="ru-RU" sz="1400" i="1">
                                      <a:effectLst/>
                                      <a:latin typeface="Cambria Math" panose="02040503050406030204" pitchFamily="18" charset="0"/>
                                    </a:rPr>
                                  </m:ctrlPr>
                                </m:sSubPr>
                                <m:e>
                                  <m:r>
                                    <a:rPr lang="en-US" sz="1400" i="1">
                                      <a:effectLst/>
                                      <a:latin typeface="Cambria Math" panose="02040503050406030204" pitchFamily="18" charset="0"/>
                                      <a:ea typeface="MS Mincho" panose="02020609040205080304" pitchFamily="49" charset="-128"/>
                                      <a:cs typeface="Times New Roman" panose="02020603050405020304" pitchFamily="18" charset="0"/>
                                    </a:rPr>
                                    <m:t>𝑣</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𝑚</m:t>
                                  </m:r>
                                </m:sub>
                              </m:s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𝑑</m:t>
                              </m:r>
                            </m:num>
                            <m:den>
                              <m:sSub>
                                <m:sSubPr>
                                  <m:ctrlPr>
                                    <a:rPr lang="ru-RU" sz="1400" i="1">
                                      <a:effectLst/>
                                      <a:latin typeface="Cambria Math" panose="02040503050406030204" pitchFamily="18" charset="0"/>
                                    </a:rPr>
                                  </m:ctrlPr>
                                </m:sSubPr>
                                <m:e>
                                  <m:r>
                                    <a:rPr lang="en-US" sz="1400" i="1">
                                      <a:effectLst/>
                                      <a:latin typeface="Cambria Math" panose="02040503050406030204" pitchFamily="18" charset="0"/>
                                      <a:ea typeface="MS Mincho" panose="02020609040205080304" pitchFamily="49" charset="-128"/>
                                      <a:cs typeface="Times New Roman" panose="02020603050405020304" pitchFamily="18" charset="0"/>
                                    </a:rPr>
                                    <m:t>𝜇</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𝐿𝑆</m:t>
                                  </m:r>
                                </m:sub>
                              </m:sSub>
                            </m:den>
                          </m:f>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21</m:t>
                              </m:r>
                            </m:e>
                          </m:d>
                        </m:e>
                      </m:eqArr>
                    </m:oMath>
                  </m:oMathPara>
                </a14:m>
                <a:endParaRPr lang="en-US" sz="1400" b="0" i="1" dirty="0">
                  <a:effectLst/>
                  <a:ea typeface="MS Mincho" panose="02020609040205080304" pitchFamily="49" charset="-128"/>
                  <a:cs typeface="Times New Roman" panose="02020603050405020304" pitchFamily="18" charset="0"/>
                </a:endParaRPr>
              </a:p>
              <a:p>
                <a:pPr marL="0" indent="0">
                  <a:buNone/>
                </a:pPr>
                <a:endParaRPr lang="ru-RU" sz="1400" i="1" dirty="0"/>
              </a:p>
            </p:txBody>
          </p:sp>
        </mc:Choice>
        <mc:Fallback xmlns="">
          <p:sp>
            <p:nvSpPr>
              <p:cNvPr id="3" name="Объект 2">
                <a:extLst>
                  <a:ext uri="{FF2B5EF4-FFF2-40B4-BE49-F238E27FC236}">
                    <a16:creationId xmlns:a16="http://schemas.microsoft.com/office/drawing/2014/main" id="{190D8540-CEB5-486A-B452-F9540F3E9219}"/>
                  </a:ext>
                </a:extLst>
              </p:cNvPr>
              <p:cNvSpPr>
                <a:spLocks noGrp="1" noRot="1" noChangeAspect="1" noMove="1" noResize="1" noEditPoints="1" noAdjustHandles="1" noChangeArrowheads="1" noChangeShapeType="1" noTextEdit="1"/>
              </p:cNvSpPr>
              <p:nvPr>
                <p:ph idx="1"/>
              </p:nvPr>
            </p:nvSpPr>
            <p:spPr>
              <a:xfrm>
                <a:off x="4691743" y="599006"/>
                <a:ext cx="7354078" cy="5757343"/>
              </a:xfrm>
              <a:blipFill>
                <a:blip r:embed="rId2"/>
                <a:stretch>
                  <a:fillRect l="-249"/>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779D6F80-1EDD-4743-BC79-740DA4D0B804}"/>
              </a:ext>
            </a:extLst>
          </p:cNvPr>
          <p:cNvSpPr>
            <a:spLocks noGrp="1"/>
          </p:cNvSpPr>
          <p:nvPr>
            <p:ph type="sldNum" sz="quarter" idx="12"/>
          </p:nvPr>
        </p:nvSpPr>
        <p:spPr/>
        <p:txBody>
          <a:bodyPr/>
          <a:lstStyle/>
          <a:p>
            <a:fld id="{5CD93907-F172-463F-80CA-92AEE29D67DA}" type="slidenum">
              <a:rPr lang="ru-RU" smtClean="0"/>
              <a:t>8</a:t>
            </a:fld>
            <a:endParaRPr lang="ru-RU"/>
          </a:p>
        </p:txBody>
      </p:sp>
      <p:pic>
        <p:nvPicPr>
          <p:cNvPr id="5" name="Рисунок 4">
            <a:extLst>
              <a:ext uri="{FF2B5EF4-FFF2-40B4-BE49-F238E27FC236}">
                <a16:creationId xmlns:a16="http://schemas.microsoft.com/office/drawing/2014/main" id="{06059AA8-1D4F-4A33-9B02-5A6C1E696A5B}"/>
              </a:ext>
            </a:extLst>
          </p:cNvPr>
          <p:cNvPicPr/>
          <p:nvPr/>
        </p:nvPicPr>
        <p:blipFill rotWithShape="1">
          <a:blip r:embed="rId3"/>
          <a:srcRect l="20909" t="29191" r="52281" b="20410"/>
          <a:stretch/>
        </p:blipFill>
        <p:spPr bwMode="auto">
          <a:xfrm>
            <a:off x="345233" y="599006"/>
            <a:ext cx="4139291" cy="4570153"/>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0E45E17A-BD4F-472A-BE5B-471D7E6B7A9F}"/>
              </a:ext>
            </a:extLst>
          </p:cNvPr>
          <p:cNvSpPr txBox="1"/>
          <p:nvPr/>
        </p:nvSpPr>
        <p:spPr>
          <a:xfrm>
            <a:off x="788941" y="5335664"/>
            <a:ext cx="3251873" cy="923330"/>
          </a:xfrm>
          <a:prstGeom prst="rect">
            <a:avLst/>
          </a:prstGeom>
          <a:noFill/>
        </p:spPr>
        <p:txBody>
          <a:bodyPr wrap="square" rtlCol="0">
            <a:spAutoFit/>
          </a:bodyPr>
          <a:lstStyle/>
          <a:p>
            <a:pPr algn="ctr"/>
            <a:r>
              <a:rPr lang="ru-RU" dirty="0"/>
              <a:t>Рисунок 5. Схематичная модель пробкового режима потока</a:t>
            </a:r>
          </a:p>
        </p:txBody>
      </p:sp>
      <p:sp>
        <p:nvSpPr>
          <p:cNvPr id="8" name="Заголовок 7">
            <a:extLst>
              <a:ext uri="{FF2B5EF4-FFF2-40B4-BE49-F238E27FC236}">
                <a16:creationId xmlns:a16="http://schemas.microsoft.com/office/drawing/2014/main" id="{E1A9588D-796F-4402-A958-8F1A193F21C2}"/>
              </a:ext>
            </a:extLst>
          </p:cNvPr>
          <p:cNvSpPr>
            <a:spLocks noGrp="1"/>
          </p:cNvSpPr>
          <p:nvPr>
            <p:ph type="title"/>
          </p:nvPr>
        </p:nvSpPr>
        <p:spPr>
          <a:xfrm>
            <a:off x="-2399522" y="724304"/>
            <a:ext cx="1923661" cy="1325563"/>
          </a:xfrm>
        </p:spPr>
        <p:txBody>
          <a:bodyPr/>
          <a:lstStyle/>
          <a:p>
            <a:endParaRPr lang="ru-RU" dirty="0"/>
          </a:p>
        </p:txBody>
      </p:sp>
    </p:spTree>
    <p:extLst>
      <p:ext uri="{BB962C8B-B14F-4D97-AF65-F5344CB8AC3E}">
        <p14:creationId xmlns:p14="http://schemas.microsoft.com/office/powerpoint/2010/main" val="881333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B2F00C-8EEA-4BE2-8162-60F9F07E4004}"/>
              </a:ext>
            </a:extLst>
          </p:cNvPr>
          <p:cNvSpPr>
            <a:spLocks noGrp="1"/>
          </p:cNvSpPr>
          <p:nvPr>
            <p:ph type="title"/>
          </p:nvPr>
        </p:nvSpPr>
        <p:spPr>
          <a:xfrm>
            <a:off x="838200" y="136525"/>
            <a:ext cx="10515600" cy="1325563"/>
          </a:xfrm>
        </p:spPr>
        <p:txBody>
          <a:bodyPr>
            <a:normAutofit/>
          </a:bodyPr>
          <a:lstStyle/>
          <a:p>
            <a:pPr algn="ctr"/>
            <a:r>
              <a:rPr lang="ru-RU" sz="2800" dirty="0"/>
              <a:t>Модель кольцевого режима потока</a:t>
            </a:r>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D66AB595-A2C3-40B5-911A-D8E1F3826414}"/>
                  </a:ext>
                </a:extLst>
              </p:cNvPr>
              <p:cNvSpPr>
                <a:spLocks noGrp="1"/>
              </p:cNvSpPr>
              <p:nvPr>
                <p:ph idx="1"/>
              </p:nvPr>
            </p:nvSpPr>
            <p:spPr>
              <a:xfrm>
                <a:off x="838200" y="1253331"/>
                <a:ext cx="6990184" cy="4998180"/>
              </a:xfrm>
            </p:spPr>
            <p:txBody>
              <a:bodyPr>
                <a:normAutofit/>
              </a:bodyPr>
              <a:lstStyle/>
              <a:p>
                <a:pPr marL="0" indent="0" algn="just">
                  <a:lnSpc>
                    <a:spcPct val="150000"/>
                  </a:lnSpc>
                  <a:buNone/>
                </a:pPr>
                <a14:m>
                  <m:oMathPara xmlns:m="http://schemas.openxmlformats.org/officeDocument/2006/math">
                    <m:oMathParaPr>
                      <m:jc m:val="centerGroup"/>
                    </m:oMathParaPr>
                    <m:oMath xmlns:m="http://schemas.openxmlformats.org/officeDocument/2006/math">
                      <m:eqArr>
                        <m:eqArr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eqArrPr>
                        <m:e>
                          <m:sSub>
                            <m:sSubPr>
                              <m:ctrlPr>
                                <a:rPr lang="ru-RU" sz="1400" i="1" smtClean="0">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 </m:t>
                              </m:r>
                              <m:d>
                                <m:dPr>
                                  <m:ctrlPr>
                                    <a:rPr lang="ru-RU" sz="1400" i="1">
                                      <a:effectLst/>
                                      <a:latin typeface="Cambria Math" panose="02040503050406030204" pitchFamily="18" charset="0"/>
                                    </a:rPr>
                                  </m:ctrlPr>
                                </m:dPr>
                                <m:e>
                                  <m:f>
                                    <m:fPr>
                                      <m:ctrlPr>
                                        <a:rPr lang="ru-RU" sz="1400" i="1">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𝑑𝐿</m:t>
                                      </m:r>
                                    </m:den>
                                  </m:f>
                                </m:e>
                              </m:d>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общ</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400" i="1">
                                  <a:effectLst/>
                                  <a:latin typeface="Cambria Math" panose="02040503050406030204" pitchFamily="18" charset="0"/>
                                </a:rPr>
                              </m:ctrlPr>
                            </m:sSubPr>
                            <m:e>
                              <m:d>
                                <m:dPr>
                                  <m:ctrlPr>
                                    <a:rPr lang="ru-RU" sz="1400" i="1">
                                      <a:effectLst/>
                                      <a:latin typeface="Cambria Math" panose="02040503050406030204" pitchFamily="18" charset="0"/>
                                    </a:rPr>
                                  </m:ctrlPr>
                                </m:dPr>
                                <m:e>
                                  <m:f>
                                    <m:fPr>
                                      <m:ctrlPr>
                                        <a:rPr lang="ru-RU" sz="1400" i="1">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𝑑𝐿</m:t>
                                      </m:r>
                                    </m:den>
                                  </m:f>
                                </m:e>
                              </m:d>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𝐶</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 </m:t>
                          </m:r>
                          <m:sSubSup>
                            <m:sSubSupPr>
                              <m:ctrlPr>
                                <a:rPr lang="ru-RU" sz="1400" i="1">
                                  <a:effectLst/>
                                  <a:latin typeface="Cambria Math" panose="02040503050406030204" pitchFamily="18" charset="0"/>
                                </a:rPr>
                              </m:ctrlPr>
                            </m:sSubSup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𝜑</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𝐶</m:t>
                              </m:r>
                            </m:sub>
                            <m:sup>
                              <m:r>
                                <a:rPr lang="ru-RU" sz="1400" i="1">
                                  <a:effectLst/>
                                  <a:latin typeface="Cambria Math" panose="02040503050406030204" pitchFamily="18" charset="0"/>
                                  <a:ea typeface="MS Mincho" panose="02020609040205080304" pitchFamily="49" charset="-128"/>
                                  <a:cs typeface="Times New Roman" panose="02020603050405020304" pitchFamily="18" charset="0"/>
                                </a:rPr>
                                <m:t>2</m:t>
                              </m:r>
                            </m:sup>
                          </m:sSubSup>
                          <m:sSub>
                            <m:sSubPr>
                              <m:ctrlPr>
                                <a:rPr lang="ru-RU" sz="1400" i="1">
                                  <a:effectLst/>
                                  <a:latin typeface="Cambria Math" panose="02040503050406030204" pitchFamily="18" charset="0"/>
                                </a:rPr>
                              </m:ctrlPr>
                            </m:sSubPr>
                            <m:e>
                              <m:d>
                                <m:dPr>
                                  <m:ctrlPr>
                                    <a:rPr lang="ru-RU" sz="1400" i="1">
                                      <a:effectLst/>
                                      <a:latin typeface="Cambria Math" panose="02040503050406030204" pitchFamily="18" charset="0"/>
                                    </a:rPr>
                                  </m:ctrlPr>
                                </m:dPr>
                                <m:e>
                                  <m:f>
                                    <m:fPr>
                                      <m:ctrlPr>
                                        <a:rPr lang="ru-RU" sz="1400" i="1">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𝑑𝐿</m:t>
                                      </m:r>
                                    </m:den>
                                  </m:f>
                                </m:e>
                              </m:d>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𝑆𝐶</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m:t>
                          </m:r>
                          <m:r>
                            <a:rPr lang="en-US" sz="1400" i="1">
                              <a:effectLst/>
                              <a:latin typeface="Cambria Math" panose="02040503050406030204" pitchFamily="18" charset="0"/>
                              <a:ea typeface="MS Mincho" panose="02020609040205080304" pitchFamily="49" charset="-128"/>
                              <a:cs typeface="Times New Roman" panose="02020603050405020304" pitchFamily="18" charset="0"/>
                            </a:rPr>
                            <m:t>𝑔</m:t>
                          </m:r>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𝐶</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𝑠𝑖𝑛</m:t>
                          </m:r>
                          <m:r>
                            <a:rPr lang="ru-RU" sz="1400" i="1">
                              <a:effectLst/>
                              <a:latin typeface="Cambria Math" panose="02040503050406030204" pitchFamily="18" charset="0"/>
                              <a:ea typeface="MS Mincho" panose="02020609040205080304" pitchFamily="49" charset="-128"/>
                              <a:cs typeface="Times New Roman" panose="02020603050405020304" pitchFamily="18" charset="0"/>
                            </a:rPr>
                            <m:t>𝜃</m:t>
                          </m:r>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22</m:t>
                              </m:r>
                            </m:e>
                          </m:d>
                        </m:e>
                      </m:eqArr>
                    </m:oMath>
                  </m:oMathPara>
                </a14:m>
                <a:endParaRPr lang="en-US" sz="1400" b="0" dirty="0">
                  <a:effectLst/>
                  <a:ea typeface="MS Mincho" panose="02020609040205080304" pitchFamily="49" charset="-128"/>
                  <a:cs typeface="Times New Roman" panose="02020603050405020304" pitchFamily="18" charset="0"/>
                </a:endParaRPr>
              </a:p>
              <a:p>
                <a:pPr marL="0" indent="0" algn="just">
                  <a:lnSpc>
                    <a:spcPct val="150000"/>
                  </a:lnSpc>
                  <a:buNone/>
                </a:pPr>
                <a14:m>
                  <m:oMathPara xmlns:m="http://schemas.openxmlformats.org/officeDocument/2006/math">
                    <m:oMathParaPr>
                      <m:jc m:val="center"/>
                    </m:oMathParaPr>
                    <m:oMath xmlns:m="http://schemas.openxmlformats.org/officeDocument/2006/math">
                      <m:eqArr>
                        <m:eqArr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eqArrPr>
                        <m:e>
                          <m:sSub>
                            <m:sSubPr>
                              <m:ctrlPr>
                                <a:rPr lang="ru-RU" sz="1400" i="1" smtClean="0">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ru-RU" sz="1400" i="1">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𝑑𝐿</m:t>
                                  </m:r>
                                </m:den>
                              </m:f>
                              <m:r>
                                <a:rPr lang="ru-RU" sz="1400" i="1">
                                  <a:effectLst/>
                                  <a:latin typeface="Cambria Math" panose="02040503050406030204" pitchFamily="18" charset="0"/>
                                  <a:ea typeface="MS Mincho" panose="02020609040205080304" pitchFamily="49" charset="-128"/>
                                  <a:cs typeface="Times New Roman" panose="02020603050405020304" pitchFamily="18" charset="0"/>
                                </a:rPr>
                                <m:t>)</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общ</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ru-RU" sz="1400" i="1">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𝑑𝐿</m:t>
                                  </m:r>
                                </m:den>
                              </m:f>
                              <m:r>
                                <a:rPr lang="ru-RU" sz="1400" i="1">
                                  <a:effectLst/>
                                  <a:latin typeface="Cambria Math" panose="02040503050406030204" pitchFamily="18" charset="0"/>
                                  <a:ea typeface="MS Mincho" panose="02020609040205080304" pitchFamily="49" charset="-128"/>
                                  <a:cs typeface="Times New Roman" panose="02020603050405020304" pitchFamily="18" charset="0"/>
                                </a:rPr>
                                <m:t>)</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𝐹</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 </m:t>
                          </m:r>
                          <m:sSubSup>
                            <m:sSubSupPr>
                              <m:ctrlPr>
                                <a:rPr lang="ru-RU" sz="1400" i="1">
                                  <a:effectLst/>
                                  <a:latin typeface="Cambria Math" panose="02040503050406030204" pitchFamily="18" charset="0"/>
                                </a:rPr>
                              </m:ctrlPr>
                            </m:sSubSup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𝜑</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𝐹</m:t>
                              </m:r>
                            </m:sub>
                            <m:sup>
                              <m:r>
                                <a:rPr lang="en-US" sz="1400" i="1">
                                  <a:effectLst/>
                                  <a:latin typeface="Cambria Math" panose="02040503050406030204" pitchFamily="18" charset="0"/>
                                  <a:ea typeface="MS Mincho" panose="02020609040205080304" pitchFamily="49" charset="-128"/>
                                  <a:cs typeface="Times New Roman" panose="02020603050405020304" pitchFamily="18" charset="0"/>
                                </a:rPr>
                                <m:t>2</m:t>
                              </m:r>
                            </m:sup>
                          </m:sSubSup>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ru-RU" sz="1400" i="1">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𝑑𝑝</m:t>
                                  </m:r>
                                </m:num>
                                <m:den>
                                  <m:r>
                                    <a:rPr lang="ru-RU" sz="1400" i="1">
                                      <a:effectLst/>
                                      <a:latin typeface="Cambria Math" panose="02040503050406030204" pitchFamily="18" charset="0"/>
                                      <a:ea typeface="MS Mincho" panose="02020609040205080304" pitchFamily="49" charset="-128"/>
                                      <a:cs typeface="Times New Roman" panose="02020603050405020304" pitchFamily="18" charset="0"/>
                                    </a:rPr>
                                    <m:t>𝑑𝐿</m:t>
                                  </m:r>
                                </m:den>
                              </m:f>
                              <m:r>
                                <a:rPr lang="ru-RU" sz="1400" i="1">
                                  <a:effectLst/>
                                  <a:latin typeface="Cambria Math" panose="02040503050406030204" pitchFamily="18" charset="0"/>
                                  <a:ea typeface="MS Mincho" panose="02020609040205080304" pitchFamily="49" charset="-128"/>
                                  <a:cs typeface="Times New Roman" panose="02020603050405020304" pitchFamily="18" charset="0"/>
                                </a:rPr>
                                <m:t>)</m:t>
                              </m:r>
                            </m:e>
                            <m: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𝑆𝐿</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m:t>
                          </m:r>
                          <m:r>
                            <a:rPr lang="en-US" sz="1400" i="1">
                              <a:effectLst/>
                              <a:latin typeface="Cambria Math" panose="02040503050406030204" pitchFamily="18" charset="0"/>
                              <a:ea typeface="MS Mincho" panose="02020609040205080304" pitchFamily="49" charset="-128"/>
                              <a:cs typeface="Times New Roman" panose="02020603050405020304" pitchFamily="18" charset="0"/>
                            </a:rPr>
                            <m:t>𝑔</m:t>
                          </m:r>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𝜌</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𝐿</m:t>
                              </m:r>
                            </m:sub>
                          </m:sSub>
                          <m:r>
                            <a:rPr lang="ru-RU" sz="1400" i="1">
                              <a:effectLst/>
                              <a:latin typeface="Cambria Math" panose="02040503050406030204" pitchFamily="18" charset="0"/>
                              <a:ea typeface="MS Mincho" panose="02020609040205080304" pitchFamily="49" charset="-128"/>
                              <a:cs typeface="Times New Roman" panose="02020603050405020304" pitchFamily="18" charset="0"/>
                            </a:rPr>
                            <m:t>𝑠𝑖𝑛</m:t>
                          </m:r>
                          <m:r>
                            <a:rPr lang="ru-RU" sz="1400" i="1">
                              <a:effectLst/>
                              <a:latin typeface="Cambria Math" panose="02040503050406030204" pitchFamily="18" charset="0"/>
                              <a:ea typeface="MS Mincho" panose="02020609040205080304" pitchFamily="49" charset="-128"/>
                              <a:cs typeface="Times New Roman" panose="02020603050405020304" pitchFamily="18" charset="0"/>
                            </a:rPr>
                            <m:t>𝜃</m:t>
                          </m:r>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23</m:t>
                              </m:r>
                            </m:e>
                          </m:d>
                        </m:e>
                      </m:eqArr>
                    </m:oMath>
                  </m:oMathPara>
                </a14:m>
                <a:endParaRPr lang="en-US" sz="1400" b="0" dirty="0">
                  <a:effectLst/>
                  <a:ea typeface="MS Mincho" panose="02020609040205080304" pitchFamily="49" charset="-128"/>
                  <a:cs typeface="Times New Roman" panose="02020603050405020304" pitchFamily="18" charset="0"/>
                </a:endParaRPr>
              </a:p>
              <a:p>
                <a:pPr marL="0" indent="0">
                  <a:lnSpc>
                    <a:spcPct val="150000"/>
                  </a:lnSpc>
                  <a:buNone/>
                </a:pPr>
                <a:r>
                  <a:rPr lang="ru-RU" sz="1600" dirty="0"/>
                  <a:t>где</a:t>
                </a:r>
              </a:p>
              <a:p>
                <a:pPr marL="0" indent="0">
                  <a:lnSpc>
                    <a:spcPct val="150000"/>
                  </a:lnSpc>
                  <a:buNone/>
                </a:pPr>
                <a14:m>
                  <m:oMathPara xmlns:m="http://schemas.openxmlformats.org/officeDocument/2006/math">
                    <m:oMathParaPr>
                      <m:jc m:val="centerGroup"/>
                    </m:oMathParaPr>
                    <m:oMath xmlns:m="http://schemas.openxmlformats.org/officeDocument/2006/math">
                      <m:eqArr>
                        <m:eqArr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eqArrPr>
                        <m:e>
                          <m:sSubSup>
                            <m:sSubSupPr>
                              <m:ctrlPr>
                                <a:rPr lang="ru-RU" sz="1400" i="1" smtClean="0">
                                  <a:effectLst/>
                                  <a:latin typeface="Cambria Math" panose="02040503050406030204" pitchFamily="18" charset="0"/>
                                </a:rPr>
                              </m:ctrlPr>
                            </m:sSubSup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𝜑</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𝐹</m:t>
                              </m:r>
                            </m:sub>
                            <m:sup>
                              <m:r>
                                <a:rPr lang="en-US" sz="1400" i="1">
                                  <a:effectLst/>
                                  <a:latin typeface="Cambria Math" panose="02040503050406030204" pitchFamily="18" charset="0"/>
                                  <a:ea typeface="MS Mincho" panose="02020609040205080304" pitchFamily="49" charset="-128"/>
                                  <a:cs typeface="Times New Roman" panose="02020603050405020304" pitchFamily="18" charset="0"/>
                                </a:rPr>
                                <m:t>2</m:t>
                              </m:r>
                            </m:sup>
                          </m:sSubSup>
                          <m:r>
                            <a:rPr lang="ru-RU" sz="1400" i="1">
                              <a:effectLst/>
                              <a:latin typeface="Cambria Math" panose="02040503050406030204" pitchFamily="18" charset="0"/>
                              <a:ea typeface="MS Mincho" panose="02020609040205080304" pitchFamily="49" charset="-128"/>
                              <a:cs typeface="Times New Roman" panose="02020603050405020304" pitchFamily="18" charset="0"/>
                            </a:rPr>
                            <m:t>=</m:t>
                          </m:r>
                          <m:sSup>
                            <m:sSupPr>
                              <m:ctrlPr>
                                <a:rPr lang="ru-RU" sz="1400" i="1">
                                  <a:effectLst/>
                                  <a:latin typeface="Cambria Math" panose="02040503050406030204" pitchFamily="18" charset="0"/>
                                </a:rPr>
                              </m:ctrlPr>
                            </m:sSupPr>
                            <m:e>
                              <m:f>
                                <m:fPr>
                                  <m:ctrlPr>
                                    <a:rPr lang="ru-RU" sz="1400" i="1">
                                      <a:effectLst/>
                                      <a:latin typeface="Cambria Math" panose="02040503050406030204" pitchFamily="18" charset="0"/>
                                    </a:rPr>
                                  </m:ctrlPr>
                                </m:fPr>
                                <m:num>
                                  <m:sSup>
                                    <m:sSupPr>
                                      <m:ctrlPr>
                                        <a:rPr lang="ru-RU" sz="1400" i="1">
                                          <a:effectLst/>
                                          <a:latin typeface="Cambria Math" panose="02040503050406030204" pitchFamily="18" charset="0"/>
                                        </a:rPr>
                                      </m:ctrlPr>
                                    </m:sSupPr>
                                    <m:e>
                                      <m:d>
                                        <m:dPr>
                                          <m:ctrlPr>
                                            <a:rPr lang="ru-RU" sz="1400" i="1">
                                              <a:effectLst/>
                                              <a:latin typeface="Cambria Math" panose="02040503050406030204" pitchFamily="18" charset="0"/>
                                            </a:rPr>
                                          </m:ctrlPr>
                                        </m:d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1− </m:t>
                                          </m:r>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𝐹</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𝐸</m:t>
                                              </m:r>
                                            </m:sub>
                                          </m:sSub>
                                        </m:e>
                                      </m:d>
                                    </m:e>
                                    <m:sup>
                                      <m:r>
                                        <a:rPr lang="en-US" sz="1400" i="1">
                                          <a:effectLst/>
                                          <a:latin typeface="Cambria Math" panose="02040503050406030204" pitchFamily="18" charset="0"/>
                                          <a:ea typeface="MS Mincho" panose="02020609040205080304" pitchFamily="49" charset="-128"/>
                                          <a:cs typeface="Times New Roman" panose="02020603050405020304" pitchFamily="18" charset="0"/>
                                        </a:rPr>
                                        <m:t>2</m:t>
                                      </m:r>
                                    </m:sup>
                                  </m:sSup>
                                </m:num>
                                <m:den>
                                  <m:sSup>
                                    <m:sSupPr>
                                      <m:ctrlPr>
                                        <a:rPr lang="ru-RU" sz="1400" i="1">
                                          <a:effectLst/>
                                          <a:latin typeface="Cambria Math" panose="02040503050406030204" pitchFamily="18" charset="0"/>
                                        </a:rPr>
                                      </m:ctrlPr>
                                    </m:sSupPr>
                                    <m:e>
                                      <m:d>
                                        <m:dPr>
                                          <m:ctrlPr>
                                            <a:rPr lang="ru-RU" sz="1400" i="1">
                                              <a:effectLst/>
                                              <a:latin typeface="Cambria Math" panose="02040503050406030204" pitchFamily="18" charset="0"/>
                                            </a:rPr>
                                          </m:ctrlPr>
                                        </m:dPr>
                                        <m:e>
                                          <m:r>
                                            <a:rPr lang="en-US" sz="1400" i="1">
                                              <a:effectLst/>
                                              <a:latin typeface="Cambria Math" panose="02040503050406030204" pitchFamily="18" charset="0"/>
                                              <a:ea typeface="MS Mincho" panose="02020609040205080304" pitchFamily="49" charset="-128"/>
                                              <a:cs typeface="Times New Roman" panose="02020603050405020304" pitchFamily="18" charset="0"/>
                                            </a:rPr>
                                            <m:t>1−</m:t>
                                          </m:r>
                                          <m:sSup>
                                            <m:sSupPr>
                                              <m:ctrlPr>
                                                <a:rPr lang="ru-RU" sz="1400" i="1">
                                                  <a:effectLst/>
                                                  <a:latin typeface="Cambria Math" panose="02040503050406030204" pitchFamily="18" charset="0"/>
                                                </a:rPr>
                                              </m:ctrlPr>
                                            </m:sSupPr>
                                            <m:e>
                                              <m:d>
                                                <m:dPr>
                                                  <m:ctrlPr>
                                                    <a:rPr lang="ru-RU" sz="1400" i="1">
                                                      <a:effectLst/>
                                                      <a:latin typeface="Cambria Math" panose="02040503050406030204" pitchFamily="18" charset="0"/>
                                                    </a:rPr>
                                                  </m:ctrlPr>
                                                </m:dPr>
                                                <m:e>
                                                  <m:r>
                                                    <a:rPr lang="en-US" sz="1400" i="1">
                                                      <a:effectLst/>
                                                      <a:latin typeface="Cambria Math" panose="02040503050406030204" pitchFamily="18" charset="0"/>
                                                      <a:ea typeface="MS Mincho" panose="02020609040205080304" pitchFamily="49" charset="-128"/>
                                                      <a:cs typeface="Times New Roman" panose="02020603050405020304" pitchFamily="18" charset="0"/>
                                                    </a:rPr>
                                                    <m:t>1−2</m:t>
                                                  </m:r>
                                                  <m:r>
                                                    <a:rPr lang="en-US" sz="1400" i="1">
                                                      <a:effectLst/>
                                                      <a:latin typeface="Cambria Math" panose="02040503050406030204" pitchFamily="18" charset="0"/>
                                                      <a:ea typeface="MS Mincho" panose="02020609040205080304" pitchFamily="49" charset="-128"/>
                                                      <a:cs typeface="Times New Roman" panose="02020603050405020304" pitchFamily="18" charset="0"/>
                                                    </a:rPr>
                                                    <m:t>𝛿</m:t>
                                                  </m:r>
                                                </m:e>
                                              </m:d>
                                            </m:e>
                                            <m:sup>
                                              <m:r>
                                                <a:rPr lang="en-US" sz="1400" i="1">
                                                  <a:effectLst/>
                                                  <a:latin typeface="Cambria Math" panose="02040503050406030204" pitchFamily="18" charset="0"/>
                                                  <a:ea typeface="MS Mincho" panose="02020609040205080304" pitchFamily="49" charset="-128"/>
                                                  <a:cs typeface="Times New Roman" panose="02020603050405020304" pitchFamily="18" charset="0"/>
                                                </a:rPr>
                                                <m:t>2</m:t>
                                              </m:r>
                                            </m:sup>
                                          </m:sSup>
                                        </m:e>
                                      </m:d>
                                    </m:e>
                                    <m:sup>
                                      <m:r>
                                        <a:rPr lang="ru-RU" sz="1400" i="1">
                                          <a:effectLst/>
                                          <a:latin typeface="Cambria Math" panose="02040503050406030204" pitchFamily="18" charset="0"/>
                                          <a:ea typeface="MS Mincho" panose="02020609040205080304" pitchFamily="49" charset="-128"/>
                                          <a:cs typeface="Times New Roman" panose="02020603050405020304" pitchFamily="18" charset="0"/>
                                        </a:rPr>
                                        <m:t>2</m:t>
                                      </m:r>
                                    </m:sup>
                                  </m:sSup>
                                </m:den>
                              </m:f>
                            </m:e>
                            <m:sup/>
                          </m:sSup>
                          <m:f>
                            <m:fPr>
                              <m:ctrlPr>
                                <a:rPr lang="ru-RU" sz="1400" i="1">
                                  <a:effectLst/>
                                  <a:latin typeface="Cambria Math" panose="02040503050406030204" pitchFamily="18" charset="0"/>
                                </a:rPr>
                              </m:ctrlPr>
                            </m:fPr>
                            <m:num>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𝑓</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𝐹</m:t>
                                  </m:r>
                                </m:sub>
                              </m:sSub>
                            </m:num>
                            <m:den>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𝑓</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𝐿𝑆</m:t>
                                  </m:r>
                                </m:sub>
                              </m:sSub>
                            </m:den>
                          </m:f>
                          <m:r>
                            <a:rPr lang="ru-RU" sz="1400" i="1">
                              <a:effectLst/>
                              <a:latin typeface="Cambria Math" panose="02040503050406030204" pitchFamily="18" charset="0"/>
                              <a:ea typeface="MS Mincho" panose="02020609040205080304" pitchFamily="49" charset="-128"/>
                              <a:cs typeface="Times New Roman" panose="02020603050405020304" pitchFamily="18" charset="0"/>
                            </a:rPr>
                            <m:t> </m:t>
                          </m:r>
                          <m:d>
                            <m:dPr>
                              <m:begChr m:val="["/>
                              <m:endChr m:val="]"/>
                              <m:ctrlPr>
                                <a:rPr lang="ru-RU" sz="1400" i="1">
                                  <a:effectLst/>
                                  <a:latin typeface="Cambria Math" panose="02040503050406030204" pitchFamily="18" charset="0"/>
                                </a:rPr>
                              </m:ctrlPr>
                            </m:dPr>
                            <m:e>
                              <m:f>
                                <m:fPr>
                                  <m:ctrlPr>
                                    <a:rPr lang="ru-RU" sz="1400" i="1">
                                      <a:effectLst/>
                                      <a:latin typeface="Cambria Math" panose="02040503050406030204" pitchFamily="18" charset="0"/>
                                    </a:rPr>
                                  </m:ctrlPr>
                                </m:fPr>
                                <m:num>
                                  <m:f>
                                    <m:fPr>
                                      <m:ctrlPr>
                                        <a:rPr lang="ru-RU" sz="1400" i="1">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𝑍</m:t>
                                      </m:r>
                                    </m:num>
                                    <m:den>
                                      <m:sSup>
                                        <m:sSupPr>
                                          <m:ctrlPr>
                                            <a:rPr lang="ru-RU" sz="1400" i="1">
                                              <a:effectLst/>
                                              <a:latin typeface="Cambria Math" panose="02040503050406030204" pitchFamily="18" charset="0"/>
                                            </a:rPr>
                                          </m:ctrlPr>
                                        </m:sSupPr>
                                        <m:e>
                                          <m:d>
                                            <m:dPr>
                                              <m:ctrlPr>
                                                <a:rPr lang="ru-RU" sz="1400" i="1">
                                                  <a:effectLst/>
                                                  <a:latin typeface="Cambria Math" panose="02040503050406030204" pitchFamily="18" charset="0"/>
                                                </a:rPr>
                                              </m:ctrlPr>
                                            </m:d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1−2</m:t>
                                              </m:r>
                                              <m:r>
                                                <a:rPr lang="ru-RU" sz="1400" i="1">
                                                  <a:effectLst/>
                                                  <a:latin typeface="Cambria Math" panose="02040503050406030204" pitchFamily="18" charset="0"/>
                                                  <a:ea typeface="MS Mincho" panose="02020609040205080304" pitchFamily="49" charset="-128"/>
                                                  <a:cs typeface="Times New Roman" panose="02020603050405020304" pitchFamily="18" charset="0"/>
                                                </a:rPr>
                                                <m:t>𝛿</m:t>
                                              </m:r>
                                            </m:e>
                                          </m:d>
                                        </m:e>
                                        <m:sup>
                                          <m:r>
                                            <a:rPr lang="ru-RU" sz="1400" i="1">
                                              <a:effectLst/>
                                              <a:latin typeface="Cambria Math" panose="02040503050406030204" pitchFamily="18" charset="0"/>
                                              <a:ea typeface="MS Mincho" panose="02020609040205080304" pitchFamily="49" charset="-128"/>
                                              <a:cs typeface="Times New Roman" panose="02020603050405020304" pitchFamily="18" charset="0"/>
                                            </a:rPr>
                                            <m:t>5</m:t>
                                          </m:r>
                                        </m:sup>
                                      </m:sSup>
                                    </m:den>
                                  </m:f>
                                  <m:r>
                                    <a:rPr lang="ru-RU" sz="1400" i="1">
                                      <a:effectLst/>
                                      <a:latin typeface="Cambria Math" panose="02040503050406030204" pitchFamily="18" charset="0"/>
                                      <a:ea typeface="MS Mincho" panose="02020609040205080304" pitchFamily="49" charset="-128"/>
                                      <a:cs typeface="Times New Roman" panose="02020603050405020304" pitchFamily="18" charset="0"/>
                                    </a:rPr>
                                    <m:t>− </m:t>
                                  </m:r>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𝑌</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𝑀</m:t>
                                      </m:r>
                                    </m:sub>
                                  </m:sSub>
                                </m:num>
                                <m:den>
                                  <m:f>
                                    <m:fPr>
                                      <m:ctrlPr>
                                        <a:rPr lang="ru-RU" sz="1400" i="1">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𝑍</m:t>
                                      </m:r>
                                    </m:num>
                                    <m:den>
                                      <m:sSup>
                                        <m:sSupPr>
                                          <m:ctrlPr>
                                            <a:rPr lang="ru-RU" sz="1400" i="1">
                                              <a:effectLst/>
                                              <a:latin typeface="Cambria Math" panose="02040503050406030204" pitchFamily="18" charset="0"/>
                                            </a:rPr>
                                          </m:ctrlPr>
                                        </m:sSupPr>
                                        <m:e>
                                          <m:d>
                                            <m:dPr>
                                              <m:ctrlPr>
                                                <a:rPr lang="ru-RU" sz="1400" i="1">
                                                  <a:effectLst/>
                                                  <a:latin typeface="Cambria Math" panose="02040503050406030204" pitchFamily="18" charset="0"/>
                                                </a:rPr>
                                              </m:ctrlPr>
                                            </m:d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1−2</m:t>
                                              </m:r>
                                              <m:r>
                                                <a:rPr lang="ru-RU" sz="1400" i="1">
                                                  <a:effectLst/>
                                                  <a:latin typeface="Cambria Math" panose="02040503050406030204" pitchFamily="18" charset="0"/>
                                                  <a:ea typeface="MS Mincho" panose="02020609040205080304" pitchFamily="49" charset="-128"/>
                                                  <a:cs typeface="Times New Roman" panose="02020603050405020304" pitchFamily="18" charset="0"/>
                                                </a:rPr>
                                                <m:t>𝛿</m:t>
                                              </m:r>
                                            </m:e>
                                          </m:d>
                                        </m:e>
                                        <m:sup>
                                          <m:r>
                                            <a:rPr lang="ru-RU" sz="1400" i="1">
                                              <a:effectLst/>
                                              <a:latin typeface="Cambria Math" panose="02040503050406030204" pitchFamily="18" charset="0"/>
                                              <a:ea typeface="MS Mincho" panose="02020609040205080304" pitchFamily="49" charset="-128"/>
                                              <a:cs typeface="Times New Roman" panose="02020603050405020304" pitchFamily="18" charset="0"/>
                                            </a:rPr>
                                            <m:t>5</m:t>
                                          </m:r>
                                        </m:sup>
                                      </m:sSup>
                                    </m:den>
                                  </m:f>
                                  <m:r>
                                    <a:rPr lang="ru-RU" sz="1400" i="1">
                                      <a:effectLst/>
                                      <a:latin typeface="Cambria Math" panose="02040503050406030204" pitchFamily="18" charset="0"/>
                                      <a:ea typeface="MS Mincho" panose="02020609040205080304" pitchFamily="49" charset="-128"/>
                                      <a:cs typeface="Times New Roman" panose="02020603050405020304" pitchFamily="18" charset="0"/>
                                    </a:rPr>
                                    <m:t>−</m:t>
                                  </m:r>
                                  <m:sSub>
                                    <m:sSubPr>
                                      <m:ctrlPr>
                                        <a:rPr lang="ru-RU" sz="1400" i="1">
                                          <a:effectLst/>
                                          <a:latin typeface="Cambria Math" panose="02040503050406030204" pitchFamily="18" charset="0"/>
                                        </a:rPr>
                                      </m:ctrlPr>
                                    </m:sSub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𝑌</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𝑀</m:t>
                                      </m:r>
                                    </m:sub>
                                  </m:sSub>
                                  <m:sSup>
                                    <m:sSupPr>
                                      <m:ctrlPr>
                                        <a:rPr lang="ru-RU" sz="1400" i="1">
                                          <a:effectLst/>
                                          <a:latin typeface="Cambria Math" panose="02040503050406030204" pitchFamily="18" charset="0"/>
                                        </a:rPr>
                                      </m:ctrlPr>
                                    </m:sSupPr>
                                    <m:e>
                                      <m:d>
                                        <m:dPr>
                                          <m:ctrlPr>
                                            <a:rPr lang="ru-RU" sz="1400" i="1">
                                              <a:effectLst/>
                                              <a:latin typeface="Cambria Math" panose="02040503050406030204" pitchFamily="18" charset="0"/>
                                            </a:rPr>
                                          </m:ctrlPr>
                                        </m:d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1−</m:t>
                                          </m:r>
                                          <m:sSup>
                                            <m:sSupPr>
                                              <m:ctrlPr>
                                                <a:rPr lang="ru-RU" sz="1400" i="1">
                                                  <a:effectLst/>
                                                  <a:latin typeface="Cambria Math" panose="02040503050406030204" pitchFamily="18" charset="0"/>
                                                </a:rPr>
                                              </m:ctrlPr>
                                            </m:sSupPr>
                                            <m:e>
                                              <m:d>
                                                <m:dPr>
                                                  <m:ctrlPr>
                                                    <a:rPr lang="ru-RU" sz="1400" i="1">
                                                      <a:effectLst/>
                                                      <a:latin typeface="Cambria Math" panose="02040503050406030204" pitchFamily="18" charset="0"/>
                                                    </a:rPr>
                                                  </m:ctrlPr>
                                                </m:d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1−2</m:t>
                                                  </m:r>
                                                  <m:r>
                                                    <a:rPr lang="ru-RU" sz="1400" i="1">
                                                      <a:effectLst/>
                                                      <a:latin typeface="Cambria Math" panose="02040503050406030204" pitchFamily="18" charset="0"/>
                                                      <a:ea typeface="MS Mincho" panose="02020609040205080304" pitchFamily="49" charset="-128"/>
                                                      <a:cs typeface="Times New Roman" panose="02020603050405020304" pitchFamily="18" charset="0"/>
                                                    </a:rPr>
                                                    <m:t>𝛿</m:t>
                                                  </m:r>
                                                </m:e>
                                              </m:d>
                                            </m:e>
                                            <m:sup>
                                              <m:r>
                                                <a:rPr lang="ru-RU" sz="1400" i="1">
                                                  <a:effectLst/>
                                                  <a:latin typeface="Cambria Math" panose="02040503050406030204" pitchFamily="18" charset="0"/>
                                                  <a:ea typeface="MS Mincho" panose="02020609040205080304" pitchFamily="49" charset="-128"/>
                                                  <a:cs typeface="Times New Roman" panose="02020603050405020304" pitchFamily="18" charset="0"/>
                                                </a:rPr>
                                                <m:t>2</m:t>
                                              </m:r>
                                            </m:sup>
                                          </m:sSup>
                                        </m:e>
                                      </m:d>
                                    </m:e>
                                    <m:sup>
                                      <m:r>
                                        <a:rPr lang="ru-RU" sz="1400" i="1">
                                          <a:effectLst/>
                                          <a:latin typeface="Cambria Math" panose="02040503050406030204" pitchFamily="18" charset="0"/>
                                          <a:ea typeface="MS Mincho" panose="02020609040205080304" pitchFamily="49" charset="-128"/>
                                          <a:cs typeface="Times New Roman" panose="02020603050405020304" pitchFamily="18" charset="0"/>
                                        </a:rPr>
                                        <m:t>2</m:t>
                                      </m:r>
                                    </m:sup>
                                  </m:sSup>
                                  <m:r>
                                    <a:rPr lang="ru-RU" sz="1400" i="1">
                                      <a:effectLst/>
                                      <a:latin typeface="Cambria Math" panose="02040503050406030204" pitchFamily="18" charset="0"/>
                                      <a:ea typeface="MS Mincho" panose="02020609040205080304" pitchFamily="49" charset="-128"/>
                                      <a:cs typeface="Times New Roman" panose="02020603050405020304" pitchFamily="18" charset="0"/>
                                    </a:rPr>
                                    <m:t> </m:t>
                                  </m:r>
                                </m:den>
                              </m:f>
                            </m:e>
                          </m:d>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24</m:t>
                              </m:r>
                            </m:e>
                          </m:d>
                        </m:e>
                      </m:eqArr>
                    </m:oMath>
                  </m:oMathPara>
                </a14:m>
                <a:endParaRPr lang="en-US" sz="1400" b="0" dirty="0">
                  <a:effectLst/>
                  <a:ea typeface="MS Mincho" panose="02020609040205080304" pitchFamily="49" charset="-128"/>
                  <a:cs typeface="Times New Roman" panose="020206030504050203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eqArr>
                        <m:eqArr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eqArrPr>
                        <m:e>
                          <m:sSubSup>
                            <m:sSubSupPr>
                              <m:ctrlPr>
                                <a:rPr lang="ru-RU" sz="1400" i="1" smtClean="0">
                                  <a:effectLst/>
                                  <a:latin typeface="Cambria Math" panose="02040503050406030204" pitchFamily="18" charset="0"/>
                                </a:rPr>
                              </m:ctrlPr>
                            </m:sSubSupPr>
                            <m:e>
                              <m:r>
                                <a:rPr lang="ru-RU" sz="1400" i="1">
                                  <a:effectLst/>
                                  <a:latin typeface="Cambria Math" panose="02040503050406030204" pitchFamily="18" charset="0"/>
                                  <a:ea typeface="MS Mincho" panose="02020609040205080304" pitchFamily="49" charset="-128"/>
                                  <a:cs typeface="Times New Roman" panose="02020603050405020304" pitchFamily="18" charset="0"/>
                                </a:rPr>
                                <m:t>𝜑</m:t>
                              </m:r>
                            </m:e>
                            <m:sub>
                              <m:r>
                                <a:rPr lang="en-US" sz="1400" i="1">
                                  <a:effectLst/>
                                  <a:latin typeface="Cambria Math" panose="02040503050406030204" pitchFamily="18" charset="0"/>
                                  <a:ea typeface="MS Mincho" panose="02020609040205080304" pitchFamily="49" charset="-128"/>
                                  <a:cs typeface="Times New Roman" panose="02020603050405020304" pitchFamily="18" charset="0"/>
                                </a:rPr>
                                <m:t>𝐶</m:t>
                              </m:r>
                            </m:sub>
                            <m:sup>
                              <m:r>
                                <a:rPr lang="en-US" sz="1400" i="1">
                                  <a:effectLst/>
                                  <a:latin typeface="Cambria Math" panose="02040503050406030204" pitchFamily="18" charset="0"/>
                                  <a:ea typeface="MS Mincho" panose="02020609040205080304" pitchFamily="49" charset="-128"/>
                                  <a:cs typeface="Times New Roman" panose="02020603050405020304" pitchFamily="18" charset="0"/>
                                </a:rPr>
                                <m:t>2</m:t>
                              </m:r>
                            </m:sup>
                          </m:sSubSup>
                          <m:r>
                            <a:rPr lang="en-US" sz="1400" i="1">
                              <a:effectLst/>
                              <a:latin typeface="Cambria Math" panose="02040503050406030204" pitchFamily="18" charset="0"/>
                              <a:ea typeface="MS Mincho" panose="02020609040205080304" pitchFamily="49" charset="-128"/>
                              <a:cs typeface="Times New Roman" panose="02020603050405020304" pitchFamily="18" charset="0"/>
                            </a:rPr>
                            <m:t>=</m:t>
                          </m:r>
                          <m:f>
                            <m:fPr>
                              <m:ctrlPr>
                                <a:rPr lang="ru-RU" sz="1400" i="1">
                                  <a:effectLst/>
                                  <a:latin typeface="Cambria Math" panose="02040503050406030204" pitchFamily="18" charset="0"/>
                                </a:rPr>
                              </m:ctrlPr>
                            </m:fPr>
                            <m:num>
                              <m:r>
                                <a:rPr lang="ru-RU" sz="1400" i="1">
                                  <a:effectLst/>
                                  <a:latin typeface="Cambria Math" panose="02040503050406030204" pitchFamily="18" charset="0"/>
                                  <a:ea typeface="MS Mincho" panose="02020609040205080304" pitchFamily="49" charset="-128"/>
                                  <a:cs typeface="Times New Roman" panose="02020603050405020304" pitchFamily="18" charset="0"/>
                                </a:rPr>
                                <m:t>𝑍</m:t>
                              </m:r>
                            </m:num>
                            <m:den>
                              <m:sSup>
                                <m:sSupPr>
                                  <m:ctrlPr>
                                    <a:rPr lang="ru-RU" sz="1400" i="1">
                                      <a:effectLst/>
                                      <a:latin typeface="Cambria Math" panose="02040503050406030204" pitchFamily="18" charset="0"/>
                                    </a:rPr>
                                  </m:ctrlPr>
                                </m:sSupPr>
                                <m:e>
                                  <m:d>
                                    <m:dPr>
                                      <m:ctrlPr>
                                        <a:rPr lang="ru-RU" sz="1400" i="1">
                                          <a:effectLst/>
                                          <a:latin typeface="Cambria Math" panose="02040503050406030204" pitchFamily="18" charset="0"/>
                                        </a:rPr>
                                      </m:ctrlPr>
                                    </m:dPr>
                                    <m:e>
                                      <m:r>
                                        <a:rPr lang="en-US" sz="1400" i="1">
                                          <a:effectLst/>
                                          <a:latin typeface="Cambria Math" panose="02040503050406030204" pitchFamily="18" charset="0"/>
                                          <a:ea typeface="MS Mincho" panose="02020609040205080304" pitchFamily="49" charset="-128"/>
                                          <a:cs typeface="Times New Roman" panose="02020603050405020304" pitchFamily="18" charset="0"/>
                                        </a:rPr>
                                        <m:t>1−2</m:t>
                                      </m:r>
                                      <m:r>
                                        <a:rPr lang="en-US" sz="1400" i="1">
                                          <a:effectLst/>
                                          <a:latin typeface="Cambria Math" panose="02040503050406030204" pitchFamily="18" charset="0"/>
                                          <a:ea typeface="MS Mincho" panose="02020609040205080304" pitchFamily="49" charset="-128"/>
                                          <a:cs typeface="Times New Roman" panose="02020603050405020304" pitchFamily="18" charset="0"/>
                                        </a:rPr>
                                        <m:t>𝛿</m:t>
                                      </m:r>
                                    </m:e>
                                  </m:d>
                                </m:e>
                                <m:sup>
                                  <m:r>
                                    <a:rPr lang="ru-RU" sz="1400" i="1">
                                      <a:effectLst/>
                                      <a:latin typeface="Cambria Math" panose="02040503050406030204" pitchFamily="18" charset="0"/>
                                      <a:ea typeface="MS Mincho" panose="02020609040205080304" pitchFamily="49" charset="-128"/>
                                      <a:cs typeface="Times New Roman" panose="02020603050405020304" pitchFamily="18" charset="0"/>
                                    </a:rPr>
                                    <m:t>5</m:t>
                                  </m:r>
                                </m:sup>
                              </m:sSup>
                            </m:den>
                          </m:f>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m:t>
                          </m:r>
                          <m:d>
                            <m:dPr>
                              <m:ctrlP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ctrlPr>
                            </m:dPr>
                            <m:e>
                              <m:r>
                                <a:rPr lang="en-US" sz="1400" b="0" i="1" smtClean="0">
                                  <a:effectLst/>
                                  <a:latin typeface="Cambria Math" panose="02040503050406030204" pitchFamily="18" charset="0"/>
                                  <a:ea typeface="MS Mincho" panose="02020609040205080304" pitchFamily="49" charset="-128"/>
                                  <a:cs typeface="Times New Roman" panose="02020603050405020304" pitchFamily="18" charset="0"/>
                                </a:rPr>
                                <m:t>25</m:t>
                              </m:r>
                            </m:e>
                          </m:d>
                        </m:e>
                      </m:eqArr>
                    </m:oMath>
                  </m:oMathPara>
                </a14:m>
                <a:endParaRPr lang="en-US" sz="1400" b="0" dirty="0">
                  <a:effectLst/>
                  <a:ea typeface="MS Mincho" panose="02020609040205080304" pitchFamily="49" charset="-128"/>
                  <a:cs typeface="Times New Roman" panose="02020603050405020304" pitchFamily="18" charset="0"/>
                </a:endParaRPr>
              </a:p>
              <a:p>
                <a:pPr marL="0" indent="0">
                  <a:buNone/>
                </a:pPr>
                <a:r>
                  <a:rPr lang="ru-RU" sz="1600" dirty="0"/>
                  <a:t>где Z – это коэффициент, связывающий силу межфазного трения с толщиной пленки</a:t>
                </a:r>
                <a:r>
                  <a:rPr lang="en-US" sz="1600" dirty="0"/>
                  <a:t>, </a:t>
                </a:r>
                <a14:m>
                  <m:oMath xmlns:m="http://schemas.openxmlformats.org/officeDocument/2006/math">
                    <m:r>
                      <a:rPr lang="en-US" sz="1600" i="1" smtClean="0">
                        <a:effectLst/>
                        <a:latin typeface="Cambria Math" panose="02040503050406030204" pitchFamily="18" charset="0"/>
                        <a:ea typeface="MS Mincho" panose="02020609040205080304" pitchFamily="49" charset="-128"/>
                        <a:cs typeface="Times New Roman" panose="02020603050405020304" pitchFamily="18" charset="0"/>
                      </a:rPr>
                      <m:t>𝛿</m:t>
                    </m:r>
                    <m:r>
                      <a:rPr lang="en-US" sz="1600" i="1" smtClean="0">
                        <a:effectLst/>
                        <a:latin typeface="Cambria Math" panose="02040503050406030204" pitchFamily="18" charset="0"/>
                        <a:ea typeface="MS Mincho" panose="02020609040205080304" pitchFamily="49" charset="-128"/>
                        <a:cs typeface="Times New Roman" panose="02020603050405020304" pitchFamily="18" charset="0"/>
                      </a:rPr>
                      <m:t> </m:t>
                    </m:r>
                  </m:oMath>
                </a14:m>
                <a:r>
                  <a:rPr lang="en-US" sz="1600" dirty="0"/>
                  <a:t>- </a:t>
                </a:r>
                <a:r>
                  <a:rPr lang="ru-RU" sz="1600" dirty="0"/>
                  <a:t>безразмерная толщина пленки</a:t>
                </a:r>
                <a:r>
                  <a:rPr lang="en-US" sz="1600" dirty="0"/>
                  <a:t>, </a:t>
                </a:r>
                <a14:m>
                  <m:oMath xmlns:m="http://schemas.openxmlformats.org/officeDocument/2006/math">
                    <m:sSub>
                      <m:sSubPr>
                        <m:ctrlPr>
                          <a:rPr lang="ru-RU" sz="1600" i="1">
                            <a:latin typeface="Cambria Math" panose="02040503050406030204" pitchFamily="18" charset="0"/>
                          </a:rPr>
                        </m:ctrlPr>
                      </m:sSubPr>
                      <m:e>
                        <m:r>
                          <a:rPr lang="ru-RU" sz="1600" i="1">
                            <a:latin typeface="Cambria Math" panose="02040503050406030204" pitchFamily="18" charset="0"/>
                            <a:ea typeface="MS Mincho" panose="02020609040205080304" pitchFamily="49" charset="-128"/>
                            <a:cs typeface="Times New Roman" panose="02020603050405020304" pitchFamily="18" charset="0"/>
                          </a:rPr>
                          <m:t>𝑌</m:t>
                        </m:r>
                      </m:e>
                      <m:sub>
                        <m:r>
                          <a:rPr lang="en-US" sz="1600" i="1">
                            <a:latin typeface="Cambria Math" panose="02040503050406030204" pitchFamily="18" charset="0"/>
                            <a:ea typeface="MS Mincho" panose="02020609040205080304" pitchFamily="49" charset="-128"/>
                            <a:cs typeface="Times New Roman" panose="02020603050405020304" pitchFamily="18" charset="0"/>
                          </a:rPr>
                          <m:t>𝑀</m:t>
                        </m:r>
                      </m:sub>
                    </m:sSub>
                    <m:r>
                      <a:rPr lang="en-US" sz="1600" i="1">
                        <a:latin typeface="Cambria Math" panose="02040503050406030204" pitchFamily="18" charset="0"/>
                        <a:ea typeface="MS Mincho" panose="02020609040205080304" pitchFamily="49" charset="-128"/>
                        <a:cs typeface="Times New Roman" panose="02020603050405020304" pitchFamily="18" charset="0"/>
                      </a:rPr>
                      <m:t> </m:t>
                    </m:r>
                  </m:oMath>
                </a14:m>
                <a:r>
                  <a:rPr lang="ru-RU" sz="1600" dirty="0"/>
                  <a:t>- модифицированный параметр </a:t>
                </a:r>
                <a:r>
                  <a:rPr lang="ru-RU" sz="1600" dirty="0" err="1"/>
                  <a:t>Локхарта</a:t>
                </a:r>
                <a:r>
                  <a:rPr lang="ru-RU" sz="1600" dirty="0"/>
                  <a:t> и </a:t>
                </a:r>
                <a:r>
                  <a:rPr lang="ru-RU" sz="1600" dirty="0" err="1"/>
                  <a:t>Мартинелли</a:t>
                </a:r>
                <a:r>
                  <a:rPr lang="ru-RU" sz="1600" dirty="0"/>
                  <a:t> </a:t>
                </a:r>
              </a:p>
            </p:txBody>
          </p:sp>
        </mc:Choice>
        <mc:Fallback xmlns="">
          <p:sp>
            <p:nvSpPr>
              <p:cNvPr id="3" name="Объект 2">
                <a:extLst>
                  <a:ext uri="{FF2B5EF4-FFF2-40B4-BE49-F238E27FC236}">
                    <a16:creationId xmlns:a16="http://schemas.microsoft.com/office/drawing/2014/main" id="{D66AB595-A2C3-40B5-911A-D8E1F3826414}"/>
                  </a:ext>
                </a:extLst>
              </p:cNvPr>
              <p:cNvSpPr>
                <a:spLocks noGrp="1" noRot="1" noChangeAspect="1" noMove="1" noResize="1" noEditPoints="1" noAdjustHandles="1" noChangeArrowheads="1" noChangeShapeType="1" noTextEdit="1"/>
              </p:cNvSpPr>
              <p:nvPr>
                <p:ph idx="1"/>
              </p:nvPr>
            </p:nvSpPr>
            <p:spPr>
              <a:xfrm>
                <a:off x="838200" y="1253331"/>
                <a:ext cx="6990184" cy="4998180"/>
              </a:xfrm>
              <a:blipFill>
                <a:blip r:embed="rId2"/>
                <a:stretch>
                  <a:fillRect l="-524" r="-175"/>
                </a:stretch>
              </a:blipFill>
            </p:spPr>
            <p:txBody>
              <a:bodyPr/>
              <a:lstStyle/>
              <a:p>
                <a:r>
                  <a:rPr lang="ru-RU">
                    <a:noFill/>
                  </a:rPr>
                  <a:t> </a:t>
                </a:r>
              </a:p>
            </p:txBody>
          </p:sp>
        </mc:Fallback>
      </mc:AlternateContent>
      <p:sp>
        <p:nvSpPr>
          <p:cNvPr id="4" name="Номер слайда 3">
            <a:extLst>
              <a:ext uri="{FF2B5EF4-FFF2-40B4-BE49-F238E27FC236}">
                <a16:creationId xmlns:a16="http://schemas.microsoft.com/office/drawing/2014/main" id="{C5A0303E-B8A7-4398-AA82-83D28C463026}"/>
              </a:ext>
            </a:extLst>
          </p:cNvPr>
          <p:cNvSpPr>
            <a:spLocks noGrp="1"/>
          </p:cNvSpPr>
          <p:nvPr>
            <p:ph type="sldNum" sz="quarter" idx="12"/>
          </p:nvPr>
        </p:nvSpPr>
        <p:spPr/>
        <p:txBody>
          <a:bodyPr/>
          <a:lstStyle/>
          <a:p>
            <a:fld id="{5CD93907-F172-463F-80CA-92AEE29D67DA}" type="slidenum">
              <a:rPr lang="ru-RU" smtClean="0"/>
              <a:t>9</a:t>
            </a:fld>
            <a:endParaRPr lang="ru-RU"/>
          </a:p>
        </p:txBody>
      </p:sp>
      <p:pic>
        <p:nvPicPr>
          <p:cNvPr id="5" name="Рисунок 4">
            <a:extLst>
              <a:ext uri="{FF2B5EF4-FFF2-40B4-BE49-F238E27FC236}">
                <a16:creationId xmlns:a16="http://schemas.microsoft.com/office/drawing/2014/main" id="{DEE089EB-4226-4BE7-AC5C-3CEF91AE992D}"/>
              </a:ext>
            </a:extLst>
          </p:cNvPr>
          <p:cNvPicPr/>
          <p:nvPr/>
        </p:nvPicPr>
        <p:blipFill rotWithShape="1">
          <a:blip r:embed="rId3"/>
          <a:srcRect l="23859" t="27594" r="56387" b="14937"/>
          <a:stretch/>
        </p:blipFill>
        <p:spPr bwMode="auto">
          <a:xfrm>
            <a:off x="8750559" y="1253331"/>
            <a:ext cx="2463282" cy="3747877"/>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1116B519-6206-4690-8DD8-A95F8EDCC2FA}"/>
              </a:ext>
            </a:extLst>
          </p:cNvPr>
          <p:cNvSpPr txBox="1"/>
          <p:nvPr/>
        </p:nvSpPr>
        <p:spPr>
          <a:xfrm>
            <a:off x="9358604" y="5156021"/>
            <a:ext cx="2463282" cy="1200329"/>
          </a:xfrm>
          <a:prstGeom prst="rect">
            <a:avLst/>
          </a:prstGeom>
          <a:noFill/>
        </p:spPr>
        <p:txBody>
          <a:bodyPr wrap="square" rtlCol="0">
            <a:spAutoFit/>
          </a:bodyPr>
          <a:lstStyle/>
          <a:p>
            <a:pPr algn="ctr"/>
            <a:r>
              <a:rPr lang="ru-RU" dirty="0"/>
              <a:t>Рисунок 6. Схематичная модель кольцевого режима потока</a:t>
            </a:r>
          </a:p>
        </p:txBody>
      </p:sp>
    </p:spTree>
    <p:extLst>
      <p:ext uri="{BB962C8B-B14F-4D97-AF65-F5344CB8AC3E}">
        <p14:creationId xmlns:p14="http://schemas.microsoft.com/office/powerpoint/2010/main" val="287995609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2737</TotalTime>
  <Words>925</Words>
  <Application>Microsoft Office PowerPoint</Application>
  <PresentationFormat>Широкоэкранный</PresentationFormat>
  <Paragraphs>146</Paragraphs>
  <Slides>23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Arial</vt:lpstr>
      <vt:lpstr>Calibri</vt:lpstr>
      <vt:lpstr>Cambria Math</vt:lpstr>
      <vt:lpstr>Symbol</vt:lpstr>
      <vt:lpstr>Times New Roman</vt:lpstr>
      <vt:lpstr>Тема Office</vt:lpstr>
      <vt:lpstr>Прогнозирование забойного давления в нефтяных скважинах</vt:lpstr>
      <vt:lpstr>Актуальность работы</vt:lpstr>
      <vt:lpstr>Цели и задачи работы</vt:lpstr>
      <vt:lpstr>Механистические методы. Описание</vt:lpstr>
      <vt:lpstr> Уравнение механики для определения градиента давления</vt:lpstr>
      <vt:lpstr> Метод “Ansari et al.”</vt:lpstr>
      <vt:lpstr>Презентация PowerPoint</vt:lpstr>
      <vt:lpstr>Презентация PowerPoint</vt:lpstr>
      <vt:lpstr>Модель кольцевого режима потока</vt:lpstr>
      <vt:lpstr>Метод “Hasan &amp; Kabir”</vt:lpstr>
      <vt:lpstr>Пузырьковый режим потока</vt:lpstr>
      <vt:lpstr>Пробковый и эмульсионный режимы потока</vt:lpstr>
      <vt:lpstr>Кольцевой режим потока</vt:lpstr>
      <vt:lpstr>Расчетная часть. Начальные параметры</vt:lpstr>
      <vt:lpstr>Презентация PowerPoint</vt:lpstr>
      <vt:lpstr>Презентация PowerPoint</vt:lpstr>
      <vt:lpstr>Презентация PowerPoint</vt:lpstr>
      <vt:lpstr>Снижение погрешности расчета</vt:lpstr>
      <vt:lpstr>Презентация PowerPoint</vt:lpstr>
      <vt:lpstr>Презентация PowerPoint</vt:lpstr>
      <vt:lpstr>Презентация PowerPoint</vt:lpstr>
      <vt:lpstr>Презентация PowerPoint</vt:lpstr>
      <vt:lpstr>Заключение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Исследование НДС колонной головки СПД при эксплуатационных нагрузках</dc:title>
  <dc:creator>Максим Волгин</dc:creator>
  <cp:lastModifiedBy>Максим Волгин</cp:lastModifiedBy>
  <cp:revision>20</cp:revision>
  <dcterms:created xsi:type="dcterms:W3CDTF">2022-06-08T13:34:23Z</dcterms:created>
  <dcterms:modified xsi:type="dcterms:W3CDTF">2024-06-21T13:17:25Z</dcterms:modified>
</cp:coreProperties>
</file>