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22BEB-F52D-46D2-9585-FF13C00DCF7A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6FCD-4E63-4875-89F0-13C894901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9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6FCD-4E63-4875-89F0-13C8949013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8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A51-7EA0-427A-A82A-DBF2BCDD75B7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B18C-5EF4-4C3E-8BCD-2E4B21C0D38D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ABCF-F234-4A31-9037-F2DD5E509CCF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E90B-738A-42F0-AAB8-466A02C7CE43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EE5A-8341-4233-96CB-61128385EEB8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2208-8394-4F64-8EE8-CB9BC4C068F8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4550-D310-4AD8-BFE2-935FC802DB44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3E7A-E51C-4864-8808-855B06117226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31DD-2D06-448C-996F-9690AFB32CBF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C7CC6A-7D7C-4101-BDC7-6A25921F5D1F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4671-081A-4583-A0D5-220FC7E1A2E4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4EB384-F402-4C9D-B7FB-33854B05CBFE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664" y="1"/>
            <a:ext cx="359777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6966" y="1480448"/>
            <a:ext cx="9502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Анализ устойчивости конструкций при помощи метода конечных</a:t>
            </a:r>
            <a:r>
              <a:rPr lang="en-US" sz="2400" dirty="0"/>
              <a:t> </a:t>
            </a:r>
            <a:r>
              <a:rPr lang="ru-RU" sz="2400" dirty="0"/>
              <a:t>элементов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6761" y="5794403"/>
            <a:ext cx="7756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Докладчик: Шуваев М.В.</a:t>
            </a:r>
            <a:br>
              <a:rPr lang="ru-RU" dirty="0"/>
            </a:br>
            <a:r>
              <a:rPr lang="ru-RU" dirty="0" err="1"/>
              <a:t>ВШТМиМФ</a:t>
            </a:r>
            <a:r>
              <a:rPr lang="ru-RU" dirty="0"/>
              <a:t> 5030103/00302</a:t>
            </a:r>
          </a:p>
          <a:p>
            <a:r>
              <a:rPr lang="ru-RU" dirty="0"/>
              <a:t>Научный руководитель: Орлов А.И. старший преподаватель </a:t>
            </a:r>
            <a:r>
              <a:rPr lang="ru-RU" dirty="0" err="1"/>
              <a:t>ВШТМиМФ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10</a:t>
            </a:fld>
            <a:endParaRPr lang="en-US" sz="16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27532" y="1010525"/>
            <a:ext cx="5256011" cy="3942008"/>
            <a:chOff x="827532" y="1010525"/>
            <a:chExt cx="5256011" cy="3942008"/>
          </a:xfrm>
        </p:grpSpPr>
        <p:pic>
          <p:nvPicPr>
            <p:cNvPr id="3" name="Picture 3" descr="C:\Users\Максим\Desktop\Графики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32" y="1010525"/>
              <a:ext cx="5256011" cy="394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803163" y="1010525"/>
              <a:ext cx="3478138" cy="262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778742" y="970007"/>
            <a:ext cx="5310035" cy="3982526"/>
            <a:chOff x="5778742" y="970007"/>
            <a:chExt cx="5310035" cy="3982526"/>
          </a:xfrm>
        </p:grpSpPr>
        <p:pic>
          <p:nvPicPr>
            <p:cNvPr id="2" name="Picture 2" descr="C:\Users\Максим\Desktop\Графики\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42" y="970007"/>
              <a:ext cx="5310035" cy="398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554624" y="970007"/>
              <a:ext cx="3965249" cy="262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39344" y="5073133"/>
            <a:ext cx="4032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9. График потери устойчивости гладкой оболочки.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3313" y="5060559"/>
            <a:ext cx="4627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10. </a:t>
            </a:r>
            <a:r>
              <a:rPr lang="ru-RU" sz="1200" dirty="0"/>
              <a:t>График потери устойчивости </a:t>
            </a:r>
            <a:r>
              <a:rPr lang="ru-RU" sz="1200" dirty="0" smtClean="0"/>
              <a:t>подкрепленной </a:t>
            </a:r>
            <a:r>
              <a:rPr lang="ru-RU" sz="1200" dirty="0"/>
              <a:t>оболочки.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40" y="386080"/>
            <a:ext cx="860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расчетов гладкой и подкрепленной оболочки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96976" y="1019543"/>
            <a:ext cx="4754531" cy="302665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932180" y="1122093"/>
            <a:ext cx="3998743" cy="301407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0991"/>
              </p:ext>
            </p:extLst>
          </p:nvPr>
        </p:nvGraphicFramePr>
        <p:xfrm>
          <a:off x="651827" y="5014603"/>
          <a:ext cx="6077585" cy="981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Диаметр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 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Толщина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 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 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Глубина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172 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4498" y="4619506"/>
            <a:ext cx="1668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Параметры </a:t>
            </a:r>
            <a:r>
              <a:rPr lang="ru-RU" sz="1600" dirty="0"/>
              <a:t>люка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405" y="411954"/>
            <a:ext cx="424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Люк с подкреплением выреза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11</a:t>
            </a:fld>
            <a:endParaRPr lang="en-US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0193" y="4238560"/>
            <a:ext cx="4070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11. Геометрия оболочки с подкреплённым люком.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87753" y="4238559"/>
            <a:ext cx="5258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12. </a:t>
            </a:r>
            <a:r>
              <a:rPr lang="ru-RU" sz="1200" dirty="0"/>
              <a:t>Форма потери устойчивости оболочки с подкреплённым люком.</a:t>
            </a:r>
          </a:p>
        </p:txBody>
      </p:sp>
    </p:spTree>
    <p:extLst>
      <p:ext uri="{BB962C8B-B14F-4D97-AF65-F5344CB8AC3E}">
        <p14:creationId xmlns:p14="http://schemas.microsoft.com/office/powerpoint/2010/main" val="21236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78" y="961297"/>
            <a:ext cx="5435962" cy="350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952817" y="1438313"/>
            <a:ext cx="3990839" cy="31676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287" y="433242"/>
            <a:ext cx="434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Люк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без подкрепления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выреза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12</a:t>
            </a:fld>
            <a:endParaRPr lang="en-US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4686" y="4902218"/>
            <a:ext cx="4198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13. </a:t>
            </a:r>
            <a:r>
              <a:rPr lang="ru-RU" sz="1200" dirty="0"/>
              <a:t>Геометрия оболочки с </a:t>
            </a:r>
            <a:r>
              <a:rPr lang="ru-RU" sz="1200" dirty="0" smtClean="0"/>
              <a:t>люком без подкрепления.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7376" y="490221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14. </a:t>
            </a:r>
            <a:r>
              <a:rPr lang="ru-RU" sz="1200" dirty="0"/>
              <a:t>Форма потери устойчивости </a:t>
            </a:r>
            <a:r>
              <a:rPr lang="ru-RU" sz="1200" dirty="0" smtClean="0"/>
              <a:t>оболочки </a:t>
            </a:r>
            <a:r>
              <a:rPr lang="ru-RU" sz="1200" dirty="0"/>
              <a:t>с люком без подкрепления.</a:t>
            </a:r>
          </a:p>
        </p:txBody>
      </p:sp>
    </p:spTree>
    <p:extLst>
      <p:ext uri="{BB962C8B-B14F-4D97-AF65-F5344CB8AC3E}">
        <p14:creationId xmlns:p14="http://schemas.microsoft.com/office/powerpoint/2010/main" val="21230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231424" y="1092934"/>
                <a:ext cx="596057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/>
                  <a:t>При </a:t>
                </a:r>
                <a:r>
                  <a:rPr lang="ru-RU" sz="1600" dirty="0"/>
                  <a:t>значении нагрузки 4.88 МПа решение </a:t>
                </a:r>
                <a:r>
                  <a:rPr lang="ru-RU" sz="1600" dirty="0" smtClean="0"/>
                  <a:t>прерывается</a:t>
                </a:r>
                <a:r>
                  <a:rPr lang="en-US" sz="1600" dirty="0" smtClean="0"/>
                  <a:t>. </a:t>
                </a:r>
                <a:r>
                  <a:rPr lang="ru-RU" sz="1600" dirty="0" smtClean="0"/>
                  <a:t>На этом шаге </a:t>
                </a:r>
                <a:r>
                  <a:rPr lang="ru-RU" sz="1600" dirty="0"/>
                  <a:t>было достигнуто критическое давление для оболочки с неподкрепленным люком. </a:t>
                </a:r>
                <a:r>
                  <a:rPr lang="ru-RU" sz="1600" dirty="0" smtClean="0"/>
                  <a:t>У люка без подкрепления произойдет </a:t>
                </a:r>
                <a:r>
                  <a:rPr lang="ru-RU" sz="1600" dirty="0"/>
                  <a:t>снижение (примерно на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10%</m:t>
                    </m:r>
                  </m:oMath>
                </a14:m>
                <a:r>
                  <a:rPr lang="ru-RU" sz="1600" dirty="0"/>
                  <a:t>) нагрузки, которую способна выдержать оболочка.</a:t>
                </a:r>
              </a:p>
              <a:p>
                <a:r>
                  <a:rPr lang="ru-RU" sz="1600" dirty="0" smtClean="0"/>
                  <a:t>Потеря </a:t>
                </a:r>
                <a:r>
                  <a:rPr lang="ru-RU" sz="1600" dirty="0"/>
                  <a:t>устойчивости </a:t>
                </a:r>
                <a:r>
                  <a:rPr lang="ru-RU" sz="1600" dirty="0" smtClean="0"/>
                  <a:t>у люка с подкреплением происходит при </a:t>
                </a:r>
                <a:r>
                  <a:rPr lang="ru-RU" sz="1600" dirty="0"/>
                  <a:t>такой же величине нагрузки, при каком теряет устойчивость оболочка без </a:t>
                </a:r>
                <a:r>
                  <a:rPr lang="ru-RU" sz="1600" dirty="0" smtClean="0"/>
                  <a:t>люка (5.44 МПа).</a:t>
                </a:r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424" y="1092934"/>
                <a:ext cx="5960576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511" t="-885" b="-2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11760" y="872692"/>
            <a:ext cx="6083163" cy="4562374"/>
            <a:chOff x="0" y="872692"/>
            <a:chExt cx="6083163" cy="4562374"/>
          </a:xfrm>
        </p:grpSpPr>
        <p:pic>
          <p:nvPicPr>
            <p:cNvPr id="2" name="Picture 2" descr="C:\Users\Максим\Desktop\Графики\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2692"/>
              <a:ext cx="6083163" cy="456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82766" y="872692"/>
              <a:ext cx="4366901" cy="313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6720" y="5573031"/>
            <a:ext cx="6065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15. </a:t>
            </a:r>
            <a:r>
              <a:rPr lang="ru-RU" sz="1200" dirty="0"/>
              <a:t>График потери устойчивости оболочек с конструкционной </a:t>
            </a:r>
            <a:r>
              <a:rPr lang="ru-RU" sz="1200" dirty="0" smtClean="0"/>
              <a:t>особенностью.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760" y="443733"/>
            <a:ext cx="891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Результаты расчетов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оболочки с конструкционной особенностью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86" y="398409"/>
            <a:ext cx="1286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353" y="1168033"/>
            <a:ext cx="11601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итогам проведенной работы можно отметить следующие результаты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Проанализированы формулы, позволяющие произвести расчет на устойчивость, как гладких, так и подкрепленных силовым набором оболочек с учетом начальных несовершенств </a:t>
            </a:r>
            <a:r>
              <a:rPr lang="ru-RU" sz="1600" dirty="0" smtClean="0"/>
              <a:t>формы;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Расчет при помощи </a:t>
            </a:r>
            <a:r>
              <a:rPr lang="en-US" sz="1600" dirty="0"/>
              <a:t>Nonlinear Static Analysis</a:t>
            </a:r>
            <a:r>
              <a:rPr lang="ru-RU" sz="1600" dirty="0"/>
              <a:t>, который учитывает начальные несовершенства формы, позволяет получить результаты, совпадающие с аналитическими методами, что говорит об эффективности данного </a:t>
            </a:r>
            <a:r>
              <a:rPr lang="ru-RU" sz="1600" dirty="0" smtClean="0"/>
              <a:t>подхода;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Расчет методом </a:t>
            </a:r>
            <a:r>
              <a:rPr lang="en-US" sz="1600" dirty="0"/>
              <a:t>Nonlinear Static </a:t>
            </a:r>
            <a:r>
              <a:rPr lang="en-US" sz="1600" dirty="0" smtClean="0"/>
              <a:t>Analysis</a:t>
            </a:r>
            <a:r>
              <a:rPr lang="ru-RU" sz="1600" dirty="0" smtClean="0"/>
              <a:t> </a:t>
            </a:r>
            <a:r>
              <a:rPr lang="ru-RU" sz="1600" dirty="0"/>
              <a:t>показал, что </a:t>
            </a:r>
            <a:r>
              <a:rPr lang="ru-RU" sz="1600" dirty="0" smtClean="0"/>
              <a:t>данный </a:t>
            </a:r>
            <a:r>
              <a:rPr lang="ru-RU" sz="1600" dirty="0"/>
              <a:t>метод подходит для исследования </a:t>
            </a:r>
            <a:r>
              <a:rPr lang="ru-RU" sz="1600" dirty="0" smtClean="0"/>
              <a:t>конструкций с конструктивными особенностями, такими как люк.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14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95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C719BD14-6B7C-41F6-AC89-8F0330AE03A7}"/>
              </a:ext>
            </a:extLst>
          </p:cNvPr>
          <p:cNvSpPr txBox="1">
            <a:spLocks/>
          </p:cNvSpPr>
          <p:nvPr/>
        </p:nvSpPr>
        <p:spPr>
          <a:xfrm>
            <a:off x="130628" y="958523"/>
            <a:ext cx="9633858" cy="284971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Проектированию прочных корпусов для производства обитаемых и необитаемых подводных аппаратов сопутствует ряд расчетных проблем, одной из которых является потеря устойчивости.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Потеря устойчивости оболочек – это трудное для точного прогнозирования явление. На потерю устойчивости конструкций могут влиять: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Свойства материала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Конструктивные особенности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Погрешности изготовления конструкции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8" y="297805"/>
            <a:ext cx="5370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Проблематика и актуальность проекта</a:t>
            </a:r>
          </a:p>
        </p:txBody>
      </p:sp>
      <p:pic>
        <p:nvPicPr>
          <p:cNvPr id="4" name="Picture 2" descr="Китай приступили к строительству первого в мире подводного центра хранения  и обработки данных | Zaman Türkmeni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32" y="3479035"/>
            <a:ext cx="3765158" cy="2653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19" y="3479034"/>
            <a:ext cx="3537794" cy="265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246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87" y="331627"/>
            <a:ext cx="3221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Цель и задача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894" y="947320"/>
            <a:ext cx="117106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/>
              <a:t>Цель исследования - отыскание метода расчета оболочек на устойчивость при помощи </a:t>
            </a:r>
            <a:br>
              <a:rPr lang="ru-RU" sz="1600" dirty="0"/>
            </a:br>
            <a:r>
              <a:rPr lang="ru-RU" sz="1600" dirty="0"/>
              <a:t>конечно-элементного пакета </a:t>
            </a:r>
            <a:r>
              <a:rPr lang="en-US" sz="1600" i="1" dirty="0"/>
              <a:t>ANSYS</a:t>
            </a:r>
            <a:r>
              <a:rPr lang="ru-RU" sz="1600" dirty="0"/>
              <a:t>, а так же сравнение результатов с аналитическими расчетами.</a:t>
            </a:r>
          </a:p>
          <a:p>
            <a:pPr eaLnBrk="0" hangingPunct="0"/>
            <a:r>
              <a:rPr lang="ru-RU" sz="1600" dirty="0"/>
              <a:t>В ходе работы предстояло последовательно выполнить следующие задачи</a:t>
            </a:r>
            <a:r>
              <a:rPr lang="ru-RU" sz="1600" dirty="0" smtClean="0"/>
              <a:t>:</a:t>
            </a:r>
          </a:p>
          <a:p>
            <a:pPr eaLnBrk="0" hangingPunct="0"/>
            <a:endParaRPr lang="ru-RU" sz="160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600" dirty="0"/>
              <a:t>Анализ независимых литературных источников с целью нахождения математического аппарата, позволяющего рассчитать критические нагрузки для оболочечных </a:t>
            </a:r>
            <a:r>
              <a:rPr lang="ru-RU" sz="1600" dirty="0" smtClean="0"/>
              <a:t>конструкций;</a:t>
            </a:r>
            <a:endParaRPr lang="ru-RU" sz="160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600" dirty="0"/>
              <a:t>Анализ возможностей и средств пакета </a:t>
            </a:r>
            <a:r>
              <a:rPr lang="en-US" sz="1600" dirty="0"/>
              <a:t>ANSYS</a:t>
            </a:r>
            <a:r>
              <a:rPr lang="ru-RU" sz="1600" dirty="0"/>
              <a:t> в области анализа потери устойчивости </a:t>
            </a:r>
            <a:r>
              <a:rPr lang="ru-RU" sz="1600" dirty="0" smtClean="0"/>
              <a:t>конструкций;</a:t>
            </a:r>
            <a:endParaRPr lang="ru-RU" sz="160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600" dirty="0"/>
              <a:t>Нахождение методов, позволяющих учитывать несовершенства изготовления </a:t>
            </a:r>
            <a:r>
              <a:rPr lang="ru-RU" sz="1600" dirty="0" smtClean="0"/>
              <a:t>конструкций;</a:t>
            </a:r>
            <a:endParaRPr lang="ru-RU" sz="160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600" dirty="0"/>
              <a:t>Анализ результатов, полученных в ходе работы и определение рекомендаций для последующих исследований в этой </a:t>
            </a:r>
            <a:r>
              <a:rPr lang="ru-RU" sz="1600" dirty="0" smtClean="0"/>
              <a:t>области.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330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18" y="332795"/>
            <a:ext cx="1739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Ход работы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8" y="794459"/>
            <a:ext cx="1042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Формулы позволяющие вычислить критическое давление для оболочки под </a:t>
            </a:r>
            <a:r>
              <a:rPr lang="ru-RU" sz="1600" dirty="0" smtClean="0">
                <a:cs typeface="Arial" panose="020B0604020202020204" pitchFamily="34" charset="0"/>
              </a:rPr>
              <a:t>внешним </a:t>
            </a:r>
            <a:r>
              <a:rPr lang="ru-RU" sz="1600" dirty="0">
                <a:cs typeface="Arial" panose="020B0604020202020204" pitchFamily="34" charset="0"/>
              </a:rPr>
              <a:t>давлением, найденные в независимых литературных источниках</a:t>
            </a:r>
            <a:r>
              <a:rPr lang="ru-RU" sz="1600" dirty="0" smtClean="0">
                <a:cs typeface="Arial" panose="020B0604020202020204" pitchFamily="34" charset="0"/>
              </a:rPr>
              <a:t>:</a:t>
            </a:r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244" y="1379233"/>
            <a:ext cx="2777617" cy="2303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1003" y="1144006"/>
                <a:ext cx="6086929" cy="5396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cs typeface="Arial" panose="020B0604020202020204" pitchFamily="34" charset="0"/>
                  </a:rPr>
                  <a:t>Для гладкой оболочки:</a:t>
                </a:r>
                <a:endParaRPr lang="ru-RU" sz="1600" dirty="0">
                  <a:cs typeface="Arial" panose="020B060402020202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ru-RU" sz="1600" dirty="0" smtClean="0"/>
                  <a:t> Формула  П.Ф. </a:t>
                </a:r>
                <a:r>
                  <a:rPr lang="ru-RU" sz="1600" dirty="0" err="1" smtClean="0"/>
                  <a:t>Папковича</a:t>
                </a:r>
                <a:r>
                  <a:rPr lang="ru-RU" sz="1600" dirty="0" smtClean="0"/>
                  <a:t> </a:t>
                </a:r>
                <a:r>
                  <a:rPr lang="en-US" sz="1600" dirty="0" smtClean="0">
                    <a:cs typeface="Arial" panose="020B0604020202020204" pitchFamily="34" charset="0"/>
                  </a:rPr>
                  <a:t>[1]</a:t>
                </a:r>
                <a:r>
                  <a:rPr lang="ru-RU" sz="1600" dirty="0" smtClean="0">
                    <a:cs typeface="Arial" panose="020B0604020202020204" pitchFamily="34" charset="0"/>
                  </a:rPr>
                  <a:t>:</a:t>
                </a:r>
                <a:endParaRPr lang="ru-RU" sz="160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кр</m:t>
                          </m:r>
                        </m:sub>
                      </m:sSub>
                      <m:r>
                        <a:rPr lang="ru-RU" sz="1600">
                          <a:latin typeface="Cambria Math"/>
                          <a:cs typeface="Arial" panose="020B0604020202020204" pitchFamily="34" charset="0"/>
                        </a:rPr>
                        <m:t>=0.92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𝐸𝑅</m:t>
                          </m:r>
                        </m:num>
                        <m:den>
                          <m: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sSup>
                        <m:sSup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ru-RU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160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sz="160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1600" dirty="0" smtClean="0"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cs typeface="Arial" panose="020B0604020202020204" pitchFamily="34" charset="0"/>
                  </a:rPr>
                  <a:t>г</a:t>
                </a:r>
                <a:r>
                  <a:rPr lang="ru-RU" sz="1600" dirty="0" smtClean="0">
                    <a:cs typeface="Arial" panose="020B0604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ru-RU" sz="1600" dirty="0" smtClean="0">
                    <a:cs typeface="Arial" panose="020B0604020202020204" pitchFamily="34" charset="0"/>
                  </a:rPr>
                  <a:t> – модуль Юнга,</a:t>
                </a:r>
                <a:r>
                  <a:rPr lang="ru-RU" sz="1600" i="1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cs typeface="Arial" panose="020B0604020202020204" pitchFamily="34" charset="0"/>
                  </a:rPr>
                  <a:t> – </a:t>
                </a:r>
                <a:r>
                  <a:rPr lang="ru-RU" sz="1600" dirty="0" smtClean="0">
                    <a:cs typeface="Arial" panose="020B0604020202020204" pitchFamily="34" charset="0"/>
                  </a:rPr>
                  <a:t>радиус оболочки,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sz="1600" dirty="0" smtClean="0">
                    <a:cs typeface="Arial" panose="020B0604020202020204" pitchFamily="34" charset="0"/>
                  </a:rPr>
                  <a:t> – длина оболочки,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ru-RU" sz="1600" dirty="0" smtClean="0">
                    <a:cs typeface="Arial" panose="020B0604020202020204" pitchFamily="34" charset="0"/>
                  </a:rPr>
                  <a:t> – толщина оболочки </a:t>
                </a:r>
                <a:endParaRPr lang="ru-RU" sz="1600" dirty="0">
                  <a:cs typeface="Arial" panose="020B0604020202020204" pitchFamily="34" charset="0"/>
                </a:endParaRPr>
              </a:p>
              <a:p>
                <a:endParaRPr lang="ru-RU" sz="1600" dirty="0">
                  <a:cs typeface="Arial" panose="020B060402020202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ru-RU" sz="1600">
                            <a:latin typeface="Cambria Math"/>
                            <a:cs typeface="Arial" panose="020B0604020202020204" pitchFamily="34" charset="0"/>
                          </a:rPr>
                          <m:t>кр</m:t>
                        </m:r>
                      </m:sub>
                    </m:sSub>
                    <m:r>
                      <a:rPr lang="ru-RU" sz="16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1600">
                            <a:latin typeface="Cambria Math"/>
                            <a:cs typeface="Arial" panose="020B0604020202020204" pitchFamily="34" charset="0"/>
                          </a:rPr>
                          <m:t>𝛿</m:t>
                        </m:r>
                      </m:num>
                      <m:den>
                        <m:r>
                          <a:rPr lang="ru-RU" sz="1600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lang="ru-RU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16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ru-RU" sz="1600">
                                    <a:latin typeface="Cambria Math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ru-RU" sz="1600">
                                    <a:latin typeface="Cambria Math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ru-RU" sz="160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6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ru-RU" sz="1600">
                                    <a:latin typeface="Cambria Math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sSup>
                                  <m:sSupPr>
                                    <m:ctrlPr>
                                      <a:rPr lang="ru-RU" sz="16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ru-RU" sz="16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6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ru-RU" sz="1600">
                                    <a:latin typeface="Cambria Math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16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6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ru-RU" sz="160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ru-RU" sz="160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1600">
                                <a:latin typeface="Cambria Math"/>
                                <a:cs typeface="Arial" panose="020B0604020202020204" pitchFamily="34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1600" dirty="0">
                    <a:cs typeface="Arial" panose="020B0604020202020204" pitchFamily="34" charset="0"/>
                  </a:rPr>
                  <a:t> - формула </a:t>
                </a:r>
                <a:r>
                  <a:rPr lang="ru-RU" sz="1600" dirty="0" err="1" smtClean="0">
                    <a:cs typeface="Arial" panose="020B0604020202020204" pitchFamily="34" charset="0"/>
                  </a:rPr>
                  <a:t>Мизеса</a:t>
                </a:r>
                <a:r>
                  <a:rPr lang="en-US" sz="1600" dirty="0" smtClean="0">
                    <a:cs typeface="Arial" panose="020B0604020202020204" pitchFamily="34" charset="0"/>
                  </a:rPr>
                  <a:t> [2]</a:t>
                </a:r>
                <a:endParaRPr lang="ru-RU" sz="1600" dirty="0">
                  <a:cs typeface="Arial" panose="020B060402020202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ru-RU" sz="160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кр</m:t>
                          </m:r>
                        </m:sub>
                      </m:sSub>
                      <m:r>
                        <a:rPr lang="ru-RU" sz="1600">
                          <a:latin typeface="Cambria Math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1600">
                                  <a:latin typeface="Cambria Math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ru-RU" sz="1600">
                              <a:latin typeface="Cambria Math"/>
                              <a:cs typeface="Arial" panose="020B0604020202020204" pitchFamily="34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u-RU" sz="1600">
                          <a:latin typeface="Cambria Math"/>
                          <a:cs typeface="Arial" panose="020B0604020202020204" pitchFamily="34" charset="0"/>
                        </a:rPr>
                        <m:t>, где  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160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0.92</m:t>
                          </m:r>
                        </m:num>
                        <m:den>
                          <m: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60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>
                                  <a:latin typeface="Cambria Math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600" dirty="0"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cs typeface="Arial" panose="020B0604020202020204" pitchFamily="34" charset="0"/>
                  </a:rPr>
                  <a:t>Для </a:t>
                </a:r>
                <a:r>
                  <a:rPr lang="ru-RU" sz="1600" dirty="0" smtClean="0">
                    <a:cs typeface="Arial" panose="020B0604020202020204" pitchFamily="34" charset="0"/>
                  </a:rPr>
                  <a:t>подкрепленной</a:t>
                </a:r>
                <a:r>
                  <a:rPr lang="en-US" sz="1600" dirty="0" smtClean="0">
                    <a:cs typeface="Arial" panose="020B0604020202020204" pitchFamily="34" charset="0"/>
                  </a:rPr>
                  <a:t> [3]</a:t>
                </a:r>
                <a:r>
                  <a:rPr lang="ru-RU" sz="1600" dirty="0" smtClean="0">
                    <a:cs typeface="Arial" panose="020B0604020202020204" pitchFamily="34" charset="0"/>
                  </a:rPr>
                  <a:t>:</a:t>
                </a:r>
                <a:endParaRPr lang="ru-RU" sz="160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кр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ru-RU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кр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1+1.35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1.57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ru-RU" sz="1600" b="0" i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ru-RU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1.1−</m:t>
                        </m:r>
                        <m:f>
                          <m:f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latin typeface="Cambria Math"/>
                              </a:rPr>
                              <m:t>0.3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r>
                  <a:rPr lang="ru-RU" sz="1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кр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ru-RU" sz="1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/>
                          </a:rPr>
                          <m:t>1.83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100</m:t>
                                    </m:r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/>
                                  </a:rPr>
                                  <m:t>100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latin typeface="Cambria Math"/>
                              </a:rPr>
                              <m:t>1−0.62</m:t>
                            </m:r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1600" i="1">
                                    <a:latin typeface="Cambria Math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ru-RU" sz="1600" dirty="0"/>
              </a:p>
              <a:p>
                <a:endParaRPr lang="ru-RU" sz="1400" dirty="0" smtClean="0"/>
              </a:p>
              <a:p>
                <a:endParaRPr lang="ru-RU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03" y="1144006"/>
                <a:ext cx="6086929" cy="5396157"/>
              </a:xfrm>
              <a:prstGeom prst="rect">
                <a:avLst/>
              </a:prstGeom>
              <a:blipFill rotWithShape="1">
                <a:blip r:embed="rId4"/>
                <a:stretch>
                  <a:fillRect l="-601" t="-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8" y="3441413"/>
            <a:ext cx="3220358" cy="120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276015"/>
            <a:ext cx="571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- </a:t>
            </a:r>
            <a:r>
              <a:rPr lang="ru-RU" sz="1200" dirty="0" smtClean="0"/>
              <a:t>В.Л. Александров, М.К. </a:t>
            </a:r>
            <a:r>
              <a:rPr lang="ru-RU" sz="1200" dirty="0" err="1" smtClean="0"/>
              <a:t>Глозман</a:t>
            </a:r>
            <a:r>
              <a:rPr lang="ru-RU" sz="1200" dirty="0" smtClean="0"/>
              <a:t>, Д.М. Ростовцев, Н.Л. </a:t>
            </a:r>
            <a:r>
              <a:rPr lang="ru-RU" sz="1200" dirty="0" err="1" smtClean="0"/>
              <a:t>Сиверс</a:t>
            </a:r>
            <a:r>
              <a:rPr lang="ru-RU" sz="1200" dirty="0" smtClean="0"/>
              <a:t>. «Проектирование конструкций основного корпуса подводных аппаратов», 1994.</a:t>
            </a:r>
            <a:endParaRPr lang="en-US" sz="1200" dirty="0" smtClean="0"/>
          </a:p>
          <a:p>
            <a:r>
              <a:rPr lang="en-US" sz="1200" dirty="0" smtClean="0"/>
              <a:t>[2] - </a:t>
            </a:r>
            <a:r>
              <a:rPr lang="ru-RU" sz="1200" dirty="0"/>
              <a:t>В.Т. Лизин, В.А. </a:t>
            </a:r>
            <a:r>
              <a:rPr lang="ru-RU" sz="1200" dirty="0" err="1"/>
              <a:t>Пяткин</a:t>
            </a:r>
            <a:r>
              <a:rPr lang="ru-RU" sz="1200" dirty="0"/>
              <a:t>. «Проектирование тонкостенных конструкций», 1976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[3] - </a:t>
            </a:r>
            <a:r>
              <a:rPr lang="ru-RU" sz="1200" dirty="0"/>
              <a:t>Российский морской регистр судоходства. «Правила классификации и постройки необитаемых подводных аппаратов», </a:t>
            </a:r>
            <a:r>
              <a:rPr lang="ru-RU" sz="1200" dirty="0" smtClean="0"/>
              <a:t>2023.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4</a:t>
            </a:fld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1036" y="4771059"/>
            <a:ext cx="3354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1. Гладкая и подкрепленная оболочки.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82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5</a:t>
            </a:fld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31492" y="1514967"/>
                <a:ext cx="11424213" cy="4099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ru-RU" sz="1600" dirty="0" smtClean="0"/>
                  <a:t>Начальный </a:t>
                </a:r>
                <a:r>
                  <a:rPr lang="ru-RU" sz="1600" dirty="0"/>
                  <a:t>вектор узловых перемещений:</a:t>
                </a:r>
              </a:p>
              <a:p>
                <a:r>
                  <a:rPr lang="ru-RU" sz="16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ru-RU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r>
                  <a:rPr lang="ru-RU" sz="1600" dirty="0" smtClean="0"/>
                  <a:t>где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𝐾</m:t>
                    </m:r>
                    <m:r>
                      <a:rPr lang="ru-RU" sz="16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1600" dirty="0"/>
                  <a:t>матрица жесткости,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1600" dirty="0"/>
                  <a:t>вектор узловых сил на первом шаге процесса</a:t>
                </a:r>
                <a:r>
                  <a:rPr lang="ru-RU" sz="1600" dirty="0" smtClean="0"/>
                  <a:t>.</a:t>
                </a:r>
                <a:endParaRPr lang="ru-RU" sz="1600" dirty="0"/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ru-RU" sz="1600" dirty="0"/>
                  <a:t>М</a:t>
                </a:r>
                <a:r>
                  <a:rPr lang="ru-RU" sz="1600" dirty="0" smtClean="0"/>
                  <a:t>атрица </a:t>
                </a:r>
                <a:r>
                  <a:rPr lang="ru-RU" sz="1600" dirty="0"/>
                  <a:t>жесткости, соответствующая текущей итерации:</a:t>
                </a:r>
              </a:p>
              <a:p>
                <a:r>
                  <a:rPr lang="ru-RU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r>
                      <a:rPr lang="ru-RU" sz="1600" i="1">
                        <a:latin typeface="Cambria Math"/>
                      </a:rPr>
                      <m:t>𝐾</m:t>
                    </m:r>
                    <m:r>
                      <a:rPr lang="ru-RU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г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ru-RU" sz="16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sz="16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ru-RU" sz="1600" dirty="0" smtClean="0"/>
                  <a:t>Определяются </a:t>
                </a:r>
                <a:r>
                  <a:rPr lang="ru-RU" sz="1600" dirty="0"/>
                  <a:t>узловые реакции и вектор невязки этих реакций:</a:t>
                </a:r>
              </a:p>
              <a:p>
                <a:r>
                  <a:rPr lang="ru-RU" sz="16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ru-RU" sz="16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ru-RU" sz="16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ru-RU" sz="1600" dirty="0"/>
              </a:p>
              <a:p>
                <a:r>
                  <a:rPr lang="ru-RU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ru-RU" sz="16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ru-RU" sz="1600" dirty="0"/>
              </a:p>
              <a:p>
                <a:r>
                  <a:rPr lang="ru-RU" sz="16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−</m:t>
                    </m:r>
                    <m:r>
                      <a:rPr lang="ru-RU" sz="1600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/>
                  <a:t>невязка узловых реакций на </a:t>
                </a:r>
                <a:r>
                  <a:rPr lang="en-US" sz="1600" i="1" dirty="0"/>
                  <a:t>i</a:t>
                </a:r>
                <a:r>
                  <a:rPr lang="ru-RU" sz="1600" dirty="0"/>
                  <a:t>-ом шаге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ru-RU" sz="1600" dirty="0" smtClean="0"/>
                  <a:t>Вектор </a:t>
                </a:r>
                <a:r>
                  <a:rPr lang="ru-RU" sz="1600" dirty="0"/>
                  <a:t>дополнительных узловых </a:t>
                </a:r>
                <a:r>
                  <a:rPr lang="ru-RU" sz="1600" dirty="0" smtClean="0"/>
                  <a:t>перемещений:</a:t>
                </a:r>
                <a:endParaRPr lang="ru-RU" sz="1600" dirty="0"/>
              </a:p>
              <a:p>
                <a:r>
                  <a:rPr lang="ru-RU" sz="1600" dirty="0"/>
                  <a:t>	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endParaRPr lang="ru-RU" sz="1600" dirty="0"/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ru-RU" sz="1600" dirty="0"/>
                  <a:t>Производится корректировка вектора узловых перемещений:</a:t>
                </a:r>
              </a:p>
              <a:p>
                <a:r>
                  <a:rPr lang="ru-RU" sz="16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ru-RU" sz="1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ru-RU" sz="16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ru-RU" sz="1600" i="1">
                        <a:latin typeface="Cambria Math"/>
                      </a:rPr>
                      <m:t>+</m:t>
                    </m:r>
                    <m:r>
                      <a:rPr lang="ru-RU" sz="1600" i="1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16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ru-RU" sz="1600" dirty="0" smtClean="0"/>
                  <a:t>Условие </a:t>
                </a:r>
                <a:r>
                  <a:rPr lang="ru-RU" sz="1600" dirty="0"/>
                  <a:t>сходимости </a:t>
                </a:r>
                <a:r>
                  <a:rPr lang="ru-RU" sz="1600" dirty="0" smtClean="0"/>
                  <a:t>:</a:t>
                </a:r>
                <a:endParaRPr lang="ru-RU" sz="1600" dirty="0"/>
              </a:p>
              <a:p>
                <a:r>
                  <a:rPr lang="ru-RU" sz="16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  <m:r>
                          <a:rPr lang="ru-RU" sz="16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ru-RU" sz="1600" i="1">
                        <a:latin typeface="Cambria Math"/>
                      </a:rPr>
                      <m:t>&lt;</m:t>
                    </m:r>
                    <m:r>
                      <a:rPr lang="ru-RU" sz="1600" i="1">
                        <a:latin typeface="Cambria Math"/>
                      </a:rPr>
                      <m:t>𝜀</m:t>
                    </m:r>
                  </m:oMath>
                </a14:m>
                <a:endParaRPr lang="ru-RU" sz="1600" dirty="0"/>
              </a:p>
              <a:p>
                <a:r>
                  <a:rPr lang="ru-RU" sz="1600" dirty="0"/>
                  <a:t>где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  <m:r>
                          <a:rPr lang="ru-RU" sz="16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ru-RU" sz="160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sz="16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{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ru-RU" sz="1600" i="1">
                                <a:latin typeface="Cambria Math"/>
                              </a:rPr>
                              <m:t>}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ru-RU" sz="1600" i="1">
                            <a:latin typeface="Cambria Math"/>
                          </a:rPr>
                          <m:t>{</m:t>
                        </m:r>
                        <m:r>
                          <a:rPr lang="en-US" sz="16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}</m:t>
                        </m:r>
                      </m:e>
                    </m:rad>
                  </m:oMath>
                </a14:m>
                <a:r>
                  <a:rPr lang="ru-RU" sz="1600" dirty="0" smtClean="0"/>
                  <a:t>, 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𝜀</m:t>
                    </m:r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6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2" y="1514967"/>
                <a:ext cx="11424213" cy="4099392"/>
              </a:xfrm>
              <a:prstGeom prst="rect">
                <a:avLst/>
              </a:prstGeom>
              <a:blipFill rotWithShape="1">
                <a:blip r:embed="rId2"/>
                <a:stretch>
                  <a:fillRect l="-320" t="-446" b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31493" y="828783"/>
            <a:ext cx="1125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программе </a:t>
            </a:r>
            <a:r>
              <a:rPr lang="en-US" sz="1600" i="1" dirty="0"/>
              <a:t>ANSYS</a:t>
            </a:r>
            <a:r>
              <a:rPr lang="en-US" sz="1600" dirty="0"/>
              <a:t> </a:t>
            </a:r>
            <a:r>
              <a:rPr lang="ru-RU" sz="1600" dirty="0"/>
              <a:t>реализован итерационный метод </a:t>
            </a:r>
            <a:r>
              <a:rPr lang="ru-RU" sz="1600" dirty="0" smtClean="0"/>
              <a:t>Ньютона-</a:t>
            </a:r>
            <a:r>
              <a:rPr lang="ru-RU" sz="1600" dirty="0" err="1" smtClean="0"/>
              <a:t>Рафсона</a:t>
            </a:r>
            <a:r>
              <a:rPr lang="ru-RU" sz="1600" dirty="0" smtClean="0"/>
              <a:t>. </a:t>
            </a:r>
            <a:r>
              <a:rPr lang="ru-RU" sz="1600" dirty="0"/>
              <a:t>Его суть заключается в последовательном определении перемещений в узлах, возникающих из-за невязки </a:t>
            </a:r>
            <a:r>
              <a:rPr lang="ru-RU" sz="1600" dirty="0" smtClean="0"/>
              <a:t>сил.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895" y="298752"/>
            <a:ext cx="3111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Итерационный метод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48487" y="979216"/>
            <a:ext cx="4868324" cy="3820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832" y="283952"/>
            <a:ext cx="72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Сеточная сходимость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6</a:t>
            </a:fld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5317" y="5341121"/>
            <a:ext cx="2533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2. Сеточная сходимость.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72061" y="5254905"/>
            <a:ext cx="2018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3. Готовая КЭ сетка.</a:t>
            </a:r>
            <a:endParaRPr lang="ru-RU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96945" y="979216"/>
            <a:ext cx="5710686" cy="4275690"/>
            <a:chOff x="396945" y="979216"/>
            <a:chExt cx="5710686" cy="4275690"/>
          </a:xfrm>
        </p:grpSpPr>
        <p:pic>
          <p:nvPicPr>
            <p:cNvPr id="2" name="Рисунок 1" descr="C:\Users\Максим\Desktop\untitled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45" y="979216"/>
              <a:ext cx="5710686" cy="4275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2110811" y="979216"/>
              <a:ext cx="2408448" cy="29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78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2" y="319005"/>
            <a:ext cx="511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Материал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654874"/>
                  </p:ext>
                </p:extLst>
              </p:nvPr>
            </p:nvGraphicFramePr>
            <p:xfrm>
              <a:off x="2469417" y="2304098"/>
              <a:ext cx="7253166" cy="224586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626204"/>
                    <a:gridCol w="3626962"/>
                  </a:tblGrid>
                  <a:tr h="393439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Плотность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>
                              <a:effectLst/>
                            </a:rPr>
                            <a:t>7850,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7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700">
                                      <a:effectLst/>
                                      <a:latin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7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Коэффициент Пуассона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>
                              <a:effectLst/>
                            </a:rPr>
                            <a:t>0.3</a:t>
                          </a:r>
                          <a:endParaRPr lang="ru-RU" sz="1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Модуль Юнга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200, ГПа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>
                              <a:effectLst/>
                            </a:rPr>
                            <a:t>Тангенциальный модуль</a:t>
                          </a:r>
                          <a:endParaRPr lang="ru-RU" sz="1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1602,МПа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>
                              <a:effectLst/>
                            </a:rPr>
                            <a:t>Предел текучести</a:t>
                          </a:r>
                          <a:endParaRPr lang="ru-RU" sz="1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285, МПа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294910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Предел прочности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425, МПа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654874"/>
                  </p:ext>
                </p:extLst>
              </p:nvPr>
            </p:nvGraphicFramePr>
            <p:xfrm>
              <a:off x="2469417" y="2304098"/>
              <a:ext cx="7253166" cy="222701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626204"/>
                    <a:gridCol w="3626962"/>
                  </a:tblGrid>
                  <a:tr h="393439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Плотность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1846" marR="81846" marT="0" marB="0">
                        <a:blipFill rotWithShape="1">
                          <a:blip r:embed="rId2"/>
                          <a:stretch>
                            <a:fillRect l="-100000" t="-1563" b="-500000"/>
                          </a:stretch>
                        </a:blipFill>
                      </a:tcPr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Коэффициент Пуассона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>
                              <a:effectLst/>
                            </a:rPr>
                            <a:t>0.3</a:t>
                          </a:r>
                          <a:endParaRPr lang="ru-RU" sz="1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Модуль Юнга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200, ГПа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>
                              <a:effectLst/>
                            </a:rPr>
                            <a:t>Тангенциальный модуль</a:t>
                          </a:r>
                          <a:endParaRPr lang="ru-RU" sz="1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1602,МПа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38466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>
                              <a:effectLst/>
                            </a:rPr>
                            <a:t>Предел текучести</a:t>
                          </a:r>
                          <a:endParaRPr lang="ru-RU" sz="1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285, МПа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  <a:tr h="294910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Предел прочности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dirty="0">
                              <a:effectLst/>
                            </a:rPr>
                            <a:t>425, МПа</a:t>
                          </a:r>
                          <a:endParaRPr lang="ru-RU" sz="1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81846" marR="81846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383990" y="1143000"/>
            <a:ext cx="1060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ыбрана </a:t>
            </a:r>
            <a:r>
              <a:rPr lang="ru-RU" sz="1600" dirty="0"/>
              <a:t>сталь 09Г2С – конструкционная низколегированная сталь для сварных </a:t>
            </a:r>
            <a:r>
              <a:rPr lang="ru-RU" sz="1600" dirty="0" smtClean="0"/>
              <a:t>конструкций. </a:t>
            </a:r>
            <a:r>
              <a:rPr lang="ru-RU" sz="1600" dirty="0"/>
              <a:t>Она обладает высокой прочностью и  часто используется в конструкциях, работающих под </a:t>
            </a:r>
            <a:r>
              <a:rPr lang="ru-RU" sz="1600" dirty="0" smtClean="0"/>
              <a:t>давлением.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7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899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33359" y="2791459"/>
            <a:ext cx="3151573" cy="2376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22" y="5624285"/>
            <a:ext cx="979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Нелинейная постановка задачи, нагрузка разбивается на 100 </a:t>
            </a:r>
            <a:r>
              <a:rPr lang="ru-RU" sz="1600" dirty="0" err="1">
                <a:cs typeface="Arial" panose="020B0604020202020204" pitchFamily="34" charset="0"/>
              </a:rPr>
              <a:t>подшагов</a:t>
            </a:r>
            <a:r>
              <a:rPr lang="ru-RU" sz="1600" dirty="0">
                <a:cs typeface="Arial" panose="020B0604020202020204" pitchFamily="34" charset="0"/>
              </a:rPr>
              <a:t>, </a:t>
            </a:r>
            <a:r>
              <a:rPr lang="ru-RU" sz="1600" dirty="0" smtClean="0">
                <a:cs typeface="Arial" panose="020B0604020202020204" pitchFamily="34" charset="0"/>
              </a:rPr>
              <a:t>расчет </a:t>
            </a:r>
            <a:r>
              <a:rPr lang="ru-RU" sz="1600" dirty="0">
                <a:cs typeface="Arial" panose="020B0604020202020204" pitchFamily="34" charset="0"/>
              </a:rPr>
              <a:t>проводился при включенном параметре </a:t>
            </a:r>
            <a:r>
              <a:rPr lang="en-US" sz="1600" dirty="0">
                <a:cs typeface="Arial" panose="020B0604020202020204" pitchFamily="34" charset="0"/>
              </a:rPr>
              <a:t>Large Deflection</a:t>
            </a:r>
            <a:r>
              <a:rPr lang="ru-RU" sz="1600" dirty="0" smtClean="0">
                <a:cs typeface="Arial" panose="020B0604020202020204" pitchFamily="34" charset="0"/>
              </a:rPr>
              <a:t>.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4721" y="1027729"/>
            <a:ext cx="5940425" cy="1551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0893" y="1064378"/>
            <a:ext cx="485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Схема расчета потери устойчивости методом </a:t>
            </a:r>
            <a:r>
              <a:rPr lang="en-US" sz="1600" dirty="0"/>
              <a:t>Nonlinear Static Analysis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93" y="2329816"/>
            <a:ext cx="3814233" cy="28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975" y="396787"/>
            <a:ext cx="628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Расчет гладкой оболочки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8</a:t>
            </a:fld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07145" y="2747416"/>
                <a:ext cx="2904153" cy="134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/>
                  <a:t>На торцах </a:t>
                </a:r>
                <a:r>
                  <a:rPr lang="en-US" sz="1600" dirty="0" smtClean="0"/>
                  <a:t>A, B</a:t>
                </a:r>
                <a:r>
                  <a:rPr lang="ru-RU" sz="1600" dirty="0" smtClean="0"/>
                  <a:t> </a:t>
                </a:r>
                <a:r>
                  <a:rPr lang="ru-RU" sz="1600" dirty="0"/>
                  <a:t>установлено шарнирное </a:t>
                </a:r>
                <a:r>
                  <a:rPr lang="ru-RU" sz="1600" dirty="0" smtClean="0"/>
                  <a:t>закрепление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=0)</m:t>
                    </m:r>
                  </m:oMath>
                </a14:m>
                <a:endParaRPr lang="en-US" sz="1600" dirty="0" smtClean="0"/>
              </a:p>
              <a:p>
                <a:r>
                  <a:rPr lang="ru-RU" sz="1600" dirty="0" smtClean="0"/>
                  <a:t>К </a:t>
                </a:r>
                <a:r>
                  <a:rPr lang="ru-RU" sz="1600" dirty="0"/>
                  <a:t>внешней стороне приложено давление </a:t>
                </a:r>
                <a:r>
                  <a:rPr lang="en-US" sz="1600" dirty="0" smtClean="0"/>
                  <a:t>1 </a:t>
                </a:r>
                <a:r>
                  <a:rPr lang="ru-RU" sz="1600" dirty="0" smtClean="0"/>
                  <a:t>МПа</a:t>
                </a:r>
                <a:r>
                  <a:rPr lang="en-US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45" y="2747416"/>
                <a:ext cx="2904153" cy="1342868"/>
              </a:xfrm>
              <a:prstGeom prst="rect">
                <a:avLst/>
              </a:prstGeom>
              <a:blipFill rotWithShape="1">
                <a:blip r:embed="rId5"/>
                <a:stretch>
                  <a:fillRect l="-1048" t="-1364" r="-2096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00179" y="5254953"/>
            <a:ext cx="2313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4. ГУ гладкой оболочки.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70893" y="5165368"/>
            <a:ext cx="4019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5. Форма потери устойчивости гладкой оболочки.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121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912" y="858946"/>
            <a:ext cx="104096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Рассмотрена оболочка, оснащенная силовым набором – шпангоутами. Силовой набор значительно увеличивает 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нагрузку, которую способна выдержать конструкция</a:t>
            </a:r>
            <a:r>
              <a:rPr lang="ru-RU" sz="1600" dirty="0" smtClean="0">
                <a:latin typeface="Montserrat" panose="00000500000000000000" pitchFamily="2" charset="-52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/>
              <a:t>Величина начальной погиби – 0.0025</a:t>
            </a:r>
            <a:r>
              <a:rPr lang="en-US" sz="1600" dirty="0"/>
              <a:t>R</a:t>
            </a:r>
            <a:endParaRPr lang="ru-RU" sz="1600" dirty="0"/>
          </a:p>
          <a:p>
            <a:endParaRPr lang="ru-RU" sz="14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60567"/>
            <a:ext cx="2882478" cy="225515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81920" y="1864552"/>
            <a:ext cx="2978728" cy="2215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6309273"/>
                  </p:ext>
                </p:extLst>
              </p:nvPr>
            </p:nvGraphicFramePr>
            <p:xfrm>
              <a:off x="132787" y="5100828"/>
              <a:ext cx="6076950" cy="9601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38475"/>
                    <a:gridCol w="3038475"/>
                  </a:tblGrid>
                  <a:tr h="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Длина шпации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12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oMath>
                          </a14:m>
                          <a:endParaRPr lang="ru-RU" sz="1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400 мм</a:t>
                          </a: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Высота шпангоута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12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Arial" panose="020B0604020202020204" pitchFamily="34" charset="0"/>
                                </a:rPr>
                                <m:t>h</m:t>
                              </m:r>
                            </m:oMath>
                          </a14:m>
                          <a:endParaRPr lang="ru-RU" sz="1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142.5 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мм</a:t>
                          </a: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Ширина шпангоута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12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oMath>
                          </a14:m>
                          <a:endParaRPr lang="ru-RU" sz="1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10 мм</a:t>
                          </a: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6309273"/>
                  </p:ext>
                </p:extLst>
              </p:nvPr>
            </p:nvGraphicFramePr>
            <p:xfrm>
              <a:off x="132787" y="5100828"/>
              <a:ext cx="6076950" cy="9601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38475"/>
                    <a:gridCol w="3038475"/>
                  </a:tblGrid>
                  <a:tr h="320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00" t="-1923" r="-998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400 мм</a:t>
                          </a:r>
                        </a:p>
                      </a:txBody>
                      <a:tcPr marL="68580" marR="68580" marT="0" marB="0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00" t="-100000" r="-99800" b="-1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142.5 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мм</a:t>
                          </a:r>
                        </a:p>
                      </a:txBody>
                      <a:tcPr marL="68580" marR="68580" marT="0" marB="0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00" t="-203846" r="-99800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10 мм</a:t>
                          </a: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21" y="2591299"/>
            <a:ext cx="4473799" cy="269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2787" y="397281"/>
            <a:ext cx="461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Расчет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подкрепленной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оболочки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b="1" smtClean="0"/>
              <a:pPr/>
              <a:t>9</a:t>
            </a:fld>
            <a:endParaRPr lang="en-US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785" y="4709289"/>
            <a:ext cx="2698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Параметры </a:t>
            </a:r>
            <a:r>
              <a:rPr lang="ru-RU" sz="1600" dirty="0" smtClean="0"/>
              <a:t>силового набора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60648" y="1525640"/>
                <a:ext cx="6096000" cy="8698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dirty="0" smtClean="0"/>
                  <a:t>На торце </a:t>
                </a:r>
                <a:r>
                  <a:rPr lang="en-US" sz="1600" dirty="0" smtClean="0"/>
                  <a:t>A</a:t>
                </a:r>
                <a:r>
                  <a:rPr lang="ru-RU" sz="1600" dirty="0" smtClean="0"/>
                  <a:t> установлено шарнирное закрепление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0</m:t>
                    </m:r>
                  </m:oMath>
                </a14:m>
                <a:endParaRPr lang="ru-RU" sz="1600" b="0" dirty="0" smtClean="0"/>
              </a:p>
              <a:p>
                <a:r>
                  <a:rPr lang="ru-RU" sz="1600" dirty="0" smtClean="0"/>
                  <a:t>На торце </a:t>
                </a:r>
                <a:r>
                  <a:rPr lang="en-US" sz="1600" dirty="0" smtClean="0"/>
                  <a:t>B</a:t>
                </a:r>
                <a:r>
                  <a:rPr lang="ru-RU" sz="1600" dirty="0" smtClean="0"/>
                  <a:t> </a:t>
                </a:r>
                <a:r>
                  <a:rPr lang="ru-RU" sz="1600" dirty="0"/>
                  <a:t>установлено шарнирное закрепление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0</m:t>
                    </m:r>
                  </m:oMath>
                </a14:m>
                <a:endParaRPr lang="en-US" sz="1600" dirty="0"/>
              </a:p>
              <a:p>
                <a:r>
                  <a:rPr lang="ru-RU" sz="1600" dirty="0"/>
                  <a:t>К внешней стороне приложено давление </a:t>
                </a:r>
                <a:r>
                  <a:rPr lang="en-US" sz="1600" dirty="0" smtClean="0"/>
                  <a:t>2.5 </a:t>
                </a:r>
                <a:r>
                  <a:rPr lang="ru-RU" sz="1600" dirty="0"/>
                  <a:t>МПа</a:t>
                </a:r>
                <a:r>
                  <a:rPr lang="en-US" sz="1600" dirty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48" y="1525640"/>
                <a:ext cx="6096000" cy="869854"/>
              </a:xfrm>
              <a:prstGeom prst="rect">
                <a:avLst/>
              </a:prstGeom>
              <a:blipFill rotWithShape="1">
                <a:blip r:embed="rId6"/>
                <a:stretch>
                  <a:fillRect l="-500" t="-1399" b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0" y="4338649"/>
            <a:ext cx="3369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6. Геометрия подкрепленной оболочки.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69192" y="4326641"/>
            <a:ext cx="2830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7. </a:t>
            </a:r>
            <a:r>
              <a:rPr lang="ru-RU" sz="1200" dirty="0"/>
              <a:t>ГУ </a:t>
            </a:r>
            <a:r>
              <a:rPr lang="ru-RU" sz="1200" dirty="0" smtClean="0"/>
              <a:t>подкрепленной оболочки.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72883" y="5386261"/>
            <a:ext cx="4536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8. </a:t>
            </a:r>
            <a:r>
              <a:rPr lang="ru-RU" sz="1200" dirty="0"/>
              <a:t>Форма потери устойчивости </a:t>
            </a:r>
            <a:r>
              <a:rPr lang="ru-RU" sz="1200" dirty="0" smtClean="0"/>
              <a:t>подкрепленной </a:t>
            </a:r>
            <a:r>
              <a:rPr lang="ru-RU" sz="1200" dirty="0"/>
              <a:t>оболочки.</a:t>
            </a:r>
          </a:p>
        </p:txBody>
      </p:sp>
    </p:spTree>
    <p:extLst>
      <p:ext uri="{BB962C8B-B14F-4D97-AF65-F5344CB8AC3E}">
        <p14:creationId xmlns:p14="http://schemas.microsoft.com/office/powerpoint/2010/main" val="32818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2080</TotalTime>
  <Words>989</Words>
  <Application>Microsoft Office PowerPoint</Application>
  <PresentationFormat>Произвольный</PresentationFormat>
  <Paragraphs>133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Валиев Даниил Михайлович</dc:creator>
  <cp:lastModifiedBy>Максим</cp:lastModifiedBy>
  <cp:revision>41</cp:revision>
  <dcterms:created xsi:type="dcterms:W3CDTF">2024-06-21T13:29:48Z</dcterms:created>
  <dcterms:modified xsi:type="dcterms:W3CDTF">2024-06-27T19:26:12Z</dcterms:modified>
</cp:coreProperties>
</file>