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8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4" r:id="rId24"/>
    <p:sldId id="295" r:id="rId25"/>
    <p:sldId id="296" r:id="rId26"/>
    <p:sldId id="258" r:id="rId27"/>
    <p:sldId id="26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22384-CD5F-4AF4-8D83-201C429BA1DB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BB41D-DE5F-4551-91F2-B64AEED07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9E777-FD88-4C32-88D8-1EA859F1E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43D3AB-5A96-4110-ADEE-6B0DAD87F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C74C7E-B3B6-4E41-BF97-BCAF3678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257A-4E6E-49ED-A31D-80924D124E1D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8890B7-16A3-40E7-9525-AEA4E5BD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6C4E02-ED63-4607-9C5A-7C0442C4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5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E648A-715E-46F4-92CF-659B2195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CB0E3B-B7C0-4B58-83BC-501E029DA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E2CDE-6127-450F-940C-590367D2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DDA6-B68C-41A8-9031-49EFC82F1D6F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6E78AF-267D-4D06-A224-8FB0A327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2B68D-E971-4BE3-9B45-2F1C75B6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1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57C2E0-8427-45B8-B339-35CF104B9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3A91C3-5D66-4D20-9797-4268E9D0F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3CEC3-C217-4D6A-833B-3024BAD9D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152-BBC1-4679-A3F0-4172250B8F90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A619E-08B4-426F-A781-5DE67067F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BF7993-3BDC-4D9C-9A40-7E8E5AC3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32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21AD6-4C9D-4AD5-9CD9-81A2F8E7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91CFDD-7AC0-488F-A9E4-049AC0030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6EC5CC-6DB0-43C4-A6B9-B4D32A4AA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D51-7079-41CB-B3FE-31465EE26BB9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BA022-5DA2-4A38-8DEB-C5883FBC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BCEE1F-1569-4AC6-BD52-C6EB2079A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11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BAB7D-65D1-44D2-A7B5-6327185F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FD6930-1501-441E-B207-87E31066D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646C41-22E5-455C-ACAB-0DA108B9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0425-FE2C-457F-9746-8AE0C9D9AE2A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08C590-B0ED-47D1-AEAF-06E78A6B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5D0BEB-FDE9-4EA7-AAF7-DE62A1A84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9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C91EA-528E-433F-9D43-BF873119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7872A-975E-43CA-9FAD-3EA35F717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E91160-C57E-4CE8-9A0C-12BBE40B3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3FC413-66AB-4A3F-AF48-FE1E2B3C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3D25-5716-4BA6-B35A-87F5D94E9D96}" type="datetime1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E58605-7F21-4428-8190-888EB0C4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DB16F0-D933-49E9-B2A4-D5BBA2289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3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82614-AC63-455F-B5AB-835FE3784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44E7C2-CB7C-4C15-AC18-668F0CE10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5D9313-0642-45F5-B417-3AC4CE22A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CC9659D-2CD3-4404-8EAD-68FB6C57D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976EE6-745C-4718-8B7D-B7B1E151E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AFB3B0-FA55-4752-978A-58449FEF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E581-2D0C-4707-8A8F-E022F421E99E}" type="datetime1">
              <a:rPr lang="ru-RU" smtClean="0"/>
              <a:t>30.06.2022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90D5AC-9E4A-4C95-9BFB-B3E30377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D3040D-4002-405B-A8CA-26F2F367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5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C2B49-5077-40FF-8815-F8CE6F2F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B16D65-0E5D-45B0-9235-E5480844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FE9-6E90-4930-A54A-2D58D57F034A}" type="datetime1">
              <a:rPr lang="ru-RU" smtClean="0"/>
              <a:t>30.06.2022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68243B-8171-495C-96A6-7201F894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83F3A9-AD48-44BC-A23D-0EF632B0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41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9D0699-52A5-4B7E-AC52-2714DEC3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0691-CA97-4B8C-AE48-D18EF41A5994}" type="datetime1">
              <a:rPr lang="ru-RU" smtClean="0"/>
              <a:t>30.06.2022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1E3A6C-0A0D-44C7-AB20-65162A7D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5622F2-9823-49F7-B78F-30350A6E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79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0BA46-9586-4808-A6C5-684EEEA9A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F9A49-2B5C-4CF0-81DD-299DA2E72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201CE0-E91B-40C9-967C-7F891E9F8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2547EB-1924-4A0A-805A-87A30ACB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568B-8149-4693-8550-D05B1D529E3C}" type="datetime1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49BBF-1482-456F-9FE5-D8E26CD4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0847C-033E-492F-92A7-AB6AE388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55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D05CF-5942-4D43-827D-6D5B5B3D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4F6F81-934A-439D-A801-F2EB73246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9F75C5-B433-43BF-9D98-EC765C162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14CB2E-1C93-426B-8932-C62E8C2F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DB64-17F1-4679-AB11-A1D1528D8A13}" type="datetime1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ECA800-7AFB-402E-A4E8-88B4491B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8DFC1D-94AA-4E74-8957-07829A1F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2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E78E4-6C3B-49E8-94D3-47CCF55E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6AC87D-5EFB-4F8B-B406-E1979AEC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C5B05-FB05-4A5B-BEFE-E785E7BD6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64711-79E9-4746-9A17-E8FC9B50E53B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DE50E-AE61-405F-B163-0632BB9D9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1C87BC-F7CE-4962-A267-189FD490E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58988-EC94-4F40-8FB9-2C1B8639A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4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1.png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2.png"/><Relationship Id="rId5" Type="http://schemas.openxmlformats.org/officeDocument/2006/relationships/image" Target="../media/image69.png"/><Relationship Id="rId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1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10" Type="http://schemas.openxmlformats.org/officeDocument/2006/relationships/image" Target="../media/image92.png"/><Relationship Id="rId4" Type="http://schemas.openxmlformats.org/officeDocument/2006/relationships/image" Target="../media/image84.png"/><Relationship Id="rId9" Type="http://schemas.openxmlformats.org/officeDocument/2006/relationships/image" Target="../media/image9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3.png"/><Relationship Id="rId5" Type="http://schemas.openxmlformats.org/officeDocument/2006/relationships/image" Target="../media/image111.png"/><Relationship Id="rId4" Type="http://schemas.openxmlformats.org/officeDocument/2006/relationships/image" Target="../media/image10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dostoyewski@yandex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5" Type="http://schemas.openxmlformats.org/officeDocument/2006/relationships/image" Target="../media/image29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8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AAE70-F19A-4A0E-992E-A1765963A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Энергетические процессы в неоднородном одномерном кристалле с </a:t>
            </a:r>
            <a:br>
              <a:rPr lang="ru-RU" sz="4000" dirty="0"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</a:br>
            <a:r>
              <a:rPr lang="ru-RU" sz="4000" dirty="0"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периодической структурой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EAEE4C-178D-4D6F-B6FC-F769E38D8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6553200" cy="165576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Bahnschrift SemiBold Condensed" panose="020B0502040204020203" pitchFamily="34" charset="0"/>
              </a:rPr>
              <a:t>Докладчик: Кондратенко Ф.И.</a:t>
            </a:r>
          </a:p>
          <a:p>
            <a:pPr algn="l"/>
            <a:r>
              <a:rPr lang="ru-RU" dirty="0">
                <a:latin typeface="Bahnschrift SemiBold Condensed" panose="020B0502040204020203" pitchFamily="34" charset="0"/>
              </a:rPr>
              <a:t>Научный руководитель: </a:t>
            </a:r>
            <a:r>
              <a:rPr lang="ru-RU" dirty="0" err="1">
                <a:latin typeface="Bahnschrift SemiBold Condensed" panose="020B0502040204020203" pitchFamily="34" charset="0"/>
              </a:rPr>
              <a:t>д.ф-м.н</a:t>
            </a:r>
            <a:r>
              <a:rPr lang="ru-RU" dirty="0">
                <a:latin typeface="Bahnschrift SemiBold Condensed" panose="020B0502040204020203" pitchFamily="34" charset="0"/>
              </a:rPr>
              <a:t>., чл.-корр. РАН, Кривцов А.М.</a:t>
            </a:r>
          </a:p>
          <a:p>
            <a:pPr algn="l"/>
            <a:r>
              <a:rPr lang="ru-RU" dirty="0">
                <a:latin typeface="Bahnschrift SemiBold Condensed" panose="020B0502040204020203" pitchFamily="34" charset="0"/>
              </a:rPr>
              <a:t>30</a:t>
            </a:r>
            <a:r>
              <a:rPr lang="en-US" dirty="0">
                <a:latin typeface="Bahnschrift SemiBold Condensed" panose="020B0502040204020203" pitchFamily="34" charset="0"/>
              </a:rPr>
              <a:t>.0</a:t>
            </a:r>
            <a:r>
              <a:rPr lang="ru-RU" dirty="0">
                <a:latin typeface="Bahnschrift SemiBold Condensed" panose="020B0502040204020203" pitchFamily="34" charset="0"/>
              </a:rPr>
              <a:t>6</a:t>
            </a:r>
            <a:r>
              <a:rPr lang="en-US" dirty="0">
                <a:latin typeface="Bahnschrift SemiBold Condensed" panose="020B0502040204020203" pitchFamily="34" charset="0"/>
              </a:rPr>
              <a:t>.2022</a:t>
            </a:r>
            <a:endParaRPr lang="ru-RU" dirty="0">
              <a:latin typeface="Bahnschrift SemiBold Condensed" panose="020B0502040204020203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BCEA5E-34D8-4517-820D-A2064037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20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10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Исследование цепочки с чередованием масс</a:t>
            </a:r>
            <a:r>
              <a:rPr lang="en-US" dirty="0">
                <a:latin typeface="Bahnschrift SemiBold Condensed" panose="020B0502040204020203" pitchFamily="34" charset="0"/>
              </a:rPr>
              <a:t>. </a:t>
            </a:r>
            <a:r>
              <a:rPr lang="ru-RU" dirty="0">
                <a:latin typeface="Bahnschrift SemiBold Condensed" panose="020B0502040204020203" pitchFamily="34" charset="0"/>
              </a:rPr>
              <a:t>Общие уравнения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3391CA1-644E-882F-BEC7-5AD9AE1AA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28" y="1788124"/>
            <a:ext cx="5572623" cy="1483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C21307A-6220-2EB6-C2AA-84141D99BCD1}"/>
                  </a:ext>
                </a:extLst>
              </p:cNvPr>
              <p:cNvSpPr txBox="1"/>
              <p:nvPr/>
            </p:nvSpPr>
            <p:spPr>
              <a:xfrm>
                <a:off x="6096000" y="1496948"/>
                <a:ext cx="5673893" cy="1709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Рассматриваемая система представляет собой бесконечную цепочку, в которой встречаются частицы разных масс. Жесткости всех пружин одинаковы и равны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массы равны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C21307A-6220-2EB6-C2AA-84141D99B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496948"/>
                <a:ext cx="5673893" cy="1709892"/>
              </a:xfrm>
              <a:prstGeom prst="rect">
                <a:avLst/>
              </a:prstGeom>
              <a:blipFill>
                <a:blip r:embed="rId3"/>
                <a:stretch>
                  <a:fillRect l="-859" r="-859" b="-4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6F1613C-CF3D-1F97-5444-3A50A2B9C106}"/>
                  </a:ext>
                </a:extLst>
              </p:cNvPr>
              <p:cNvSpPr txBox="1"/>
              <p:nvPr/>
            </p:nvSpPr>
            <p:spPr>
              <a:xfrm>
                <a:off x="749968" y="3586028"/>
                <a:ext cx="40185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6F1613C-CF3D-1F97-5444-3A50A2B9C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68" y="3586028"/>
                <a:ext cx="40185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6F6498-A447-85BD-9943-08B59D3BEEF7}"/>
                  </a:ext>
                </a:extLst>
              </p:cNvPr>
              <p:cNvSpPr txBox="1"/>
              <p:nvPr/>
            </p:nvSpPr>
            <p:spPr>
              <a:xfrm>
                <a:off x="1365586" y="4050632"/>
                <a:ext cx="2662988" cy="11714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ru-R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ru-RU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ru-RU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ru-R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ru-RU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ru-RU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6F6498-A447-85BD-9943-08B59D3BE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586" y="4050632"/>
                <a:ext cx="2662988" cy="11714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471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11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31" y="365125"/>
            <a:ext cx="11710736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Взаимные энергии. Взаимный поток. Ячейка периодичности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0A87BAB-4FFB-E900-35DB-9C3F2CB58FB9}"/>
              </a:ext>
            </a:extLst>
          </p:cNvPr>
          <p:cNvSpPr txBox="1"/>
          <p:nvPr/>
        </p:nvSpPr>
        <p:spPr>
          <a:xfrm>
            <a:off x="88231" y="1425447"/>
            <a:ext cx="5799221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понятия взаимных кинетической и потенциальной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26546F-C635-C3FF-31DD-E9A4435A62AA}"/>
                  </a:ext>
                </a:extLst>
              </p:cNvPr>
              <p:cNvSpPr txBox="1"/>
              <p:nvPr/>
            </p:nvSpPr>
            <p:spPr>
              <a:xfrm>
                <a:off x="-264695" y="2304342"/>
                <a:ext cx="6096000" cy="15905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≝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≝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≝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f>
                              <m:f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26546F-C635-C3FF-31DD-E9A4435A6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4695" y="2304342"/>
                <a:ext cx="6096000" cy="15905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D1335FD-FF00-E471-52C6-A62200F14F54}"/>
              </a:ext>
            </a:extLst>
          </p:cNvPr>
          <p:cNvSpPr txBox="1"/>
          <p:nvPr/>
        </p:nvSpPr>
        <p:spPr>
          <a:xfrm>
            <a:off x="-340894" y="3894906"/>
            <a:ext cx="6228346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понятие полной взаимной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A74B88-2F2C-19B9-8320-E0F10412A0C8}"/>
                  </a:ext>
                </a:extLst>
              </p:cNvPr>
              <p:cNvSpPr txBox="1"/>
              <p:nvPr/>
            </p:nvSpPr>
            <p:spPr>
              <a:xfrm>
                <a:off x="1255295" y="4398826"/>
                <a:ext cx="3035968" cy="749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ℰ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≝</m:t>
                            </m:r>
                            <m:sSubSup>
                              <m:sSubSup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ℰ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≝</m:t>
                            </m:r>
                            <m:sSubSup>
                              <m:sSubSup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A74B88-2F2C-19B9-8320-E0F10412A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295" y="4398826"/>
                <a:ext cx="3035968" cy="749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7B17DC-3043-713C-5AE0-58000FF8A041}"/>
                  </a:ext>
                </a:extLst>
              </p:cNvPr>
              <p:cNvSpPr txBox="1"/>
              <p:nvPr/>
            </p:nvSpPr>
            <p:spPr>
              <a:xfrm>
                <a:off x="88231" y="5117531"/>
                <a:ext cx="5606715" cy="1294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 дифференцировании полной взаимной энергии по времени положим индексы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ru-R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либо четными, либо нечетными. 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7B17DC-3043-713C-5AE0-58000FF8A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1" y="5117531"/>
                <a:ext cx="5606715" cy="1294393"/>
              </a:xfrm>
              <a:prstGeom prst="rect">
                <a:avLst/>
              </a:prstGeom>
              <a:blipFill>
                <a:blip r:embed="rId4"/>
                <a:stretch>
                  <a:fillRect l="-870" r="-978" b="-6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619676C-EAEE-14F6-9340-233069A6A756}"/>
              </a:ext>
            </a:extLst>
          </p:cNvPr>
          <p:cNvSpPr txBox="1"/>
          <p:nvPr/>
        </p:nvSpPr>
        <p:spPr>
          <a:xfrm>
            <a:off x="6304550" y="1495562"/>
            <a:ext cx="2779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етрудно заметить, что: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FBC539A-F6F7-8CCF-6920-42665DE010FF}"/>
                  </a:ext>
                </a:extLst>
              </p:cNvPr>
              <p:cNvSpPr txBox="1"/>
              <p:nvPr/>
            </p:nvSpPr>
            <p:spPr>
              <a:xfrm>
                <a:off x="5951621" y="1864894"/>
                <a:ext cx="4776537" cy="564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FBC539A-F6F7-8CCF-6920-42665DE01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21" y="1864894"/>
                <a:ext cx="4776537" cy="5648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78181230-00F7-09BC-4F52-EF15F53799B2}"/>
              </a:ext>
            </a:extLst>
          </p:cNvPr>
          <p:cNvSpPr txBox="1"/>
          <p:nvPr/>
        </p:nvSpPr>
        <p:spPr>
          <a:xfrm>
            <a:off x="6304550" y="2361961"/>
            <a:ext cx="4483764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Введем понятие потока взаимной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0F61835-37FB-3B4E-07CE-6FCF53460B51}"/>
                  </a:ext>
                </a:extLst>
              </p:cNvPr>
              <p:cNvSpPr txBox="1"/>
              <p:nvPr/>
            </p:nvSpPr>
            <p:spPr>
              <a:xfrm>
                <a:off x="6346658" y="2931796"/>
                <a:ext cx="2530643" cy="564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0F61835-37FB-3B4E-07CE-6FCF53460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658" y="2931796"/>
                <a:ext cx="2530643" cy="5648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4019817-AAA0-56F3-FF28-4D50EFD2D33A}"/>
                  </a:ext>
                </a:extLst>
              </p:cNvPr>
              <p:cNvSpPr txBox="1"/>
              <p:nvPr/>
            </p:nvSpPr>
            <p:spPr>
              <a:xfrm>
                <a:off x="6304550" y="3535688"/>
                <a:ext cx="3043988" cy="4056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4019817-AAA0-56F3-FF28-4D50EFD2D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550" y="3535688"/>
                <a:ext cx="3043988" cy="4056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595CD303-93EF-8533-132A-4C593DB2A663}"/>
              </a:ext>
            </a:extLst>
          </p:cNvPr>
          <p:cNvSpPr txBox="1"/>
          <p:nvPr/>
        </p:nvSpPr>
        <p:spPr>
          <a:xfrm>
            <a:off x="6096000" y="4157279"/>
            <a:ext cx="58152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задания энергии выберем ячейку периодичности. В ячейку входят: частица, соседние с ней пружины, половины частиц слева и справа от центральной частицы.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Очевидно, что сумма энергий всех ячеек периодичности по четным индексам будет равна суммарной энергии всей цепочки.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2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12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Энергия ячейки периодичности. Поток энергии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0A87BAB-4FFB-E900-35DB-9C3F2CB58FB9}"/>
              </a:ext>
            </a:extLst>
          </p:cNvPr>
          <p:cNvSpPr txBox="1"/>
          <p:nvPr/>
        </p:nvSpPr>
        <p:spPr>
          <a:xfrm>
            <a:off x="88231" y="1425447"/>
            <a:ext cx="5799221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 ячейки периодичности будет равна: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1335FD-FF00-E471-52C6-A62200F14F54}"/>
              </a:ext>
            </a:extLst>
          </p:cNvPr>
          <p:cNvSpPr txBox="1"/>
          <p:nvPr/>
        </p:nvSpPr>
        <p:spPr>
          <a:xfrm>
            <a:off x="-342899" y="2704656"/>
            <a:ext cx="4174957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Учтем полную взаимную энергию: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7B17DC-3043-713C-5AE0-58000FF8A041}"/>
              </a:ext>
            </a:extLst>
          </p:cNvPr>
          <p:cNvSpPr txBox="1"/>
          <p:nvPr/>
        </p:nvSpPr>
        <p:spPr>
          <a:xfrm>
            <a:off x="6164180" y="1425447"/>
            <a:ext cx="5606715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Продифференцируем энергию ячейки периодичности по времени: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F56BA7-241C-ECA1-0787-665F2CDA9ED6}"/>
                  </a:ext>
                </a:extLst>
              </p:cNvPr>
              <p:cNvSpPr txBox="1"/>
              <p:nvPr/>
            </p:nvSpPr>
            <p:spPr>
              <a:xfrm>
                <a:off x="-240633" y="1915997"/>
                <a:ext cx="6264442" cy="812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F56BA7-241C-ECA1-0787-665F2CDA9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0633" y="1915997"/>
                <a:ext cx="6264442" cy="8125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3C0AB9-44B2-7D24-25FC-3CD8141D9B2B}"/>
                  </a:ext>
                </a:extLst>
              </p:cNvPr>
              <p:cNvSpPr txBox="1"/>
              <p:nvPr/>
            </p:nvSpPr>
            <p:spPr>
              <a:xfrm>
                <a:off x="-8022" y="3223434"/>
                <a:ext cx="5895469" cy="1466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+1,2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3C0AB9-44B2-7D24-25FC-3CD8141D9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22" y="3223434"/>
                <a:ext cx="5895469" cy="14665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409EE2-94DE-5F24-9F18-992B37AE5A32}"/>
                  </a:ext>
                </a:extLst>
              </p:cNvPr>
              <p:cNvSpPr txBox="1"/>
              <p:nvPr/>
            </p:nvSpPr>
            <p:spPr>
              <a:xfrm>
                <a:off x="6015791" y="2355277"/>
                <a:ext cx="6268452" cy="530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+1,2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409EE2-94DE-5F24-9F18-992B37AE5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791" y="2355277"/>
                <a:ext cx="6268452" cy="530530"/>
              </a:xfrm>
              <a:prstGeom prst="rect">
                <a:avLst/>
              </a:prstGeom>
              <a:blipFill>
                <a:blip r:embed="rId4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2DB55F2E-BF3C-78C7-2926-C95F6D822B1A}"/>
              </a:ext>
            </a:extLst>
          </p:cNvPr>
          <p:cNvSpPr txBox="1"/>
          <p:nvPr/>
        </p:nvSpPr>
        <p:spPr>
          <a:xfrm>
            <a:off x="6164180" y="2936354"/>
            <a:ext cx="5971673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Сгруппируем слагаемые и введем понятие потока энергии между ячейками периодичности: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F949B57-8EBA-232D-586B-067DE0AACB17}"/>
                  </a:ext>
                </a:extLst>
              </p:cNvPr>
              <p:cNvSpPr txBox="1"/>
              <p:nvPr/>
            </p:nvSpPr>
            <p:spPr>
              <a:xfrm>
                <a:off x="6096000" y="3898594"/>
                <a:ext cx="3707731" cy="5155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F949B57-8EBA-232D-586B-067DE0AAC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98594"/>
                <a:ext cx="3707731" cy="515526"/>
              </a:xfrm>
              <a:prstGeom prst="rect">
                <a:avLst/>
              </a:prstGeom>
              <a:blipFill>
                <a:blip r:embed="rId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F5F79659-ECF5-F8A7-5E74-3A074C5F9A49}"/>
              </a:ext>
            </a:extLst>
          </p:cNvPr>
          <p:cNvSpPr txBox="1"/>
          <p:nvPr/>
        </p:nvSpPr>
        <p:spPr>
          <a:xfrm>
            <a:off x="6195261" y="4459660"/>
            <a:ext cx="5884439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Перепишем выражение для производной энергии по времени через потоки: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DA9200-4562-0391-085A-95FCDB852624}"/>
                  </a:ext>
                </a:extLst>
              </p:cNvPr>
              <p:cNvSpPr txBox="1"/>
              <p:nvPr/>
            </p:nvSpPr>
            <p:spPr>
              <a:xfrm>
                <a:off x="6240380" y="5604977"/>
                <a:ext cx="2263942" cy="377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DA9200-4562-0391-085A-95FCDB852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380" y="5604977"/>
                <a:ext cx="2263942" cy="3779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933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Производная потока и взаимного потока по времени. </a:t>
            </a:r>
            <a:r>
              <a:rPr lang="ru-RU" dirty="0" err="1">
                <a:latin typeface="Bahnschrift SemiBold Condensed" panose="020B0502040204020203" pitchFamily="34" charset="0"/>
              </a:rPr>
              <a:t>Суперпоток</a:t>
            </a:r>
            <a:r>
              <a:rPr lang="ru-RU" dirty="0">
                <a:latin typeface="Bahnschrift SemiBold Condensed" panose="020B0502040204020203" pitchFamily="34" charset="0"/>
              </a:rPr>
              <a:t> энергии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A87BAB-4FFB-E900-35DB-9C3F2CB58FB9}"/>
                  </a:ext>
                </a:extLst>
              </p:cNvPr>
              <p:cNvSpPr txBox="1"/>
              <p:nvPr/>
            </p:nvSpPr>
            <p:spPr>
              <a:xfrm>
                <a:off x="88231" y="1425447"/>
                <a:ext cx="5606715" cy="1294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Нетрудно заметить, что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все индексы у взаимных потоков нечётны. Продифференцируем взаимный поток с нечетными индексами по времени: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A87BAB-4FFB-E900-35DB-9C3F2CB58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1" y="1425447"/>
                <a:ext cx="5606715" cy="1294393"/>
              </a:xfrm>
              <a:prstGeom prst="rect">
                <a:avLst/>
              </a:prstGeom>
              <a:blipFill>
                <a:blip r:embed="rId2"/>
                <a:stretch>
                  <a:fillRect l="-870" r="-978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57B17DC-3043-713C-5AE0-58000FF8A041}"/>
              </a:ext>
            </a:extLst>
          </p:cNvPr>
          <p:cNvSpPr txBox="1"/>
          <p:nvPr/>
        </p:nvSpPr>
        <p:spPr>
          <a:xfrm>
            <a:off x="6164180" y="1456198"/>
            <a:ext cx="5606715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Введем понятие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суперпотока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966D0DE-5496-5EEB-237A-721307019809}"/>
                  </a:ext>
                </a:extLst>
              </p:cNvPr>
              <p:cNvSpPr txBox="1"/>
              <p:nvPr/>
            </p:nvSpPr>
            <p:spPr>
              <a:xfrm>
                <a:off x="548439" y="2884035"/>
                <a:ext cx="4686297" cy="611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966D0DE-5496-5EEB-237A-721307019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39" y="2884035"/>
                <a:ext cx="4686297" cy="611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9C733CD-ACB5-2B92-7329-297DB7294050}"/>
              </a:ext>
            </a:extLst>
          </p:cNvPr>
          <p:cNvSpPr txBox="1"/>
          <p:nvPr/>
        </p:nvSpPr>
        <p:spPr>
          <a:xfrm>
            <a:off x="144383" y="3618226"/>
            <a:ext cx="5606715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Используя выражения для производной взаимного потока по времени, найдем производную от потока энергии по времени: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9EDE2FD-A93A-9D9F-9F1C-248D24D37BBF}"/>
                  </a:ext>
                </a:extLst>
              </p:cNvPr>
              <p:cNvSpPr txBox="1"/>
              <p:nvPr/>
            </p:nvSpPr>
            <p:spPr>
              <a:xfrm>
                <a:off x="144383" y="5012021"/>
                <a:ext cx="5807238" cy="9174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−1,2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ℰ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−2,2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9EDE2FD-A93A-9D9F-9F1C-248D24D37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83" y="5012021"/>
                <a:ext cx="5807238" cy="9174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60F8337-F05E-4294-64F0-9737DAA6D1D9}"/>
                  </a:ext>
                </a:extLst>
              </p:cNvPr>
              <p:cNvSpPr txBox="1"/>
              <p:nvPr/>
            </p:nvSpPr>
            <p:spPr>
              <a:xfrm>
                <a:off x="6296527" y="2072643"/>
                <a:ext cx="3048000" cy="554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60F8337-F05E-4294-64F0-9737DAA6D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527" y="2072643"/>
                <a:ext cx="3048000" cy="554832"/>
              </a:xfrm>
              <a:prstGeom prst="rect">
                <a:avLst/>
              </a:prstGeom>
              <a:blipFill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FCDF127-99FA-2B8A-FCAA-4DF49DF420C9}"/>
              </a:ext>
            </a:extLst>
          </p:cNvPr>
          <p:cNvSpPr txBox="1"/>
          <p:nvPr/>
        </p:nvSpPr>
        <p:spPr>
          <a:xfrm>
            <a:off x="6240380" y="2780523"/>
            <a:ext cx="5113420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Перепишем производную от потока энергии через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суперпоток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CAD80FF-7703-E5AA-F21A-6EA700188816}"/>
                  </a:ext>
                </a:extLst>
              </p:cNvPr>
              <p:cNvSpPr txBox="1"/>
              <p:nvPr/>
            </p:nvSpPr>
            <p:spPr>
              <a:xfrm>
                <a:off x="6043863" y="3750746"/>
                <a:ext cx="2935703" cy="377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CAD80FF-7703-E5AA-F21A-6EA700188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863" y="3750746"/>
                <a:ext cx="2935703" cy="3779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30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14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Первый момент энергии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0A87BAB-4FFB-E900-35DB-9C3F2CB58FB9}"/>
              </a:ext>
            </a:extLst>
          </p:cNvPr>
          <p:cNvSpPr txBox="1"/>
          <p:nvPr/>
        </p:nvSpPr>
        <p:spPr>
          <a:xfrm>
            <a:off x="88231" y="1425447"/>
            <a:ext cx="5606715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понятие первого момента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7B17DC-3043-713C-5AE0-58000FF8A041}"/>
                  </a:ext>
                </a:extLst>
              </p:cNvPr>
              <p:cNvSpPr txBox="1"/>
              <p:nvPr/>
            </p:nvSpPr>
            <p:spPr>
              <a:xfrm>
                <a:off x="6164180" y="1456198"/>
                <a:ext cx="5606715" cy="22294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Следовательно, первый момент энергии — функция, линейно зависящая от времени. Поток энергии сохраняется.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Точно так же, при суммировании по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следующее выражение обращается в нуль: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7B17DC-3043-713C-5AE0-58000FF8A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180" y="1456198"/>
                <a:ext cx="5606715" cy="2229456"/>
              </a:xfrm>
              <a:prstGeom prst="rect">
                <a:avLst/>
              </a:prstGeom>
              <a:blipFill>
                <a:blip r:embed="rId2"/>
                <a:stretch>
                  <a:fillRect l="-870" r="-978" b="-30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9C733CD-ACB5-2B92-7329-297DB7294050}"/>
              </a:ext>
            </a:extLst>
          </p:cNvPr>
          <p:cNvSpPr txBox="1"/>
          <p:nvPr/>
        </p:nvSpPr>
        <p:spPr>
          <a:xfrm>
            <a:off x="132348" y="2989552"/>
            <a:ext cx="5606715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Продифференцируем первый момент энергии по времени: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56B566-FD78-E5A6-5EA8-0D341EB7A0F6}"/>
                  </a:ext>
                </a:extLst>
              </p:cNvPr>
              <p:cNvSpPr txBox="1"/>
              <p:nvPr/>
            </p:nvSpPr>
            <p:spPr>
              <a:xfrm>
                <a:off x="1427746" y="1920999"/>
                <a:ext cx="2213811" cy="953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e>
                            </m:mr>
                            <m:mr>
                              <m:e/>
                            </m:mr>
                          </m:m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r>
                        <a:rPr lang="ru-RU" b="0" i="1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56B566-FD78-E5A6-5EA8-0D341EB7A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746" y="1920999"/>
                <a:ext cx="2213811" cy="9530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5BB83-7EDA-13F8-D489-B72B6F409178}"/>
                  </a:ext>
                </a:extLst>
              </p:cNvPr>
              <p:cNvSpPr txBox="1"/>
              <p:nvPr/>
            </p:nvSpPr>
            <p:spPr>
              <a:xfrm>
                <a:off x="-513349" y="3868447"/>
                <a:ext cx="6096000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r>
                        <a:rPr lang="ru-RU" b="0" i="1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=−2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5BB83-7EDA-13F8-D489-B72B6F409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3349" y="3868447"/>
                <a:ext cx="6096000" cy="798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FC3C3783-6B01-01B7-1838-46584CDD5A29}"/>
              </a:ext>
            </a:extLst>
          </p:cNvPr>
          <p:cNvSpPr txBox="1"/>
          <p:nvPr/>
        </p:nvSpPr>
        <p:spPr>
          <a:xfrm>
            <a:off x="88231" y="5032470"/>
            <a:ext cx="6352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Продифференцируем первый момент энергии еще раз: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C2CD4C-1175-BD39-A3F4-76E970A77BAB}"/>
                  </a:ext>
                </a:extLst>
              </p:cNvPr>
              <p:cNvSpPr txBox="1"/>
              <p:nvPr/>
            </p:nvSpPr>
            <p:spPr>
              <a:xfrm>
                <a:off x="-401051" y="5437946"/>
                <a:ext cx="6352672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=−2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=−2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C2CD4C-1175-BD39-A3F4-76E970A77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1051" y="5437946"/>
                <a:ext cx="6352672" cy="798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4C81AD8-06A3-783B-1919-3E45F7D22BC0}"/>
                  </a:ext>
                </a:extLst>
              </p:cNvPr>
              <p:cNvSpPr txBox="1"/>
              <p:nvPr/>
            </p:nvSpPr>
            <p:spPr>
              <a:xfrm>
                <a:off x="6597316" y="3868447"/>
                <a:ext cx="4010525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/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‍</m:t>
                              </m:r>
                            </m:e>
                          </m:nary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/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‍</m:t>
                              </m:r>
                            </m:e>
                          </m:nary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4C81AD8-06A3-783B-1919-3E45F7D22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316" y="3868447"/>
                <a:ext cx="4010525" cy="798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6E6CB2D4-3E81-B071-E45D-A7069C32B9A8}"/>
              </a:ext>
            </a:extLst>
          </p:cNvPr>
          <p:cNvSpPr txBox="1"/>
          <p:nvPr/>
        </p:nvSpPr>
        <p:spPr>
          <a:xfrm>
            <a:off x="6164179" y="5054143"/>
            <a:ext cx="4211051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Следовательно, энергия сохраняется.</a:t>
            </a:r>
          </a:p>
        </p:txBody>
      </p:sp>
    </p:spTree>
    <p:extLst>
      <p:ext uri="{BB962C8B-B14F-4D97-AF65-F5344CB8AC3E}">
        <p14:creationId xmlns:p14="http://schemas.microsoft.com/office/powerpoint/2010/main" val="203151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15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Переход к тепловому равновесию в кристалле с периодическими включениями. Основные уравнения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7B17DC-3043-713C-5AE0-58000FF8A041}"/>
                  </a:ext>
                </a:extLst>
              </p:cNvPr>
              <p:cNvSpPr txBox="1"/>
              <p:nvPr/>
            </p:nvSpPr>
            <p:spPr>
              <a:xfrm>
                <a:off x="6270455" y="3077236"/>
                <a:ext cx="560671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 данной системе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— матрица масс,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𝜶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— матрица коэффициентов жесткости,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u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— вектор 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смещений, представляемый следующим образом:</a:t>
                </a:r>
                <a:endPara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7B17DC-3043-713C-5AE0-58000FF8A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55" y="3077236"/>
                <a:ext cx="5606715" cy="923330"/>
              </a:xfrm>
              <a:prstGeom prst="rect">
                <a:avLst/>
              </a:prstGeom>
              <a:blipFill>
                <a:blip r:embed="rId2"/>
                <a:stretch>
                  <a:fillRect l="-979" t="-3974" r="-979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5A8B753-C1F7-742A-1F5B-CAFE1C3BD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6" y="1515523"/>
            <a:ext cx="5769976" cy="14782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3B96E9-95BB-DA08-6A3B-18CF8ED45441}"/>
                  </a:ext>
                </a:extLst>
              </p:cNvPr>
              <p:cNvSpPr txBox="1"/>
              <p:nvPr/>
            </p:nvSpPr>
            <p:spPr>
              <a:xfrm>
                <a:off x="288757" y="3021470"/>
                <a:ext cx="1371598" cy="612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3B96E9-95BB-DA08-6A3B-18CF8ED45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57" y="3021470"/>
                <a:ext cx="1371598" cy="6120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D863ED-BC77-1C9C-3A7D-7F948170F9AB}"/>
                  </a:ext>
                </a:extLst>
              </p:cNvPr>
              <p:cNvSpPr txBox="1"/>
              <p:nvPr/>
            </p:nvSpPr>
            <p:spPr>
              <a:xfrm>
                <a:off x="338891" y="3815900"/>
                <a:ext cx="46281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≠1,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D863ED-BC77-1C9C-3A7D-7F948170F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91" y="3815900"/>
                <a:ext cx="462814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D2C61B-085D-DBA5-79DD-309FFC756356}"/>
                  </a:ext>
                </a:extLst>
              </p:cNvPr>
              <p:cNvSpPr txBox="1"/>
              <p:nvPr/>
            </p:nvSpPr>
            <p:spPr>
              <a:xfrm>
                <a:off x="421105" y="4185232"/>
                <a:ext cx="407469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D2C61B-085D-DBA5-79DD-309FFC75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5" y="4185232"/>
                <a:ext cx="407469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4552B5D-EAAB-CF76-0B31-FF601D584A9E}"/>
                  </a:ext>
                </a:extLst>
              </p:cNvPr>
              <p:cNvSpPr txBox="1"/>
              <p:nvPr/>
            </p:nvSpPr>
            <p:spPr>
              <a:xfrm>
                <a:off x="421105" y="4554564"/>
                <a:ext cx="40746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4552B5D-EAAB-CF76-0B31-FF601D584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5" y="4554564"/>
                <a:ext cx="407469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9041EAD7-59C8-BA22-787C-F23C8422A6E8}"/>
              </a:ext>
            </a:extLst>
          </p:cNvPr>
          <p:cNvSpPr txBox="1"/>
          <p:nvPr/>
        </p:nvSpPr>
        <p:spPr>
          <a:xfrm>
            <a:off x="144380" y="4938405"/>
            <a:ext cx="5594682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Обобщая приведенные выше выражения, получим систему: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E225EE-FCEB-A666-37DE-16DCBA125B23}"/>
                  </a:ext>
                </a:extLst>
              </p:cNvPr>
              <p:cNvSpPr txBox="1"/>
              <p:nvPr/>
            </p:nvSpPr>
            <p:spPr>
              <a:xfrm>
                <a:off x="288757" y="5871169"/>
                <a:ext cx="29236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𝑴</m:t>
                      </m:r>
                      <m:limUpp>
                        <m:limUppPr>
                          <m:ctrlPr>
                            <a:rPr lang="ru-RU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lim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..</m:t>
                          </m:r>
                        </m:lim>
                      </m:limUpp>
                      <m:r>
                        <a:rPr lang="ru-RU" b="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b="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u-RU" b="0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E225EE-FCEB-A666-37DE-16DCBA125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57" y="5871169"/>
                <a:ext cx="29236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A778F96-A4BC-22E2-2F75-A08AE003ECF0}"/>
                  </a:ext>
                </a:extLst>
              </p:cNvPr>
              <p:cNvSpPr txBox="1"/>
              <p:nvPr/>
            </p:nvSpPr>
            <p:spPr>
              <a:xfrm>
                <a:off x="6270455" y="1547608"/>
                <a:ext cx="5700961" cy="15998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Дана одномерная кристаллическая цепочка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[3]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Введены периодические граничные условия. Общее число частиц в ячейке периодичности N, жесткость всех пружин c. Также вводится коэффициент отношения масс </a:t>
                </a:r>
                <a14:m>
                  <m:oMath xmlns:m="http://schemas.openxmlformats.org/officeDocument/2006/math">
                    <m:r>
                      <a:rPr lang="ru-RU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𝛼</m:t>
                    </m:r>
                    <m:r>
                      <a:rPr lang="ru-RU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u-RU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u-RU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A778F96-A4BC-22E2-2F75-A08AE003E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55" y="1547608"/>
                <a:ext cx="5700961" cy="1599862"/>
              </a:xfrm>
              <a:prstGeom prst="rect">
                <a:avLst/>
              </a:prstGeom>
              <a:blipFill>
                <a:blip r:embed="rId9"/>
                <a:stretch>
                  <a:fillRect l="-963" t="-2290" r="-1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F2869F-26D1-0049-7A38-342776E79365}"/>
                  </a:ext>
                </a:extLst>
              </p:cNvPr>
              <p:cNvSpPr txBox="1"/>
              <p:nvPr/>
            </p:nvSpPr>
            <p:spPr>
              <a:xfrm>
                <a:off x="6240380" y="4066634"/>
                <a:ext cx="2630905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  ...  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F2869F-26D1-0049-7A38-342776E79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380" y="4066634"/>
                <a:ext cx="2630905" cy="404983"/>
              </a:xfrm>
              <a:prstGeom prst="rect">
                <a:avLst/>
              </a:prstGeom>
              <a:blipFill>
                <a:blip r:embed="rId10"/>
                <a:stretch>
                  <a:fillRect t="-153731" r="-3944" b="-228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D2D950A8-1623-6B0F-0999-576A60C8CB21}"/>
              </a:ext>
            </a:extLst>
          </p:cNvPr>
          <p:cNvSpPr txBox="1"/>
          <p:nvPr/>
        </p:nvSpPr>
        <p:spPr>
          <a:xfrm>
            <a:off x="6270455" y="4445399"/>
            <a:ext cx="6096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Потребуем также дополнительное условие: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9CE41F2-BD9A-CF24-2873-C23F288DBFFC}"/>
                  </a:ext>
                </a:extLst>
              </p:cNvPr>
              <p:cNvSpPr txBox="1"/>
              <p:nvPr/>
            </p:nvSpPr>
            <p:spPr>
              <a:xfrm>
                <a:off x="6364704" y="5073574"/>
                <a:ext cx="1407693" cy="3726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9CE41F2-BD9A-CF24-2873-C23F288DB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704" y="5073574"/>
                <a:ext cx="1407693" cy="372666"/>
              </a:xfrm>
              <a:prstGeom prst="rect">
                <a:avLst/>
              </a:prstGeom>
              <a:blipFill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0649B15-DE1F-2358-71E9-E915AB80B084}"/>
              </a:ext>
            </a:extLst>
          </p:cNvPr>
          <p:cNvSpPr txBox="1"/>
          <p:nvPr/>
        </p:nvSpPr>
        <p:spPr>
          <a:xfrm>
            <a:off x="6218628" y="5794225"/>
            <a:ext cx="568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Kuzkin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V.A.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equilibration in infinite harmonic crystals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Continuum Mechanics and Thermodynamics, 31, pp. 1401–1423, 2019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01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16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Отыскание общего вида матриц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2D183F4-1324-6DAA-C762-B5BCB5D18BC9}"/>
              </a:ext>
            </a:extLst>
          </p:cNvPr>
          <p:cNvSpPr txBox="1"/>
          <p:nvPr/>
        </p:nvSpPr>
        <p:spPr>
          <a:xfrm>
            <a:off x="144380" y="1515523"/>
            <a:ext cx="5670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Очевидно, что матрица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будет иметь следующий вид: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C2D1B8-452E-E34E-0E6A-5762711ABDF2}"/>
                  </a:ext>
                </a:extLst>
              </p:cNvPr>
              <p:cNvSpPr txBox="1"/>
              <p:nvPr/>
            </p:nvSpPr>
            <p:spPr>
              <a:xfrm>
                <a:off x="1299411" y="1952945"/>
                <a:ext cx="296778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diag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...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C2D1B8-452E-E34E-0E6A-5762711AB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411" y="1952945"/>
                <a:ext cx="2967787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7DF6CD-E083-AB2D-5701-E846B3356BA4}"/>
                  </a:ext>
                </a:extLst>
              </p:cNvPr>
              <p:cNvSpPr txBox="1"/>
              <p:nvPr/>
            </p:nvSpPr>
            <p:spPr>
              <a:xfrm>
                <a:off x="144379" y="2563221"/>
                <a:ext cx="5550563" cy="1294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Для составления общего вида матриц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распишем систему уравнений для первых n частиц. Нетрудно заметить, что: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7DF6CD-E083-AB2D-5701-E846B3356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79" y="2563221"/>
                <a:ext cx="5550563" cy="1294393"/>
              </a:xfrm>
              <a:prstGeom prst="rect">
                <a:avLst/>
              </a:prstGeom>
              <a:blipFill>
                <a:blip r:embed="rId3"/>
                <a:stretch>
                  <a:fillRect l="-989" r="-879" b="-6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764E259-396D-04E1-6B99-376B042271A5}"/>
                  </a:ext>
                </a:extLst>
              </p:cNvPr>
              <p:cNvSpPr txBox="1"/>
              <p:nvPr/>
            </p:nvSpPr>
            <p:spPr>
              <a:xfrm>
                <a:off x="144380" y="4055872"/>
                <a:ext cx="55505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=[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diag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1,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diag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(0,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diag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(1,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764E259-396D-04E1-6B99-376B04227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80" y="4055872"/>
                <a:ext cx="5550562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5746696-9703-B00A-39CB-DAC152293B2B}"/>
                  </a:ext>
                </a:extLst>
              </p:cNvPr>
              <p:cNvSpPr txBox="1"/>
              <p:nvPr/>
            </p:nvSpPr>
            <p:spPr>
              <a:xfrm>
                <a:off x="-537414" y="4630768"/>
                <a:ext cx="6096000" cy="374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,...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5746696-9703-B00A-39CB-DAC152293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7414" y="4630768"/>
                <a:ext cx="6096000" cy="374590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6261C08-2921-A55C-91BE-6D3F0782C6A2}"/>
                  </a:ext>
                </a:extLst>
              </p:cNvPr>
              <p:cNvSpPr txBox="1"/>
              <p:nvPr/>
            </p:nvSpPr>
            <p:spPr>
              <a:xfrm>
                <a:off x="216567" y="5195596"/>
                <a:ext cx="4331368" cy="374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,0,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,0,...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6261C08-2921-A55C-91BE-6D3F0782C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67" y="5195596"/>
                <a:ext cx="4331368" cy="374590"/>
              </a:xfrm>
              <a:prstGeom prst="rect">
                <a:avLst/>
              </a:prstGeom>
              <a:blipFill>
                <a:blip r:embed="rId6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5961657-9B2A-1F7B-F1EA-738E77FC3371}"/>
                  </a:ext>
                </a:extLst>
              </p:cNvPr>
              <p:cNvSpPr txBox="1"/>
              <p:nvPr/>
            </p:nvSpPr>
            <p:spPr>
              <a:xfrm>
                <a:off x="6240380" y="1421458"/>
                <a:ext cx="3360820" cy="4633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Определим общий вид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5961657-9B2A-1F7B-F1EA-738E77FC3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380" y="1421458"/>
                <a:ext cx="3360820" cy="463397"/>
              </a:xfrm>
              <a:prstGeom prst="rect">
                <a:avLst/>
              </a:prstGeom>
              <a:blipFill>
                <a:blip r:embed="rId7"/>
                <a:stretch>
                  <a:fillRect l="-1633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15CC2E-97F9-87BD-6625-78AEFF18E6A1}"/>
                  </a:ext>
                </a:extLst>
              </p:cNvPr>
              <p:cNvSpPr txBox="1"/>
              <p:nvPr/>
            </p:nvSpPr>
            <p:spPr>
              <a:xfrm>
                <a:off x="6240380" y="1956774"/>
                <a:ext cx="43995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ru-RU" b="0" i="0">
                              <a:latin typeface="Cambria Math" panose="02040503050406030204" pitchFamily="18" charset="0"/>
                            </a:rPr>
                            <m:t>diag</m:t>
                          </m:r>
                          <m:d>
                            <m:d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  </m:t>
                          </m:r>
                          <m:sSub>
                            <m:sSub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ru-RU" b="0" i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15CC2E-97F9-87BD-6625-78AEFF18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380" y="1956774"/>
                <a:ext cx="4399545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2B29F36-ABED-3C4D-2E8D-BB19F7981B1F}"/>
                  </a:ext>
                </a:extLst>
              </p:cNvPr>
              <p:cNvSpPr txBox="1"/>
              <p:nvPr/>
            </p:nvSpPr>
            <p:spPr>
              <a:xfrm>
                <a:off x="6589295" y="2398025"/>
                <a:ext cx="4303291" cy="374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=[0,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,0,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,...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2B29F36-ABED-3C4D-2E8D-BB19F7981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295" y="2398025"/>
                <a:ext cx="4303291" cy="374590"/>
              </a:xfrm>
              <a:prstGeom prst="rect">
                <a:avLst/>
              </a:prstGeom>
              <a:blipFill>
                <a:blip r:embed="rId9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08D7384-435E-6934-CE58-D438C3030D03}"/>
                  </a:ext>
                </a:extLst>
              </p:cNvPr>
              <p:cNvSpPr txBox="1"/>
              <p:nvPr/>
            </p:nvSpPr>
            <p:spPr>
              <a:xfrm>
                <a:off x="6240380" y="2951297"/>
                <a:ext cx="5550561" cy="1734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Матрица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содержит в себе из ненулевых элементов главную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наддиагональ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элемент с индексом (1, N). Матрица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bSup>
                  </m:oMath>
                </a14:m>
                <a:r>
                  <a:rPr lang="ru-RU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имеет ненулевую главную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поддиагональ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элемент с индексом (N, 1).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08D7384-435E-6934-CE58-D438C3030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380" y="2951297"/>
                <a:ext cx="5550561" cy="1734706"/>
              </a:xfrm>
              <a:prstGeom prst="rect">
                <a:avLst/>
              </a:prstGeom>
              <a:blipFill>
                <a:blip r:embed="rId10"/>
                <a:stretch>
                  <a:fillRect l="-989" r="-879" b="-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622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17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Отыскание общего вида матриц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B9103F-EFB0-F5DC-04B9-06C14105EF83}"/>
              </a:ext>
            </a:extLst>
          </p:cNvPr>
          <p:cNvSpPr txBox="1"/>
          <p:nvPr/>
        </p:nvSpPr>
        <p:spPr>
          <a:xfrm>
            <a:off x="1106907" y="1515523"/>
            <a:ext cx="5670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Соответственно, матрицы будут иметь вид: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F2CB23A-6AE3-BCCA-CD38-1F8FA6BDC626}"/>
                  </a:ext>
                </a:extLst>
              </p:cNvPr>
              <p:cNvSpPr txBox="1"/>
              <p:nvPr/>
            </p:nvSpPr>
            <p:spPr>
              <a:xfrm>
                <a:off x="144380" y="1985980"/>
                <a:ext cx="6697577" cy="24488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F2CB23A-6AE3-BCCA-CD38-1F8FA6BDC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80" y="1985980"/>
                <a:ext cx="6697577" cy="24488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A6977F-14CB-0F3D-B4D2-472E9DDD5F39}"/>
                  </a:ext>
                </a:extLst>
              </p:cNvPr>
              <p:cNvSpPr txBox="1"/>
              <p:nvPr/>
            </p:nvSpPr>
            <p:spPr>
              <a:xfrm>
                <a:off x="5783178" y="1985980"/>
                <a:ext cx="6264442" cy="2448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4A6977F-14CB-0F3D-B4D2-472E9DDD5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178" y="1985980"/>
                <a:ext cx="6264442" cy="2448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609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18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Динамическая матрица системы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2D183F4-1324-6DAA-C762-B5BCB5D18BC9}"/>
              </a:ext>
            </a:extLst>
          </p:cNvPr>
          <p:cNvSpPr txBox="1"/>
          <p:nvPr/>
        </p:nvSpPr>
        <p:spPr>
          <a:xfrm>
            <a:off x="144380" y="1515523"/>
            <a:ext cx="56708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Определим динамическую матрицу системы по следующей формуле: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7DF6CD-E083-AB2D-5701-E846B3356BA4}"/>
                  </a:ext>
                </a:extLst>
              </p:cNvPr>
              <p:cNvSpPr txBox="1"/>
              <p:nvPr/>
            </p:nvSpPr>
            <p:spPr>
              <a:xfrm>
                <a:off x="112300" y="3269074"/>
                <a:ext cx="5550563" cy="1709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 — волновое число,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𝜶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— матрицы коэффициентов жесткости системы, определенные в предыдущем пункте. При этом, динамическая матрица системы является Эрмитовой: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7DF6CD-E083-AB2D-5701-E846B3356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00" y="3269074"/>
                <a:ext cx="5550563" cy="1709892"/>
              </a:xfrm>
              <a:prstGeom prst="rect">
                <a:avLst/>
              </a:prstGeom>
              <a:blipFill>
                <a:blip r:embed="rId2"/>
                <a:stretch>
                  <a:fillRect l="-878" r="-878" b="-42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4E6A5F-11A2-95FF-BFD1-3D9006EC7FC0}"/>
                  </a:ext>
                </a:extLst>
              </p:cNvPr>
              <p:cNvSpPr txBox="1"/>
              <p:nvPr/>
            </p:nvSpPr>
            <p:spPr>
              <a:xfrm>
                <a:off x="1094873" y="2203067"/>
                <a:ext cx="3769895" cy="764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smtClean="0">
                          <a:latin typeface="Cambria Math" panose="02040503050406030204" pitchFamily="18" charset="0"/>
                        </a:rPr>
                        <m:t>𝛀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ru-RU" b="0" i="0">
                          <a:latin typeface="Cambria Math" panose="02040503050406030204" pitchFamily="18" charset="0"/>
                        </a:rPr>
                        <m:t>≝−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f>
                            <m:fPr>
                              <m:ctrlPr>
                                <a:rPr lang="ru-RU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𝑖𝑘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4E6A5F-11A2-95FF-BFD1-3D9006EC7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873" y="2203067"/>
                <a:ext cx="3769895" cy="764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F1B5F0F-E5A0-137E-6DD0-FC3024553DA1}"/>
                  </a:ext>
                </a:extLst>
              </p:cNvPr>
              <p:cNvSpPr txBox="1"/>
              <p:nvPr/>
            </p:nvSpPr>
            <p:spPr>
              <a:xfrm>
                <a:off x="1219200" y="5157811"/>
                <a:ext cx="296778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smtClean="0">
                          <a:latin typeface="Cambria Math" panose="02040503050406030204" pitchFamily="18" charset="0"/>
                        </a:rPr>
                        <m:t>𝛀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𝚲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F1B5F0F-E5A0-137E-6DD0-FC3024553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57811"/>
                <a:ext cx="29677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E244A2-4438-9594-6470-195EDAE870F4}"/>
                  </a:ext>
                </a:extLst>
              </p:cNvPr>
              <p:cNvSpPr txBox="1"/>
              <p:nvPr/>
            </p:nvSpPr>
            <p:spPr>
              <a:xfrm>
                <a:off x="6376740" y="1505443"/>
                <a:ext cx="5436268" cy="1294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— матрица собственных векторов динамической матицы системы, </a:t>
                </a:r>
                <a14:m>
                  <m:oMath xmlns:m="http://schemas.openxmlformats.org/officeDocument/2006/math">
                    <m:r>
                      <a:rPr lang="ru-RU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𝚲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— матрица собственных значений.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E244A2-4438-9594-6470-195EDAE87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740" y="1505443"/>
                <a:ext cx="5436268" cy="1294393"/>
              </a:xfrm>
              <a:prstGeom prst="rect">
                <a:avLst/>
              </a:prstGeom>
              <a:blipFill>
                <a:blip r:embed="rId5"/>
                <a:stretch>
                  <a:fillRect l="-897" r="-1009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CF19B3D-52C7-7D1B-8EE1-8EFE16F69DB3}"/>
                  </a:ext>
                </a:extLst>
              </p:cNvPr>
              <p:cNvSpPr txBox="1"/>
              <p:nvPr/>
            </p:nvSpPr>
            <p:spPr>
              <a:xfrm>
                <a:off x="6376740" y="2967572"/>
                <a:ext cx="5197640" cy="878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Введем матрицу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описывающую начальное значение температуры: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CF19B3D-52C7-7D1B-8EE1-8EFE16F6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740" y="2967572"/>
                <a:ext cx="5197640" cy="878895"/>
              </a:xfrm>
              <a:prstGeom prst="rect">
                <a:avLst/>
              </a:prstGeom>
              <a:blipFill>
                <a:blip r:embed="rId6"/>
                <a:stretch>
                  <a:fillRect l="-938" r="-938" b="-9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775688-3C08-A32C-FFC5-6842D55FEFEE}"/>
                  </a:ext>
                </a:extLst>
              </p:cNvPr>
              <p:cNvSpPr txBox="1"/>
              <p:nvPr/>
            </p:nvSpPr>
            <p:spPr>
              <a:xfrm>
                <a:off x="6376740" y="4014203"/>
                <a:ext cx="308810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𝑑𝑖𝑎𝑔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,...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775688-3C08-A32C-FFC5-6842D55FE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740" y="4014203"/>
                <a:ext cx="3088105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0432A75-5269-8AAB-3270-02E6075B6A85}"/>
                  </a:ext>
                </a:extLst>
              </p:cNvPr>
              <p:cNvSpPr txBox="1"/>
              <p:nvPr/>
            </p:nvSpPr>
            <p:spPr>
              <a:xfrm>
                <a:off x="6376740" y="4551271"/>
                <a:ext cx="5502438" cy="878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...  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— значения температур каждой из частиц в начальный момент времени.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0432A75-5269-8AAB-3270-02E6075B6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740" y="4551271"/>
                <a:ext cx="5502438" cy="878895"/>
              </a:xfrm>
              <a:prstGeom prst="rect">
                <a:avLst/>
              </a:prstGeom>
              <a:blipFill>
                <a:blip r:embed="rId8"/>
                <a:stretch>
                  <a:fillRect l="-886" r="-886" b="-9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747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19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Матрица равновесной температуры. Численный эксперимент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2B8935-3EF7-0998-C570-DD3039353D5A}"/>
                  </a:ext>
                </a:extLst>
              </p:cNvPr>
              <p:cNvSpPr txBox="1"/>
              <p:nvPr/>
            </p:nvSpPr>
            <p:spPr>
              <a:xfrm>
                <a:off x="366963" y="2543130"/>
                <a:ext cx="5269829" cy="676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𝒆𝒒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m:rPr>
                          <m:sty m:val="p"/>
                        </m:rPr>
                        <a:rPr lang="ru-RU" b="0" i="0">
                          <a:latin typeface="Cambria Math" panose="02040503050406030204" pitchFamily="18" charset="0"/>
                        </a:rPr>
                        <m:t>tr</m:t>
                      </m:r>
                      <m:d>
                        <m:dPr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ru-RU" b="1" i="1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subSup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r>
                        <a:rPr lang="ru-RU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m:rPr>
                          <m:sty m:val="p"/>
                        </m:rPr>
                        <a:rPr lang="ru-RU" b="0" i="0">
                          <a:latin typeface="Cambria Math" panose="02040503050406030204" pitchFamily="18" charset="0"/>
                        </a:rPr>
                        <m:t>diag</m:t>
                      </m:r>
                      <m:d>
                        <m:dPr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p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ru-RU" b="0" i="0">
                              <a:latin typeface="Cambria Math" panose="02040503050406030204" pitchFamily="18" charset="0"/>
                            </a:rPr>
                            <m:t>dev</m:t>
                          </m:r>
                          <m:sSub>
                            <m:sSub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d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ru-RU" b="0" i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ru-RU" b="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2B8935-3EF7-0998-C570-DD3039353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63" y="2543130"/>
                <a:ext cx="5269829" cy="6764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C108E1C9-7DE0-DA8D-0857-84EB75C56CCF}"/>
              </a:ext>
            </a:extLst>
          </p:cNvPr>
          <p:cNvSpPr txBox="1"/>
          <p:nvPr/>
        </p:nvSpPr>
        <p:spPr>
          <a:xfrm>
            <a:off x="366963" y="1551484"/>
            <a:ext cx="5073316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Матрица равновесной температуры вычисляется по следующей формуле: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EB1083-1AE1-0B74-B6BA-35A6BD4CF43C}"/>
                  </a:ext>
                </a:extLst>
              </p:cNvPr>
              <p:cNvSpPr txBox="1"/>
              <p:nvPr/>
            </p:nvSpPr>
            <p:spPr>
              <a:xfrm>
                <a:off x="421105" y="3219597"/>
                <a:ext cx="3938335" cy="5666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ru-RU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изменяется в пределах от </a:t>
                </a:r>
                <a14:m>
                  <m:oMath xmlns:m="http://schemas.openxmlformats.org/officeDocument/2006/math">
                    <m:r>
                      <a:rPr lang="ru-R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до </a:t>
                </a:r>
                <a14:m>
                  <m:oMath xmlns:m="http://schemas.openxmlformats.org/officeDocument/2006/math">
                    <m:r>
                      <a:rPr lang="ru-R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EB1083-1AE1-0B74-B6BA-35A6BD4CF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5" y="3219597"/>
                <a:ext cx="3938335" cy="566630"/>
              </a:xfrm>
              <a:prstGeom prst="rect">
                <a:avLst/>
              </a:prstGeom>
              <a:blipFill>
                <a:blip r:embed="rId3"/>
                <a:stretch>
                  <a:fillRect l="-464" b="-13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4AABC50-9826-78DA-6E2D-F29732E4271E}"/>
                  </a:ext>
                </a:extLst>
              </p:cNvPr>
              <p:cNvSpPr txBox="1"/>
              <p:nvPr/>
            </p:nvSpPr>
            <p:spPr>
              <a:xfrm>
                <a:off x="6340642" y="1601057"/>
                <a:ext cx="5714999" cy="3091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Так как задача аналитического отыскания собственных чисел матрицы порядка более 4 не имеет решения, вычисления проводились численно. Интегрирование по волновому числу было реализовано с помощью метода Гаусса высокого порядка.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Были получены кривые, описывающие отношение разности равновесных температур к начальным в зависимости от коэффициента отношения масс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𝛼</m:t>
                    </m:r>
                    <m:r>
                      <a:rPr lang="ru-R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для разного числа частиц в ячейке периодичности. Отношение разностей вычислялось по формуле: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4AABC50-9826-78DA-6E2D-F29732E42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42" y="1601057"/>
                <a:ext cx="5714999" cy="3091359"/>
              </a:xfrm>
              <a:prstGeom prst="rect">
                <a:avLst/>
              </a:prstGeom>
              <a:blipFill>
                <a:blip r:embed="rId4"/>
                <a:stretch>
                  <a:fillRect l="-853" t="-1183" r="-426" b="-2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4FABAB-D5CB-8F6C-A686-92B300F3FFEE}"/>
                  </a:ext>
                </a:extLst>
              </p:cNvPr>
              <p:cNvSpPr txBox="1"/>
              <p:nvPr/>
            </p:nvSpPr>
            <p:spPr>
              <a:xfrm>
                <a:off x="8023057" y="4777950"/>
                <a:ext cx="2350168" cy="712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𝑒𝑞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4FABAB-D5CB-8F6C-A686-92B300F3F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057" y="4777950"/>
                <a:ext cx="2350168" cy="7125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55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BFEE8-5084-BAC6-D4B1-42024D8F9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Цель и задачи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E2B7FA7-3498-CE59-FE93-AD9564BF5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428060"/>
            <a:ext cx="5181600" cy="16729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энергетических процессов, а также разработка нового метода их описания, отличающегося от методов энергетической динамики.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2EC437-1132-F897-6EBE-8B74E2066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2290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метод взаимных энергий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[1]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Вывести законы сохранения энергии в исследуемых средах;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первый момент энергии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[2]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исследуемых средах и сделать вывод о его зависимости от времени;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Исследовать процесс перехода к тепловому равновесию кристалла с периодическими включениями и периодическими граничными условиями.</a:t>
            </a:r>
          </a:p>
          <a:p>
            <a:endParaRPr lang="ru-RU" sz="3200" dirty="0">
              <a:latin typeface="Bahnschrift SemiBold Condensed" panose="020B0502040204020203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1BAB38-CF67-8DD1-34F8-17290C88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F5FF8C-0035-8D6D-9547-764E951BB84C}"/>
              </a:ext>
            </a:extLst>
          </p:cNvPr>
          <p:cNvSpPr txBox="1"/>
          <p:nvPr/>
        </p:nvSpPr>
        <p:spPr>
          <a:xfrm>
            <a:off x="214685" y="6231265"/>
            <a:ext cx="10106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А.М. Кривцов.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энергий в одномерном кристалле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Доклады Академии Наук. 2014, том 458, № 3, 279-281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Кунин И.А.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упругих сред с микроструктурой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Наука, 1975. – 416 с.</a:t>
            </a:r>
          </a:p>
        </p:txBody>
      </p:sp>
    </p:spTree>
    <p:extLst>
      <p:ext uri="{BB962C8B-B14F-4D97-AF65-F5344CB8AC3E}">
        <p14:creationId xmlns:p14="http://schemas.microsoft.com/office/powerpoint/2010/main" val="2868597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20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Результаты моделирования для 4-х частиц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D2F15FA-A459-935A-9060-6E3E4A841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6"/>
          <a:stretch/>
        </p:blipFill>
        <p:spPr>
          <a:xfrm>
            <a:off x="1171074" y="1154574"/>
            <a:ext cx="9641305" cy="535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56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21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Результаты моделирования для 10 частиц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8E0943-D6C2-2B07-5B87-5EFFA380FE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1"/>
          <a:stretch/>
        </p:blipFill>
        <p:spPr>
          <a:xfrm>
            <a:off x="1315454" y="1267326"/>
            <a:ext cx="9368588" cy="540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26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22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Результаты моделирования для 50 частиц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8038187-35A0-529B-8CB3-8063018C0D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6"/>
          <a:stretch/>
        </p:blipFill>
        <p:spPr>
          <a:xfrm>
            <a:off x="1094873" y="1204122"/>
            <a:ext cx="9585157" cy="551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2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Построение приближенного аналитического решения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275347"/>
            <a:ext cx="0" cy="51976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108E1C9-7DE0-DA8D-0857-84EB75C56CCF}"/>
              </a:ext>
            </a:extLst>
          </p:cNvPr>
          <p:cNvSpPr txBox="1"/>
          <p:nvPr/>
        </p:nvSpPr>
        <p:spPr>
          <a:xfrm>
            <a:off x="366963" y="1551484"/>
            <a:ext cx="5073316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общем случае, динамическая матрица системы после нескольких преобразований принимает вид: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AABC50-9826-78DA-6E2D-F29732E4271E}"/>
              </a:ext>
            </a:extLst>
          </p:cNvPr>
          <p:cNvSpPr txBox="1"/>
          <p:nvPr/>
        </p:nvSpPr>
        <p:spPr>
          <a:xfrm>
            <a:off x="6340642" y="1601057"/>
            <a:ext cx="57149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гипотеза, проверенная на этом этапе, заключается в том, что при стремлении количества частиц к бесконечности собственные числа исходной динамической матрицы системы и матрицы без флуктуаций почти совпадают.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E52541-C281-4DCB-C906-AA3D27AA5DBE}"/>
                  </a:ext>
                </a:extLst>
              </p:cNvPr>
              <p:cNvSpPr txBox="1"/>
              <p:nvPr/>
            </p:nvSpPr>
            <p:spPr>
              <a:xfrm>
                <a:off x="50132" y="2962070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smtClean="0">
                          <a:latin typeface="Cambria Math" panose="02040503050406030204" pitchFamily="18" charset="0"/>
                        </a:rPr>
                        <m:t>𝛀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ru-RU" b="0" i="0">
                              <a:latin typeface="Cambria Math" panose="02040503050406030204" pitchFamily="18" charset="0"/>
                            </a:rPr>
                            <m:t>diag</m:t>
                          </m:r>
                          <m:d>
                            <m:d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−1,</m:t>
                              </m:r>
                              <m:sSub>
                                <m:sSubPr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ru-RU" b="0" i="0">
                              <a:latin typeface="Cambria Math" panose="02040503050406030204" pitchFamily="18" charset="0"/>
                            </a:rPr>
                            <m:t>diag</m:t>
                          </m:r>
                          <m:d>
                            <m:d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sSub>
                                <m:sSubPr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ru-RU" b="0" i="0">
                              <a:latin typeface="Cambria Math" panose="02040503050406030204" pitchFamily="18" charset="0"/>
                            </a:rPr>
                            <m:t>diag</m:t>
                          </m:r>
                          <m:d>
                            <m:d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sSub>
                                <m:sSubPr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ru-RU" b="0" i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E52541-C281-4DCB-C906-AA3D27AA5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2" y="2962070"/>
                <a:ext cx="6096000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ECDA7D-BA65-B845-083F-BDB403124318}"/>
                  </a:ext>
                </a:extLst>
              </p:cNvPr>
              <p:cNvSpPr txBox="1"/>
              <p:nvPr/>
            </p:nvSpPr>
            <p:spPr>
              <a:xfrm>
                <a:off x="750971" y="3447464"/>
                <a:ext cx="4499811" cy="378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𝛀</m:t>
                      </m:r>
                      <m:d>
                        <m:dPr>
                          <m:begChr m:val="["/>
                          <m:endChr m:val="]"/>
                          <m:sepChr m:val=",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ru-RU" b="0" i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rad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𝑖𝑝</m:t>
                          </m:r>
                        </m:sup>
                      </m:sSup>
                      <m:r>
                        <a:rPr lang="ru-RU" b="0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𝛀</m:t>
                      </m:r>
                      <m:d>
                        <m:dPr>
                          <m:begChr m:val="["/>
                          <m:endChr m:val="]"/>
                          <m:sepChr m:val=",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b="0" i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rad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𝑖𝑝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ECDA7D-BA65-B845-083F-BDB403124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71" y="3447464"/>
                <a:ext cx="4499811" cy="378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980C458-5ACA-E28C-FCC3-27B0F7930A61}"/>
                  </a:ext>
                </a:extLst>
              </p:cNvPr>
              <p:cNvSpPr txBox="1"/>
              <p:nvPr/>
            </p:nvSpPr>
            <p:spPr>
              <a:xfrm>
                <a:off x="91240" y="3941771"/>
                <a:ext cx="5410199" cy="6515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𝑖𝑝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𝑖𝑝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,...,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rad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980C458-5ACA-E28C-FCC3-27B0F7930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0" y="3941771"/>
                <a:ext cx="5410199" cy="651589"/>
              </a:xfrm>
              <a:prstGeom prst="rect">
                <a:avLst/>
              </a:prstGeom>
              <a:blipFill>
                <a:blip r:embed="rId4"/>
                <a:stretch>
                  <a:fillRect b="-7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3B6AFBE-56B8-680C-8CAB-5B7B196FB136}"/>
                  </a:ext>
                </a:extLst>
              </p:cNvPr>
              <p:cNvSpPr txBox="1"/>
              <p:nvPr/>
            </p:nvSpPr>
            <p:spPr>
              <a:xfrm>
                <a:off x="750971" y="4623129"/>
                <a:ext cx="3861133" cy="374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=[2,2,...,2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3B6AFBE-56B8-680C-8CAB-5B7B196F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71" y="4623129"/>
                <a:ext cx="3861133" cy="374590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C4FA4B-37D2-B5B2-7925-232FA5CA799E}"/>
                  </a:ext>
                </a:extLst>
              </p:cNvPr>
              <p:cNvSpPr txBox="1"/>
              <p:nvPr/>
            </p:nvSpPr>
            <p:spPr>
              <a:xfrm>
                <a:off x="6340642" y="3163919"/>
                <a:ext cx="2100511" cy="395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=||</m:t>
                      </m:r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𝚲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𝚲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C4FA4B-37D2-B5B2-7925-232FA5CA7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42" y="3163919"/>
                <a:ext cx="2100511" cy="395558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648797-28B5-DBF0-CA6E-31EB5261B9C2}"/>
                  </a:ext>
                </a:extLst>
              </p:cNvPr>
              <p:cNvSpPr txBox="1"/>
              <p:nvPr/>
            </p:nvSpPr>
            <p:spPr>
              <a:xfrm>
                <a:off x="6340642" y="3862421"/>
                <a:ext cx="5641806" cy="1709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 приведенной выше формуле </a:t>
                </a:r>
                <a14:m>
                  <m:oMath xmlns:m="http://schemas.openxmlformats.org/officeDocument/2006/math">
                    <m:r>
                      <a:rPr lang="ru-RU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𝚲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— вектор собственных чисел матрицы без флуктуаций,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𝚲</m:t>
                        </m:r>
                      </m:e>
                      <m:sub>
                        <m:r>
                          <a:rPr lang="ru-RU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— вектор собственных чисел исходной динамической матрицы системы.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648797-28B5-DBF0-CA6E-31EB5261B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42" y="3862421"/>
                <a:ext cx="5641806" cy="1709892"/>
              </a:xfrm>
              <a:prstGeom prst="rect">
                <a:avLst/>
              </a:prstGeom>
              <a:blipFill>
                <a:blip r:embed="rId7"/>
                <a:stretch>
                  <a:fillRect l="-864" r="-864" b="-4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933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24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Зависимость погрешности от числа частиц</a:t>
            </a:r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87488E8-C6BC-1F0B-C37D-4B819BA134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0"/>
          <a:stretch/>
        </p:blipFill>
        <p:spPr>
          <a:xfrm>
            <a:off x="2237875" y="1172690"/>
            <a:ext cx="7716250" cy="54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72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25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89960"/>
            <a:ext cx="10932695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Матрица Теплица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5BC58A-C93C-40C5-E551-E5861E45B44C}"/>
              </a:ext>
            </a:extLst>
          </p:cNvPr>
          <p:cNvSpPr txBox="1"/>
          <p:nvPr/>
        </p:nvSpPr>
        <p:spPr>
          <a:xfrm>
            <a:off x="421105" y="1394162"/>
            <a:ext cx="11458074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отметить, что матрица без флуктуации является матрицей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Тёплица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чередованием элементов на главной под-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наддиагонали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AB9D28-FCA9-653D-994E-CEC429A4FE56}"/>
                  </a:ext>
                </a:extLst>
              </p:cNvPr>
              <p:cNvSpPr txBox="1"/>
              <p:nvPr/>
            </p:nvSpPr>
            <p:spPr>
              <a:xfrm>
                <a:off x="2839452" y="2354591"/>
                <a:ext cx="6096000" cy="3480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ru-RU" b="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b="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ru-RU" b="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b="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ru-RU" b="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b="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ru-RU" b="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b="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ru-RU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AB9D28-FCA9-653D-994E-CEC429A4F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452" y="2354591"/>
                <a:ext cx="6096000" cy="34803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652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A577F-8CF8-464E-B206-F4553050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Выводы</a:t>
            </a:r>
            <a:r>
              <a:rPr lang="en-US" dirty="0">
                <a:latin typeface="Bahnschrift SemiBold Condensed" panose="020B0502040204020203" pitchFamily="34" charset="0"/>
              </a:rPr>
              <a:t> </a:t>
            </a:r>
            <a:r>
              <a:rPr lang="ru-RU" dirty="0">
                <a:latin typeface="Bahnschrift SemiBold Condensed" panose="020B0502040204020203" pitchFamily="34" charset="0"/>
              </a:rPr>
              <a:t>и результаты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CDE333-1A9A-463D-A0A4-93B63485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26</a:t>
            </a:fld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21F5EB-07A4-478F-B4FF-3C362BDC7136}"/>
              </a:ext>
            </a:extLst>
          </p:cNvPr>
          <p:cNvSpPr txBox="1"/>
          <p:nvPr/>
        </p:nvSpPr>
        <p:spPr>
          <a:xfrm>
            <a:off x="838200" y="1572046"/>
            <a:ext cx="1114525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Предложен математический аппарат взаимных энергий.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Доказано сохранение потока энергии в кристалле с чередованием масс и сохранение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суперпотока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энергии в цепочке Гука.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Установлено, что при небольшом числе включений не нарушается теорема о равнораспределении энергии по степеням свободы системы.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редложено аналитическое решение задачи о поиске собственных чисел и векторов динамической матрицы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4059721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56F029B-D365-446D-8631-C053A07F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27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839C514-271D-41A6-8780-0C3D1F7A5A36}"/>
              </a:ext>
            </a:extLst>
          </p:cNvPr>
          <p:cNvSpPr txBox="1">
            <a:spLocks/>
          </p:cNvSpPr>
          <p:nvPr/>
        </p:nvSpPr>
        <p:spPr>
          <a:xfrm>
            <a:off x="3872163" y="2947904"/>
            <a:ext cx="444767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Bahnschrift SemiBold Condensed" panose="020B0502040204020203" pitchFamily="34" charset="0"/>
              </a:rPr>
              <a:t>Спасибо за внимание!</a:t>
            </a:r>
          </a:p>
          <a:p>
            <a:pPr algn="ctr"/>
            <a:r>
              <a:rPr lang="en-US" sz="1800" dirty="0">
                <a:latin typeface="Bahnschrift SemiBold Condensed" panose="020B0502040204020203" pitchFamily="34" charset="0"/>
                <a:hlinkClick r:id="rId2"/>
              </a:rPr>
              <a:t>dostoyewski@yandex.ru</a:t>
            </a:r>
            <a:endParaRPr lang="en-US" sz="1800" dirty="0">
              <a:latin typeface="Bahnschrift SemiBold Condensed" panose="020B0502040204020203" pitchFamily="34" charset="0"/>
            </a:endParaRPr>
          </a:p>
          <a:p>
            <a:pPr algn="ctr"/>
            <a:r>
              <a:rPr lang="en-US" sz="1800" dirty="0">
                <a:latin typeface="Bahnschrift SemiBold Condensed" panose="020B0502040204020203" pitchFamily="34" charset="0"/>
              </a:rPr>
              <a:t>+7-911-087-43-22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0973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D5459-5CB3-4003-B8EF-19A9895E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Исследование цепочки Гука методом взаимных энергий</a:t>
            </a: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4354FBC2-77C2-4FB0-B332-162B5B7E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3</a:t>
            </a:fld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53E860A-A11F-81B3-3642-7CCA3E1A7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6782"/>
            <a:ext cx="5572125" cy="13233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C9D6C9-0EA8-870B-CC36-4CBA8329724F}"/>
                  </a:ext>
                </a:extLst>
              </p:cNvPr>
              <p:cNvSpPr txBox="1"/>
              <p:nvPr/>
            </p:nvSpPr>
            <p:spPr>
              <a:xfrm>
                <a:off x="441157" y="3120122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∈ 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C9D6C9-0EA8-870B-CC36-4CBA83297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57" y="3120122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8CD974A-FC07-1FFF-E5DC-BC33C5987E18}"/>
                  </a:ext>
                </a:extLst>
              </p:cNvPr>
              <p:cNvSpPr txBox="1"/>
              <p:nvPr/>
            </p:nvSpPr>
            <p:spPr>
              <a:xfrm>
                <a:off x="441157" y="348945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8CD974A-FC07-1FFF-E5DC-BC33C5987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57" y="3489454"/>
                <a:ext cx="6096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4888AC2-128B-AABD-B31A-3C290F0DA096}"/>
                  </a:ext>
                </a:extLst>
              </p:cNvPr>
              <p:cNvSpPr txBox="1"/>
              <p:nvPr/>
            </p:nvSpPr>
            <p:spPr>
              <a:xfrm>
                <a:off x="441157" y="3896907"/>
                <a:ext cx="6096000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4888AC2-128B-AABD-B31A-3C290F0DA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57" y="3896907"/>
                <a:ext cx="6096000" cy="514949"/>
              </a:xfrm>
              <a:prstGeom prst="rect">
                <a:avLst/>
              </a:prstGeom>
              <a:blipFill>
                <a:blip r:embed="rId5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A50757-960C-EA53-B83A-ACBB7F38891A}"/>
                  </a:ext>
                </a:extLst>
              </p:cNvPr>
              <p:cNvSpPr txBox="1"/>
              <p:nvPr/>
            </p:nvSpPr>
            <p:spPr>
              <a:xfrm>
                <a:off x="441157" y="4425982"/>
                <a:ext cx="6096000" cy="613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A50757-960C-EA53-B83A-ACBB7F388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57" y="4425982"/>
                <a:ext cx="6096000" cy="6136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D4B320B-32B5-D966-C057-F263F2F83828}"/>
                  </a:ext>
                </a:extLst>
              </p:cNvPr>
              <p:cNvSpPr txBox="1"/>
              <p:nvPr/>
            </p:nvSpPr>
            <p:spPr>
              <a:xfrm>
                <a:off x="314325" y="5039676"/>
                <a:ext cx="6096000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D4B320B-32B5-D966-C057-F263F2F83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5039676"/>
                <a:ext cx="6096000" cy="514949"/>
              </a:xfrm>
              <a:prstGeom prst="rect">
                <a:avLst/>
              </a:prstGeom>
              <a:blipFill>
                <a:blip r:embed="rId7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43566B-58E5-77B0-A8FD-C58C8DA3D632}"/>
                  </a:ext>
                </a:extLst>
              </p:cNvPr>
              <p:cNvSpPr txBox="1"/>
              <p:nvPr/>
            </p:nvSpPr>
            <p:spPr>
              <a:xfrm>
                <a:off x="6934200" y="1572162"/>
                <a:ext cx="499310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Дана одномерная кристаллическая цепочка. Жесткость всех пружин одинакова и равна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масса всех частиц –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Цепочка бесконечна, пружины линейны, то есть, взаимодействуют по закону Гука.</a:t>
                </a:r>
              </a:p>
              <a:p>
                <a:pPr algn="just"/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Обозначим энергию одной частицы в обычном понимании этого термина как:</a:t>
                </a:r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43566B-58E5-77B0-A8FD-C58C8DA3D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1572162"/>
                <a:ext cx="4993105" cy="2031325"/>
              </a:xfrm>
              <a:prstGeom prst="rect">
                <a:avLst/>
              </a:prstGeom>
              <a:blipFill>
                <a:blip r:embed="rId8"/>
                <a:stretch>
                  <a:fillRect l="-1099" t="-1802" r="-977" b="-3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FD887DC-77F4-FFD3-0C41-D9185552459E}"/>
                  </a:ext>
                </a:extLst>
              </p:cNvPr>
              <p:cNvSpPr txBox="1"/>
              <p:nvPr/>
            </p:nvSpPr>
            <p:spPr>
              <a:xfrm>
                <a:off x="6096000" y="3658378"/>
                <a:ext cx="6096000" cy="777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FD887DC-77F4-FFD3-0C41-D91855524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658378"/>
                <a:ext cx="6096000" cy="7775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9B9B13D-F461-F9C5-FA2C-FF684D99A476}"/>
                  </a:ext>
                </a:extLst>
              </p:cNvPr>
              <p:cNvSpPr txBox="1"/>
              <p:nvPr/>
            </p:nvSpPr>
            <p:spPr>
              <a:xfrm>
                <a:off x="6189747" y="4591767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9B9B13D-F461-F9C5-FA2C-FF684D99A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747" y="4591767"/>
                <a:ext cx="6096000" cy="847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02C5E0C7-3B34-5454-A388-17C24DCD75EA}"/>
              </a:ext>
            </a:extLst>
          </p:cNvPr>
          <p:cNvCxnSpPr/>
          <p:nvPr/>
        </p:nvCxnSpPr>
        <p:spPr>
          <a:xfrm>
            <a:off x="6649453" y="1227221"/>
            <a:ext cx="0" cy="50532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7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B4AFF-5121-DB17-9803-D36DFCD9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Понятие взаимной энергии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1A8B7D0-AD62-2AE0-4E2B-4697C9001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692986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понятие взаимной кинетической и потенциальной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615564-09FC-2891-D92B-3F224C961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512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Введем понятие полной взаимной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B4AEC7-BBFC-04A6-4471-FEE6819AE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4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39355B-99DA-3F7C-C676-71608B545616}"/>
                  </a:ext>
                </a:extLst>
              </p:cNvPr>
              <p:cNvSpPr txBox="1"/>
              <p:nvPr/>
            </p:nvSpPr>
            <p:spPr>
              <a:xfrm>
                <a:off x="629652" y="2502569"/>
                <a:ext cx="2105526" cy="56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39355B-99DA-3F7C-C676-71608B545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52" y="2502569"/>
                <a:ext cx="2105526" cy="565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32E3C9-F9C1-C6AC-1E31-16A0B6172E23}"/>
                  </a:ext>
                </a:extLst>
              </p:cNvPr>
              <p:cNvSpPr txBox="1"/>
              <p:nvPr/>
            </p:nvSpPr>
            <p:spPr>
              <a:xfrm>
                <a:off x="2735178" y="2502569"/>
                <a:ext cx="1872914" cy="564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𝒫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32E3C9-F9C1-C6AC-1E31-16A0B6172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178" y="2502569"/>
                <a:ext cx="1872914" cy="5648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бъект 4">
            <a:extLst>
              <a:ext uri="{FF2B5EF4-FFF2-40B4-BE49-F238E27FC236}">
                <a16:creationId xmlns:a16="http://schemas.microsoft.com/office/drawing/2014/main" id="{43001200-26CE-7EAC-7170-EB23C897EFAE}"/>
              </a:ext>
            </a:extLst>
          </p:cNvPr>
          <p:cNvSpPr txBox="1">
            <a:spLocks/>
          </p:cNvSpPr>
          <p:nvPr/>
        </p:nvSpPr>
        <p:spPr>
          <a:xfrm>
            <a:off x="834189" y="3902353"/>
            <a:ext cx="5181600" cy="692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Дополнительными условиями потребуем: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149C5-0604-A133-9BB1-C4F5AB3CA226}"/>
                  </a:ext>
                </a:extLst>
              </p:cNvPr>
              <p:cNvSpPr txBox="1"/>
              <p:nvPr/>
            </p:nvSpPr>
            <p:spPr>
              <a:xfrm>
                <a:off x="834189" y="4535853"/>
                <a:ext cx="3569368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ℤ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 b="1">
                                  <a:latin typeface="Cambria Math" panose="02040503050406030204" pitchFamily="18" charset="0"/>
                                </a:rPr>
                                <m:t>𝐙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149C5-0604-A133-9BB1-C4F5AB3C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89" y="4535853"/>
                <a:ext cx="3569368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20AD17-F013-ECD8-F9C0-E29009535673}"/>
                  </a:ext>
                </a:extLst>
              </p:cNvPr>
              <p:cNvSpPr txBox="1"/>
              <p:nvPr/>
            </p:nvSpPr>
            <p:spPr>
              <a:xfrm>
                <a:off x="770020" y="5504397"/>
                <a:ext cx="3930316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ℤ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 b="1">
                                  <a:latin typeface="Cambria Math" panose="02040503050406030204" pitchFamily="18" charset="0"/>
                                </a:rPr>
                                <m:t>𝐙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20AD17-F013-ECD8-F9C0-E29009535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20" y="5504397"/>
                <a:ext cx="3930316" cy="7101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DC3FE98-CBAD-AC27-A41A-0072A9902F98}"/>
              </a:ext>
            </a:extLst>
          </p:cNvPr>
          <p:cNvCxnSpPr/>
          <p:nvPr/>
        </p:nvCxnSpPr>
        <p:spPr>
          <a:xfrm>
            <a:off x="5590674" y="1427748"/>
            <a:ext cx="0" cy="50532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3841C7-121A-5956-59E1-EEC7F71452E0}"/>
                  </a:ext>
                </a:extLst>
              </p:cNvPr>
              <p:cNvSpPr txBox="1"/>
              <p:nvPr/>
            </p:nvSpPr>
            <p:spPr>
              <a:xfrm>
                <a:off x="6853989" y="2325687"/>
                <a:ext cx="2542674" cy="381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ℰ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𝒫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3841C7-121A-5956-59E1-EEC7F7145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989" y="2325687"/>
                <a:ext cx="2542674" cy="381515"/>
              </a:xfrm>
              <a:prstGeom prst="rect">
                <a:avLst/>
              </a:prstGeom>
              <a:blipFill>
                <a:blip r:embed="rId6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1D523D-9572-9F92-6EE5-C74AC276D335}"/>
                  </a:ext>
                </a:extLst>
              </p:cNvPr>
              <p:cNvSpPr txBox="1"/>
              <p:nvPr/>
            </p:nvSpPr>
            <p:spPr>
              <a:xfrm>
                <a:off x="6474248" y="2749989"/>
                <a:ext cx="3943845" cy="811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ℰ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ℤ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𝒫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ru-RU" b="1">
                                  <a:latin typeface="Cambria Math" panose="02040503050406030204" pitchFamily="18" charset="0"/>
                                </a:rPr>
                                <m:t>𝐙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1D523D-9572-9F92-6EE5-C74AC276D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248" y="2749989"/>
                <a:ext cx="3943845" cy="811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бъект 5">
            <a:extLst>
              <a:ext uri="{FF2B5EF4-FFF2-40B4-BE49-F238E27FC236}">
                <a16:creationId xmlns:a16="http://schemas.microsoft.com/office/drawing/2014/main" id="{BCA8B611-6CD5-6C95-0ABB-D89CF919D14C}"/>
              </a:ext>
            </a:extLst>
          </p:cNvPr>
          <p:cNvSpPr txBox="1">
            <a:spLocks/>
          </p:cNvSpPr>
          <p:nvPr/>
        </p:nvSpPr>
        <p:spPr>
          <a:xfrm>
            <a:off x="6172200" y="4061812"/>
            <a:ext cx="5181600" cy="66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Установим зависимость между энергией одной частицы 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взаимной энергией: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ADDA4EC-17A5-31D6-10C9-D0D7C9825B9B}"/>
                  </a:ext>
                </a:extLst>
              </p:cNvPr>
              <p:cNvSpPr txBox="1"/>
              <p:nvPr/>
            </p:nvSpPr>
            <p:spPr>
              <a:xfrm>
                <a:off x="6665494" y="4724400"/>
                <a:ext cx="2919663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ADDA4EC-17A5-31D6-10C9-D0D7C9825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494" y="4724400"/>
                <a:ext cx="2919663" cy="514949"/>
              </a:xfrm>
              <a:prstGeom prst="rect">
                <a:avLst/>
              </a:prstGeom>
              <a:blipFill>
                <a:blip r:embed="rId8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5E631A2-F406-3DE0-999D-DFA1D145E61C}"/>
                  </a:ext>
                </a:extLst>
              </p:cNvPr>
              <p:cNvSpPr txBox="1"/>
              <p:nvPr/>
            </p:nvSpPr>
            <p:spPr>
              <a:xfrm>
                <a:off x="6853989" y="5339004"/>
                <a:ext cx="1540042" cy="381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5E631A2-F406-3DE0-999D-DFA1D145E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989" y="5339004"/>
                <a:ext cx="1540042" cy="381515"/>
              </a:xfrm>
              <a:prstGeom prst="rect">
                <a:avLst/>
              </a:prstGeom>
              <a:blipFill>
                <a:blip r:embed="rId9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EC6D37-23BE-3EF1-3867-3CA9F974ABB9}"/>
                  </a:ext>
                </a:extLst>
              </p:cNvPr>
              <p:cNvSpPr txBox="1"/>
              <p:nvPr/>
            </p:nvSpPr>
            <p:spPr>
              <a:xfrm>
                <a:off x="-264800" y="3181201"/>
                <a:ext cx="6192252" cy="620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smtClean="0">
                          <a:latin typeface="Cambria Math" panose="02040503050406030204" pitchFamily="18" charset="0"/>
                        </a:rPr>
                        <m:t>𝐙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′≝</m:t>
                      </m:r>
                      <m:d>
                        <m:dPr>
                          <m:begChr m:val="{"/>
                          <m:endChr m:val="}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...−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...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EC6D37-23BE-3EF1-3867-3CA9F974A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4800" y="3181201"/>
                <a:ext cx="6192252" cy="620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09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5E4CB7-425B-F2E2-8300-3BAB3A0B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657" y="1825625"/>
            <a:ext cx="5181600" cy="71704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упрощения решения введем оператор центральной разности по полуцелому индексу: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AFDF3-C155-6FE7-E12C-88C2DDAC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71704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Отметим несколько важных свойств оператора разности по индексу: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Оператор разности по индексу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/>
          <p:nvPr/>
        </p:nvCxnSpPr>
        <p:spPr>
          <a:xfrm>
            <a:off x="5951621" y="1419727"/>
            <a:ext cx="0" cy="50532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4EA62-9CED-C83D-A49F-8142BB4BC50A}"/>
                  </a:ext>
                </a:extLst>
              </p:cNvPr>
              <p:cNvSpPr txBox="1"/>
              <p:nvPr/>
            </p:nvSpPr>
            <p:spPr>
              <a:xfrm>
                <a:off x="1772652" y="2542674"/>
                <a:ext cx="2390274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4EA62-9CED-C83D-A49F-8142BB4BC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652" y="2542674"/>
                <a:ext cx="2390274" cy="514949"/>
              </a:xfrm>
              <a:prstGeom prst="rect">
                <a:avLst/>
              </a:prstGeom>
              <a:blipFill>
                <a:blip r:embed="rId2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60FB91-466D-F161-BE17-C4D90CB5B6B7}"/>
                  </a:ext>
                </a:extLst>
              </p:cNvPr>
              <p:cNvSpPr txBox="1"/>
              <p:nvPr/>
            </p:nvSpPr>
            <p:spPr>
              <a:xfrm>
                <a:off x="898357" y="3057623"/>
                <a:ext cx="2069432" cy="5666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60FB91-466D-F161-BE17-C4D90CB5B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57" y="3057623"/>
                <a:ext cx="2069432" cy="566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A05A22-2AC9-9CBE-1CF7-C6C3727566A8}"/>
                  </a:ext>
                </a:extLst>
              </p:cNvPr>
              <p:cNvSpPr txBox="1"/>
              <p:nvPr/>
            </p:nvSpPr>
            <p:spPr>
              <a:xfrm>
                <a:off x="3222457" y="3156272"/>
                <a:ext cx="176864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A05A22-2AC9-9CBE-1CF7-C6C372756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457" y="3156272"/>
                <a:ext cx="17686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бъект 2">
            <a:extLst>
              <a:ext uri="{FF2B5EF4-FFF2-40B4-BE49-F238E27FC236}">
                <a16:creationId xmlns:a16="http://schemas.microsoft.com/office/drawing/2014/main" id="{C0480918-9217-7B77-4142-C769F9A3201E}"/>
              </a:ext>
            </a:extLst>
          </p:cNvPr>
          <p:cNvSpPr txBox="1">
            <a:spLocks/>
          </p:cNvSpPr>
          <p:nvPr/>
        </p:nvSpPr>
        <p:spPr>
          <a:xfrm>
            <a:off x="631657" y="3671221"/>
            <a:ext cx="5181600" cy="1036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отметить, что оператор действует только по тому индексу, который указан в его подстрочном индексе.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9DBA52-5193-648E-D4ED-B7220B3B9120}"/>
                  </a:ext>
                </a:extLst>
              </p:cNvPr>
              <p:cNvSpPr txBox="1"/>
              <p:nvPr/>
            </p:nvSpPr>
            <p:spPr>
              <a:xfrm>
                <a:off x="7291640" y="2498837"/>
                <a:ext cx="3243836" cy="411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9DBA52-5193-648E-D4ED-B7220B3B9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640" y="2498837"/>
                <a:ext cx="3243836" cy="411395"/>
              </a:xfrm>
              <a:prstGeom prst="rect">
                <a:avLst/>
              </a:prstGeom>
              <a:blipFill>
                <a:blip r:embed="rId5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ED7AAE-DBBA-4EA8-A12C-A4658CB2B402}"/>
                  </a:ext>
                </a:extLst>
              </p:cNvPr>
              <p:cNvSpPr txBox="1"/>
              <p:nvPr/>
            </p:nvSpPr>
            <p:spPr>
              <a:xfrm>
                <a:off x="7740317" y="2893513"/>
                <a:ext cx="2043365" cy="411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ED7AAE-DBBA-4EA8-A12C-A4658CB2B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17" y="2893513"/>
                <a:ext cx="2043365" cy="411395"/>
              </a:xfrm>
              <a:prstGeom prst="rect">
                <a:avLst/>
              </a:prstGeom>
              <a:blipFill>
                <a:blip r:embed="rId6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BE5DDFB-939B-6CD7-1184-7DB95EF91C3C}"/>
                  </a:ext>
                </a:extLst>
              </p:cNvPr>
              <p:cNvSpPr txBox="1"/>
              <p:nvPr/>
            </p:nvSpPr>
            <p:spPr>
              <a:xfrm>
                <a:off x="7337259" y="3335682"/>
                <a:ext cx="30540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BE5DDFB-939B-6CD7-1184-7DB95EF91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259" y="3335682"/>
                <a:ext cx="305401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01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5E4CB7-425B-F2E2-8300-3BAB3A0B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657" y="1825625"/>
            <a:ext cx="5181600" cy="71704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Продифференцируем полную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взаимную энергию по времени: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AFDF3-C155-6FE7-E12C-88C2DDAC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6461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Продифференцируем энергию частицы по времени: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Уравнение баланса взаимной энергии. Взаимный поток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/>
          <p:nvPr/>
        </p:nvCxnSpPr>
        <p:spPr>
          <a:xfrm>
            <a:off x="5951621" y="1419727"/>
            <a:ext cx="0" cy="50532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Объект 2">
            <a:extLst>
              <a:ext uri="{FF2B5EF4-FFF2-40B4-BE49-F238E27FC236}">
                <a16:creationId xmlns:a16="http://schemas.microsoft.com/office/drawing/2014/main" id="{C0480918-9217-7B77-4142-C769F9A3201E}"/>
              </a:ext>
            </a:extLst>
          </p:cNvPr>
          <p:cNvSpPr txBox="1">
            <a:spLocks/>
          </p:cNvSpPr>
          <p:nvPr/>
        </p:nvSpPr>
        <p:spPr>
          <a:xfrm>
            <a:off x="631657" y="4029468"/>
            <a:ext cx="5181600" cy="459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понятие взаимного потока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FF475E-A467-C4DB-E04B-2F3090719508}"/>
                  </a:ext>
                </a:extLst>
              </p:cNvPr>
              <p:cNvSpPr txBox="1"/>
              <p:nvPr/>
            </p:nvSpPr>
            <p:spPr>
              <a:xfrm>
                <a:off x="-34089" y="2471744"/>
                <a:ext cx="6096000" cy="8763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𝒦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𝒫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FF475E-A467-C4DB-E04B-2F3090719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089" y="2471744"/>
                <a:ext cx="6096000" cy="8763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7881560-5BB0-2E56-6670-E25A3FEFDAC0}"/>
                  </a:ext>
                </a:extLst>
              </p:cNvPr>
              <p:cNvSpPr txBox="1"/>
              <p:nvPr/>
            </p:nvSpPr>
            <p:spPr>
              <a:xfrm>
                <a:off x="-705853" y="3433475"/>
                <a:ext cx="6112042" cy="564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7881560-5BB0-2E56-6670-E25A3FEFD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5853" y="3433475"/>
                <a:ext cx="6112042" cy="5648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7FABF3F-6BC9-E051-530D-922B3A8C27C0}"/>
                  </a:ext>
                </a:extLst>
              </p:cNvPr>
              <p:cNvSpPr txBox="1"/>
              <p:nvPr/>
            </p:nvSpPr>
            <p:spPr>
              <a:xfrm>
                <a:off x="1470861" y="4439068"/>
                <a:ext cx="2799348" cy="564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7FABF3F-6BC9-E051-530D-922B3A8C2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61" y="4439068"/>
                <a:ext cx="2799348" cy="5648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1732A-4FEA-2787-8C43-D8F6957E23D2}"/>
                  </a:ext>
                </a:extLst>
              </p:cNvPr>
              <p:cNvSpPr txBox="1"/>
              <p:nvPr/>
            </p:nvSpPr>
            <p:spPr>
              <a:xfrm>
                <a:off x="-210552" y="5167408"/>
                <a:ext cx="6448926" cy="5373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1732A-4FEA-2787-8C43-D8F6957E2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0552" y="5167408"/>
                <a:ext cx="6448926" cy="537327"/>
              </a:xfrm>
              <a:prstGeom prst="rect">
                <a:avLst/>
              </a:prstGeom>
              <a:blipFill>
                <a:blip r:embed="rId5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8CA9ECB-C155-602B-66C5-59C50116F66B}"/>
                  </a:ext>
                </a:extLst>
              </p:cNvPr>
              <p:cNvSpPr txBox="1"/>
              <p:nvPr/>
            </p:nvSpPr>
            <p:spPr>
              <a:xfrm>
                <a:off x="6087980" y="2369007"/>
                <a:ext cx="2245893" cy="507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i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ru-RU" i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i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dirty="0"/>
                  <a:t> ,</a:t>
                </a:r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8CA9ECB-C155-602B-66C5-59C50116F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980" y="2369007"/>
                <a:ext cx="2245893" cy="507062"/>
              </a:xfrm>
              <a:prstGeom prst="rect">
                <a:avLst/>
              </a:prstGeom>
              <a:blipFill>
                <a:blip r:embed="rId6"/>
                <a:stretch>
                  <a:fillRect t="-36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3A8660D-103C-8B32-2F2C-6F5C0FDC4CC4}"/>
                  </a:ext>
                </a:extLst>
              </p:cNvPr>
              <p:cNvSpPr txBox="1"/>
              <p:nvPr/>
            </p:nvSpPr>
            <p:spPr>
              <a:xfrm>
                <a:off x="8610600" y="2394992"/>
                <a:ext cx="1892968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≝−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3A8660D-103C-8B32-2F2C-6F5C0FDC4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2394992"/>
                <a:ext cx="1892968" cy="514949"/>
              </a:xfrm>
              <a:prstGeom prst="rect">
                <a:avLst/>
              </a:prstGeom>
              <a:blipFill>
                <a:blip r:embed="rId7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ECF2DBE-9FA6-2854-3A78-692A05253ED3}"/>
                  </a:ext>
                </a:extLst>
              </p:cNvPr>
              <p:cNvSpPr txBox="1"/>
              <p:nvPr/>
            </p:nvSpPr>
            <p:spPr>
              <a:xfrm>
                <a:off x="5536534" y="3133838"/>
                <a:ext cx="6448926" cy="5521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ECF2DBE-9FA6-2854-3A78-692A05253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534" y="3133838"/>
                <a:ext cx="6448926" cy="5521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Объект 3">
            <a:extLst>
              <a:ext uri="{FF2B5EF4-FFF2-40B4-BE49-F238E27FC236}">
                <a16:creationId xmlns:a16="http://schemas.microsoft.com/office/drawing/2014/main" id="{0887995C-F868-2401-D2F4-21CAEA840B57}"/>
              </a:ext>
            </a:extLst>
          </p:cNvPr>
          <p:cNvSpPr txBox="1">
            <a:spLocks/>
          </p:cNvSpPr>
          <p:nvPr/>
        </p:nvSpPr>
        <p:spPr>
          <a:xfrm>
            <a:off x="6238374" y="4043601"/>
            <a:ext cx="5181600" cy="6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Нетрудно установить зависимость между взаимным потоком и потоком энергии: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068609-B763-B471-D1F9-7F15562838CD}"/>
                  </a:ext>
                </a:extLst>
              </p:cNvPr>
              <p:cNvSpPr txBox="1"/>
              <p:nvPr/>
            </p:nvSpPr>
            <p:spPr>
              <a:xfrm>
                <a:off x="7652084" y="4871652"/>
                <a:ext cx="1917031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=−2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068609-B763-B471-D1F9-7F1556283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084" y="4871652"/>
                <a:ext cx="1917031" cy="514949"/>
              </a:xfrm>
              <a:prstGeom prst="rect">
                <a:avLst/>
              </a:prstGeom>
              <a:blipFill>
                <a:blip r:embed="rId9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42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5E4CB7-425B-F2E2-8300-3BAB3A0B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657" y="1825625"/>
            <a:ext cx="5181600" cy="71704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Продифференцируем взаимный поток энергии по времени: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AFDF3-C155-6FE7-E12C-88C2DDAC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646119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суперпотока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7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Уравнение баланса потока энергии. Взаимный </a:t>
            </a:r>
            <a:r>
              <a:rPr lang="ru-RU" dirty="0" err="1">
                <a:latin typeface="Bahnschrift SemiBold Condensed" panose="020B0502040204020203" pitchFamily="34" charset="0"/>
              </a:rPr>
              <a:t>суперпоток</a:t>
            </a:r>
            <a:r>
              <a:rPr lang="ru-RU" dirty="0">
                <a:latin typeface="Bahnschrift SemiBold Condensed" panose="020B0502040204020203" pitchFamily="34" charset="0"/>
              </a:rPr>
              <a:t> энергии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/>
          <p:nvPr/>
        </p:nvCxnSpPr>
        <p:spPr>
          <a:xfrm>
            <a:off x="5951621" y="1419727"/>
            <a:ext cx="0" cy="50532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Объект 2">
            <a:extLst>
              <a:ext uri="{FF2B5EF4-FFF2-40B4-BE49-F238E27FC236}">
                <a16:creationId xmlns:a16="http://schemas.microsoft.com/office/drawing/2014/main" id="{C0480918-9217-7B77-4142-C769F9A3201E}"/>
              </a:ext>
            </a:extLst>
          </p:cNvPr>
          <p:cNvSpPr txBox="1">
            <a:spLocks/>
          </p:cNvSpPr>
          <p:nvPr/>
        </p:nvSpPr>
        <p:spPr>
          <a:xfrm>
            <a:off x="631657" y="3215338"/>
            <a:ext cx="5181600" cy="459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апишем уравнение баланса для потока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Объект 3">
            <a:extLst>
              <a:ext uri="{FF2B5EF4-FFF2-40B4-BE49-F238E27FC236}">
                <a16:creationId xmlns:a16="http://schemas.microsoft.com/office/drawing/2014/main" id="{0887995C-F868-2401-D2F4-21CAEA840B57}"/>
              </a:ext>
            </a:extLst>
          </p:cNvPr>
          <p:cNvSpPr txBox="1">
            <a:spLocks/>
          </p:cNvSpPr>
          <p:nvPr/>
        </p:nvSpPr>
        <p:spPr>
          <a:xfrm>
            <a:off x="6172200" y="4424024"/>
            <a:ext cx="5181600" cy="6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понятия взаимного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суперпотока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энергии: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971888-A9D9-968B-848F-9B63F4461D67}"/>
                  </a:ext>
                </a:extLst>
              </p:cNvPr>
              <p:cNvSpPr txBox="1"/>
              <p:nvPr/>
            </p:nvSpPr>
            <p:spPr>
              <a:xfrm>
                <a:off x="631657" y="2542674"/>
                <a:ext cx="2767259" cy="640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</m:mr>
                        <m:mr>
                          <m:e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>
                                        <a:latin typeface="Cambria Math" panose="02040503050406030204" pitchFamily="18" charset="0"/>
                                      </a:rPr>
                                      <m:t>ℋ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971888-A9D9-968B-848F-9B63F4461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57" y="2542674"/>
                <a:ext cx="2767259" cy="6403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9B42ADE-47AC-C7F1-F945-E0945E5BCCFB}"/>
                  </a:ext>
                </a:extLst>
              </p:cNvPr>
              <p:cNvSpPr txBox="1"/>
              <p:nvPr/>
            </p:nvSpPr>
            <p:spPr>
              <a:xfrm>
                <a:off x="737940" y="3608284"/>
                <a:ext cx="4483768" cy="676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=−2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9B42ADE-47AC-C7F1-F945-E0945E5BC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40" y="3608284"/>
                <a:ext cx="4483768" cy="676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5665C2-8333-328C-3640-8ACAF1D3F191}"/>
                  </a:ext>
                </a:extLst>
              </p:cNvPr>
              <p:cNvSpPr txBox="1"/>
              <p:nvPr/>
            </p:nvSpPr>
            <p:spPr>
              <a:xfrm>
                <a:off x="174457" y="4424025"/>
                <a:ext cx="6096000" cy="6718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+1,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ru-RU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5665C2-8333-328C-3640-8ACAF1D3F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57" y="4424025"/>
                <a:ext cx="6096000" cy="6718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8B450E7-3584-8A16-216C-D6F096E0BDEA}"/>
                  </a:ext>
                </a:extLst>
              </p:cNvPr>
              <p:cNvSpPr txBox="1"/>
              <p:nvPr/>
            </p:nvSpPr>
            <p:spPr>
              <a:xfrm>
                <a:off x="6270457" y="2271533"/>
                <a:ext cx="2873543" cy="670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8B450E7-3584-8A16-216C-D6F096E0B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57" y="2271533"/>
                <a:ext cx="2873543" cy="670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Объект 3">
            <a:extLst>
              <a:ext uri="{FF2B5EF4-FFF2-40B4-BE49-F238E27FC236}">
                <a16:creationId xmlns:a16="http://schemas.microsoft.com/office/drawing/2014/main" id="{26ABB6BC-9D3F-C4A6-545C-A3FCDD43C228}"/>
              </a:ext>
            </a:extLst>
          </p:cNvPr>
          <p:cNvSpPr txBox="1">
            <a:spLocks/>
          </p:cNvSpPr>
          <p:nvPr/>
        </p:nvSpPr>
        <p:spPr>
          <a:xfrm>
            <a:off x="6240380" y="3057356"/>
            <a:ext cx="5181600" cy="6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 получим: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61EAC39-CFB4-E80A-2026-27F6F4ED1455}"/>
                  </a:ext>
                </a:extLst>
              </p:cNvPr>
              <p:cNvSpPr txBox="1"/>
              <p:nvPr/>
            </p:nvSpPr>
            <p:spPr>
              <a:xfrm>
                <a:off x="6270457" y="3703475"/>
                <a:ext cx="1892968" cy="529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61EAC39-CFB4-E80A-2026-27F6F4ED1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57" y="3703475"/>
                <a:ext cx="1892968" cy="529953"/>
              </a:xfrm>
              <a:prstGeom prst="rect">
                <a:avLst/>
              </a:prstGeom>
              <a:blipFill>
                <a:blip r:embed="rId6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B7D639-9B44-AF43-B2B9-806CDFDAEB2F}"/>
                  </a:ext>
                </a:extLst>
              </p:cNvPr>
              <p:cNvSpPr txBox="1"/>
              <p:nvPr/>
            </p:nvSpPr>
            <p:spPr>
              <a:xfrm>
                <a:off x="6270457" y="4880687"/>
                <a:ext cx="2873543" cy="624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≝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B7D639-9B44-AF43-B2B9-806CDFDAE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57" y="4880687"/>
                <a:ext cx="2873543" cy="6242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25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5E4CB7-425B-F2E2-8300-3BAB3A0B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657" y="1825625"/>
            <a:ext cx="5181600" cy="71704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Запишем уравнение баланса взаимного потока энергии: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AFDF3-C155-6FE7-E12C-88C2DDAC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96428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множество целых и полуцелых индексов для упрощения записи: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8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Уравнения баланса применимо к бесконечному кристаллу. Взаимный </a:t>
            </a:r>
            <a:r>
              <a:rPr lang="ru-RU" dirty="0" err="1">
                <a:latin typeface="Bahnschrift SemiBold Condensed" panose="020B0502040204020203" pitchFamily="34" charset="0"/>
              </a:rPr>
              <a:t>суперпоток</a:t>
            </a:r>
            <a:r>
              <a:rPr lang="ru-RU" dirty="0">
                <a:latin typeface="Bahnschrift SemiBold Condensed" panose="020B0502040204020203" pitchFamily="34" charset="0"/>
              </a:rPr>
              <a:t> энергии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C05DDB8-0C59-4919-2DE0-EAF9C1576FA5}"/>
                  </a:ext>
                </a:extLst>
              </p:cNvPr>
              <p:cNvSpPr txBox="1"/>
              <p:nvPr/>
            </p:nvSpPr>
            <p:spPr>
              <a:xfrm>
                <a:off x="-144379" y="2681922"/>
                <a:ext cx="6096000" cy="624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C05DDB8-0C59-4919-2DE0-EAF9C1576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4379" y="2681922"/>
                <a:ext cx="6096000" cy="6242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бъект 3">
            <a:extLst>
              <a:ext uri="{FF2B5EF4-FFF2-40B4-BE49-F238E27FC236}">
                <a16:creationId xmlns:a16="http://schemas.microsoft.com/office/drawing/2014/main" id="{53FAB338-FEF9-391D-A284-66FD2D52AA24}"/>
              </a:ext>
            </a:extLst>
          </p:cNvPr>
          <p:cNvSpPr txBox="1">
            <a:spLocks/>
          </p:cNvSpPr>
          <p:nvPr/>
        </p:nvSpPr>
        <p:spPr>
          <a:xfrm>
            <a:off x="631657" y="3540607"/>
            <a:ext cx="5181600" cy="6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Учтем взаимный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суперпоток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энергии: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E8EC64-7D06-9EE8-C8ED-BCF924B686E3}"/>
                  </a:ext>
                </a:extLst>
              </p:cNvPr>
              <p:cNvSpPr txBox="1"/>
              <p:nvPr/>
            </p:nvSpPr>
            <p:spPr>
              <a:xfrm>
                <a:off x="411079" y="4158118"/>
                <a:ext cx="3192376" cy="531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E8EC64-7D06-9EE8-C8ED-BCF924B68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79" y="4158118"/>
                <a:ext cx="3192376" cy="531812"/>
              </a:xfrm>
              <a:prstGeom prst="rect">
                <a:avLst/>
              </a:prstGeom>
              <a:blipFill>
                <a:blip r:embed="rId3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Объект 3">
            <a:extLst>
              <a:ext uri="{FF2B5EF4-FFF2-40B4-BE49-F238E27FC236}">
                <a16:creationId xmlns:a16="http://schemas.microsoft.com/office/drawing/2014/main" id="{314D82EA-D697-494A-BFC2-2488069ACA06}"/>
              </a:ext>
            </a:extLst>
          </p:cNvPr>
          <p:cNvSpPr txBox="1">
            <a:spLocks/>
          </p:cNvSpPr>
          <p:nvPr/>
        </p:nvSpPr>
        <p:spPr>
          <a:xfrm>
            <a:off x="631657" y="4844914"/>
            <a:ext cx="5181600" cy="6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Очевидно следующее соотношение: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A875BF6-6CE2-789D-FFF0-061766840755}"/>
                  </a:ext>
                </a:extLst>
              </p:cNvPr>
              <p:cNvSpPr txBox="1"/>
              <p:nvPr/>
            </p:nvSpPr>
            <p:spPr>
              <a:xfrm>
                <a:off x="951496" y="5393856"/>
                <a:ext cx="2550695" cy="514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A875BF6-6CE2-789D-FFF0-061766840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496" y="5393856"/>
                <a:ext cx="2550695" cy="514949"/>
              </a:xfrm>
              <a:prstGeom prst="rect">
                <a:avLst/>
              </a:prstGeom>
              <a:blipFill>
                <a:blip r:embed="rId4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92158E3-F86E-8EF5-2E8A-38F019BD3033}"/>
                  </a:ext>
                </a:extLst>
              </p:cNvPr>
              <p:cNvSpPr txBox="1"/>
              <p:nvPr/>
            </p:nvSpPr>
            <p:spPr>
              <a:xfrm>
                <a:off x="5666874" y="2643495"/>
                <a:ext cx="6192252" cy="620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mtClean="0"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/2</m:t>
                      </m:r>
                      <m:r>
                        <a:rPr lang="ru-RU" b="0" i="0">
                          <a:latin typeface="Cambria Math" panose="02040503050406030204" pitchFamily="18" charset="0"/>
                        </a:rPr>
                        <m:t>≝</m:t>
                      </m:r>
                      <m:d>
                        <m:dPr>
                          <m:begChr m:val="{"/>
                          <m:endChr m:val="}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...−1,  −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  0,  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  1,  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...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92158E3-F86E-8EF5-2E8A-38F019BD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874" y="2643495"/>
                <a:ext cx="6192252" cy="620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79F2F168-8CA6-45D0-5B0D-B82795C420A8}"/>
              </a:ext>
            </a:extLst>
          </p:cNvPr>
          <p:cNvSpPr txBox="1"/>
          <p:nvPr/>
        </p:nvSpPr>
        <p:spPr>
          <a:xfrm>
            <a:off x="6172200" y="3233873"/>
            <a:ext cx="6192252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понятие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-го момента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C5D651F-C898-7F66-340C-1AA7C3FB40BF}"/>
                  </a:ext>
                </a:extLst>
              </p:cNvPr>
              <p:cNvSpPr txBox="1"/>
              <p:nvPr/>
            </p:nvSpPr>
            <p:spPr>
              <a:xfrm>
                <a:off x="7900737" y="3697270"/>
                <a:ext cx="2292013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1" smtClean="0">
                          <a:latin typeface="Cambria Math" panose="02040503050406030204" pitchFamily="18" charset="0"/>
                        </a:rPr>
                        <m:t>≝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p>
                        <m:s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C5D651F-C898-7F66-340C-1AA7C3FB4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737" y="3697270"/>
                <a:ext cx="2292013" cy="798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35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5E4CB7-425B-F2E2-8300-3BAB3A0B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657" y="1825625"/>
            <a:ext cx="5181600" cy="112612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интересна зависимость второго момента энергии от времени. Для его исследования запишем 2-й момент энергии в </a:t>
            </a: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взаимных энергий: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AFDF3-C155-6FE7-E12C-88C2DDAC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9905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Вычислим вторую производную: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E204B-DEA3-D7BF-424B-9EFC8A59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8988-EC94-4F40-8FB9-2C1B8639AF93}" type="slidenum">
              <a:rPr lang="ru-RU" smtClean="0"/>
              <a:t>9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5EACF19-5BA1-5247-056F-F0964FEE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Уравнения баланса применимо к бесконечному кристаллу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FCD39C-1803-C3FD-9F9B-3185B07FD86F}"/>
              </a:ext>
            </a:extLst>
          </p:cNvPr>
          <p:cNvCxnSpPr>
            <a:cxnSpLocks/>
          </p:cNvCxnSpPr>
          <p:nvPr/>
        </p:nvCxnSpPr>
        <p:spPr>
          <a:xfrm>
            <a:off x="5951621" y="1628274"/>
            <a:ext cx="0" cy="48447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CD28D7-5A67-5A81-E357-B91A1F3EDEAE}"/>
                  </a:ext>
                </a:extLst>
              </p:cNvPr>
              <p:cNvSpPr txBox="1"/>
              <p:nvPr/>
            </p:nvSpPr>
            <p:spPr>
              <a:xfrm>
                <a:off x="1574133" y="2725710"/>
                <a:ext cx="2356184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CD28D7-5A67-5A81-E357-B91A1F3ED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133" y="2725710"/>
                <a:ext cx="2356184" cy="7984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1644BBE-045D-E9A2-8D72-C6A2EE469625}"/>
              </a:ext>
            </a:extLst>
          </p:cNvPr>
          <p:cNvSpPr txBox="1"/>
          <p:nvPr/>
        </p:nvSpPr>
        <p:spPr>
          <a:xfrm>
            <a:off x="631657" y="3537918"/>
            <a:ext cx="5097377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Продифференцируем получившееся выражение по времени: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A8A1D1F-832D-634B-40C6-09432AC835E0}"/>
                  </a:ext>
                </a:extLst>
              </p:cNvPr>
              <p:cNvSpPr txBox="1"/>
              <p:nvPr/>
            </p:nvSpPr>
            <p:spPr>
              <a:xfrm>
                <a:off x="549443" y="4543399"/>
                <a:ext cx="4884821" cy="815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p>
                        <m:sSup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=−2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d>
                        <m:dPr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A8A1D1F-832D-634B-40C6-09432AC83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43" y="4543399"/>
                <a:ext cx="4884821" cy="815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081FDB0-C768-F2EA-1D8A-3E02CA7C57B2}"/>
                  </a:ext>
                </a:extLst>
              </p:cNvPr>
              <p:cNvSpPr txBox="1"/>
              <p:nvPr/>
            </p:nvSpPr>
            <p:spPr>
              <a:xfrm>
                <a:off x="7353299" y="2128241"/>
                <a:ext cx="2514601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sSub>
                        <m:sSub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081FDB0-C768-F2EA-1D8A-3E02CA7C5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299" y="2128241"/>
                <a:ext cx="2514601" cy="798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C686D07-27D4-3E2C-1C5F-2C1F2DC3E276}"/>
              </a:ext>
            </a:extLst>
          </p:cNvPr>
          <p:cNvSpPr txBox="1"/>
          <p:nvPr/>
        </p:nvSpPr>
        <p:spPr>
          <a:xfrm>
            <a:off x="5702965" y="2835644"/>
            <a:ext cx="6096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Вычислим 3-ю производную 2-го момента энергии: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66A42C9-F229-67F3-AF82-ACC0B54F64BD}"/>
                  </a:ext>
                </a:extLst>
              </p:cNvPr>
              <p:cNvSpPr txBox="1"/>
              <p:nvPr/>
            </p:nvSpPr>
            <p:spPr>
              <a:xfrm>
                <a:off x="5622758" y="3299041"/>
                <a:ext cx="6096000" cy="798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⃛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b="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ru-RU" b="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/>
                        <m:e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‍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ru-RU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b="0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ru-RU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b="0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b="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66A42C9-F229-67F3-AF82-ACC0B54F6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758" y="3299041"/>
                <a:ext cx="6096000" cy="798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6776B2-C29B-07E2-C2D2-CFA55E45DDAE}"/>
                  </a:ext>
                </a:extLst>
              </p:cNvPr>
              <p:cNvSpPr txBox="1"/>
              <p:nvPr/>
            </p:nvSpPr>
            <p:spPr>
              <a:xfrm>
                <a:off x="5622758" y="4148954"/>
                <a:ext cx="6096000" cy="377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⃛"/>
                              <m:ctrlPr>
                                <a:rPr lang="ru-R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=0⇒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𝐵𝑡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6776B2-C29B-07E2-C2D2-CFA55E45D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758" y="4148954"/>
                <a:ext cx="6096000" cy="3779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F9742BA1-E74E-3111-9F50-9E0E2C6B2A28}"/>
              </a:ext>
            </a:extLst>
          </p:cNvPr>
          <p:cNvSpPr txBox="1"/>
          <p:nvPr/>
        </p:nvSpPr>
        <p:spPr>
          <a:xfrm>
            <a:off x="6198278" y="47134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Второй момент энергии есть квадратичная функция от времени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050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1968</Words>
  <Application>Microsoft Office PowerPoint</Application>
  <PresentationFormat>Широкоэкранный</PresentationFormat>
  <Paragraphs>235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Bahnschrift SemiBold Condensed</vt:lpstr>
      <vt:lpstr>Calibri</vt:lpstr>
      <vt:lpstr>Calibri Light</vt:lpstr>
      <vt:lpstr>Cambria Math</vt:lpstr>
      <vt:lpstr>Times New Roman</vt:lpstr>
      <vt:lpstr>Тема Office</vt:lpstr>
      <vt:lpstr>Энергетические процессы в неоднородном одномерном кристалле с  периодической структурой</vt:lpstr>
      <vt:lpstr>Цель и задачи</vt:lpstr>
      <vt:lpstr>Исследование цепочки Гука методом взаимных энергий</vt:lpstr>
      <vt:lpstr>Понятие взаимной энергии</vt:lpstr>
      <vt:lpstr>Оператор разности по индексу</vt:lpstr>
      <vt:lpstr>Уравнение баланса взаимной энергии. Взаимный поток</vt:lpstr>
      <vt:lpstr>Уравнение баланса потока энергии. Взаимный суперпоток энергии</vt:lpstr>
      <vt:lpstr>Уравнения баланса применимо к бесконечному кристаллу. Взаимный суперпоток энергии</vt:lpstr>
      <vt:lpstr>Уравнения баланса применимо к бесконечному кристаллу</vt:lpstr>
      <vt:lpstr>Исследование цепочки с чередованием масс. Общие уравнения</vt:lpstr>
      <vt:lpstr>Взаимные энергии. Взаимный поток. Ячейка периодичности</vt:lpstr>
      <vt:lpstr>Энергия ячейки периодичности. Поток энергии</vt:lpstr>
      <vt:lpstr>Производная потока и взаимного потока по времени. Суперпоток энергии</vt:lpstr>
      <vt:lpstr>Первый момент энергии</vt:lpstr>
      <vt:lpstr>Переход к тепловому равновесию в кристалле с периодическими включениями. Основные уравнения</vt:lpstr>
      <vt:lpstr>Отыскание общего вида матриц</vt:lpstr>
      <vt:lpstr>Отыскание общего вида матриц</vt:lpstr>
      <vt:lpstr>Динамическая матрица системы</vt:lpstr>
      <vt:lpstr>Матрица равновесной температуры. Численный эксперимент</vt:lpstr>
      <vt:lpstr>Результаты моделирования для 4-х частиц</vt:lpstr>
      <vt:lpstr>Результаты моделирования для 10 частиц</vt:lpstr>
      <vt:lpstr>Результаты моделирования для 50 частиц</vt:lpstr>
      <vt:lpstr>Построение приближенного аналитического решения</vt:lpstr>
      <vt:lpstr>Зависимость погрешности от числа частиц</vt:lpstr>
      <vt:lpstr>Матрица Теплица</vt:lpstr>
      <vt:lpstr>Выводы и результаты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одномерного кристалла с чередованием масс</dc:title>
  <dc:creator>Fedor Kondor</dc:creator>
  <cp:lastModifiedBy>Fedor Kondor</cp:lastModifiedBy>
  <cp:revision>22</cp:revision>
  <dcterms:created xsi:type="dcterms:W3CDTF">2022-02-22T08:53:52Z</dcterms:created>
  <dcterms:modified xsi:type="dcterms:W3CDTF">2022-06-30T06:22:31Z</dcterms:modified>
</cp:coreProperties>
</file>