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72" r:id="rId5"/>
    <p:sldId id="260" r:id="rId6"/>
    <p:sldId id="271" r:id="rId7"/>
    <p:sldId id="270" r:id="rId8"/>
    <p:sldId id="266" r:id="rId9"/>
    <p:sldId id="258" r:id="rId10"/>
    <p:sldId id="274" r:id="rId11"/>
    <p:sldId id="259" r:id="rId12"/>
    <p:sldId id="267" r:id="rId13"/>
    <p:sldId id="273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Туннельная и атомная силовая микроскопия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473200"/>
          </a:xfrm>
        </p:spPr>
        <p:txBody>
          <a:bodyPr/>
          <a:lstStyle/>
          <a:p>
            <a:r>
              <a:rPr lang="ru-RU" dirty="0" smtClean="0"/>
              <a:t>Фомичева Мария,</a:t>
            </a:r>
          </a:p>
          <a:p>
            <a:r>
              <a:rPr lang="ru-RU" dirty="0" smtClean="0"/>
              <a:t>13604, ИПММ</a:t>
            </a:r>
            <a:br>
              <a:rPr lang="ru-RU" dirty="0" smtClean="0"/>
            </a:br>
            <a:r>
              <a:rPr lang="ru-RU" dirty="0" smtClean="0"/>
              <a:t>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462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365451" cy="4433690"/>
          </a:xfrm>
        </p:spPr>
      </p:pic>
      <p:sp>
        <p:nvSpPr>
          <p:cNvPr id="4" name="Прямоугольник 3"/>
          <p:cNvSpPr/>
          <p:nvPr/>
        </p:nvSpPr>
        <p:spPr>
          <a:xfrm>
            <a:off x="1331640" y="5157192"/>
            <a:ext cx="684076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900" dirty="0">
                <a:solidFill>
                  <a:schemeClr val="tx2"/>
                </a:solidFill>
              </a:rPr>
              <a:t>Пример СЗМ-скана: </a:t>
            </a:r>
            <a:r>
              <a:rPr lang="ru-RU" sz="2900" dirty="0" smtClean="0">
                <a:solidFill>
                  <a:schemeClr val="tx2"/>
                </a:solidFill>
              </a:rPr>
              <a:t>споры аспергилла</a:t>
            </a:r>
            <a:r>
              <a:rPr lang="ru-RU" sz="2900" dirty="0">
                <a:solidFill>
                  <a:schemeClr val="tx2"/>
                </a:solidFill>
              </a:rPr>
              <a:t>, выращенного на чайной культуре на стеклянной подложке</a:t>
            </a:r>
          </a:p>
        </p:txBody>
      </p:sp>
    </p:spTree>
    <p:extLst>
      <p:ext uri="{BB962C8B-B14F-4D97-AF65-F5344CB8AC3E}">
        <p14:creationId xmlns:p14="http://schemas.microsoft.com/office/powerpoint/2010/main" val="32372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7408333" cy="4509120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(АСМ</a:t>
            </a:r>
            <a:r>
              <a:rPr lang="ru-RU" sz="3000" dirty="0"/>
              <a:t>, англ. </a:t>
            </a:r>
            <a:r>
              <a:rPr lang="ru-RU" sz="3000" i="1" dirty="0"/>
              <a:t>AFM — </a:t>
            </a:r>
            <a:r>
              <a:rPr lang="ru-RU" sz="3000" i="1" dirty="0" err="1"/>
              <a:t>atomic-force</a:t>
            </a:r>
            <a:r>
              <a:rPr lang="ru-RU" sz="3000" i="1" dirty="0"/>
              <a:t> </a:t>
            </a:r>
            <a:r>
              <a:rPr lang="ru-RU" sz="3000" i="1" dirty="0" err="1"/>
              <a:t>microscope</a:t>
            </a:r>
            <a:r>
              <a:rPr lang="ru-RU" sz="3000" dirty="0"/>
              <a:t>) — </a:t>
            </a:r>
            <a:r>
              <a:rPr lang="ru-RU" sz="3000" dirty="0" smtClean="0"/>
              <a:t>СЗМ</a:t>
            </a:r>
            <a:r>
              <a:rPr lang="ru-RU" sz="3000" dirty="0"/>
              <a:t> высокого разрешения. Используется для определения рельефа поверхности с разрешением от десятков ангстрем вплоть до атомарного</a:t>
            </a:r>
            <a:r>
              <a:rPr lang="ru-RU" sz="3000" dirty="0" smtClean="0"/>
              <a:t>.</a:t>
            </a:r>
          </a:p>
          <a:p>
            <a:r>
              <a:rPr lang="ru-RU" sz="3000" dirty="0"/>
              <a:t>Атомно-силовой микроскоп был создан в 1982 году , как модификация изобретённого ранее сканирующего туннельного микроскопа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В </a:t>
            </a:r>
            <a:r>
              <a:rPr lang="ru-RU" sz="3000" dirty="0"/>
              <a:t>отличие от </a:t>
            </a:r>
            <a:r>
              <a:rPr lang="ru-RU" sz="3000" dirty="0" smtClean="0"/>
              <a:t>СТМ, </a:t>
            </a:r>
            <a:r>
              <a:rPr lang="ru-RU" sz="3000" dirty="0"/>
              <a:t>с помощью атомно-силового микроскопа можно исследовать как проводящие, так и непроводящие поверхности</a:t>
            </a:r>
            <a:r>
              <a:rPr lang="ru-RU" sz="30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91056"/>
          </a:xfrm>
        </p:spPr>
        <p:txBody>
          <a:bodyPr>
            <a:normAutofit/>
          </a:bodyPr>
          <a:lstStyle/>
          <a:p>
            <a:r>
              <a:rPr lang="ru-RU" sz="4000" dirty="0"/>
              <a:t>Сканирующий атомно-силовой </a:t>
            </a:r>
            <a:r>
              <a:rPr lang="ru-RU" sz="4000" dirty="0" smtClean="0"/>
              <a:t>микроскоп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0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36095"/>
            <a:ext cx="8280919" cy="4896544"/>
          </a:xfrm>
        </p:spPr>
        <p:txBody>
          <a:bodyPr>
            <a:normAutofit lnSpcReduction="10000"/>
          </a:bodyPr>
          <a:lstStyle/>
          <a:p>
            <a:r>
              <a:rPr lang="ru-RU" sz="2500" dirty="0" smtClean="0"/>
              <a:t>Принцип </a:t>
            </a:r>
            <a:r>
              <a:rPr lang="ru-RU" sz="2500" dirty="0"/>
              <a:t>работы атомно-силового микроскопа основан на регистрации силового взаимодействия между поверхностью исследуемого образца и зондом. В качестве зонда используется </a:t>
            </a:r>
            <a:r>
              <a:rPr lang="ru-RU" sz="2500" dirty="0" err="1"/>
              <a:t>наноразмерное</a:t>
            </a:r>
            <a:r>
              <a:rPr lang="ru-RU" sz="2500" dirty="0"/>
              <a:t> остриё, располагающееся на конце упругой консоли, называемой </a:t>
            </a:r>
            <a:r>
              <a:rPr lang="ru-RU" sz="2500" dirty="0" err="1"/>
              <a:t>кантилевером</a:t>
            </a:r>
            <a:r>
              <a:rPr lang="ru-RU" sz="2500" dirty="0"/>
              <a:t>. Сила, действующая на зонд со стороны поверхности, приводит к изгибу консоли. Появление возвышенностей или впадин под остриём приводит к изменению силы, действующей на зонд, а значит, и изменению величины изгиба </a:t>
            </a:r>
            <a:r>
              <a:rPr lang="ru-RU" sz="2500" dirty="0" err="1"/>
              <a:t>кантилевера</a:t>
            </a:r>
            <a:r>
              <a:rPr lang="ru-RU" sz="2500" dirty="0"/>
              <a:t>. Таким образом, регистрируя величину изгиба, можно сделать вывод о рельефе поверхности.</a:t>
            </a:r>
            <a:br>
              <a:rPr lang="ru-RU" sz="2500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 </a:t>
            </a:r>
            <a:r>
              <a:rPr lang="ru-RU" dirty="0" smtClean="0"/>
              <a:t>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9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5760640" cy="5949662"/>
          </a:xfrm>
        </p:spPr>
      </p:pic>
    </p:spTree>
    <p:extLst>
      <p:ext uri="{BB962C8B-B14F-4D97-AF65-F5344CB8AC3E}">
        <p14:creationId xmlns:p14="http://schemas.microsoft.com/office/powerpoint/2010/main" val="181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203" y="332656"/>
            <a:ext cx="8229600" cy="776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Сканирование поверхности образцов.</a:t>
            </a:r>
            <a:endParaRPr lang="ru-RU" dirty="0"/>
          </a:p>
        </p:txBody>
      </p:sp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468313" y="1308100"/>
            <a:ext cx="7786688" cy="968375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/>
              <a:t>Мы изучали рельеф исследуемые образцов при помощи сканирующего зондового микроскопа </a:t>
            </a:r>
            <a:r>
              <a:rPr lang="ru-RU" sz="2000" dirty="0" err="1" smtClean="0"/>
              <a:t>NanoEducator</a:t>
            </a:r>
            <a:r>
              <a:rPr lang="ru-RU" sz="2000" dirty="0" smtClean="0"/>
              <a:t> в режиме сканирующей туннельной микроскопии.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 smtClean="0"/>
          </a:p>
        </p:txBody>
      </p:sp>
      <p:pic>
        <p:nvPicPr>
          <p:cNvPr id="18436" name="Рисунок 4" descr="image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76700"/>
            <a:ext cx="43561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admin\Desktop\NanoEducato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41386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8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Образцы из стали.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44" y="4149080"/>
            <a:ext cx="4131780" cy="25706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44" y="1593357"/>
            <a:ext cx="4107898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724"/>
            <a:ext cx="4936944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20" y="1008582"/>
            <a:ext cx="397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До напыления</a:t>
            </a:r>
            <a:endParaRPr lang="ru-RU" sz="3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6944" y="1044568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 smtClean="0">
                <a:solidFill>
                  <a:prstClr val="white"/>
                </a:solidFill>
              </a:rPr>
              <a:t>После </a:t>
            </a:r>
            <a:r>
              <a:rPr lang="ru-RU" sz="3200" b="1" i="1" dirty="0">
                <a:solidFill>
                  <a:prstClr val="white"/>
                </a:solidFill>
              </a:rPr>
              <a:t>напыления</a:t>
            </a:r>
          </a:p>
        </p:txBody>
      </p:sp>
    </p:spTree>
    <p:extLst>
      <p:ext uri="{BB962C8B-B14F-4D97-AF65-F5344CB8AC3E}">
        <p14:creationId xmlns:p14="http://schemas.microsoft.com/office/powerpoint/2010/main" val="13117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60" y="0"/>
            <a:ext cx="7467600" cy="1143000"/>
          </a:xfrm>
        </p:spPr>
        <p:txBody>
          <a:bodyPr/>
          <a:lstStyle/>
          <a:p>
            <a:pPr algn="ctr"/>
            <a:r>
              <a:rPr lang="ru-RU" sz="3600" b="1" dirty="0" smtClean="0"/>
              <a:t>Образцы из кремния.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54565"/>
            <a:ext cx="4694388" cy="34466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49" y="3399300"/>
            <a:ext cx="4692316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02" y="1048380"/>
            <a:ext cx="397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До напыления</a:t>
            </a:r>
            <a:endParaRPr lang="ru-RU" sz="3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25560" y="1196752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 smtClean="0">
                <a:solidFill>
                  <a:prstClr val="white"/>
                </a:solidFill>
              </a:rPr>
              <a:t>После </a:t>
            </a:r>
            <a:r>
              <a:rPr lang="ru-RU" sz="3200" b="1" i="1" dirty="0">
                <a:solidFill>
                  <a:prstClr val="white"/>
                </a:solidFill>
              </a:rPr>
              <a:t>напыления</a:t>
            </a:r>
          </a:p>
        </p:txBody>
      </p:sp>
    </p:spTree>
    <p:extLst>
      <p:ext uri="{BB962C8B-B14F-4D97-AF65-F5344CB8AC3E}">
        <p14:creationId xmlns:p14="http://schemas.microsoft.com/office/powerpoint/2010/main" val="586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543" y="1772816"/>
            <a:ext cx="5688013" cy="482441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/>
              <a:t>Нанотехнологии</a:t>
            </a:r>
            <a:r>
              <a:rPr lang="ru-RU" dirty="0" smtClean="0"/>
              <a:t> – термин, означающий  «междисциплинарную область фундаментальной и прикладной науки и техники, имеющую дело с совокупностью теоретического обоснования, практических методов исследования, анализа и синтеза, а также методов производства и применения продуктов с заданной атомарной структурой путём контролируемого манипулирования отдельными атомами и молекулами».  В настоящее время 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 нашли применения в таких областях, как материаловедение, медицина, микроэлектроника, что доказывает их важность  для современного общества.</a:t>
            </a:r>
            <a:endParaRPr lang="ru-RU" dirty="0"/>
          </a:p>
        </p:txBody>
      </p:sp>
      <p:sp>
        <p:nvSpPr>
          <p:cNvPr id="13316" name="AutoShape 2" descr="funcars_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3317" name="Рисунок 6" descr="funcar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96" y="1916832"/>
            <a:ext cx="3290888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C:\Users\Денис\Desktop\img10873_3-12_Nanochastits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464050"/>
            <a:ext cx="33115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517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88832" cy="4752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(</a:t>
            </a:r>
            <a:r>
              <a:rPr lang="ru-RU" sz="2800" dirty="0"/>
              <a:t>СЗМ, </a:t>
            </a:r>
            <a:r>
              <a:rPr lang="ru-RU" sz="2800" dirty="0" smtClean="0"/>
              <a:t>англ.</a:t>
            </a:r>
            <a:r>
              <a:rPr lang="ru-RU" sz="2800" dirty="0"/>
              <a:t> </a:t>
            </a:r>
            <a:r>
              <a:rPr lang="ru-RU" sz="2800" i="1" dirty="0" smtClean="0"/>
              <a:t>SPM </a:t>
            </a:r>
            <a:r>
              <a:rPr lang="ru-RU" sz="2800" i="1" dirty="0"/>
              <a:t>— </a:t>
            </a:r>
            <a:r>
              <a:rPr lang="ru-RU" sz="2800" i="1" dirty="0" err="1"/>
              <a:t>Scanning</a:t>
            </a:r>
            <a:r>
              <a:rPr lang="ru-RU" sz="2800" i="1" dirty="0"/>
              <a:t> </a:t>
            </a:r>
            <a:r>
              <a:rPr lang="ru-RU" sz="2800" i="1" dirty="0" err="1"/>
              <a:t>Probe</a:t>
            </a:r>
            <a:r>
              <a:rPr lang="ru-RU" sz="2800" i="1" dirty="0"/>
              <a:t> </a:t>
            </a:r>
            <a:r>
              <a:rPr lang="ru-RU" sz="2800" i="1" dirty="0" err="1"/>
              <a:t>Microscope</a:t>
            </a:r>
            <a:r>
              <a:rPr lang="ru-RU" sz="2800" dirty="0"/>
              <a:t>) — класс микроскопов для получения изображения поверхности и её локальных характеристик. </a:t>
            </a:r>
            <a:r>
              <a:rPr lang="ru-RU" sz="2800" dirty="0" smtClean="0"/>
              <a:t>В </a:t>
            </a:r>
            <a:r>
              <a:rPr lang="ru-RU" sz="2800" dirty="0"/>
              <a:t>общем случае позволяет </a:t>
            </a:r>
            <a:r>
              <a:rPr lang="ru-RU" sz="2800" dirty="0" smtClean="0"/>
              <a:t>получить топографию </a:t>
            </a:r>
            <a:r>
              <a:rPr lang="ru-RU" sz="2800" dirty="0" err="1" smtClean="0"/>
              <a:t>оброзца</a:t>
            </a:r>
            <a:r>
              <a:rPr lang="ru-RU" sz="2800" dirty="0" smtClean="0"/>
              <a:t> </a:t>
            </a:r>
            <a:r>
              <a:rPr lang="ru-RU" sz="2800" dirty="0"/>
              <a:t>с высоким разрешением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И</a:t>
            </a:r>
            <a:r>
              <a:rPr lang="ru-RU" sz="2800" dirty="0" smtClean="0"/>
              <a:t>зобретен </a:t>
            </a:r>
            <a:r>
              <a:rPr lang="ru-RU" sz="2800" b="1" i="1" dirty="0" smtClean="0"/>
              <a:t>Гердом </a:t>
            </a:r>
            <a:r>
              <a:rPr lang="ru-RU" sz="2800" b="1" i="1" dirty="0"/>
              <a:t>Карлом </a:t>
            </a:r>
            <a:r>
              <a:rPr lang="ru-RU" sz="2800" b="1" i="1" dirty="0" err="1"/>
              <a:t>Биннигом</a:t>
            </a:r>
            <a:r>
              <a:rPr lang="ru-RU" sz="2800" dirty="0"/>
              <a:t> и </a:t>
            </a:r>
            <a:r>
              <a:rPr lang="ru-RU" sz="2800" b="1" i="1" dirty="0"/>
              <a:t>Генрихом </a:t>
            </a:r>
            <a:r>
              <a:rPr lang="ru-RU" sz="2800" b="1" i="1" dirty="0" err="1"/>
              <a:t>Рорером</a:t>
            </a:r>
            <a:r>
              <a:rPr lang="ru-RU" sz="2800" dirty="0"/>
              <a:t> в 1981 году. 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Сканирующие зондовые микроскопы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75166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136" y="482289"/>
            <a:ext cx="727280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chemeClr val="tx2"/>
                </a:solidFill>
              </a:rPr>
              <a:t>Отличительной особенностью СЗМ является наличие: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chemeClr val="tx2"/>
                </a:solidFill>
              </a:rPr>
              <a:t>1) зонда,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chemeClr val="tx2"/>
                </a:solidFill>
              </a:rPr>
              <a:t>2) системы перемещения зонда относительно образца по    2-м (X-Y) или 3-м (X-Y-Z) координатам,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chemeClr val="tx2"/>
                </a:solidFill>
              </a:rPr>
              <a:t>3) регистрирующей системы.</a:t>
            </a:r>
          </a:p>
        </p:txBody>
      </p:sp>
      <p:pic>
        <p:nvPicPr>
          <p:cNvPr id="6" name="Рисунок 4" descr="image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570567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95" y="4941168"/>
            <a:ext cx="9002782" cy="2514919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Практически </a:t>
            </a:r>
            <a:r>
              <a:rPr lang="ru-RU" dirty="0"/>
              <a:t>всегда результаты первоначального </a:t>
            </a:r>
            <a:r>
              <a:rPr lang="ru-RU" dirty="0" smtClean="0"/>
              <a:t>сканирования </a:t>
            </a:r>
            <a:r>
              <a:rPr lang="ru-RU" dirty="0"/>
              <a:t>подвергаются математической обработке. Для этого используется программное обеспечение непосредственно поставляемое с СЗМ.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574196" cy="44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426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564904"/>
            <a:ext cx="7488832" cy="3450696"/>
          </a:xfrm>
        </p:spPr>
        <p:txBody>
          <a:bodyPr>
            <a:noAutofit/>
          </a:bodyPr>
          <a:lstStyle/>
          <a:p>
            <a:r>
              <a:rPr lang="ru-RU" sz="2800" dirty="0"/>
              <a:t> (СТМ, </a:t>
            </a:r>
            <a:r>
              <a:rPr lang="ru-RU" sz="2800" dirty="0" smtClean="0"/>
              <a:t>англ.</a:t>
            </a:r>
            <a:r>
              <a:rPr lang="ru-RU" sz="2800" dirty="0"/>
              <a:t> </a:t>
            </a:r>
            <a:r>
              <a:rPr lang="ru-RU" sz="2800" i="1" dirty="0" smtClean="0"/>
              <a:t>STM </a:t>
            </a:r>
            <a:r>
              <a:rPr lang="ru-RU" sz="2800" i="1" dirty="0"/>
              <a:t>— </a:t>
            </a:r>
            <a:r>
              <a:rPr lang="ru-RU" sz="2800" i="1" dirty="0" err="1"/>
              <a:t>scanning</a:t>
            </a:r>
            <a:r>
              <a:rPr lang="ru-RU" sz="2800" i="1" dirty="0"/>
              <a:t> </a:t>
            </a:r>
            <a:r>
              <a:rPr lang="ru-RU" sz="2800" i="1" dirty="0" err="1"/>
              <a:t>tunneling</a:t>
            </a:r>
            <a:r>
              <a:rPr lang="ru-RU" sz="2800" i="1" dirty="0"/>
              <a:t> </a:t>
            </a:r>
            <a:r>
              <a:rPr lang="ru-RU" sz="2800" i="1" dirty="0" err="1"/>
              <a:t>microscope</a:t>
            </a:r>
            <a:r>
              <a:rPr lang="ru-RU" sz="2800" dirty="0"/>
              <a:t>) — вариант сканирующего зондового микроскопа, предназначенный для измерения рельефа проводящих поверхностей с высоким пространственным разрешением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 Сканирующий туннельный микроскоп первый из класса сканирующих зондовых микроскопов;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Сканирующий туннельный микроскоп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4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272808" cy="5954612"/>
          </a:xfrm>
        </p:spPr>
      </p:pic>
    </p:spTree>
    <p:extLst>
      <p:ext uri="{BB962C8B-B14F-4D97-AF65-F5344CB8AC3E}">
        <p14:creationId xmlns:p14="http://schemas.microsoft.com/office/powerpoint/2010/main" val="23209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8115261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 </a:t>
            </a:r>
            <a:r>
              <a:rPr lang="ru-RU" dirty="0"/>
              <a:t>отличие от РЭМ, который даёт псевдо трёхмерное изображение поверхности образца, СЗМ позволяет получить истинно трёхмерный рельеф поверхности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Позволяет получать </a:t>
            </a:r>
            <a:r>
              <a:rPr lang="ru-RU" dirty="0"/>
              <a:t>изображение как проводящей, так и непроводящей </a:t>
            </a:r>
            <a:r>
              <a:rPr lang="ru-RU" dirty="0" smtClean="0"/>
              <a:t>поверхности.</a:t>
            </a:r>
          </a:p>
          <a:p>
            <a:r>
              <a:rPr lang="ru-RU" dirty="0" smtClean="0"/>
              <a:t>СЗМ </a:t>
            </a:r>
            <a:r>
              <a:rPr lang="ru-RU" dirty="0"/>
              <a:t>предназначена для исследований на воздухе, вакууме и жидкости. </a:t>
            </a:r>
            <a:endParaRPr lang="ru-RU" dirty="0" smtClean="0"/>
          </a:p>
          <a:p>
            <a:r>
              <a:rPr lang="ru-RU" dirty="0"/>
              <a:t>Б</a:t>
            </a:r>
            <a:r>
              <a:rPr lang="ru-RU" dirty="0" smtClean="0"/>
              <a:t>олее </a:t>
            </a:r>
            <a:r>
              <a:rPr lang="ru-RU" dirty="0"/>
              <a:t>высокое разрешение чем РЭМ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ru-RU" dirty="0" smtClean="0"/>
              <a:t>Плюсы СЗМ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42774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204864"/>
            <a:ext cx="4536504" cy="4392488"/>
          </a:xfrm>
        </p:spPr>
        <p:txBody>
          <a:bodyPr>
            <a:normAutofit lnSpcReduction="10000"/>
          </a:bodyPr>
          <a:lstStyle/>
          <a:p>
            <a:r>
              <a:rPr lang="ru-RU" sz="2900" dirty="0"/>
              <a:t>Н</a:t>
            </a:r>
            <a:r>
              <a:rPr lang="ru-RU" sz="2900" dirty="0" smtClean="0"/>
              <a:t>ебольшой </a:t>
            </a:r>
            <a:r>
              <a:rPr lang="ru-RU" sz="2900" dirty="0"/>
              <a:t>размер поля сканирования. </a:t>
            </a:r>
            <a:endParaRPr lang="ru-RU" sz="2900" dirty="0" smtClean="0"/>
          </a:p>
          <a:p>
            <a:r>
              <a:rPr lang="ru-RU" sz="2900" dirty="0"/>
              <a:t>К</a:t>
            </a:r>
            <a:r>
              <a:rPr lang="ru-RU" sz="2900" dirty="0" smtClean="0"/>
              <a:t>ачество </a:t>
            </a:r>
            <a:r>
              <a:rPr lang="ru-RU" sz="2900" dirty="0"/>
              <a:t>изображения определяется радиусом кривизны кончика </a:t>
            </a:r>
            <a:r>
              <a:rPr lang="ru-RU" sz="2900" dirty="0" smtClean="0"/>
              <a:t>зонда.</a:t>
            </a:r>
          </a:p>
          <a:p>
            <a:r>
              <a:rPr lang="ru-RU" sz="2900" dirty="0" smtClean="0"/>
              <a:t>Обычный </a:t>
            </a:r>
            <a:r>
              <a:rPr lang="ru-RU" sz="2900" dirty="0"/>
              <a:t>СЗМ не в состоянии сканировать поверхность также быстро, как это делает РЭМ.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СЗМ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" y="2204864"/>
            <a:ext cx="4142268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73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</TotalTime>
  <Words>244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Туннельная и атомная силовая микроскопия</vt:lpstr>
      <vt:lpstr>Введение</vt:lpstr>
      <vt:lpstr>Сканирующие зондовые микроскопы </vt:lpstr>
      <vt:lpstr>Презентация PowerPoint</vt:lpstr>
      <vt:lpstr>Презентация PowerPoint</vt:lpstr>
      <vt:lpstr>Сканирующий туннельный микроскоп</vt:lpstr>
      <vt:lpstr>Презентация PowerPoint</vt:lpstr>
      <vt:lpstr>Плюсы СЗМ</vt:lpstr>
      <vt:lpstr>Недостатки СЗМ</vt:lpstr>
      <vt:lpstr>Презентация PowerPoint</vt:lpstr>
      <vt:lpstr>Сканирующий атомно-силовой микроскоп</vt:lpstr>
      <vt:lpstr>Принцип работы</vt:lpstr>
      <vt:lpstr>Презентация PowerPoint</vt:lpstr>
      <vt:lpstr>Сканирование поверхности образцов.</vt:lpstr>
      <vt:lpstr>Образцы из стали.  </vt:lpstr>
      <vt:lpstr>Образцы из кремния.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Туннельная и атомная силовая микроскопия</dc:title>
  <dc:creator>Аня</dc:creator>
  <cp:lastModifiedBy>User</cp:lastModifiedBy>
  <cp:revision>41</cp:revision>
  <dcterms:created xsi:type="dcterms:W3CDTF">2014-11-23T19:02:27Z</dcterms:created>
  <dcterms:modified xsi:type="dcterms:W3CDTF">2014-12-23T10:42:24Z</dcterms:modified>
</cp:coreProperties>
</file>