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69" r:id="rId2"/>
    <p:sldId id="257" r:id="rId3"/>
    <p:sldId id="270" r:id="rId4"/>
    <p:sldId id="288" r:id="rId5"/>
    <p:sldId id="287" r:id="rId6"/>
    <p:sldId id="271" r:id="rId7"/>
    <p:sldId id="289" r:id="rId8"/>
    <p:sldId id="258" r:id="rId9"/>
    <p:sldId id="272" r:id="rId10"/>
    <p:sldId id="281" r:id="rId11"/>
    <p:sldId id="285" r:id="rId12"/>
    <p:sldId id="273" r:id="rId13"/>
    <p:sldId id="274" r:id="rId14"/>
    <p:sldId id="275" r:id="rId15"/>
    <p:sldId id="277" r:id="rId16"/>
    <p:sldId id="278" r:id="rId17"/>
    <p:sldId id="280" r:id="rId18"/>
    <p:sldId id="282" r:id="rId19"/>
    <p:sldId id="283" r:id="rId20"/>
    <p:sldId id="290" r:id="rId21"/>
    <p:sldId id="29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2" pos="73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/>
    <p:restoredTop sz="90816"/>
  </p:normalViewPr>
  <p:slideViewPr>
    <p:cSldViewPr snapToGrid="0" snapToObjects="1" showGuides="1">
      <p:cViewPr>
        <p:scale>
          <a:sx n="57" d="100"/>
          <a:sy n="57" d="100"/>
        </p:scale>
        <p:origin x="144" y="984"/>
      </p:cViewPr>
      <p:guideLst>
        <p:guide orient="horz" pos="142"/>
        <p:guide pos="73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BC25-147C-A941-AEAF-8DDD52E5FCE5}" type="datetimeFigureOut">
              <a:rPr lang="ru-RU" smtClean="0"/>
              <a:t>28.06.2023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E97D5-C0B6-4E4A-91B3-C108484596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день! </a:t>
            </a:r>
          </a:p>
          <a:p>
            <a:r>
              <a:rPr lang="ru-RU" dirty="0"/>
              <a:t>Меня зовут </a:t>
            </a:r>
            <a:r>
              <a:rPr lang="ru-RU" dirty="0" err="1"/>
              <a:t>курмакаева</a:t>
            </a:r>
            <a:r>
              <a:rPr lang="ru-RU" dirty="0"/>
              <a:t> </a:t>
            </a:r>
            <a:r>
              <a:rPr lang="ru-RU" dirty="0" err="1"/>
              <a:t>алсу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919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5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2860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графика можно сделать следующие выводы: общая матрица корреляций показывает отсутствие линейной зависимости между большей частью рассматриваемых факторов влияния, однако есть также сильно скоррелированные между собой факторы: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Менопауза, пол, давность менопаузы (при попарном рассмотрении)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Стаж курения, курение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Вес, ИМТ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Рост, пол</a:t>
            </a:r>
          </a:p>
          <a:p>
            <a:pPr indent="228600" algn="just">
              <a:lnSpc>
                <a:spcPct val="150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проведении статистических тестов будут рассмотрены все факторы, но при проведении исследования с помощью линейной логистической модели, из каждой выделенной группы высокой корреляции будет оставлен лишь один признак (пол, курение, ИМТ).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5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98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86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3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1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9E97D5-C0B6-4E4A-91B3-C108484596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141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FBF669-3A3C-DAE2-6773-835CAFBD2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309FA3-D884-4CF2-8723-0BE7463D7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32DF82-369C-A41D-B6BD-D78F54197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F8C-BFA2-074B-99A8-FF408390088D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2ADBF6-AD25-636B-1623-C04893F3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E9CB7-3EE3-6D8B-B172-41933FDB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07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E5D79-F012-B73B-66DF-C95384CF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AF4E22-7D7A-0973-7428-529D0CE98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D9CB0-344E-BFA3-59C0-A6ADDFD15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1BF2-86EE-BD48-9059-4A9DAAA64266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6A9D1C-0CB9-1967-989D-F53852B51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649A9-0497-6339-1097-F34C9367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23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AB65A0-E024-0D09-66EC-33908C71F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AB3638-9403-6F70-2E7C-63CDBDC83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3D187C-6E05-A8BC-EB82-26B5CC66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AE22-AA96-C34C-9840-835B813FAB76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D8308-2E1D-E7FE-6F1C-1DBACD136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8FC8E-67D4-00D6-E13B-11599F28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1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ACCCF-D9BA-1A1F-E61D-675F7FA24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FD63AB-E77A-3015-7440-F3619574D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1BF367-94F1-7527-2918-242FCCF4C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4915-AFF1-D741-AF08-008B7FC844A9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38169-1CBC-EA28-96E8-07150A2D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934C49-655A-BA55-FA68-490DE925F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95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1705E-E6CA-AAD1-1DED-F5E60CC5D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8B5D5B-233B-061C-316F-0093B35E5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B4C1C-398C-386A-304F-738BEC685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89964-6103-BF40-8E6E-B15EE2B073E1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B86A7-D14D-A2A2-8C44-24F83E1A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64559-045B-DA93-C10F-23E046FA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166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315C1-5EC8-4AF9-1F16-A2130DBE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A952A-9D53-E238-0D16-5945CD410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933254-CF64-EDD1-5E75-6261823B7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E12963-F913-CDED-892C-97323776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74A-C5DA-0D41-835E-5AFF103E49CB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19AA4-85A3-DB8B-E25A-A6785091C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6301A4-1524-E820-F8EE-DB67F485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C37E2-F1C2-DE9B-5D36-3024484B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053B90-6AA1-15A4-C858-4C25A8E7B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9F9C20-483E-5D1E-B384-03C9EC6EB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FB91AA-45C2-E005-D513-721D14363D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AAC663-853F-FCCF-72F6-727BD3241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6E399C9-5692-7C2A-058E-1239A4E2E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AF64-E715-4E46-B800-39133365084E}" type="datetime1">
              <a:rPr lang="ru-RU" smtClean="0"/>
              <a:t>28.06.2023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66AA38-C09C-5B64-3C24-DDFBA05A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84E0EE-EDFB-5214-D5EB-1C377859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F26B2-EC54-1141-82D4-F2C94ACD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6B74FB-EA4D-B6BE-742F-030764F2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26152-0D6E-1A47-9E56-78E157850573}" type="datetime1">
              <a:rPr lang="ru-RU" smtClean="0"/>
              <a:t>28.06.2023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67B72B-3407-B703-012A-442E94C89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B39669-8366-4B34-4E9A-739B7B143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8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920961-83F1-F45F-6556-4799C69D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2E650-67B1-5942-956E-CF1311244292}" type="datetime1">
              <a:rPr lang="ru-RU" smtClean="0"/>
              <a:t>28.06.2023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681104-6AC9-0CC8-6C4D-DCDC2CFF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E25C9B-7234-19BF-961C-74248E5C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6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F674F-6140-67FA-4DD7-68C95B7E3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2C33C-EAFF-056A-4B93-5B451226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71F891-A323-2A18-9B1F-5D4ABED35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C5C60D-061C-F7FA-03E7-2398E8F7C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286C3-F0DC-8545-8164-408C084BF5B8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0F1AA5-A784-04FC-E6F8-D5BB5DB0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66A4D3-48C1-2BEB-54D6-9FECAD48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2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FB47F-0F1F-7955-5BF5-6C0954E2F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3002621-6FC3-8E67-5F97-F47CDDD3F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70F2B1-7A26-AF68-67DD-4A07174D5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9C8887-08E2-6F91-58FA-11604F26A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DC6F-33EE-5D43-82A8-609A61567AEA}" type="datetime1">
              <a:rPr lang="ru-RU" smtClean="0"/>
              <a:t>28.06.2023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2D4F8F-EE38-8A95-B7C9-215C25655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B9731-36BA-D8ED-57F4-FF849AB4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0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C25A9-41E4-5F16-A398-DA43DFD7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6B651F-4ACD-FC46-5190-BE9DD79AE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83411E-93DC-2B65-91CF-ED243EA81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20091-FE93-604D-B780-4BAA64E1F6E4}" type="datetime1">
              <a:rPr lang="ru-RU" smtClean="0"/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EFC17-E8FA-2AA1-D8FC-EF84D333F4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71415-3416-210A-EA86-E63DB28B0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93BA4-E710-E74D-B651-F4BE5D815A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5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DDBC-68DA-DDEA-5F82-B2C54650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5545" y="1227220"/>
            <a:ext cx="8329087" cy="3873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Исследование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влияния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различных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факторов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риск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возникновения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ишемической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болезни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сердца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методами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математической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статистики</a:t>
            </a:r>
            <a:endParaRPr lang="en-US" sz="3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F3E5EEE-3A44-424F-5521-0D2CFA84E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1430" y="4661099"/>
            <a:ext cx="3473421" cy="171506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Студентка</a:t>
            </a:r>
            <a:r>
              <a:rPr lang="en-US" sz="1700" dirty="0"/>
              <a:t> </a:t>
            </a:r>
            <a:r>
              <a:rPr lang="en-US" sz="1700" dirty="0" err="1"/>
              <a:t>гр</a:t>
            </a:r>
            <a:r>
              <a:rPr lang="en-US" sz="1700" dirty="0"/>
              <a:t>. 5030103/90301</a:t>
            </a:r>
          </a:p>
          <a:p>
            <a:pPr algn="l"/>
            <a:r>
              <a:rPr lang="en-US" sz="1700" dirty="0"/>
              <a:t>Курмакаева </a:t>
            </a:r>
            <a:r>
              <a:rPr lang="en-US" sz="1700" dirty="0" err="1"/>
              <a:t>А</a:t>
            </a:r>
            <a:r>
              <a:rPr lang="en-US" sz="1700" dirty="0"/>
              <a:t>. </a:t>
            </a:r>
            <a:r>
              <a:rPr lang="en-US" sz="1700" dirty="0" err="1"/>
              <a:t>Р</a:t>
            </a:r>
            <a:r>
              <a:rPr lang="en-US" sz="17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700" dirty="0" err="1"/>
              <a:t>Научный</a:t>
            </a:r>
            <a:r>
              <a:rPr lang="en-US" sz="1700" dirty="0"/>
              <a:t> </a:t>
            </a:r>
            <a:r>
              <a:rPr lang="en-US" sz="1700" dirty="0" err="1"/>
              <a:t>рук</a:t>
            </a:r>
            <a:r>
              <a:rPr lang="ru-RU" sz="1700" dirty="0"/>
              <a:t>.</a:t>
            </a:r>
            <a:r>
              <a:rPr lang="en-US" sz="1700" dirty="0"/>
              <a:t>: </a:t>
            </a:r>
            <a:r>
              <a:rPr lang="en-US" sz="1700" dirty="0" err="1"/>
              <a:t>Кузькин</a:t>
            </a:r>
            <a:r>
              <a:rPr lang="en-US" sz="1700" dirty="0"/>
              <a:t> </a:t>
            </a:r>
            <a:r>
              <a:rPr lang="en-US" sz="1700" dirty="0" err="1"/>
              <a:t>В</a:t>
            </a:r>
            <a:r>
              <a:rPr lang="en-US" sz="1700" dirty="0"/>
              <a:t>. </a:t>
            </a:r>
            <a:r>
              <a:rPr lang="en-US" sz="1700" dirty="0" err="1"/>
              <a:t>А</a:t>
            </a:r>
            <a:r>
              <a:rPr lang="en-US" sz="1700" dirty="0"/>
              <a:t>., </a:t>
            </a:r>
          </a:p>
          <a:p>
            <a:pPr algn="l"/>
            <a:r>
              <a:rPr lang="en-US" sz="1700" dirty="0" err="1"/>
              <a:t>профессор</a:t>
            </a:r>
            <a:r>
              <a:rPr lang="en-US" sz="1700" dirty="0"/>
              <a:t> </a:t>
            </a:r>
            <a:r>
              <a:rPr lang="en-US" sz="1700" dirty="0" err="1"/>
              <a:t>ВШТМиМФ</a:t>
            </a:r>
            <a:r>
              <a:rPr lang="en-US" sz="1700" dirty="0"/>
              <a:t>, д.</a:t>
            </a:r>
            <a:r>
              <a:rPr lang="en-US" sz="1700" dirty="0" err="1"/>
              <a:t>ф</a:t>
            </a:r>
            <a:r>
              <a:rPr lang="en-US" sz="1700" dirty="0"/>
              <a:t>.-</a:t>
            </a:r>
            <a:r>
              <a:rPr lang="en-US" sz="1700" dirty="0" err="1"/>
              <a:t>м.н</a:t>
            </a:r>
            <a:r>
              <a:rPr lang="en-US" sz="1700" dirty="0"/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3398AAC0-22D1-3CDF-652F-0C96F3A5EB13}"/>
              </a:ext>
            </a:extLst>
          </p:cNvPr>
          <p:cNvSpPr/>
          <p:nvPr/>
        </p:nvSpPr>
        <p:spPr>
          <a:xfrm>
            <a:off x="145147" y="4150895"/>
            <a:ext cx="2526632" cy="2550694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3799AA-2135-CF36-2343-C2FE6CAA2C2E}"/>
              </a:ext>
            </a:extLst>
          </p:cNvPr>
          <p:cNvSpPr/>
          <p:nvPr/>
        </p:nvSpPr>
        <p:spPr>
          <a:xfrm>
            <a:off x="505326" y="505326"/>
            <a:ext cx="11249527" cy="58112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5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04787-4857-2440-8639-550E7A77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AE7671-208B-DE66-E4E9-AE2EB317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977" y="1404287"/>
            <a:ext cx="2309734" cy="572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_value = 0.01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84143FB1-3660-1DC3-DF7F-71CB1F7D7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607505"/>
              </p:ext>
            </p:extLst>
          </p:nvPr>
        </p:nvGraphicFramePr>
        <p:xfrm>
          <a:off x="838200" y="2491794"/>
          <a:ext cx="6027294" cy="113582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59148">
                  <a:extLst>
                    <a:ext uri="{9D8B030D-6E8A-4147-A177-3AD203B41FA5}">
                      <a16:colId xmlns:a16="http://schemas.microsoft.com/office/drawing/2014/main" val="2750159041"/>
                    </a:ext>
                  </a:extLst>
                </a:gridCol>
                <a:gridCol w="1159148">
                  <a:extLst>
                    <a:ext uri="{9D8B030D-6E8A-4147-A177-3AD203B41FA5}">
                      <a16:colId xmlns:a16="http://schemas.microsoft.com/office/drawing/2014/main" val="2387665164"/>
                    </a:ext>
                  </a:extLst>
                </a:gridCol>
                <a:gridCol w="1159148">
                  <a:extLst>
                    <a:ext uri="{9D8B030D-6E8A-4147-A177-3AD203B41FA5}">
                      <a16:colId xmlns:a16="http://schemas.microsoft.com/office/drawing/2014/main" val="1940952186"/>
                    </a:ext>
                  </a:extLst>
                </a:gridCol>
                <a:gridCol w="1159148">
                  <a:extLst>
                    <a:ext uri="{9D8B030D-6E8A-4147-A177-3AD203B41FA5}">
                      <a16:colId xmlns:a16="http://schemas.microsoft.com/office/drawing/2014/main" val="569739960"/>
                    </a:ext>
                  </a:extLst>
                </a:gridCol>
                <a:gridCol w="1390702">
                  <a:extLst>
                    <a:ext uri="{9D8B030D-6E8A-4147-A177-3AD203B41FA5}">
                      <a16:colId xmlns:a16="http://schemas.microsoft.com/office/drawing/2014/main" val="2359724650"/>
                    </a:ext>
                  </a:extLst>
                </a:gridCol>
              </a:tblGrid>
              <a:tr h="662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Адсист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Креатинин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504035"/>
                  </a:ext>
                </a:extLst>
              </a:tr>
              <a:tr h="473801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lpha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869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533E0FF-4262-F636-5D61-87043B2E3B19}"/>
              </a:ext>
            </a:extLst>
          </p:cNvPr>
          <p:cNvSpPr txBox="1"/>
          <p:nvPr/>
        </p:nvSpPr>
        <p:spPr>
          <a:xfrm>
            <a:off x="1012669" y="2005092"/>
            <a:ext cx="95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Влияют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A52EA-75DF-69B7-3EEA-4DBE1EB4CF59}"/>
              </a:ext>
            </a:extLst>
          </p:cNvPr>
          <p:cNvSpPr txBox="1"/>
          <p:nvPr/>
        </p:nvSpPr>
        <p:spPr>
          <a:xfrm>
            <a:off x="1012669" y="4587680"/>
            <a:ext cx="123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влияют</a:t>
            </a:r>
          </a:p>
        </p:txBody>
      </p:sp>
      <p:graphicFrame>
        <p:nvGraphicFramePr>
          <p:cNvPr id="11" name="Таблица 7">
            <a:extLst>
              <a:ext uri="{FF2B5EF4-FFF2-40B4-BE49-F238E27FC236}">
                <a16:creationId xmlns:a16="http://schemas.microsoft.com/office/drawing/2014/main" id="{47DC8333-0559-D10F-D882-7CB0FDD0E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320436"/>
              </p:ext>
            </p:extLst>
          </p:nvPr>
        </p:nvGraphicFramePr>
        <p:xfrm>
          <a:off x="838200" y="5103155"/>
          <a:ext cx="5987735" cy="11070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97547">
                  <a:extLst>
                    <a:ext uri="{9D8B030D-6E8A-4147-A177-3AD203B41FA5}">
                      <a16:colId xmlns:a16="http://schemas.microsoft.com/office/drawing/2014/main" val="2750159041"/>
                    </a:ext>
                  </a:extLst>
                </a:gridCol>
                <a:gridCol w="1197547">
                  <a:extLst>
                    <a:ext uri="{9D8B030D-6E8A-4147-A177-3AD203B41FA5}">
                      <a16:colId xmlns:a16="http://schemas.microsoft.com/office/drawing/2014/main" val="2387665164"/>
                    </a:ext>
                  </a:extLst>
                </a:gridCol>
                <a:gridCol w="1197547">
                  <a:extLst>
                    <a:ext uri="{9D8B030D-6E8A-4147-A177-3AD203B41FA5}">
                      <a16:colId xmlns:a16="http://schemas.microsoft.com/office/drawing/2014/main" val="1940952186"/>
                    </a:ext>
                  </a:extLst>
                </a:gridCol>
                <a:gridCol w="982690">
                  <a:extLst>
                    <a:ext uri="{9D8B030D-6E8A-4147-A177-3AD203B41FA5}">
                      <a16:colId xmlns:a16="http://schemas.microsoft.com/office/drawing/2014/main" val="569739960"/>
                    </a:ext>
                  </a:extLst>
                </a:gridCol>
                <a:gridCol w="1412404">
                  <a:extLst>
                    <a:ext uri="{9D8B030D-6E8A-4147-A177-3AD203B41FA5}">
                      <a16:colId xmlns:a16="http://schemas.microsoft.com/office/drawing/2014/main" val="2359724650"/>
                    </a:ext>
                  </a:extLst>
                </a:gridCol>
              </a:tblGrid>
              <a:tr h="539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Аддиас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Глюкоза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Лимфоциты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2504035"/>
                  </a:ext>
                </a:extLst>
              </a:tr>
              <a:tr h="567913"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lpha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0.74058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0.29792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58691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FEFFD97-4FCF-AE24-2D8F-DFC856ABCC5F}"/>
              </a:ext>
            </a:extLst>
          </p:cNvPr>
          <p:cNvSpPr txBox="1"/>
          <p:nvPr/>
        </p:nvSpPr>
        <p:spPr>
          <a:xfrm>
            <a:off x="7000406" y="2413337"/>
            <a:ext cx="46042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Пол, наследственность,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урение, рост, вес, ИМТ, менопауза, ТГ, креатинин, билирубин, артерия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стентирования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онечные точки,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крови,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эпикардиальном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жире,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 rs16909192, FABP-4 rs2290201,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ульс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возраст развития СД, КА, эритроциты, лейкоциты, моноциты, гемоглобин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79A125-262B-5376-5AD5-E1819B3AC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A909E4-A6F1-CCE9-D69E-4DF66E163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46B88-6C99-715B-EFF5-7C41783C31F7}"/>
              </a:ext>
            </a:extLst>
          </p:cNvPr>
          <p:cNvSpPr txBox="1"/>
          <p:nvPr/>
        </p:nvSpPr>
        <p:spPr>
          <a:xfrm>
            <a:off x="7000406" y="5351977"/>
            <a:ext cx="5013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ХСЛПНП, ХСЛПВП, тромбоциты </a:t>
            </a:r>
          </a:p>
        </p:txBody>
      </p:sp>
    </p:spTree>
    <p:extLst>
      <p:ext uri="{BB962C8B-B14F-4D97-AF65-F5344CB8AC3E}">
        <p14:creationId xmlns:p14="http://schemas.microsoft.com/office/powerpoint/2010/main" val="88828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604787-4857-2440-8639-550E7A77D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pic>
        <p:nvPicPr>
          <p:cNvPr id="16" name="Рисунок 15" descr="Изображение выглядит как диаграмма, снимок экрана, Прямоугольник, Технический чертеж&#10;&#10;Автоматически созданное описание">
            <a:extLst>
              <a:ext uri="{FF2B5EF4-FFF2-40B4-BE49-F238E27FC236}">
                <a16:creationId xmlns:a16="http://schemas.microsoft.com/office/drawing/2014/main" id="{2BAE1AC9-1B78-D7D4-C4F5-D1E22B9B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539" y="2293495"/>
            <a:ext cx="4459183" cy="33889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1C323A-8666-C296-2EB9-2735A1775ECA}"/>
              </a:ext>
            </a:extLst>
          </p:cNvPr>
          <p:cNvSpPr txBox="1"/>
          <p:nvPr/>
        </p:nvSpPr>
        <p:spPr>
          <a:xfrm>
            <a:off x="2308485" y="1690688"/>
            <a:ext cx="173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влияет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B6EAC7-948F-9478-6043-BEF314D75FA3}"/>
              </a:ext>
            </a:extLst>
          </p:cNvPr>
          <p:cNvSpPr txBox="1"/>
          <p:nvPr/>
        </p:nvSpPr>
        <p:spPr>
          <a:xfrm>
            <a:off x="7859948" y="1690688"/>
            <a:ext cx="2023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 не влияет</a:t>
            </a:r>
          </a:p>
        </p:txBody>
      </p:sp>
      <p:pic>
        <p:nvPicPr>
          <p:cNvPr id="20" name="Рисунок 19" descr="Изображение выглядит как диаграмма, линия, зарисовка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DD8016F1-23BF-9843-1C06-9D34393D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93494"/>
            <a:ext cx="4459183" cy="3388931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6158E43-CC60-6ED1-4C80-3A1FCE66495C}"/>
              </a:ext>
            </a:extLst>
          </p:cNvPr>
          <p:cNvCxnSpPr>
            <a:cxnSpLocks/>
          </p:cNvCxnSpPr>
          <p:nvPr/>
        </p:nvCxnSpPr>
        <p:spPr>
          <a:xfrm>
            <a:off x="5297383" y="2413416"/>
            <a:ext cx="0" cy="3117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FAB181E-E9BC-8A15-B924-6B4AD2BE96C1}"/>
              </a:ext>
            </a:extLst>
          </p:cNvPr>
          <p:cNvCxnSpPr>
            <a:cxnSpLocks/>
          </p:cNvCxnSpPr>
          <p:nvPr/>
        </p:nvCxnSpPr>
        <p:spPr>
          <a:xfrm>
            <a:off x="11092722" y="2428982"/>
            <a:ext cx="0" cy="3117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7A9E95-45B6-F5F9-6EE3-59FD0C268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F060AC-7DED-DBB9-249F-FF0B0D8C4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68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Логистическая регрессия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8085"/>
                <a:ext cx="10515600" cy="3838877"/>
              </a:xfrm>
            </p:spPr>
            <p:txBody>
              <a:bodyPr>
                <a:normAutofit fontScale="92500"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Линейная комбинация входных признаков и их весов: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𝑧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+⋯+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##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  Логистическая функция (сигмоидальная функция)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den>
                          </m:f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3.   Функция отклика – вероятность отнесения к первому и второму классу, соответствующие наличию и отсутствию ИБС: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=1−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8085"/>
                <a:ext cx="10515600" cy="3838877"/>
              </a:xfrm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3CC418C8-9CF1-09A6-44DD-953056C90E11}"/>
              </a:ext>
            </a:extLst>
          </p:cNvPr>
          <p:cNvSpPr/>
          <p:nvPr/>
        </p:nvSpPr>
        <p:spPr>
          <a:xfrm>
            <a:off x="145147" y="5032375"/>
            <a:ext cx="1710949" cy="1669213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>
            <a:extLst>
              <a:ext uri="{FF2B5EF4-FFF2-40B4-BE49-F238E27FC236}">
                <a16:creationId xmlns:a16="http://schemas.microsoft.com/office/drawing/2014/main" id="{28206051-ED5E-686D-BB0C-E35D85E32B2D}"/>
              </a:ext>
            </a:extLst>
          </p:cNvPr>
          <p:cNvSpPr/>
          <p:nvPr/>
        </p:nvSpPr>
        <p:spPr>
          <a:xfrm rot="10800000">
            <a:off x="10369595" y="178234"/>
            <a:ext cx="1710949" cy="1669213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34A6DB-F01C-6025-BEDD-A53A2D8E4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CC4AE-34FC-D274-06A6-C64CB150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0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Логистическая регрессия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8085"/>
                <a:ext cx="10515600" cy="3838877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4.   Функция потерь (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  <a:r>
                  <a:rPr lang="en-US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ogloss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func>
                                    <m:func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=1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func>
                                    <m:func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𝑦</m:t>
                                              </m:r>
                                              <m:r>
                                                <a:rPr lang="en-US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=0</m:t>
                                              </m:r>
                                            </m: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nary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########</m:t>
                          </m:r>
                        </m:e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5.   Обучение модели: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Нахождение оптимальных весов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путем минимизации функции потерь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с использованием метода градиентного спуска.</a:t>
                </a: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8085"/>
                <a:ext cx="10515600" cy="3838877"/>
              </a:xfrm>
              <a:blipFill>
                <a:blip r:embed="rId3"/>
                <a:stretch>
                  <a:fillRect l="-603" t="-75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45F1C2AD-3D8B-FC13-4C59-DD08E326D2E0}"/>
              </a:ext>
            </a:extLst>
          </p:cNvPr>
          <p:cNvSpPr/>
          <p:nvPr/>
        </p:nvSpPr>
        <p:spPr>
          <a:xfrm>
            <a:off x="145147" y="5032375"/>
            <a:ext cx="1710949" cy="1669213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D388D-A390-0B69-C4C9-C3D3DC29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5A9E0A-21BF-F18F-76F6-55089A30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736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Логистическая регрессия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1479"/>
                <a:ext cx="10515600" cy="4884516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6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Регуляризация модели: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Для улучшения результатов разделяющей функции будут также использованы L1 (лассо) и L2 (гребневая) регуляризация. Функция потерь при L1 регуляризации: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 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𝜆</m:t>
                          </m:r>
                        </m:e>
                      </m:eqArr>
                      <m:nary>
                        <m:naryPr>
                          <m:chr m:val="∑"/>
                          <m:limLoc m:val="subSup"/>
                          <m:ctrlPr>
                            <a:rPr lang="ru-RU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Функция потерь при L2 регуляризации: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𝐽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 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𝜆</m:t>
                          </m:r>
                          <m:sSup>
                            <m:sSup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sup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𝐽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функция потерь,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𝜃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вектор параметров модели (весов),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параметр регуляризации,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вычисленная функция потерь (</a:t>
                </a:r>
                <a:r>
                  <a:rPr lang="en-US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</a:t>
                </a:r>
              </a:p>
              <a:p>
                <a:pPr marL="0" lvl="0" indent="0">
                  <a:lnSpc>
                    <a:spcPct val="150000"/>
                  </a:lnSpc>
                  <a:buNone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1479"/>
                <a:ext cx="10515600" cy="4884516"/>
              </a:xfrm>
              <a:blipFill>
                <a:blip r:embed="rId2"/>
                <a:stretch>
                  <a:fillRect l="-603" b="-4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C96130A5-C144-8586-7D40-53EAC55480D6}"/>
              </a:ext>
            </a:extLst>
          </p:cNvPr>
          <p:cNvSpPr/>
          <p:nvPr/>
        </p:nvSpPr>
        <p:spPr>
          <a:xfrm rot="10800000">
            <a:off x="10353672" y="156412"/>
            <a:ext cx="1710949" cy="1669213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23F63A-1E24-B49C-C9FF-C1D67457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86D9B-046C-8B6C-F88D-0DE31A20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333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Древовидные модели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9359900" cy="3838877"/>
              </a:xfrm>
            </p:spPr>
            <p:txBody>
              <a:bodyPr>
                <a:normAutofit fontScale="92500" lnSpcReduction="20000"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Оценка однородности данных, может быть осуществлена по следующим формулам: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Индекс Джинни:</a:t>
                </a:r>
              </a:p>
              <a:p>
                <a:pPr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𝐺𝑖𝑛𝑖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=1−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#(13)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Энтропия:</a:t>
                </a:r>
              </a:p>
              <a:p>
                <a:pPr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𝐸𝑛𝑡𝑟𝑜𝑝𝑦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𝐶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14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𝐺𝑖𝑛𝑖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</m:d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значение индекса Джинни для узла,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𝐸𝑛𝑡𝑟𝑜𝑝𝑦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значение энтропии для узла,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количество классов,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доля примеров класса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узле. </a:t>
                </a: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9359900" cy="3838877"/>
              </a:xfrm>
              <a:blipFill>
                <a:blip r:embed="rId3"/>
                <a:stretch>
                  <a:fillRect l="-542" b="-10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C479F-4223-E8B1-190A-996FE810D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938EE-8EC0-A120-30F4-99726CE4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80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Древовидные модели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54225"/>
                <a:ext cx="9385300" cy="3838877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50000"/>
                  </a:lnSpc>
                  <a:buNone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Расчет прироста информации для оптимального разделения признака в узле.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Information Gain:</a:t>
                </a: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 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𝐷</m:t>
                              </m:r>
                            </m:e>
                          </m:d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𝑣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𝑣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indent="0">
                  <a:lnSpc>
                    <a:spcPct val="1500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 </m:t>
                        </m:r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прирост информации при разделении по признаку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 узле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𝐻</m:t>
                    </m:r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энтропия или индекс Джини для узла </a:t>
                </a:r>
                <a:r>
                  <a:rPr lang="ru-RU" sz="1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– количество различных значений признака А</a:t>
                </a: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54225"/>
                <a:ext cx="9385300" cy="3838877"/>
              </a:xfrm>
              <a:blipFill>
                <a:blip r:embed="rId3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41DCD0-5665-3CF8-9CE6-75BA5A25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E8A847-1456-C14B-C8AA-A86A6837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2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9831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Древовидные модели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A3532A2-4876-68D8-963E-134090815322}"/>
              </a:ext>
            </a:extLst>
          </p:cNvPr>
          <p:cNvSpPr/>
          <p:nvPr/>
        </p:nvSpPr>
        <p:spPr>
          <a:xfrm>
            <a:off x="6096000" y="2626598"/>
            <a:ext cx="493688" cy="4730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72BC064C-2C68-3B6C-07AD-1420AD9B925F}"/>
              </a:ext>
            </a:extLst>
          </p:cNvPr>
          <p:cNvSpPr/>
          <p:nvPr/>
        </p:nvSpPr>
        <p:spPr>
          <a:xfrm>
            <a:off x="5047396" y="1515394"/>
            <a:ext cx="2561230" cy="641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CD88CA8-E30B-D679-116C-9719EE56B90D}"/>
              </a:ext>
            </a:extLst>
          </p:cNvPr>
          <p:cNvSpPr/>
          <p:nvPr/>
        </p:nvSpPr>
        <p:spPr>
          <a:xfrm>
            <a:off x="5444366" y="5285721"/>
            <a:ext cx="1796956" cy="6414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279B4A22-7724-937A-92BC-D48068D14F75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>
            <a:off x="6328011" y="2156839"/>
            <a:ext cx="14833" cy="469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:a16="http://schemas.microsoft.com/office/drawing/2014/main" id="{BFAA40BF-7EDC-87D5-4C86-BB5B030B4812}"/>
              </a:ext>
            </a:extLst>
          </p:cNvPr>
          <p:cNvSpPr/>
          <p:nvPr/>
        </p:nvSpPr>
        <p:spPr>
          <a:xfrm>
            <a:off x="6125411" y="3549827"/>
            <a:ext cx="493688" cy="4730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B57F46B-ABA3-590F-3EEF-176DB1A54CD1}"/>
              </a:ext>
            </a:extLst>
          </p:cNvPr>
          <p:cNvSpPr/>
          <p:nvPr/>
        </p:nvSpPr>
        <p:spPr>
          <a:xfrm>
            <a:off x="5260101" y="3567559"/>
            <a:ext cx="493688" cy="4730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5178C36-47F4-7AE7-92F8-B76DF42ACF2E}"/>
              </a:ext>
            </a:extLst>
          </p:cNvPr>
          <p:cNvSpPr/>
          <p:nvPr/>
        </p:nvSpPr>
        <p:spPr>
          <a:xfrm>
            <a:off x="6916762" y="3567559"/>
            <a:ext cx="493688" cy="4730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056F059-6751-C12C-BA14-1FD1BDDDB55C}"/>
              </a:ext>
            </a:extLst>
          </p:cNvPr>
          <p:cNvSpPr/>
          <p:nvPr/>
        </p:nvSpPr>
        <p:spPr>
          <a:xfrm>
            <a:off x="4737723" y="4555634"/>
            <a:ext cx="493688" cy="449434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045BEFD3-36C6-7C80-2E08-F5D40E204CC0}"/>
              </a:ext>
            </a:extLst>
          </p:cNvPr>
          <p:cNvSpPr/>
          <p:nvPr/>
        </p:nvSpPr>
        <p:spPr>
          <a:xfrm>
            <a:off x="5648739" y="4536514"/>
            <a:ext cx="493688" cy="4730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903DDAE2-68DD-AEF0-BD12-6F205E80871E}"/>
              </a:ext>
            </a:extLst>
          </p:cNvPr>
          <p:cNvSpPr/>
          <p:nvPr/>
        </p:nvSpPr>
        <p:spPr>
          <a:xfrm>
            <a:off x="6495677" y="4508063"/>
            <a:ext cx="493688" cy="473087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A73F8AC-529C-CB3F-8A4C-1913A276850F}"/>
              </a:ext>
            </a:extLst>
          </p:cNvPr>
          <p:cNvSpPr/>
          <p:nvPr/>
        </p:nvSpPr>
        <p:spPr>
          <a:xfrm flipV="1">
            <a:off x="7361782" y="4536514"/>
            <a:ext cx="493688" cy="473088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D31CF2B-72C5-EE92-3B75-625020DA228A}"/>
              </a:ext>
            </a:extLst>
          </p:cNvPr>
          <p:cNvCxnSpPr>
            <a:cxnSpLocks/>
            <a:stCxn id="4" idx="3"/>
            <a:endCxn id="30" idx="7"/>
          </p:cNvCxnSpPr>
          <p:nvPr/>
        </p:nvCxnSpPr>
        <p:spPr>
          <a:xfrm flipH="1">
            <a:off x="5681490" y="3030403"/>
            <a:ext cx="486809" cy="606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3533C75E-1878-6954-6E08-127C2B3790E3}"/>
              </a:ext>
            </a:extLst>
          </p:cNvPr>
          <p:cNvCxnSpPr>
            <a:cxnSpLocks/>
            <a:stCxn id="4" idx="5"/>
            <a:endCxn id="32" idx="1"/>
          </p:cNvCxnSpPr>
          <p:nvPr/>
        </p:nvCxnSpPr>
        <p:spPr>
          <a:xfrm>
            <a:off x="6517389" y="3030403"/>
            <a:ext cx="471672" cy="606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24E998FC-430C-DE30-E530-2D5610648A49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6357139" y="3099685"/>
            <a:ext cx="15116" cy="4501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45A60A40-D7B0-4837-FF57-4CB51569FD55}"/>
              </a:ext>
            </a:extLst>
          </p:cNvPr>
          <p:cNvCxnSpPr>
            <a:cxnSpLocks/>
            <a:stCxn id="30" idx="3"/>
            <a:endCxn id="34" idx="0"/>
          </p:cNvCxnSpPr>
          <p:nvPr/>
        </p:nvCxnSpPr>
        <p:spPr>
          <a:xfrm flipH="1">
            <a:off x="4984567" y="3971364"/>
            <a:ext cx="347833" cy="5842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85924E90-AD90-8734-9B1D-2B6F3D015134}"/>
              </a:ext>
            </a:extLst>
          </p:cNvPr>
          <p:cNvCxnSpPr>
            <a:cxnSpLocks/>
            <a:stCxn id="30" idx="5"/>
            <a:endCxn id="35" idx="0"/>
          </p:cNvCxnSpPr>
          <p:nvPr/>
        </p:nvCxnSpPr>
        <p:spPr>
          <a:xfrm>
            <a:off x="5681490" y="3971364"/>
            <a:ext cx="214093" cy="565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2B0BE8A-9E01-DD63-A444-6FF3A14EEDD5}"/>
              </a:ext>
            </a:extLst>
          </p:cNvPr>
          <p:cNvCxnSpPr>
            <a:cxnSpLocks/>
            <a:stCxn id="32" idx="3"/>
            <a:endCxn id="36" idx="0"/>
          </p:cNvCxnSpPr>
          <p:nvPr/>
        </p:nvCxnSpPr>
        <p:spPr>
          <a:xfrm flipH="1">
            <a:off x="6742521" y="3971364"/>
            <a:ext cx="246540" cy="5366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705DAFFF-7543-AA8F-158B-5FDC6F8794BC}"/>
              </a:ext>
            </a:extLst>
          </p:cNvPr>
          <p:cNvCxnSpPr>
            <a:cxnSpLocks/>
            <a:stCxn id="32" idx="5"/>
            <a:endCxn id="43" idx="4"/>
          </p:cNvCxnSpPr>
          <p:nvPr/>
        </p:nvCxnSpPr>
        <p:spPr>
          <a:xfrm>
            <a:off x="7338151" y="3971364"/>
            <a:ext cx="270475" cy="5651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8" name="Рисунок 67" descr="Изображение выглядит как круг, желт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06FE1AD-B089-20AC-26B1-2FC888878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34" y="2670623"/>
            <a:ext cx="3340538" cy="2526457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уг, желтый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F23884B-4B6A-45BE-CC62-2C5352928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897" y="2670623"/>
            <a:ext cx="3340538" cy="252645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2382438-5627-3CE7-5BBA-181836F9B2F1}"/>
              </a:ext>
            </a:extLst>
          </p:cNvPr>
          <p:cNvSpPr txBox="1"/>
          <p:nvPr/>
        </p:nvSpPr>
        <p:spPr>
          <a:xfrm>
            <a:off x="5443449" y="1633204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Набор признаков</a:t>
            </a:r>
          </a:p>
        </p:txBody>
      </p:sp>
      <p:cxnSp>
        <p:nvCxnSpPr>
          <p:cNvPr id="75" name="Соединительная линия уступом 74">
            <a:extLst>
              <a:ext uri="{FF2B5EF4-FFF2-40B4-BE49-F238E27FC236}">
                <a16:creationId xmlns:a16="http://schemas.microsoft.com/office/drawing/2014/main" id="{7B9AD7AA-CC5D-ADF2-1992-00C3A7CB4A1A}"/>
              </a:ext>
            </a:extLst>
          </p:cNvPr>
          <p:cNvCxnSpPr>
            <a:cxnSpLocks/>
            <a:stCxn id="7" idx="1"/>
            <a:endCxn id="68" idx="0"/>
          </p:cNvCxnSpPr>
          <p:nvPr/>
        </p:nvCxnSpPr>
        <p:spPr>
          <a:xfrm rot="10800000" flipV="1">
            <a:off x="2673704" y="1836117"/>
            <a:ext cx="2373693" cy="8345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>
            <a:extLst>
              <a:ext uri="{FF2B5EF4-FFF2-40B4-BE49-F238E27FC236}">
                <a16:creationId xmlns:a16="http://schemas.microsoft.com/office/drawing/2014/main" id="{CC383F1E-535A-3569-C2D6-C576DDBB65A2}"/>
              </a:ext>
            </a:extLst>
          </p:cNvPr>
          <p:cNvCxnSpPr>
            <a:cxnSpLocks/>
            <a:stCxn id="7" idx="3"/>
            <a:endCxn id="69" idx="0"/>
          </p:cNvCxnSpPr>
          <p:nvPr/>
        </p:nvCxnSpPr>
        <p:spPr>
          <a:xfrm>
            <a:off x="7608626" y="1836117"/>
            <a:ext cx="2203540" cy="834506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>
            <a:extLst>
              <a:ext uri="{FF2B5EF4-FFF2-40B4-BE49-F238E27FC236}">
                <a16:creationId xmlns:a16="http://schemas.microsoft.com/office/drawing/2014/main" id="{3923FE09-463B-BA53-1F23-3F6CA2B9796B}"/>
              </a:ext>
            </a:extLst>
          </p:cNvPr>
          <p:cNvCxnSpPr>
            <a:cxnSpLocks/>
            <a:stCxn id="68" idx="2"/>
            <a:endCxn id="20" idx="1"/>
          </p:cNvCxnSpPr>
          <p:nvPr/>
        </p:nvCxnSpPr>
        <p:spPr>
          <a:xfrm rot="16200000" flipH="1">
            <a:off x="3854352" y="4016430"/>
            <a:ext cx="409364" cy="277066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Соединительная линия уступом 83">
            <a:extLst>
              <a:ext uri="{FF2B5EF4-FFF2-40B4-BE49-F238E27FC236}">
                <a16:creationId xmlns:a16="http://schemas.microsoft.com/office/drawing/2014/main" id="{6682947A-6CD6-8D0F-6E4D-A82CA7F27A8E}"/>
              </a:ext>
            </a:extLst>
          </p:cNvPr>
          <p:cNvCxnSpPr>
            <a:cxnSpLocks/>
            <a:stCxn id="69" idx="2"/>
            <a:endCxn id="20" idx="3"/>
          </p:cNvCxnSpPr>
          <p:nvPr/>
        </p:nvCxnSpPr>
        <p:spPr>
          <a:xfrm rot="5400000">
            <a:off x="8322062" y="4116340"/>
            <a:ext cx="409364" cy="257084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7D38576B-E13C-E163-6015-FB049CDA4FCC}"/>
              </a:ext>
            </a:extLst>
          </p:cNvPr>
          <p:cNvSpPr txBox="1"/>
          <p:nvPr/>
        </p:nvSpPr>
        <p:spPr>
          <a:xfrm>
            <a:off x="5601301" y="5421777"/>
            <a:ext cx="1356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Усреднение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995CF0A-0213-9A4F-460C-16F20E356CF1}"/>
              </a:ext>
            </a:extLst>
          </p:cNvPr>
          <p:cNvSpPr txBox="1"/>
          <p:nvPr/>
        </p:nvSpPr>
        <p:spPr>
          <a:xfrm>
            <a:off x="5973896" y="6226225"/>
            <a:ext cx="741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Ответ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B9E9FEAB-0C37-6AE0-728E-FB3A6329CFDF}"/>
              </a:ext>
            </a:extLst>
          </p:cNvPr>
          <p:cNvCxnSpPr>
            <a:stCxn id="20" idx="2"/>
            <a:endCxn id="115" idx="0"/>
          </p:cNvCxnSpPr>
          <p:nvPr/>
        </p:nvCxnSpPr>
        <p:spPr>
          <a:xfrm>
            <a:off x="6342844" y="5927166"/>
            <a:ext cx="1859" cy="299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EFFF227A-4860-CC6D-48C0-9CF6FDA22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05781D76-82C3-0BB4-391B-C89E257D9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94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3425-ABE9-C083-7271-3A3659E0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риска возникновения ИБС</a:t>
            </a:r>
          </a:p>
        </p:txBody>
      </p:sp>
      <p:pic>
        <p:nvPicPr>
          <p:cNvPr id="6" name="Рисунок 5" descr="Изображение выглядит как текст, линия, диаграмма, График&#10;&#10;Автоматически созданное описание">
            <a:extLst>
              <a:ext uri="{FF2B5EF4-FFF2-40B4-BE49-F238E27FC236}">
                <a16:creationId xmlns:a16="http://schemas.microsoft.com/office/drawing/2014/main" id="{16AFE870-8082-85A7-722C-2D974A8A0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74457"/>
            <a:ext cx="5716706" cy="3793907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F89D55C9-97EB-82B0-853B-F49B884DF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939" y="171393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Рисунок 22" descr="Изображение выглядит как текст, снимок экрана, Шрифт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39CC8519-E32A-642C-C2C9-95F8FCFFD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0" y="1516709"/>
            <a:ext cx="5433510" cy="23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CF560A99-E2EF-FA6C-1A39-64CD1532E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831243"/>
            <a:ext cx="47880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Метрики качества моделей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3421CE6-8BE9-A154-31C9-B278B4FB28E1}"/>
              </a:ext>
            </a:extLst>
          </p:cNvPr>
          <p:cNvCxnSpPr/>
          <p:nvPr/>
        </p:nvCxnSpPr>
        <p:spPr>
          <a:xfrm>
            <a:off x="6215605" y="1574646"/>
            <a:ext cx="0" cy="437474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Нижний колонтитул 17">
            <a:extLst>
              <a:ext uri="{FF2B5EF4-FFF2-40B4-BE49-F238E27FC236}">
                <a16:creationId xmlns:a16="http://schemas.microsoft.com/office/drawing/2014/main" id="{B0225256-6044-9C24-52A6-F324B6D2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омер слайда 18">
            <a:extLst>
              <a:ext uri="{FF2B5EF4-FFF2-40B4-BE49-F238E27FC236}">
                <a16:creationId xmlns:a16="http://schemas.microsoft.com/office/drawing/2014/main" id="{59F5CB8D-5CB2-3975-EFDC-1E3FE515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18</a:t>
            </a:fld>
            <a:endParaRPr lang="ru-RU"/>
          </a:p>
        </p:txBody>
      </p:sp>
      <p:pic>
        <p:nvPicPr>
          <p:cNvPr id="27" name="Рисунок 26" descr="Изображение выглядит как текст, чек, Шриф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EB9E597-325A-68C9-9588-0183D45C6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4069472"/>
            <a:ext cx="5408295" cy="17716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28F49BF-74EC-22C3-E2ED-49B65CBB9B7A}"/>
              </a:ext>
            </a:extLst>
          </p:cNvPr>
          <p:cNvSpPr txBox="1"/>
          <p:nvPr/>
        </p:nvSpPr>
        <p:spPr>
          <a:xfrm>
            <a:off x="1498752" y="5821736"/>
            <a:ext cx="5337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Метрики качества модели логистической регрессии.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9260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6194F-F8EE-3FA2-5300-45B33AD5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факторов по степени влияния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AF1829-24A5-10C9-E804-A683D6F3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5E5134-9E10-F076-898A-47BC9C40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063AB5B-3718-4BCC-E0EA-F6E6E357D3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153759"/>
              </p:ext>
            </p:extLst>
          </p:nvPr>
        </p:nvGraphicFramePr>
        <p:xfrm>
          <a:off x="6580507" y="1601659"/>
          <a:ext cx="3791053" cy="44285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043467">
                  <a:extLst>
                    <a:ext uri="{9D8B030D-6E8A-4147-A177-3AD203B41FA5}">
                      <a16:colId xmlns:a16="http://schemas.microsoft.com/office/drawing/2014/main" val="1282397546"/>
                    </a:ext>
                  </a:extLst>
                </a:gridCol>
                <a:gridCol w="1747586">
                  <a:extLst>
                    <a:ext uri="{9D8B030D-6E8A-4147-A177-3AD203B41FA5}">
                      <a16:colId xmlns:a16="http://schemas.microsoft.com/office/drawing/2014/main" val="3696926115"/>
                    </a:ext>
                  </a:extLst>
                </a:gridCol>
              </a:tblGrid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креатинин 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0.091</a:t>
                      </a: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73937117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количество сигарет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0.118</a:t>
                      </a: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160886325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аддиас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0.2021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35464862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глюкоза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0.50</a:t>
                      </a:r>
                      <a:r>
                        <a:rPr lang="en-US" sz="1100" dirty="0">
                          <a:effectLst/>
                        </a:rPr>
                        <a:t>30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334351353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ОХС 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0.5386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343978782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Рост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0.5422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2347128391"/>
                  </a:ext>
                </a:extLst>
              </a:tr>
              <a:tr h="294452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АСТ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1.041</a:t>
                      </a:r>
                      <a:r>
                        <a:rPr lang="en-US" sz="11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2007930314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Возраст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1.073</a:t>
                      </a:r>
                      <a:r>
                        <a:rPr lang="en-US" sz="11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406933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билирубин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1.1107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024169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ИМТ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1.275</a:t>
                      </a:r>
                      <a:r>
                        <a:rPr lang="en-US" sz="11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18079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адсист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1.411</a:t>
                      </a:r>
                      <a:r>
                        <a:rPr lang="en-US" sz="11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95692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ТГ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2.253</a:t>
                      </a:r>
                      <a:r>
                        <a:rPr lang="en-US" sz="11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78721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Конечные точки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2.8613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25048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Наследственность_ССЗ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2.9108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29576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>
                          <a:effectLst/>
                        </a:rPr>
                        <a:t>Aortic</a:t>
                      </a:r>
                      <a:r>
                        <a:rPr lang="ru-RU" sz="1100" dirty="0">
                          <a:effectLst/>
                        </a:rPr>
                        <a:t> SP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3.454</a:t>
                      </a:r>
                      <a:r>
                        <a:rPr lang="en-US" sz="11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2188835391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ГБ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4.0702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/>
                </a:tc>
                <a:extLst>
                  <a:ext uri="{0D108BD9-81ED-4DB2-BD59-A6C34878D82A}">
                    <a16:rowId xmlns:a16="http://schemas.microsoft.com/office/drawing/2014/main" val="2817816090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Менопауза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4.2444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78499"/>
                  </a:ext>
                </a:extLst>
              </a:tr>
              <a:tr h="241741"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effectLst/>
                        </a:rPr>
                        <a:t>Артерия_стентирования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</a:rPr>
                        <a:t>4.468</a:t>
                      </a:r>
                      <a:r>
                        <a:rPr lang="en-US" sz="11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72" marR="37772" marT="37772" marB="37772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44913"/>
                  </a:ext>
                </a:extLst>
              </a:tr>
            </a:tbl>
          </a:graphicData>
        </a:graphic>
      </p:graphicFrame>
      <p:pic>
        <p:nvPicPr>
          <p:cNvPr id="9" name="Рисунок 8" descr="Изображение выглядит как текст, снимок экрана, График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4083B3F-8398-0254-9361-E307C1A9A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3668"/>
            <a:ext cx="4773295" cy="477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7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E6C7A-6D59-E3FF-D3DA-956E12F6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04CD66-84C1-A330-5216-FF84C167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881982"/>
            <a:ext cx="10515600" cy="918368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статистическим исследованиям Всемирной организации здравоохранения сердечно-сосудистые являются наиболее частой причиной смерти людей к моменту 2022 года, при этом большая часть этих заболеваний приходится на ишемическую болезнь сердца.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6BB5734-3F22-ADD1-A63F-FEAC34AC5D6E}"/>
              </a:ext>
            </a:extLst>
          </p:cNvPr>
          <p:cNvSpPr/>
          <p:nvPr/>
        </p:nvSpPr>
        <p:spPr>
          <a:xfrm>
            <a:off x="838200" y="1690688"/>
            <a:ext cx="10648950" cy="1109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0F180138-563E-68E3-A833-3E6B035B04C6}"/>
              </a:ext>
            </a:extLst>
          </p:cNvPr>
          <p:cNvSpPr/>
          <p:nvPr/>
        </p:nvSpPr>
        <p:spPr>
          <a:xfrm>
            <a:off x="5934075" y="3293934"/>
            <a:ext cx="323850" cy="12763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B94BE73-F242-6CF3-A824-DADD3D0B670A}"/>
              </a:ext>
            </a:extLst>
          </p:cNvPr>
          <p:cNvSpPr txBox="1">
            <a:spLocks/>
          </p:cNvSpPr>
          <p:nvPr/>
        </p:nvSpPr>
        <p:spPr>
          <a:xfrm>
            <a:off x="838200" y="39250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Цель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EA1E407-BB1E-FEB1-470D-C699D292F9A7}"/>
              </a:ext>
            </a:extLst>
          </p:cNvPr>
          <p:cNvSpPr/>
          <p:nvPr/>
        </p:nvSpPr>
        <p:spPr>
          <a:xfrm>
            <a:off x="904875" y="5162550"/>
            <a:ext cx="10648950" cy="1109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1C9168C4-7570-950F-1A13-EEC902A8BF9E}"/>
              </a:ext>
            </a:extLst>
          </p:cNvPr>
          <p:cNvSpPr txBox="1">
            <a:spLocks/>
          </p:cNvSpPr>
          <p:nvPr/>
        </p:nvSpPr>
        <p:spPr>
          <a:xfrm>
            <a:off x="971550" y="5497975"/>
            <a:ext cx="10515600" cy="694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факторы влияющие на риск возникновения ИБС, оценить их уровень влияния с использованием мат моделей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D657A-082C-9E69-0695-66313A9E7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C54A4-4F95-0FB1-D049-A1F2FDD7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575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84218-EBA1-EB29-820C-60ECE7B75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0C71-F930-824C-1151-B32C605DB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работы были исследованы возможные факторы влияния на риск возникновения ИБС, также были рассмотрены различные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многофакторые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статистических тестов были выявлены 27 факторов влияния на риск возникновения ИБС.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математические модели машинного обучения определяющие вероятность риска возникновения ИБС.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математических моделей машинного обучения был проведен сравнительный анализ факторов влияния.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9B82DC-859D-7B8D-F865-CAEB7237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4484C8-C68B-20F2-4725-D57B8122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20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3869E-A80B-C5D3-401E-BCA7877A6702}"/>
              </a:ext>
            </a:extLst>
          </p:cNvPr>
          <p:cNvSpPr txBox="1"/>
          <p:nvPr/>
        </p:nvSpPr>
        <p:spPr>
          <a:xfrm>
            <a:off x="4215161" y="-3345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7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6ED8D-5E74-5F42-635C-25B78F35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036382"/>
            <a:ext cx="105156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53024-2BE3-0BD4-14EA-1865F128A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14DB86-C5E1-360D-624A-C4879315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6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82CB508-6325-4FC2-BC8C-C011850A7E1A}"/>
              </a:ext>
            </a:extLst>
          </p:cNvPr>
          <p:cNvCxnSpPr/>
          <p:nvPr/>
        </p:nvCxnSpPr>
        <p:spPr>
          <a:xfrm>
            <a:off x="838200" y="6176963"/>
            <a:ext cx="106038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AC2A686-4194-8EE6-ECE1-79511870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57"/>
            <a:ext cx="10515600" cy="1325563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CE88EA-A4D4-6C67-12A5-14C7C147FB5A}"/>
              </a:ext>
            </a:extLst>
          </p:cNvPr>
          <p:cNvCxnSpPr>
            <a:cxnSpLocks/>
          </p:cNvCxnSpPr>
          <p:nvPr/>
        </p:nvCxnSpPr>
        <p:spPr>
          <a:xfrm flipV="1">
            <a:off x="819873" y="1125992"/>
            <a:ext cx="2286000" cy="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8F4AB8-685F-C6CD-968A-27CC0377E4A1}"/>
              </a:ext>
            </a:extLst>
          </p:cNvPr>
          <p:cNvSpPr txBox="1"/>
          <p:nvPr/>
        </p:nvSpPr>
        <p:spPr>
          <a:xfrm>
            <a:off x="5508721" y="2104268"/>
            <a:ext cx="4822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Абсолютная оценка –</a:t>
            </a:r>
          </a:p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статистические</a:t>
            </a:r>
          </a:p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тесты и выявить основные</a:t>
            </a:r>
          </a:p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факторы влияния</a:t>
            </a:r>
          </a:p>
          <a:p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EC51D9-1C90-67AF-AAD2-FD6DBD77BD4C}"/>
              </a:ext>
            </a:extLst>
          </p:cNvPr>
          <p:cNvSpPr txBox="1"/>
          <p:nvPr/>
        </p:nvSpPr>
        <p:spPr>
          <a:xfrm>
            <a:off x="2410456" y="2162605"/>
            <a:ext cx="276126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lvl="0"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Провести статистическую</a:t>
            </a:r>
          </a:p>
          <a:p>
            <a:pPr lvl="0"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обработку данных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4A0F75-C205-2FC7-A105-294281C0545A}"/>
              </a:ext>
            </a:extLst>
          </p:cNvPr>
          <p:cNvSpPr txBox="1"/>
          <p:nvPr/>
        </p:nvSpPr>
        <p:spPr>
          <a:xfrm>
            <a:off x="7697085" y="4125758"/>
            <a:ext cx="4075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Относительная оценка –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Построить математическую модель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основе машинного обучения,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выявляющую риск возникновения ИБС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9B9DCA-E7F1-1B4C-65DA-826B97746D8D}"/>
              </a:ext>
            </a:extLst>
          </p:cNvPr>
          <p:cNvSpPr txBox="1"/>
          <p:nvPr/>
        </p:nvSpPr>
        <p:spPr>
          <a:xfrm>
            <a:off x="2683042" y="4143753"/>
            <a:ext cx="2424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Сравнить полученные</a:t>
            </a:r>
          </a:p>
          <a:p>
            <a:pPr algn="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sp>
        <p:nvSpPr>
          <p:cNvPr id="24" name="Полилиния 23">
            <a:extLst>
              <a:ext uri="{FF2B5EF4-FFF2-40B4-BE49-F238E27FC236}">
                <a16:creationId xmlns:a16="http://schemas.microsoft.com/office/drawing/2014/main" id="{88739185-B3EC-F985-FFAF-CF0FF5E62875}"/>
              </a:ext>
            </a:extLst>
          </p:cNvPr>
          <p:cNvSpPr/>
          <p:nvPr/>
        </p:nvSpPr>
        <p:spPr>
          <a:xfrm>
            <a:off x="5171725" y="2355494"/>
            <a:ext cx="2155755" cy="2402213"/>
          </a:xfrm>
          <a:custGeom>
            <a:avLst/>
            <a:gdLst>
              <a:gd name="connsiteX0" fmla="*/ 37949 w 2155755"/>
              <a:gd name="connsiteY0" fmla="*/ 86917 h 2402213"/>
              <a:gd name="connsiteX1" fmla="*/ 1517833 w 2155755"/>
              <a:gd name="connsiteY1" fmla="*/ 98948 h 2402213"/>
              <a:gd name="connsiteX2" fmla="*/ 2155507 w 2155755"/>
              <a:gd name="connsiteY2" fmla="*/ 1085538 h 2402213"/>
              <a:gd name="connsiteX3" fmla="*/ 1457675 w 2155755"/>
              <a:gd name="connsiteY3" fmla="*/ 2252601 h 2402213"/>
              <a:gd name="connsiteX4" fmla="*/ 134201 w 2155755"/>
              <a:gd name="connsiteY4" fmla="*/ 2180411 h 2402213"/>
              <a:gd name="connsiteX5" fmla="*/ 555307 w 2155755"/>
              <a:gd name="connsiteY5" fmla="*/ 2132285 h 2402213"/>
              <a:gd name="connsiteX6" fmla="*/ 1854 w 2155755"/>
              <a:gd name="connsiteY6" fmla="*/ 2168380 h 2402213"/>
              <a:gd name="connsiteX7" fmla="*/ 374833 w 2155755"/>
              <a:gd name="connsiteY7" fmla="*/ 2384948 h 2402213"/>
              <a:gd name="connsiteX8" fmla="*/ 350770 w 2155755"/>
              <a:gd name="connsiteY8" fmla="*/ 2372917 h 240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755" h="2402213">
                <a:moveTo>
                  <a:pt x="37949" y="86917"/>
                </a:moveTo>
                <a:cubicBezTo>
                  <a:pt x="601428" y="9714"/>
                  <a:pt x="1164907" y="-67489"/>
                  <a:pt x="1517833" y="98948"/>
                </a:cubicBezTo>
                <a:cubicBezTo>
                  <a:pt x="1870759" y="265385"/>
                  <a:pt x="2165533" y="726596"/>
                  <a:pt x="2155507" y="1085538"/>
                </a:cubicBezTo>
                <a:cubicBezTo>
                  <a:pt x="2145481" y="1444480"/>
                  <a:pt x="1794559" y="2070122"/>
                  <a:pt x="1457675" y="2252601"/>
                </a:cubicBezTo>
                <a:cubicBezTo>
                  <a:pt x="1120791" y="2435080"/>
                  <a:pt x="284596" y="2200464"/>
                  <a:pt x="134201" y="2180411"/>
                </a:cubicBezTo>
                <a:cubicBezTo>
                  <a:pt x="-16194" y="2160358"/>
                  <a:pt x="577365" y="2134290"/>
                  <a:pt x="555307" y="2132285"/>
                </a:cubicBezTo>
                <a:cubicBezTo>
                  <a:pt x="533249" y="2130280"/>
                  <a:pt x="31933" y="2126270"/>
                  <a:pt x="1854" y="2168380"/>
                </a:cubicBezTo>
                <a:cubicBezTo>
                  <a:pt x="-28225" y="2210490"/>
                  <a:pt x="316680" y="2350859"/>
                  <a:pt x="374833" y="2384948"/>
                </a:cubicBezTo>
                <a:cubicBezTo>
                  <a:pt x="432986" y="2419038"/>
                  <a:pt x="391878" y="2395977"/>
                  <a:pt x="350770" y="237291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5F3B17-9A31-F276-3E32-585EF35A86FF}"/>
              </a:ext>
            </a:extLst>
          </p:cNvPr>
          <p:cNvSpPr txBox="1"/>
          <p:nvPr/>
        </p:nvSpPr>
        <p:spPr>
          <a:xfrm>
            <a:off x="2059525" y="4118158"/>
            <a:ext cx="52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20A545-EF61-F4EE-2C8B-00A56B6DE4D8}"/>
              </a:ext>
            </a:extLst>
          </p:cNvPr>
          <p:cNvSpPr txBox="1"/>
          <p:nvPr/>
        </p:nvSpPr>
        <p:spPr>
          <a:xfrm>
            <a:off x="7199654" y="2092548"/>
            <a:ext cx="52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981C71-B5BE-821A-A4DC-940208867ADB}"/>
              </a:ext>
            </a:extLst>
          </p:cNvPr>
          <p:cNvSpPr txBox="1"/>
          <p:nvPr/>
        </p:nvSpPr>
        <p:spPr>
          <a:xfrm>
            <a:off x="7186955" y="4134755"/>
            <a:ext cx="52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E1CA5F-0FEF-A830-4273-AAA4EF3CA487}"/>
              </a:ext>
            </a:extLst>
          </p:cNvPr>
          <p:cNvSpPr txBox="1"/>
          <p:nvPr/>
        </p:nvSpPr>
        <p:spPr>
          <a:xfrm>
            <a:off x="2059525" y="2140330"/>
            <a:ext cx="522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48701F-848D-88ED-B8D2-E65F11832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B004C-3F2D-9476-BCC0-598490DB2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134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112BF-E1A0-737B-A805-1FDD65A9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Данные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BF12A-818C-5E42-A1A3-0D987835C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546" y="1469240"/>
            <a:ext cx="4324109" cy="160337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Число наблюдаемых пациентов – 125</a:t>
            </a:r>
          </a:p>
          <a:p>
            <a:r>
              <a:rPr lang="ru-RU" dirty="0"/>
              <a:t>Число наблюдаемых признаков – 221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0DBF9-F899-9DBB-DD74-F504E03E30FB}"/>
              </a:ext>
            </a:extLst>
          </p:cNvPr>
          <p:cNvSpPr txBox="1"/>
          <p:nvPr/>
        </p:nvSpPr>
        <p:spPr>
          <a:xfrm>
            <a:off x="5393674" y="2013995"/>
            <a:ext cx="70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EDA</a:t>
            </a:r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C2469203-54CD-FBA4-F226-53C9EFCBF1E9}"/>
              </a:ext>
            </a:extLst>
          </p:cNvPr>
          <p:cNvSpPr txBox="1">
            <a:spLocks/>
          </p:cNvSpPr>
          <p:nvPr/>
        </p:nvSpPr>
        <p:spPr>
          <a:xfrm>
            <a:off x="7447347" y="1385787"/>
            <a:ext cx="4021176" cy="1603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Число наблюдаемых пациентов – </a:t>
            </a:r>
            <a:r>
              <a:rPr lang="en-US" dirty="0"/>
              <a:t>80</a:t>
            </a:r>
            <a:endParaRPr lang="ru-RU" dirty="0"/>
          </a:p>
          <a:p>
            <a:r>
              <a:rPr lang="ru-RU" dirty="0"/>
              <a:t>Число наблюдаемых признаков – </a:t>
            </a:r>
            <a:r>
              <a:rPr lang="en-US" dirty="0"/>
              <a:t>34</a:t>
            </a:r>
            <a:r>
              <a:rPr lang="ru-RU" dirty="0"/>
              <a:t> </a:t>
            </a:r>
          </a:p>
        </p:txBody>
      </p:sp>
      <p:pic>
        <p:nvPicPr>
          <p:cNvPr id="11" name="Рисунок 10" descr="Изображение выглядит как снимок экрана, Прямоугольник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13AF7670-100C-EBB9-DEEE-EC725A9B0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4" y="3072615"/>
            <a:ext cx="7436131" cy="3658847"/>
          </a:xfrm>
          <a:prstGeom prst="rect">
            <a:avLst/>
          </a:prstGeom>
        </p:spPr>
      </p:pic>
      <p:sp>
        <p:nvSpPr>
          <p:cNvPr id="12" name="Нижний колонтитул 11">
            <a:extLst>
              <a:ext uri="{FF2B5EF4-FFF2-40B4-BE49-F238E27FC236}">
                <a16:creationId xmlns:a16="http://schemas.microsoft.com/office/drawing/2014/main" id="{058ADF4C-0352-DF5D-F417-2ABDB018C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3344C053-AF2C-449D-777B-E0F4EE8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77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00A5E2-7A92-9208-167A-40E2059AE691}"/>
                  </a:ext>
                </a:extLst>
              </p:cNvPr>
              <p:cNvSpPr txBox="1"/>
              <p:nvPr/>
            </p:nvSpPr>
            <p:spPr>
              <a:xfrm>
                <a:off x="847492" y="1360448"/>
                <a:ext cx="3791415" cy="365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орреляция Пирсона Вычисляется по следующей формуле: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𝑟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  <m:d>
                                    <m:d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</m:nary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nary>
                                        <m:naryPr>
                                          <m:chr m:val="∑"/>
                                          <m:limLoc m:val="subSup"/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nary>
                                    </m:e>
                                    <m:sup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nary>
                                        <m:naryPr>
                                          <m:chr m:val="∑"/>
                                          <m:limLoc m:val="subSup"/>
                                          <m:ctrlP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ru-RU" sz="1800" i="1">
                                              <a:effectLst/>
                                              <a:latin typeface="Cambria Math" panose="02040503050406030204" pitchFamily="18" charset="0"/>
                                              <a:ea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d>
                                            <m:dPr>
                                              <m:ctrlP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ru-RU" sz="18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Times New Roman" panose="020206030504050203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ru-RU" sz="1800" i="1">
                                                      <a:effectLst/>
                                                      <a:latin typeface="Cambria Math" panose="02040503050406030204" pitchFamily="18" charset="0"/>
                                                      <a:ea typeface="Times New Roman" panose="02020603050405020304" pitchFamily="18" charset="0"/>
                                                    </a:rPr>
                                                    <m:t>𝑌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</m:nary>
                                    </m:e>
                                    <m:sup>
                                      <m: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den>
                          </m:f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значения переменных 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𝑌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для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го наблюдения,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</m:acc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соответствующие средние значения,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количество наблюдений</a:t>
                </a:r>
                <a:r>
                  <a:rPr lang="ru-RU" dirty="0">
                    <a:effectLst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00A5E2-7A92-9208-167A-40E2059AE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92" y="1360448"/>
                <a:ext cx="3791415" cy="3658246"/>
              </a:xfrm>
              <a:prstGeom prst="rect">
                <a:avLst/>
              </a:prstGeom>
              <a:blipFill>
                <a:blip r:embed="rId3"/>
                <a:stretch>
                  <a:fillRect l="-1333" r="-3667" b="-10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 descr="Изображение выглядит как шаблон, прямоугольный, снимок экрана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053451B-4CDE-11E4-059E-9461F3A9B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528637"/>
            <a:ext cx="5940425" cy="5800725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45CA885-C5CE-19DB-3B3A-783DF129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3249-7964-CE8A-1DC9-2429AF87F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4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E449FB-FA7A-E389-2462-909B3E566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татистический тест с помощью критерия Манна-Уитни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логистической регрессии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древовидных моделей машинного обучения</a:t>
            </a:r>
          </a:p>
        </p:txBody>
      </p:sp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83D0A9CA-1BC8-4F98-CCBE-5792BFC1A1C5}"/>
              </a:ext>
            </a:extLst>
          </p:cNvPr>
          <p:cNvSpPr/>
          <p:nvPr/>
        </p:nvSpPr>
        <p:spPr>
          <a:xfrm>
            <a:off x="145147" y="4150895"/>
            <a:ext cx="2526632" cy="2550694"/>
          </a:xfrm>
          <a:prstGeom prst="rt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82CB508-6325-4FC2-BC8C-C011850A7E1A}"/>
              </a:ext>
            </a:extLst>
          </p:cNvPr>
          <p:cNvCxnSpPr/>
          <p:nvPr/>
        </p:nvCxnSpPr>
        <p:spPr>
          <a:xfrm>
            <a:off x="838200" y="6176963"/>
            <a:ext cx="106038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AC2A686-4194-8EE6-ECE1-79511870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методов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4CE88EA-A4D4-6C67-12A5-14C7C147FB5A}"/>
              </a:ext>
            </a:extLst>
          </p:cNvPr>
          <p:cNvCxnSpPr>
            <a:cxnSpLocks/>
          </p:cNvCxnSpPr>
          <p:nvPr/>
        </p:nvCxnSpPr>
        <p:spPr>
          <a:xfrm>
            <a:off x="814905" y="1474872"/>
            <a:ext cx="39422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A864A353-65B6-3112-478E-6A1DACCE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402AB5-F9A1-F190-1A5F-214F1419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79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67AE8-46B5-AEE7-C2BF-4A506AFD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на нормальность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993BB6-856C-4610-E205-523C84337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65210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Шапиро-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Уилко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3E3991-E70B-F477-567E-31BB6D2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C9E77C2-398B-7209-E273-F349022D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7</a:t>
            </a:fld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9666D360-594B-4B7A-6AEF-E06E8B4AC861}"/>
              </a:ext>
            </a:extLst>
          </p:cNvPr>
          <p:cNvSpPr/>
          <p:nvPr/>
        </p:nvSpPr>
        <p:spPr>
          <a:xfrm>
            <a:off x="5305727" y="2688364"/>
            <a:ext cx="2249905" cy="733926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34 признака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3F677F9-6BA2-EA9B-AF93-48192404F729}"/>
              </a:ext>
            </a:extLst>
          </p:cNvPr>
          <p:cNvSpPr/>
          <p:nvPr/>
        </p:nvSpPr>
        <p:spPr>
          <a:xfrm>
            <a:off x="2570743" y="4624749"/>
            <a:ext cx="2249905" cy="733925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 категориальных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8995EF7D-67DB-3222-C30A-DFAC90DF6E13}"/>
              </a:ext>
            </a:extLst>
          </p:cNvPr>
          <p:cNvSpPr/>
          <p:nvPr/>
        </p:nvSpPr>
        <p:spPr>
          <a:xfrm>
            <a:off x="5305727" y="4633664"/>
            <a:ext cx="2249905" cy="733925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 с нормальным распределением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62A9189-A7B4-6342-AD8B-2C8AB496C379}"/>
              </a:ext>
            </a:extLst>
          </p:cNvPr>
          <p:cNvSpPr/>
          <p:nvPr/>
        </p:nvSpPr>
        <p:spPr>
          <a:xfrm>
            <a:off x="8040711" y="4633664"/>
            <a:ext cx="2249905" cy="733925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22 с ненормальным распределением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17E93D74-8DC3-1E79-8391-59A77CF23415}"/>
              </a:ext>
            </a:extLst>
          </p:cNvPr>
          <p:cNvCxnSpPr>
            <a:cxnSpLocks/>
          </p:cNvCxnSpPr>
          <p:nvPr/>
        </p:nvCxnSpPr>
        <p:spPr>
          <a:xfrm flipH="1">
            <a:off x="3695695" y="3429000"/>
            <a:ext cx="2043368" cy="1094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E986927-A9CC-B865-C9D2-ABCEEEE27519}"/>
              </a:ext>
            </a:extLst>
          </p:cNvPr>
          <p:cNvCxnSpPr>
            <a:cxnSpLocks/>
          </p:cNvCxnSpPr>
          <p:nvPr/>
        </p:nvCxnSpPr>
        <p:spPr>
          <a:xfrm>
            <a:off x="7134726" y="3422290"/>
            <a:ext cx="1925053" cy="1101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5FE830FE-9FE2-E021-AAB9-28DFC02D17F4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430680" y="3422290"/>
            <a:ext cx="0" cy="11015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68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ритерий Манна-Уитни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338085"/>
                <a:ext cx="10515600" cy="3838877"/>
              </a:xfrm>
            </p:spPr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Определение гипотез.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Нулевая гипотеза – распределение риска ишемической болезни сердца одинаково для обеих групп.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0: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####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функции распределения риска для </a:t>
                </a:r>
                <a:r>
                  <a:rPr lang="ru-RU" sz="1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исследуемого признака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соответственно.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Альтернативная гипотеза – распределение риска ишемической болезни сердца различно для двух групп.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eqArr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𝐻</m:t>
                          </m:r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1: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#</m:t>
                          </m:r>
                        </m:e>
                      </m:eqArr>
                    </m:oMath>
                  </m:oMathPara>
                </a14:m>
                <a:endParaRPr lang="ru-RU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49F5667-E9AB-98D9-29B2-642EC093E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338085"/>
                <a:ext cx="10515600" cy="3838877"/>
              </a:xfrm>
              <a:blipFill>
                <a:blip r:embed="rId2"/>
                <a:stretch>
                  <a:fillRect l="-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F852CB-7B65-5B6A-05E4-F2427CC0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8E21A4-3966-5AA5-08B4-B4DD03542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97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79296-E0F2-C395-D9C5-6EDAAABB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ритерий Манна-Уитни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9F5667-E9AB-98D9-29B2-642EC093E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476"/>
            <a:ext cx="3397685" cy="346848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AutoNum type="arabicPeriod" startAt="2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Реализация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oo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tstrap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метода: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Не нужно учитывать распределение</a:t>
            </a:r>
          </a:p>
          <a:p>
            <a:pPr lvl="0">
              <a:lnSpc>
                <a:spcPct val="150000"/>
              </a:lnSpc>
              <a:buFontTx/>
              <a:buChar char="-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Сложность реализации</a:t>
            </a:r>
          </a:p>
          <a:p>
            <a:pPr marL="0" lvl="0" indent="0">
              <a:lnSpc>
                <a:spcPct val="150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E6905D6-087F-12F4-18C0-FFD217D19B2C}"/>
              </a:ext>
            </a:extLst>
          </p:cNvPr>
          <p:cNvSpPr/>
          <p:nvPr/>
        </p:nvSpPr>
        <p:spPr>
          <a:xfrm>
            <a:off x="4938526" y="1810701"/>
            <a:ext cx="2928395" cy="8102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Исходная выборка А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27D53573-1C15-D9A6-448B-68458B7C222B}"/>
              </a:ext>
            </a:extLst>
          </p:cNvPr>
          <p:cNvSpPr/>
          <p:nvPr/>
        </p:nvSpPr>
        <p:spPr>
          <a:xfrm>
            <a:off x="4938526" y="3121340"/>
            <a:ext cx="2928395" cy="8102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 необходимого кол-ва значений для оценки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4EF7A47F-F613-58DB-8C8B-55EBC240D809}"/>
              </a:ext>
            </a:extLst>
          </p:cNvPr>
          <p:cNvSpPr/>
          <p:nvPr/>
        </p:nvSpPr>
        <p:spPr>
          <a:xfrm>
            <a:off x="4938525" y="4396039"/>
            <a:ext cx="2928395" cy="8102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Генерация новых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подвыборок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04C5D822-7674-1B63-ED92-4B2D772FE3A5}"/>
              </a:ext>
            </a:extLst>
          </p:cNvPr>
          <p:cNvSpPr/>
          <p:nvPr/>
        </p:nvSpPr>
        <p:spPr>
          <a:xfrm>
            <a:off x="4938524" y="5704605"/>
            <a:ext cx="2928395" cy="810228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статистики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6AC30CC3-EBE8-7CB3-EAA4-F93A1ED3BB64}"/>
              </a:ext>
            </a:extLst>
          </p:cNvPr>
          <p:cNvSpPr/>
          <p:nvPr/>
        </p:nvSpPr>
        <p:spPr>
          <a:xfrm>
            <a:off x="8648221" y="4083822"/>
            <a:ext cx="2133600" cy="624433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случайных элементов из А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D489E7AC-F9BB-37F5-7C5D-A169E1941D1F}"/>
              </a:ext>
            </a:extLst>
          </p:cNvPr>
          <p:cNvSpPr/>
          <p:nvPr/>
        </p:nvSpPr>
        <p:spPr>
          <a:xfrm>
            <a:off x="8648221" y="4894050"/>
            <a:ext cx="2133600" cy="624433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читаем среднее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D974F83-7074-15D0-A35B-D2BAFCBE0052}"/>
              </a:ext>
            </a:extLst>
          </p:cNvPr>
          <p:cNvSpPr/>
          <p:nvPr/>
        </p:nvSpPr>
        <p:spPr>
          <a:xfrm>
            <a:off x="8648221" y="5678903"/>
            <a:ext cx="2133600" cy="624433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новая выборка из средних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AE7C80-8CA0-7062-9058-47914BD9490B}"/>
                  </a:ext>
                </a:extLst>
              </p:cNvPr>
              <p:cNvSpPr txBox="1"/>
              <p:nvPr/>
            </p:nvSpPr>
            <p:spPr>
              <a:xfrm>
                <a:off x="8587808" y="3129090"/>
                <a:ext cx="2254426" cy="6948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ru-RU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𝑝𝑞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ru-RU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𝑝𝑞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4AE7C80-8CA0-7062-9058-47914BD94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808" y="3129090"/>
                <a:ext cx="2254426" cy="694806"/>
              </a:xfrm>
              <a:prstGeom prst="rect">
                <a:avLst/>
              </a:prstGeom>
              <a:blipFill>
                <a:blip r:embed="rId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5DE7CF81-57DB-CC1F-2A47-10292516AF33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6402724" y="2620929"/>
            <a:ext cx="0" cy="500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5235600-425D-4555-4EE5-C585BF109A3B}"/>
              </a:ext>
            </a:extLst>
          </p:cNvPr>
          <p:cNvCxnSpPr/>
          <p:nvPr/>
        </p:nvCxnSpPr>
        <p:spPr>
          <a:xfrm>
            <a:off x="6406574" y="3931568"/>
            <a:ext cx="0" cy="5004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FBCEFB0-EB2D-A974-4CCA-0F80D82AAD3F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866919" y="4396039"/>
            <a:ext cx="781302" cy="405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462C4CF-8EFC-95FD-2436-11C1F375B27C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9715021" y="4708255"/>
            <a:ext cx="0" cy="4035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4D7BA08-D2C0-705B-63DA-C613B0F16F1A}"/>
              </a:ext>
            </a:extLst>
          </p:cNvPr>
          <p:cNvCxnSpPr>
            <a:cxnSpLocks/>
          </p:cNvCxnSpPr>
          <p:nvPr/>
        </p:nvCxnSpPr>
        <p:spPr>
          <a:xfrm>
            <a:off x="9715021" y="5490708"/>
            <a:ext cx="0" cy="3197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7112842B-D695-1607-09D6-74BFC007CDC8}"/>
              </a:ext>
            </a:extLst>
          </p:cNvPr>
          <p:cNvCxnSpPr>
            <a:cxnSpLocks/>
          </p:cNvCxnSpPr>
          <p:nvPr/>
        </p:nvCxnSpPr>
        <p:spPr>
          <a:xfrm flipH="1">
            <a:off x="7866919" y="5926756"/>
            <a:ext cx="781302" cy="3765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9856127E-6DDB-53BF-D6A3-CC7E9A630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0C5BF515-BAF9-7E7F-7C0D-4A91E7E3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93BA4-E710-E74D-B651-F4BE5D815A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9776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4125</TotalTime>
  <Words>930</Words>
  <Application>Microsoft Macintosh PowerPoint</Application>
  <PresentationFormat>Широкоэкранный</PresentationFormat>
  <Paragraphs>215</Paragraphs>
  <Slides>21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Тема Office</vt:lpstr>
      <vt:lpstr>Исследование влияния различных факторов на риск возникновения ишемической болезни сердца методами математической статистики</vt:lpstr>
      <vt:lpstr>Актуальность </vt:lpstr>
      <vt:lpstr>Задачи</vt:lpstr>
      <vt:lpstr>Данные</vt:lpstr>
      <vt:lpstr>Презентация PowerPoint</vt:lpstr>
      <vt:lpstr>Обзор методов</vt:lpstr>
      <vt:lpstr>Проверка на нормальность</vt:lpstr>
      <vt:lpstr>Критерий Манна-Уитни</vt:lpstr>
      <vt:lpstr>Критерий Манна-Уитни</vt:lpstr>
      <vt:lpstr>Результаты</vt:lpstr>
      <vt:lpstr>Результаты</vt:lpstr>
      <vt:lpstr>Логистическая регрессия</vt:lpstr>
      <vt:lpstr>Логистическая регрессия</vt:lpstr>
      <vt:lpstr>Логистическая регрессия</vt:lpstr>
      <vt:lpstr>Древовидные модели</vt:lpstr>
      <vt:lpstr>Древовидные модели</vt:lpstr>
      <vt:lpstr>Древовидные модели</vt:lpstr>
      <vt:lpstr>Определение риска возникновения ИБС</vt:lpstr>
      <vt:lpstr>Сравнение факторов по степени влияния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влияния различных факторов на риск возникновения ишемической болезни сердца методами математической статистики</dc:title>
  <dc:creator>Курмакаева Алсу Рашитовна</dc:creator>
  <cp:lastModifiedBy>Курмакаева Алсу Рашитовна</cp:lastModifiedBy>
  <cp:revision>29</cp:revision>
  <dcterms:created xsi:type="dcterms:W3CDTF">2023-05-24T08:25:55Z</dcterms:created>
  <dcterms:modified xsi:type="dcterms:W3CDTF">2023-06-28T16:12:23Z</dcterms:modified>
</cp:coreProperties>
</file>