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56" r:id="rId7"/>
    <p:sldId id="257" r:id="rId8"/>
    <p:sldId id="258" r:id="rId9"/>
    <p:sldId id="272" r:id="rId10"/>
    <p:sldId id="273" r:id="rId11"/>
    <p:sldId id="274" r:id="rId12"/>
    <p:sldId id="275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60"/>
  </p:normalViewPr>
  <p:slideViewPr>
    <p:cSldViewPr>
      <p:cViewPr varScale="1">
        <p:scale>
          <a:sx n="69" d="100"/>
          <a:sy n="69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EA8C-5FAB-4BAE-9B87-7602B4DEDB9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069A-1D68-4DCA-BB4E-B693A95D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gif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видеокурса по фехтованию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556792"/>
            <a:ext cx="6046665" cy="3520843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5301208"/>
            <a:ext cx="33123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</a:rPr>
              <a:t>Выполнил:</a:t>
            </a:r>
          </a:p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</a:rPr>
              <a:t>Студент </a:t>
            </a:r>
            <a:r>
              <a:rPr lang="ru-RU" sz="2000" dirty="0" smtClean="0">
                <a:solidFill>
                  <a:prstClr val="black"/>
                </a:solidFill>
              </a:rPr>
              <a:t>гр.20510/1 </a:t>
            </a:r>
            <a:r>
              <a:rPr lang="ru-RU" sz="2000" dirty="0">
                <a:solidFill>
                  <a:prstClr val="black"/>
                </a:solidFill>
              </a:rPr>
              <a:t>ФМФ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Александров Сергей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7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Кватернионы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Кватернион</a:t>
            </a:r>
            <a:r>
              <a:rPr lang="en-US" sz="2000" dirty="0" smtClean="0"/>
              <a:t> - </a:t>
            </a:r>
            <a:r>
              <a:rPr lang="ru-RU" sz="2000" dirty="0" smtClean="0"/>
              <a:t>аналог комплексных чисел распространенный на 4-х мерное пространство.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2708275"/>
          <a:ext cx="6983412" cy="1612900"/>
        </p:xfrm>
        <a:graphic>
          <a:graphicData uri="http://schemas.openxmlformats.org/presentationml/2006/ole">
            <p:oleObj spid="_x0000_s1028" name="Формула" r:id="rId3" imgW="1981200" imgH="457200" progId="Equation.3">
              <p:embed/>
            </p:oleObj>
          </a:graphicData>
        </a:graphic>
      </p:graphicFrame>
      <p:pic>
        <p:nvPicPr>
          <p:cNvPr id="1028" name="Picture 4" descr="C:\Users\selkilainen\Desktop\confused_andr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503" y="4182880"/>
            <a:ext cx="2186497" cy="267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		Где </a:t>
            </a:r>
            <a:r>
              <a:rPr lang="en-US" sz="2000" b="1" dirty="0" smtClean="0"/>
              <a:t>w</a:t>
            </a:r>
            <a:r>
              <a:rPr lang="en-US" sz="2000" dirty="0" smtClean="0"/>
              <a:t> – </a:t>
            </a:r>
            <a:r>
              <a:rPr lang="ru-RU" sz="2000" dirty="0" smtClean="0"/>
              <a:t>скаляр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en-US" sz="2000" b="1" dirty="0" smtClean="0"/>
              <a:t>v</a:t>
            </a:r>
            <a:r>
              <a:rPr lang="ru-RU" sz="2000" dirty="0" smtClean="0"/>
              <a:t> – вектор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			               - кватернион поворачивающий на угол </a:t>
            </a:r>
            <a:r>
              <a:rPr lang="en-US" sz="2000" b="1" dirty="0" smtClean="0"/>
              <a:t>a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						вокруг вектора </a:t>
            </a:r>
            <a:r>
              <a:rPr lang="en-US" sz="2000" b="1" dirty="0" smtClean="0"/>
              <a:t>v</a:t>
            </a:r>
            <a:endParaRPr lang="ru-RU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ru-RU" sz="2000" dirty="0" smtClean="0"/>
              <a:t>    </a:t>
            </a:r>
            <a:r>
              <a:rPr lang="en-US" sz="2000" dirty="0" smtClean="0"/>
              <a:t>- </a:t>
            </a:r>
            <a:r>
              <a:rPr lang="ru-RU" sz="2000" dirty="0" smtClean="0"/>
              <a:t>сопряжение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				     - норма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		          - обратный кватернион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22313" y="1657350"/>
          <a:ext cx="1528762" cy="469900"/>
        </p:xfrm>
        <a:graphic>
          <a:graphicData uri="http://schemas.openxmlformats.org/presentationml/2006/ole">
            <p:oleObj spid="_x0000_s2060" name="Формула" r:id="rId3" imgW="660113" imgH="203112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55576" y="2204864"/>
          <a:ext cx="3305175" cy="993775"/>
        </p:xfrm>
        <a:graphic>
          <a:graphicData uri="http://schemas.openxmlformats.org/presentationml/2006/ole">
            <p:oleObj spid="_x0000_s2061" name="Формула" r:id="rId4" imgW="1524000" imgH="4572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83568" y="3501008"/>
          <a:ext cx="1875413" cy="461640"/>
        </p:xfrm>
        <a:graphic>
          <a:graphicData uri="http://schemas.openxmlformats.org/presentationml/2006/ole">
            <p:oleObj spid="_x0000_s2062" name="Формула" r:id="rId5" imgW="825500" imgH="2032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11560" y="4149080"/>
          <a:ext cx="3768339" cy="571748"/>
        </p:xfrm>
        <a:graphic>
          <a:graphicData uri="http://schemas.openxmlformats.org/presentationml/2006/ole">
            <p:oleObj spid="_x0000_s2063" name="Формула" r:id="rId6" imgW="1841500" imgH="2794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93912" y="4753744"/>
          <a:ext cx="2112795" cy="929630"/>
        </p:xfrm>
        <a:graphic>
          <a:graphicData uri="http://schemas.openxmlformats.org/presentationml/2006/ole">
            <p:oleObj spid="_x0000_s2064" name="Формула" r:id="rId7" imgW="952087" imgH="418918" progId="Equation.3">
              <p:embed/>
            </p:oleObj>
          </a:graphicData>
        </a:graphic>
      </p:graphicFrame>
      <p:pic>
        <p:nvPicPr>
          <p:cNvPr id="2057" name="Picture 9" descr="C:\Users\selkilainen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8124" y="4509120"/>
            <a:ext cx="3135876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Поворот вектора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того чтобы повернуть вектор используя кватернионы необходимо:</a:t>
            </a:r>
          </a:p>
          <a:p>
            <a:r>
              <a:rPr lang="ru-RU" sz="2000" dirty="0" smtClean="0"/>
              <a:t>Превратить вектор </a:t>
            </a:r>
            <a:r>
              <a:rPr lang="en-US" sz="2000" b="1" dirty="0" smtClean="0"/>
              <a:t>r</a:t>
            </a:r>
            <a:r>
              <a:rPr lang="ru-RU" sz="2000" dirty="0" smtClean="0"/>
              <a:t> в кватернион: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ru-RU" sz="2000" dirty="0" smtClean="0"/>
              <a:t>Умножить на кватернион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Для этого нам нужна формула умножения кватернионов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Теперь просто отбрасываем скалярную часть (</a:t>
            </a:r>
            <a:r>
              <a:rPr lang="en-US" sz="2000" dirty="0" smtClean="0"/>
              <a:t>w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ru-RU" sz="2000" dirty="0" smtClean="0"/>
              <a:t>кватерниона </a:t>
            </a:r>
            <a:r>
              <a:rPr lang="en-US" sz="2000" dirty="0" smtClean="0"/>
              <a:t>R’</a:t>
            </a:r>
            <a:r>
              <a:rPr lang="ru-RU" sz="2000" dirty="0" smtClean="0"/>
              <a:t> и получаем повернутый вектор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71600" y="2348880"/>
          <a:ext cx="1656184" cy="552061"/>
        </p:xfrm>
        <a:graphic>
          <a:graphicData uri="http://schemas.openxmlformats.org/presentationml/2006/ole">
            <p:oleObj spid="_x0000_s3080" name="Формула" r:id="rId3" imgW="609336" imgH="203112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71600" y="3501008"/>
          <a:ext cx="1851513" cy="546348"/>
        </p:xfrm>
        <a:graphic>
          <a:graphicData uri="http://schemas.openxmlformats.org/presentationml/2006/ole">
            <p:oleObj spid="_x0000_s3081" name="Формула" r:id="rId4" imgW="774364" imgH="228501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27584" y="4653136"/>
          <a:ext cx="5251155" cy="461640"/>
        </p:xfrm>
        <a:graphic>
          <a:graphicData uri="http://schemas.openxmlformats.org/presentationml/2006/ole">
            <p:oleObj spid="_x0000_s3082" name="Формула" r:id="rId5" imgW="2311400" imgH="203200" progId="Equation.3">
              <p:embed/>
            </p:oleObj>
          </a:graphicData>
        </a:graphic>
      </p:graphicFrame>
      <p:pic>
        <p:nvPicPr>
          <p:cNvPr id="3078" name="Picture 6" descr="C:\Users\selkilainen\Desktop\how t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132856"/>
            <a:ext cx="1944216" cy="197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Реализация вращения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7732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визуализации вместо того чтобы поворачивать руку на небольшие углы а потом из нового положения поворачивать ее дальше, было решено поворачивать руку на каждом шаге из начальной точки траектории с каждым шагом на все большие углы. </a:t>
            </a:r>
          </a:p>
          <a:p>
            <a:endParaRPr lang="ru-RU" dirty="0"/>
          </a:p>
        </p:txBody>
      </p:sp>
      <p:pic>
        <p:nvPicPr>
          <p:cNvPr id="17410" name="Picture 2" descr="C:\Users\selkilainen\Desktop\курсовик по информатике\ro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4" y="3141663"/>
            <a:ext cx="3468985" cy="329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в пакете </a:t>
            </a:r>
            <a:r>
              <a:rPr lang="en-US" dirty="0" smtClean="0"/>
              <a:t>MATLAB</a:t>
            </a:r>
            <a:endParaRPr lang="ru-RU" dirty="0"/>
          </a:p>
        </p:txBody>
      </p:sp>
      <p:pic>
        <p:nvPicPr>
          <p:cNvPr id="18434" name="Picture 2" descr="C:\Users\selkilainen\Desktop\курсовик по информатике\Matlab_hand_mode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4904114" cy="2160240"/>
          </a:xfrm>
          <a:prstGeom prst="rect">
            <a:avLst/>
          </a:prstGeom>
          <a:noFill/>
        </p:spPr>
      </p:pic>
      <p:pic>
        <p:nvPicPr>
          <p:cNvPr id="18435" name="Picture 3" descr="C:\Users\selkilainen\Desktop\курсовик по информатике\Resul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384376" cy="2529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интерфейса программы (на языке С</a:t>
            </a:r>
            <a:r>
              <a:rPr lang="en-US" dirty="0" smtClean="0"/>
              <a:t>#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44825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Интерфейс реализован на основе вкладок (</a:t>
            </a:r>
            <a:r>
              <a:rPr lang="en-US" sz="2000" dirty="0" err="1"/>
              <a:t>TabControl</a:t>
            </a:r>
            <a:r>
              <a:rPr lang="ru-RU" sz="2000" dirty="0"/>
              <a:t>). </a:t>
            </a:r>
            <a:endParaRPr lang="ru-RU" sz="2000" dirty="0" smtClean="0"/>
          </a:p>
        </p:txBody>
      </p:sp>
      <p:pic>
        <p:nvPicPr>
          <p:cNvPr id="5" name="Рисунок 4" descr="C:\Users\selkilainen\Desktop\курсовик по информатике\2012-05-31 20-49-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19268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Вкладка </a:t>
            </a:r>
            <a:r>
              <a:rPr lang="en-US" dirty="0" smtClean="0"/>
              <a:t>Graph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Данная вкладка содержит визуализацию нынешнего положения руки и обладает следующим функционалом: вращение камеры и </a:t>
            </a:r>
            <a:r>
              <a:rPr lang="en-US" dirty="0"/>
              <a:t>Zoom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В ней </a:t>
            </a:r>
            <a:r>
              <a:rPr lang="ru-RU" dirty="0"/>
              <a:t>работают комбинации клавиш:</a:t>
            </a:r>
          </a:p>
          <a:p>
            <a:pPr lvl="1"/>
            <a:r>
              <a:rPr lang="en-US" b="1" dirty="0"/>
              <a:t>Up</a:t>
            </a:r>
            <a:r>
              <a:rPr lang="ru-RU" b="1" dirty="0"/>
              <a:t>/</a:t>
            </a:r>
            <a:r>
              <a:rPr lang="en-US" b="1" dirty="0"/>
              <a:t>Down </a:t>
            </a:r>
            <a:r>
              <a:rPr lang="ru-RU" dirty="0"/>
              <a:t>– вращение вокруг горизонтальной оси</a:t>
            </a:r>
          </a:p>
          <a:p>
            <a:pPr lvl="1"/>
            <a:r>
              <a:rPr lang="en-US" b="1" dirty="0"/>
              <a:t>Left</a:t>
            </a:r>
            <a:r>
              <a:rPr lang="ru-RU" b="1" dirty="0"/>
              <a:t>/</a:t>
            </a:r>
            <a:r>
              <a:rPr lang="en-US" b="1" dirty="0"/>
              <a:t>Right</a:t>
            </a:r>
            <a:r>
              <a:rPr lang="ru-RU" b="1" dirty="0"/>
              <a:t> </a:t>
            </a:r>
            <a:r>
              <a:rPr lang="ru-RU" dirty="0"/>
              <a:t>– вращение вокруг вертикальной оси</a:t>
            </a:r>
          </a:p>
          <a:p>
            <a:pPr lvl="1"/>
            <a:r>
              <a:rPr lang="en-US" b="1" dirty="0" smtClean="0"/>
              <a:t>Ctrl + Up/Down/Left/Right </a:t>
            </a:r>
            <a:r>
              <a:rPr lang="en-US" dirty="0"/>
              <a:t>– </a:t>
            </a:r>
            <a:r>
              <a:rPr lang="ru-RU" dirty="0"/>
              <a:t>ускоренное вращение</a:t>
            </a:r>
          </a:p>
          <a:p>
            <a:pPr lvl="1"/>
            <a:r>
              <a:rPr lang="ru-RU" b="1" dirty="0"/>
              <a:t>+/- (</a:t>
            </a:r>
            <a:r>
              <a:rPr lang="en-US" b="1" dirty="0" err="1" smtClean="0"/>
              <a:t>OemPlus</a:t>
            </a:r>
            <a:r>
              <a:rPr lang="en-US" b="1" dirty="0" smtClean="0"/>
              <a:t>/</a:t>
            </a:r>
            <a:r>
              <a:rPr lang="en-US" b="1" dirty="0" err="1" smtClean="0"/>
              <a:t>OemMinus</a:t>
            </a:r>
            <a:r>
              <a:rPr lang="ru-RU" b="1" dirty="0"/>
              <a:t>)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ru-RU" dirty="0"/>
              <a:t>это </a:t>
            </a:r>
            <a:r>
              <a:rPr lang="en-US" dirty="0"/>
              <a:t>Zoom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58" name="Picture 2" descr="C:\Users\selkilainen\Desktop\курсовик по информатике\2012-05-31 20-48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6336704" cy="345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Вкладка </a:t>
            </a:r>
            <a:r>
              <a:rPr lang="en-US" dirty="0" smtClean="0"/>
              <a:t>Settings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5" y="14127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Данная вкладка отвечает за настройку параметров отображения модели. 			</a:t>
            </a:r>
          </a:p>
        </p:txBody>
      </p:sp>
      <p:pic>
        <p:nvPicPr>
          <p:cNvPr id="20482" name="Picture 2" descr="C:\Users\selkilainen\Desktop\курсовик по информатике\2012-05-31 20-49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265103" cy="3204549"/>
          </a:xfrm>
          <a:prstGeom prst="rect">
            <a:avLst/>
          </a:prstGeom>
          <a:noFill/>
        </p:spPr>
      </p:pic>
      <p:pic>
        <p:nvPicPr>
          <p:cNvPr id="20483" name="Picture 3" descr="C:\Users\selkilainen\Desktop\курсовик по информатике\2012-05-31 20-49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31276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Программная реализация </a:t>
            </a:r>
            <a:br>
              <a:rPr lang="ru-RU" dirty="0" smtClean="0"/>
            </a:br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-графики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27687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Интерфейс программы реализован при помощи библиотеки </a:t>
            </a:r>
            <a:r>
              <a:rPr lang="en-US" sz="2000" dirty="0" smtClean="0"/>
              <a:t>WPF</a:t>
            </a:r>
            <a:r>
              <a:rPr lang="ru-RU" sz="2000" dirty="0" smtClean="0"/>
              <a:t> (</a:t>
            </a:r>
            <a:r>
              <a:rPr lang="en-US" sz="2000" dirty="0"/>
              <a:t>Windows Presentation Foundation</a:t>
            </a:r>
            <a:r>
              <a:rPr lang="ru-RU" sz="2000" dirty="0"/>
              <a:t>) и встроенного в </a:t>
            </a:r>
            <a:r>
              <a:rPr lang="en-US" sz="2000" dirty="0"/>
              <a:t>Microsoft Visual Studio </a:t>
            </a:r>
            <a:r>
              <a:rPr lang="ru-RU" sz="2000" dirty="0"/>
              <a:t>редактора языка </a:t>
            </a:r>
            <a:r>
              <a:rPr lang="en-US" sz="2000" dirty="0"/>
              <a:t>XAML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1026" name="Picture 2" descr="C:\Users\selkilainen\Desktop\IC582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60864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 </a:t>
            </a:r>
            <a:r>
              <a:rPr lang="en-US" dirty="0" smtClean="0"/>
              <a:t>Viewport3D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Графическое содержимое 3-</a:t>
            </a:r>
            <a:r>
              <a:rPr lang="en-US" sz="2000" dirty="0"/>
              <a:t>D</a:t>
            </a:r>
            <a:r>
              <a:rPr lang="ru-RU" sz="2000" dirty="0"/>
              <a:t> в приложении </a:t>
            </a:r>
            <a:r>
              <a:rPr lang="en-US" sz="2000" dirty="0"/>
              <a:t>WPF</a:t>
            </a:r>
            <a:r>
              <a:rPr lang="ru-RU" sz="2000" dirty="0"/>
              <a:t> инкапсулировано в элементе </a:t>
            </a:r>
            <a:r>
              <a:rPr lang="en-US" sz="2000" dirty="0"/>
              <a:t>Viewport</a:t>
            </a:r>
            <a:r>
              <a:rPr lang="ru-RU" sz="2000" dirty="0"/>
              <a:t>3</a:t>
            </a:r>
            <a:r>
              <a:rPr lang="en-US" sz="2000" dirty="0" smtClean="0"/>
              <a:t>D</a:t>
            </a:r>
            <a:r>
              <a:rPr lang="ru-RU" sz="2000" dirty="0" smtClean="0"/>
              <a:t>. Графическая </a:t>
            </a:r>
            <a:r>
              <a:rPr lang="ru-RU" sz="2000" dirty="0"/>
              <a:t>система рассматривает </a:t>
            </a:r>
            <a:r>
              <a:rPr lang="en-US" sz="2000" dirty="0"/>
              <a:t>Viewport</a:t>
            </a:r>
            <a:r>
              <a:rPr lang="ru-RU" sz="2000" dirty="0"/>
              <a:t>3</a:t>
            </a:r>
            <a:r>
              <a:rPr lang="en-US" sz="2000" dirty="0"/>
              <a:t>D</a:t>
            </a:r>
            <a:r>
              <a:rPr lang="ru-RU" sz="2000" dirty="0"/>
              <a:t> как двухмерный визуальный </a:t>
            </a:r>
            <a:r>
              <a:rPr lang="ru-RU" sz="2000" dirty="0" smtClean="0"/>
              <a:t>элемент. </a:t>
            </a:r>
            <a:r>
              <a:rPr lang="en-US" sz="2000" dirty="0"/>
              <a:t>Viewport</a:t>
            </a:r>
            <a:r>
              <a:rPr lang="ru-RU" sz="2000" dirty="0"/>
              <a:t>3</a:t>
            </a:r>
            <a:r>
              <a:rPr lang="en-US" sz="2000" dirty="0"/>
              <a:t>D</a:t>
            </a:r>
            <a:r>
              <a:rPr lang="ru-RU" sz="2000" dirty="0"/>
              <a:t> </a:t>
            </a:r>
            <a:r>
              <a:rPr lang="ru-RU" sz="2000" dirty="0" smtClean="0"/>
              <a:t>- окно просмотра </a:t>
            </a:r>
            <a:r>
              <a:rPr lang="ru-RU" sz="2000" dirty="0"/>
              <a:t>трехмерной сцены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21506" name="Picture 2" descr="C:\Users\selkilainen\Desktop\курсовик по информатике\IC1279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4320480" cy="1944216"/>
          </a:xfrm>
          <a:prstGeom prst="rect">
            <a:avLst/>
          </a:prstGeom>
          <a:noFill/>
        </p:spPr>
      </p:pic>
      <p:pic>
        <p:nvPicPr>
          <p:cNvPr id="21507" name="Picture 3" descr="C:\Users\selkilainen\Desktop\курсовик по информатике\3d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09803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движения: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 Укол в грудную клетку(“</a:t>
            </a:r>
            <a:r>
              <a:rPr lang="ru-RU" sz="2000" dirty="0" err="1"/>
              <a:t>Эстокада</a:t>
            </a:r>
            <a:r>
              <a:rPr lang="ru-RU" sz="2000" dirty="0"/>
              <a:t>”)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/>
              <a:t>Этапы движения:</a:t>
            </a:r>
          </a:p>
          <a:p>
            <a:pPr marL="0" indent="0">
              <a:buNone/>
            </a:pPr>
            <a:r>
              <a:rPr lang="ru-RU" sz="2000" dirty="0"/>
              <a:t>1)</a:t>
            </a:r>
            <a:r>
              <a:rPr lang="ru-RU" sz="2000" i="1" dirty="0"/>
              <a:t>Начальная позиция </a:t>
            </a:r>
            <a:r>
              <a:rPr lang="ru-RU" sz="2000" i="1" dirty="0" smtClean="0"/>
              <a:t>фехтовальщика</a:t>
            </a:r>
            <a:r>
              <a:rPr lang="ru-RU" sz="2000" dirty="0" smtClean="0"/>
              <a:t>:                                  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Обратите внимание как расположены ноги фехтовальщика: основной вес тела приходиться       </a:t>
            </a:r>
          </a:p>
          <a:p>
            <a:pPr marL="0" indent="0">
              <a:buNone/>
            </a:pPr>
            <a:r>
              <a:rPr lang="ru-RU" sz="2000" dirty="0"/>
              <a:t>на правую ногу, левая нога под углом 45 градусов относительно направления удара. Такая позиция придаёт устойчивость и позволяет с легкостью осуществить укол</a:t>
            </a:r>
          </a:p>
        </p:txBody>
      </p:sp>
      <p:pic>
        <p:nvPicPr>
          <p:cNvPr id="4" name="Рисунок 3" descr="C:\Users\vaan\Desktop\Начальная поз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29460"/>
            <a:ext cx="2073275" cy="279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80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объектов в 3-</a:t>
            </a:r>
            <a:r>
              <a:rPr lang="en-US" dirty="0" smtClean="0"/>
              <a:t>D</a:t>
            </a:r>
            <a:endParaRPr lang="ru-RU" dirty="0"/>
          </a:p>
        </p:txBody>
      </p:sp>
      <p:pic>
        <p:nvPicPr>
          <p:cNvPr id="22530" name="Picture 2" descr="C:\Users\selkilainen\Desktop\курсовик по информатике\vert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903614" cy="2664297"/>
          </a:xfrm>
          <a:prstGeom prst="rect">
            <a:avLst/>
          </a:prstGeom>
          <a:noFill/>
        </p:spPr>
      </p:pic>
      <p:pic>
        <p:nvPicPr>
          <p:cNvPr id="22531" name="Picture 3" descr="C:\Users\selkilainen\Desktop\курсовик по информатике\triangle_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21088"/>
            <a:ext cx="649248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Манипуляторы</a:t>
            </a:r>
            <a:endParaRPr lang="ru-RU" dirty="0"/>
          </a:p>
        </p:txBody>
      </p:sp>
      <p:pic>
        <p:nvPicPr>
          <p:cNvPr id="1026" name="Picture 2" descr="C:\Users\selkilainen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9"/>
            <a:ext cx="1914804" cy="1728192"/>
          </a:xfrm>
          <a:prstGeom prst="rect">
            <a:avLst/>
          </a:prstGeom>
          <a:noFill/>
        </p:spPr>
      </p:pic>
      <p:pic>
        <p:nvPicPr>
          <p:cNvPr id="1027" name="Picture 3" descr="C:\Users\selkilainen\Desktop\imag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1751440" cy="1728191"/>
          </a:xfrm>
          <a:prstGeom prst="rect">
            <a:avLst/>
          </a:prstGeom>
          <a:noFill/>
        </p:spPr>
      </p:pic>
      <p:pic>
        <p:nvPicPr>
          <p:cNvPr id="1028" name="Picture 4" descr="C:\Users\selkilainen\Desktop\images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2952328" cy="2913138"/>
          </a:xfrm>
          <a:prstGeom prst="rect">
            <a:avLst/>
          </a:prstGeom>
          <a:noFill/>
        </p:spPr>
      </p:pic>
      <p:pic>
        <p:nvPicPr>
          <p:cNvPr id="1029" name="Picture 5" descr="C:\Users\selkilainen\Desktop\image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12776"/>
            <a:ext cx="1870586" cy="1829384"/>
          </a:xfrm>
          <a:prstGeom prst="rect">
            <a:avLst/>
          </a:prstGeom>
          <a:noFill/>
        </p:spPr>
      </p:pic>
      <p:pic>
        <p:nvPicPr>
          <p:cNvPr id="1030" name="Picture 6" descr="C:\Users\selkilainen\Desktop\logging-spi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284984"/>
            <a:ext cx="3096344" cy="308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модификации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ver_1.0.0.33:</a:t>
            </a:r>
          </a:p>
          <a:p>
            <a:r>
              <a:rPr lang="ru-RU" sz="2400" dirty="0" smtClean="0"/>
              <a:t>Сохранение настроек отображения модели в бинарный файл</a:t>
            </a:r>
          </a:p>
          <a:p>
            <a:r>
              <a:rPr lang="ru-RU" sz="2400" dirty="0" smtClean="0"/>
              <a:t>Вращение отдельных частей модели</a:t>
            </a:r>
          </a:p>
          <a:p>
            <a:r>
              <a:rPr lang="ru-RU" sz="2400" dirty="0" smtClean="0"/>
              <a:t>Использование кватернионов вместо тензоров поворота</a:t>
            </a:r>
          </a:p>
          <a:p>
            <a:r>
              <a:rPr lang="ru-RU" sz="2400" dirty="0" smtClean="0"/>
              <a:t>Оптимизация вращения модели</a:t>
            </a:r>
          </a:p>
        </p:txBody>
      </p:sp>
      <p:pic>
        <p:nvPicPr>
          <p:cNvPr id="20482" name="Picture 2" descr="C:\Users\selkilainen\Desktop\Green_check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3107837" cy="233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Ближайшие модификации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Оптимизация вычислений связанных с вращением</a:t>
            </a:r>
          </a:p>
          <a:p>
            <a:r>
              <a:rPr lang="ru-RU" sz="2400" dirty="0" smtClean="0"/>
              <a:t>Разделение отображения результатов и вычислений</a:t>
            </a:r>
          </a:p>
          <a:p>
            <a:r>
              <a:rPr lang="ru-RU" sz="2400" dirty="0" smtClean="0"/>
              <a:t>Подготовка кода программы к переходу к общему случаю манипулятора</a:t>
            </a:r>
          </a:p>
          <a:p>
            <a:r>
              <a:rPr lang="ru-RU" sz="2400" dirty="0" smtClean="0"/>
              <a:t>Создание интерфейса, позволяющего создавать модель и задавать движения</a:t>
            </a:r>
          </a:p>
        </p:txBody>
      </p:sp>
      <p:pic>
        <p:nvPicPr>
          <p:cNvPr id="21506" name="Picture 2" descr="C:\Users\selkilainen\Desktop\Coming Soon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482797">
            <a:off x="1547664" y="1988840"/>
            <a:ext cx="63367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9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selkilainen\Desktop\a1ad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4989">
            <a:off x="-239275" y="58933"/>
            <a:ext cx="3155746" cy="252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80928"/>
            <a:ext cx="4618856" cy="34129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2)</a:t>
            </a:r>
            <a:r>
              <a:rPr lang="ru-RU" sz="2000" i="1" dirty="0"/>
              <a:t>Конечная позиция </a:t>
            </a:r>
            <a:r>
              <a:rPr lang="ru-RU" sz="2000" i="1" dirty="0" smtClean="0"/>
              <a:t>фехтовальщика: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Ноги широко расставлены.</a:t>
            </a:r>
          </a:p>
          <a:p>
            <a:pPr marL="0" indent="0">
              <a:buNone/>
            </a:pPr>
            <a:r>
              <a:rPr lang="ru-RU" sz="2000" dirty="0"/>
              <a:t>Удар наносится под углом, а не по прямой(это очень важно)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vaan\Desktop\Конечная поз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34510" cy="2658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10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3)Движение целиком (видео):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993" y="2564904"/>
            <a:ext cx="6497231" cy="3266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837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5)Подробное изучение колющего удара(видео):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vaan\Desktop\Fencing\3.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7094999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581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41181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Математическая модель руки фехтовальщика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29309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Студент гр.</a:t>
            </a:r>
            <a:r>
              <a:rPr lang="en-US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0510/1 ФМФ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Дзенушко Дайнис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Files\Programes\Hand_Model_C#\Hand_Model\Hand_Model\Images\T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63810"/>
            <a:ext cx="1609006" cy="160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628800"/>
            <a:ext cx="757816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Создать математическую модель, которая по заданным </a:t>
            </a:r>
            <a:endParaRPr lang="ru-RU" sz="2400" dirty="0" smtClean="0"/>
          </a:p>
          <a:p>
            <a:r>
              <a:rPr lang="ru-RU" sz="2400" dirty="0" smtClean="0"/>
              <a:t>параметрам </a:t>
            </a:r>
            <a:r>
              <a:rPr lang="ru-RU" sz="2400" dirty="0"/>
              <a:t>(углам в суставах, координатам плеча) </a:t>
            </a:r>
            <a:endParaRPr lang="ru-RU" sz="2400" dirty="0" smtClean="0"/>
          </a:p>
          <a:p>
            <a:r>
              <a:rPr lang="ru-RU" sz="2400" dirty="0" smtClean="0"/>
              <a:t>восстанавливает </a:t>
            </a:r>
            <a:r>
              <a:rPr lang="ru-RU" sz="2400" dirty="0"/>
              <a:t>положение руки </a:t>
            </a:r>
            <a:r>
              <a:rPr lang="ru-RU" sz="2400" dirty="0" smtClean="0"/>
              <a:t>и приходит в него </a:t>
            </a:r>
          </a:p>
          <a:p>
            <a:r>
              <a:rPr lang="ru-RU" sz="2400" dirty="0" smtClean="0"/>
              <a:t>из </a:t>
            </a:r>
            <a:r>
              <a:rPr lang="ru-RU" sz="2400" dirty="0"/>
              <a:t>любого положения (с визуализацией на языке </a:t>
            </a:r>
            <a:r>
              <a:rPr lang="en-US" sz="2400" dirty="0"/>
              <a:t>C</a:t>
            </a:r>
            <a:r>
              <a:rPr lang="ru-RU" sz="2400" dirty="0" smtClean="0"/>
              <a:t>#)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7" name="Picture 3" descr="C:\Users\selkilainen\Desktop\курсовик по информатике\Give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969865" cy="270242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707904" y="450912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selkilainen\Desktop\курсовик по информатике\Resul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66094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Степени </a:t>
            </a:r>
            <a:r>
              <a:rPr lang="ru-RU" dirty="0" smtClean="0"/>
              <a:t>свободы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Наша модель руки имеет 9 степеней свободы:</a:t>
            </a:r>
            <a:br>
              <a:rPr lang="ru-RU" sz="2000" dirty="0"/>
            </a:br>
            <a:r>
              <a:rPr lang="ru-RU" sz="2000" dirty="0"/>
              <a:t>2 — поступательное движение плеча (вперед/назад; вверх/вниз)</a:t>
            </a:r>
            <a:br>
              <a:rPr lang="ru-RU" sz="2000" dirty="0"/>
            </a:br>
            <a:r>
              <a:rPr lang="ru-RU" sz="2000" dirty="0"/>
              <a:t>3 — плечевой сустав (сферический шарнир)</a:t>
            </a:r>
            <a:br>
              <a:rPr lang="ru-RU" sz="2000" dirty="0"/>
            </a:br>
            <a:r>
              <a:rPr lang="ru-RU" sz="2000" dirty="0"/>
              <a:t>1 — локтевой сустав </a:t>
            </a:r>
            <a:br>
              <a:rPr lang="ru-RU" sz="2000" dirty="0"/>
            </a:br>
            <a:r>
              <a:rPr lang="ru-RU" sz="2000" dirty="0"/>
              <a:t>1 — вращение кистью вокруг своей оси</a:t>
            </a:r>
            <a:br>
              <a:rPr lang="ru-RU" sz="2000" dirty="0"/>
            </a:br>
            <a:r>
              <a:rPr lang="ru-RU" sz="2000" dirty="0"/>
              <a:t>2 — запястье (2 перпендикулярных цилиндрических шарнира)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selkilainen\Desktop\курсовик по информатике\Untitled 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4104456" cy="307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поворотов</a:t>
            </a:r>
            <a:endParaRPr lang="ru-RU" dirty="0"/>
          </a:p>
        </p:txBody>
      </p:sp>
      <p:pic>
        <p:nvPicPr>
          <p:cNvPr id="18435" name="Picture 3" descr="C:\Users\selkilainen\Desktop\axisAngl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573117" cy="478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413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Формула</vt:lpstr>
      <vt:lpstr>Создание видеокурса по фехтованию</vt:lpstr>
      <vt:lpstr>Пример движения:</vt:lpstr>
      <vt:lpstr>Слайд 3</vt:lpstr>
      <vt:lpstr>Слайд 4</vt:lpstr>
      <vt:lpstr>Слайд 5</vt:lpstr>
      <vt:lpstr>   Математическая модель руки фехтовальщика </vt:lpstr>
      <vt:lpstr>Цель работы</vt:lpstr>
      <vt:lpstr>Степени свободы</vt:lpstr>
      <vt:lpstr>Задание поворотов</vt:lpstr>
      <vt:lpstr>Кватернионы</vt:lpstr>
      <vt:lpstr>Полезные формулы</vt:lpstr>
      <vt:lpstr>Поворот вектора</vt:lpstr>
      <vt:lpstr>Реализация вращения</vt:lpstr>
      <vt:lpstr>Реализация в пакете MATLAB</vt:lpstr>
      <vt:lpstr>Структура интерфейса программы (на языке С#)</vt:lpstr>
      <vt:lpstr>Вкладка Graph</vt:lpstr>
      <vt:lpstr>Вкладка Settings</vt:lpstr>
      <vt:lpstr>Программная реализация  3D-графики</vt:lpstr>
      <vt:lpstr>Элемент Viewport3D</vt:lpstr>
      <vt:lpstr>Рисование объектов в 3-D</vt:lpstr>
      <vt:lpstr>Манипуляторы</vt:lpstr>
      <vt:lpstr>Последние модификации</vt:lpstr>
      <vt:lpstr>Ближайшие модификации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Курсовой проект по предмету «Информатика»   Математическая модель руки фехтовальщика</dc:title>
  <dc:creator>selkilainen</dc:creator>
  <cp:lastModifiedBy>selkilainen</cp:lastModifiedBy>
  <cp:revision>57</cp:revision>
  <dcterms:created xsi:type="dcterms:W3CDTF">2012-06-22T08:30:45Z</dcterms:created>
  <dcterms:modified xsi:type="dcterms:W3CDTF">2012-11-07T12:21:38Z</dcterms:modified>
</cp:coreProperties>
</file>