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5" r:id="rId4"/>
    <p:sldId id="266" r:id="rId5"/>
    <p:sldId id="259" r:id="rId6"/>
    <p:sldId id="260" r:id="rId7"/>
    <p:sldId id="261" r:id="rId8"/>
    <p:sldId id="262" r:id="rId9"/>
    <p:sldId id="273" r:id="rId10"/>
    <p:sldId id="270" r:id="rId11"/>
    <p:sldId id="277" r:id="rId12"/>
    <p:sldId id="278" r:id="rId13"/>
    <p:sldId id="279" r:id="rId14"/>
    <p:sldId id="280" r:id="rId15"/>
    <p:sldId id="264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09575-D8F3-4781-ACEE-8B7399155A1D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6C8E6-1F26-4FCE-852D-AC460197E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7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6C8E6-1F26-4FCE-852D-AC460197E33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33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3F765-E0C9-0CEB-816D-CA5DF7F7A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0D59E1-7C8A-BC77-5C8F-59C66960F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08385D-D04E-6DBD-53B1-513C11C5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F221-45AC-4C4E-ACB6-43574646D156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17D4B2-12F3-B1CC-CE90-77734195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4A76BC-0430-3615-77E6-E8B342CA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7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506126-9651-6D6D-20A2-750A0537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58B060-F981-80FD-D603-E1CC05AD9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E209A4-B1AF-754A-3738-7BE81D47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A441-CCE3-442D-8FC4-E20167B3548E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D1758D-AC9F-E555-C737-FBA0BAF6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AEDC81-4154-B1D9-D748-4E75B82F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9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15C99C-910C-8617-C8EF-21ECDB4CB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8E2687-BA82-BC5B-C103-A3158A366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81293D-B325-B252-684B-D84699B9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03-27E7-4E0F-858C-DDCD279F2678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5B502D-5FF1-4298-1337-0BEFB811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4FDF32-34E3-5FD4-8AC8-2CA18F4D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0733F-A642-8E2A-EA66-BA19298B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3751E7-6100-184E-0458-1D94D661F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AF8AF1-F5EF-8B13-3E35-36EA553D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FF56-C762-4FC6-BD2C-833BFD52793C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5B9DE9-082D-16F1-9C6A-14E2B8016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958578-6A26-9143-2C99-8B56E7B8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58D61-5F44-7618-A149-A652B709F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A75FCB-8FD0-2D6C-03DC-8FC46B55A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DE9D46-EAC4-7643-BA30-5C3D576D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984-C6DE-49C6-AB90-BEBB586C0693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19DA47-8F06-51F7-6D9A-B19D2425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717576-7F5F-D224-4BA9-7900230CD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8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6E4E2-4F35-9F37-48D3-BB0F5B31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F4936C-C625-E3EC-FA28-1A136EDFF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F1AA57-8264-7C54-F9A0-41749BB3D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F73DA8-0636-30D4-C7BA-D6CD023D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CF42-32EB-44CB-841C-CFEE6A113321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DDE34A-A704-1DFC-D5D7-3028FD73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41CD46-666C-A6AC-1ADE-931E780F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4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EA2A6-76B9-8883-B0E1-B104C39B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9DEEAB-3435-9001-EBFD-CD9732B5C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FC2332-C8FD-C23B-1548-4F27DA279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009E89-A4BB-2430-1FC9-156D0BE4B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2AEC84-1333-7BBC-D1B0-6F9F08747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3C6219-C8C9-F246-5DD2-EED8A598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566-DF5A-4887-B450-62333D7F8C6E}" type="datetime1">
              <a:rPr lang="ru-RU" smtClean="0"/>
              <a:t>18.06.2024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90B1C0-7F7B-4B9E-7EA2-7F81F350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0511F6-7799-18F6-9249-DCE2B3FE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18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C89DD-F165-318B-9D6E-6354B6A31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C53317-52A7-6BC9-11CA-1126661F3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755E-0E81-4BF8-9435-AA620E5609EE}" type="datetime1">
              <a:rPr lang="ru-RU" smtClean="0"/>
              <a:t>18.06.2024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A12423-46E9-F389-180C-E5DF887A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B5A6EF-CFA2-B0AD-561D-C1FF3485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7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DACFE7-417D-0C73-7B31-C13F1FAE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DBC5-F7F0-4723-B908-A0B42C0A3FDB}" type="datetime1">
              <a:rPr lang="ru-RU" smtClean="0"/>
              <a:t>18.06.2024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F80BE0-A876-1775-BFF1-4872A800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406EA6-33E9-487E-5EA0-22B64C30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5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DD899-C5DD-4A26-F295-95CD769D1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D3C1DA-977B-83C9-B93B-D7FABBF5C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8E2A5A-D7FE-2946-64AB-B8476C33A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642B15-2AE2-9D7F-E46F-5C32B1892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FE47-FC83-477A-BBC4-2A16FE08835D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833D6A-9918-B614-53CC-7E308379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72053E-DC9B-E7C1-6C92-A71510C9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3B4A3-E15A-A743-195E-276E706F8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6B7A15-42D6-3A7E-BA97-28574505C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49FC61-99CC-5C11-C815-91E30CDF6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B6F5AD-9A00-CC74-E335-210C4C099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C9C-E2DE-4A04-9196-4B9067AF4CFF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F9A5F9-F9FE-8C97-8BB9-A1BC8236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E57799-F06E-7B99-394C-CF665792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5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155080-4435-0BB7-0F5D-6EC9A4A86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937422-717A-E9AC-68FD-8A0A591A5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7BDEF3-BA12-531F-157A-F2C21E24D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9C3EB4-0C16-4E28-8801-CD2135E91A50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AF5128-143D-D907-130E-B74121535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47A2F-8267-CAF3-B66E-19585D227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FB168-B198-4CC6-9C6E-D31DCA62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9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86F14-18C7-164A-F50B-8921612A4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ru-RU" sz="4400">
                <a:solidFill>
                  <a:srgbClr val="FFFFFF"/>
                </a:solidFill>
              </a:rPr>
              <a:t>ОЦЕНКА ЭКОНОМИЧЕСКОГО ЭФФЕКТА НЕФТЕГАЗОВЫХ МЕСТОРОЖДЕНИЙ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E272DF-5560-FFC0-155F-D9F3770AD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ru-RU">
                <a:solidFill>
                  <a:srgbClr val="FFFFFF"/>
                </a:solidFill>
              </a:rPr>
              <a:t>Гаврилов Виталий, гр 5030103/00301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5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6B65F99-C35F-857B-3D6A-87A5F90E0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>
                <a:solidFill>
                  <a:schemeClr val="bg1"/>
                </a:solidFill>
              </a:rPr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90E79-39FF-E448-AD14-9FCE08AA1EE8}"/>
              </a:ext>
            </a:extLst>
          </p:cNvPr>
          <p:cNvSpPr txBox="1"/>
          <p:nvPr/>
        </p:nvSpPr>
        <p:spPr>
          <a:xfrm>
            <a:off x="1195861" y="5525353"/>
            <a:ext cx="49001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Кап. затраты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81,3 млн рублей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Окупаемость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</p:txBody>
      </p:sp>
      <p:pic>
        <p:nvPicPr>
          <p:cNvPr id="4" name="Рисунок 3" descr="Изображение выглядит как диаграмма, текст, линия, График&#10;&#10;Автоматически созданное описание">
            <a:extLst>
              <a:ext uri="{FF2B5EF4-FFF2-40B4-BE49-F238E27FC236}">
                <a16:creationId xmlns:a16="http://schemas.microsoft.com/office/drawing/2014/main" id="{2771FB7A-69D2-3210-9224-BEE8C7E7E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28" y="14241"/>
            <a:ext cx="11704343" cy="559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6B65F99-C35F-857B-3D6A-87A5F90E0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>
                <a:solidFill>
                  <a:schemeClr val="bg1"/>
                </a:solidFill>
              </a:rPr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90E79-39FF-E448-AD14-9FCE08AA1EE8}"/>
              </a:ext>
            </a:extLst>
          </p:cNvPr>
          <p:cNvSpPr txBox="1"/>
          <p:nvPr/>
        </p:nvSpPr>
        <p:spPr>
          <a:xfrm>
            <a:off x="1195862" y="5610807"/>
            <a:ext cx="45992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Кап. затраты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85,5 млн рублей</a:t>
            </a:r>
          </a:p>
        </p:txBody>
      </p:sp>
      <p:pic>
        <p:nvPicPr>
          <p:cNvPr id="6" name="Рисунок 5" descr="Изображение выглядит как текст, диаграмма, линия, График&#10;&#10;Автоматически созданное описание">
            <a:extLst>
              <a:ext uri="{FF2B5EF4-FFF2-40B4-BE49-F238E27FC236}">
                <a16:creationId xmlns:a16="http://schemas.microsoft.com/office/drawing/2014/main" id="{80BADA35-5661-B280-F66D-1645CAB71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28" y="0"/>
            <a:ext cx="11704343" cy="559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11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824707-650A-1F4F-5A13-BC5A1E185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459" y="365297"/>
            <a:ext cx="10545082" cy="517368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6B65F99-C35F-857B-3D6A-87A5F90E0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>
                <a:solidFill>
                  <a:schemeClr val="bg1"/>
                </a:solidFill>
              </a:rPr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90E79-39FF-E448-AD14-9FCE08AA1EE8}"/>
              </a:ext>
            </a:extLst>
          </p:cNvPr>
          <p:cNvSpPr txBox="1"/>
          <p:nvPr/>
        </p:nvSpPr>
        <p:spPr>
          <a:xfrm>
            <a:off x="1195862" y="5610807"/>
            <a:ext cx="45042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Кап. затраты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94,6 млн рублей</a:t>
            </a:r>
          </a:p>
        </p:txBody>
      </p:sp>
      <p:pic>
        <p:nvPicPr>
          <p:cNvPr id="7" name="Рисунок 6" descr="Изображение выглядит как текст, диаграмма, линия, График&#10;&#10;Автоматически созданное описание">
            <a:extLst>
              <a:ext uri="{FF2B5EF4-FFF2-40B4-BE49-F238E27FC236}">
                <a16:creationId xmlns:a16="http://schemas.microsoft.com/office/drawing/2014/main" id="{C2559183-6B64-4DF1-5167-BBEE6F527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28" y="14241"/>
            <a:ext cx="11704343" cy="559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8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824707-650A-1F4F-5A13-BC5A1E185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459" y="365297"/>
            <a:ext cx="10545082" cy="517368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6B65F99-C35F-857B-3D6A-87A5F90E0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>
                <a:solidFill>
                  <a:schemeClr val="bg1"/>
                </a:solidFill>
              </a:rPr>
              <a:t>13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90E79-39FF-E448-AD14-9FCE08AA1EE8}"/>
              </a:ext>
            </a:extLst>
          </p:cNvPr>
          <p:cNvSpPr txBox="1"/>
          <p:nvPr/>
        </p:nvSpPr>
        <p:spPr>
          <a:xfrm>
            <a:off x="1195862" y="5610807"/>
            <a:ext cx="46230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Кап. затраты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82,1 млн рублей</a:t>
            </a:r>
          </a:p>
        </p:txBody>
      </p:sp>
      <p:pic>
        <p:nvPicPr>
          <p:cNvPr id="8" name="Рисунок 7" descr="Изображение выглядит как текст, диаграмма, линия, График&#10;&#10;Автоматически созданное описание">
            <a:extLst>
              <a:ext uri="{FF2B5EF4-FFF2-40B4-BE49-F238E27FC236}">
                <a16:creationId xmlns:a16="http://schemas.microsoft.com/office/drawing/2014/main" id="{BE33B61D-72C4-A7E7-30BC-6074D050F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28" y="14241"/>
            <a:ext cx="11704343" cy="559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5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6B65F99-C35F-857B-3D6A-87A5F90E0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>
                <a:solidFill>
                  <a:schemeClr val="bg1"/>
                </a:solidFill>
              </a:rPr>
              <a:t>14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90E79-39FF-E448-AD14-9FCE08AA1EE8}"/>
              </a:ext>
            </a:extLst>
          </p:cNvPr>
          <p:cNvSpPr txBox="1"/>
          <p:nvPr/>
        </p:nvSpPr>
        <p:spPr>
          <a:xfrm>
            <a:off x="1195861" y="5525353"/>
            <a:ext cx="49001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Кап. затраты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81,3 млн рублей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Окупаемость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</p:txBody>
      </p:sp>
      <p:pic>
        <p:nvPicPr>
          <p:cNvPr id="4" name="Рисунок 3" descr="Изображение выглядит как диаграмма, текст, линия, График&#10;&#10;Автоматически созданное описание">
            <a:extLst>
              <a:ext uri="{FF2B5EF4-FFF2-40B4-BE49-F238E27FC236}">
                <a16:creationId xmlns:a16="http://schemas.microsoft.com/office/drawing/2014/main" id="{2771FB7A-69D2-3210-9224-BEE8C7E7E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28" y="14241"/>
            <a:ext cx="11704343" cy="559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12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EA286-ED95-FFCE-832D-49B12732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  <a:cs typeface="Times New Roman" panose="02020603050405020304" pitchFamily="18" charset="0"/>
              </a:rPr>
              <a:t>Результаты</a:t>
            </a:r>
            <a:endParaRPr lang="en-US" sz="400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3FCF33E-E9F5-710B-7664-6B54E1BA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15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714E92-32DD-7D78-0B9C-4A169A81AF29}"/>
              </a:ext>
            </a:extLst>
          </p:cNvPr>
          <p:cNvSpPr txBox="1"/>
          <p:nvPr/>
        </p:nvSpPr>
        <p:spPr>
          <a:xfrm>
            <a:off x="3322153" y="1888632"/>
            <a:ext cx="55476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модуль успешно разработан и протестирован реальных данных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задача оптимизации с использованием разработанного модуля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 наиболее инвестиционно-привлекательный вариант для бурения</a:t>
            </a:r>
          </a:p>
        </p:txBody>
      </p:sp>
    </p:spTree>
    <p:extLst>
      <p:ext uri="{BB962C8B-B14F-4D97-AF65-F5344CB8AC3E}">
        <p14:creationId xmlns:p14="http://schemas.microsoft.com/office/powerpoint/2010/main" val="1198217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EB7C1-D2D0-4E72-EFB3-ECBDACDD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r>
              <a:rPr lang="en-US" sz="48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48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sz="48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CCA1AF-9F15-EB04-771E-7A84BC67E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удовольствием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</a:t>
            </a:r>
            <a:r>
              <a:rPr lang="ru-RU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en-US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8AD5F0-A4E7-E9C7-B926-7E8C53A2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96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57E4C-FD8D-E6F9-0129-A36B524C0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Цел</a:t>
            </a:r>
            <a:r>
              <a:rPr lang="ru-RU" sz="4000" dirty="0">
                <a:solidFill>
                  <a:srgbClr val="FFFFFF"/>
                </a:solidFill>
              </a:rPr>
              <a:t>ь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работы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DC5560-F0D7-2543-3690-7E0DD3D16FF7}"/>
              </a:ext>
            </a:extLst>
          </p:cNvPr>
          <p:cNvSpPr txBox="1"/>
          <p:nvPr/>
        </p:nvSpPr>
        <p:spPr>
          <a:xfrm>
            <a:off x="5041907" y="1377539"/>
            <a:ext cx="6323699" cy="4465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реализация экономического модуля для эффективных расчетов и прогнозов экономической эффективности добычи нефти на нефтегазовых месторождениях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7F9CE54-12EB-02E1-149E-DCD5E83F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11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57E4C-FD8D-E6F9-0129-A36B524C0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Задачи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DC5560-F0D7-2543-3690-7E0DD3D16FF7}"/>
              </a:ext>
            </a:extLst>
          </p:cNvPr>
          <p:cNvSpPr txBox="1"/>
          <p:nvPr/>
        </p:nvSpPr>
        <p:spPr>
          <a:xfrm>
            <a:off x="5263396" y="1026645"/>
            <a:ext cx="5234391" cy="5193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расчету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FCF и NPV</a:t>
            </a:r>
          </a:p>
          <a:p>
            <a:pPr marL="34290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модуль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Python с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специфики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интегрированного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моделирования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активов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Протестирова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реальных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решением задачи оптимизации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7F9CE54-12EB-02E1-149E-DCD5E83F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14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72D7387-0FBF-8C6C-7143-5ACDC43B5534}"/>
              </a:ext>
            </a:extLst>
          </p:cNvPr>
          <p:cNvSpPr txBox="1">
            <a:spLocks/>
          </p:cNvSpPr>
          <p:nvPr/>
        </p:nvSpPr>
        <p:spPr>
          <a:xfrm>
            <a:off x="569313" y="1887086"/>
            <a:ext cx="2899189" cy="4363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>
                <a:solidFill>
                  <a:srgbClr val="FFFFFF"/>
                </a:solidFill>
              </a:rPr>
              <a:t>Свободный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денежный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поток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(FCF, Free Cash Flow)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85B752-DDA2-3218-4F53-8FCD2476476F}"/>
              </a:ext>
            </a:extLst>
          </p:cNvPr>
          <p:cNvSpPr txBox="1"/>
          <p:nvPr/>
        </p:nvSpPr>
        <p:spPr>
          <a:xfrm>
            <a:off x="8724738" y="2320614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данной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метода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FCF: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прямой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косвенный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9A0F631C-371A-40D4-51A1-CFA4C74AF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548" y="2041881"/>
            <a:ext cx="3539983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остаются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вычета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вложений</a:t>
            </a:r>
            <a:r>
              <a:rPr lang="en-US" sz="2000" dirty="0"/>
              <a:t>.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0756A93-09F7-98DD-6B20-07BECAECF7F5}"/>
              </a:ext>
            </a:extLst>
          </p:cNvPr>
          <p:cNvCxnSpPr/>
          <p:nvPr/>
        </p:nvCxnSpPr>
        <p:spPr>
          <a:xfrm>
            <a:off x="8182099" y="1531917"/>
            <a:ext cx="0" cy="36219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8C78D8A-81E1-70A1-D005-50B88B709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10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E1305-91E3-BC1B-2024-8A995A8C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4000" dirty="0">
                <a:solidFill>
                  <a:srgbClr val="FFFFFF"/>
                </a:solidFill>
              </a:rPr>
              <a:t>Прямой метод расчета </a:t>
            </a:r>
            <a:r>
              <a:rPr lang="en-US" sz="4000" dirty="0">
                <a:solidFill>
                  <a:srgbClr val="FFFFFF"/>
                </a:solidFill>
              </a:rPr>
              <a:t>FCF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8B5A5A-E333-5770-C10B-850777AAD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751" y="2045732"/>
            <a:ext cx="4082498" cy="276652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FCF = OCF -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CapEx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OCF - Операционный денежный поток,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CapEx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Капитальные затраты. </a:t>
            </a:r>
          </a:p>
          <a:p>
            <a:endParaRPr lang="ru-RU" sz="2000" dirty="0"/>
          </a:p>
        </p:txBody>
      </p:sp>
      <p:pic>
        <p:nvPicPr>
          <p:cNvPr id="5" name="Picture 4" descr="Кнопки калькулятора: крупный план">
            <a:extLst>
              <a:ext uri="{FF2B5EF4-FFF2-40B4-BE49-F238E27FC236}">
                <a16:creationId xmlns:a16="http://schemas.microsoft.com/office/drawing/2014/main" id="{E0B10D79-961A-B912-E0DD-973760E870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63" r="33598" b="-1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7930EA-6E25-ABDC-E930-0DCBC41C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>
                <a:solidFill>
                  <a:schemeClr val="tx1"/>
                </a:solidFill>
              </a:r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84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F1007-837E-E56D-6638-107824B4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4000" dirty="0">
                <a:solidFill>
                  <a:srgbClr val="FFFFFF"/>
                </a:solidFill>
              </a:rPr>
              <a:t>Косвенный метод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FD483-0DAA-1B76-6436-E946D6F7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824" y="701192"/>
            <a:ext cx="5319932" cy="547589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FCF = EBITDA - TAX - NWC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CapEx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уплаченный налог, 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CapEx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затраты,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NWC (Net working capital change)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оборотном капитале.</a:t>
            </a:r>
          </a:p>
          <a:p>
            <a:endParaRPr lang="ru-RU" sz="2000" dirty="0"/>
          </a:p>
        </p:txBody>
      </p:sp>
      <p:pic>
        <p:nvPicPr>
          <p:cNvPr id="5" name="Picture 4" descr="Документ с графиком и ручкой">
            <a:extLst>
              <a:ext uri="{FF2B5EF4-FFF2-40B4-BE49-F238E27FC236}">
                <a16:creationId xmlns:a16="http://schemas.microsoft.com/office/drawing/2014/main" id="{18B072FD-FC6C-6EAB-DAD2-9C2F7ACF0C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93" r="23271" b="-1"/>
          <a:stretch/>
        </p:blipFill>
        <p:spPr>
          <a:xfrm>
            <a:off x="9262753" y="10"/>
            <a:ext cx="2929246" cy="685799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6E6C70-7AD9-65A1-EBF8-3FADD45E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>
                <a:solidFill>
                  <a:schemeClr val="tx1"/>
                </a:solidFill>
              </a:r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7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108CC-8BA9-111E-839A-584EBC28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4959603" cy="1642969"/>
          </a:xfrm>
        </p:spPr>
        <p:txBody>
          <a:bodyPr anchor="b">
            <a:normAutofit/>
          </a:bodyPr>
          <a:lstStyle/>
          <a:p>
            <a:r>
              <a:rPr lang="ru-RU" sz="3700" dirty="0"/>
              <a:t>Чистая приведенная стоимость </a:t>
            </a:r>
            <a:br>
              <a:rPr lang="ru-RU" sz="3700" dirty="0"/>
            </a:br>
            <a:r>
              <a:rPr lang="ru-RU" sz="3700" dirty="0"/>
              <a:t>(NPV, Net </a:t>
            </a:r>
            <a:r>
              <a:rPr lang="ru-RU" sz="3700" dirty="0" err="1"/>
              <a:t>Present</a:t>
            </a:r>
            <a:r>
              <a:rPr lang="ru-RU" sz="3700" dirty="0"/>
              <a:t> Value)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BE1132-9A22-3DDE-B67A-80775FA9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>
                <a:solidFill>
                  <a:schemeClr val="bg1"/>
                </a:solidFill>
              </a:r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BA0105-6801-C6ED-0E1B-A98216DFA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4959603" cy="138169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— это сумма годовых потоков платежей, приведённых к сегодняшнему дню с помощью заранее определенной ставки дисконтирования.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0874B2E-EE7E-289B-55B8-18EAC522E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397" y="1611515"/>
            <a:ext cx="2724530" cy="1066949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B4CB0FB-C5B3-1F1B-62AE-2D9EC91E5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142" y="2914653"/>
            <a:ext cx="6367336" cy="284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70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EA286-ED95-FFCE-832D-49B12732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Программная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реализация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A544602-83C8-B8D4-24AC-4F9F6325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B168-B198-4CC6-9C6E-D31DCA62017E}" type="slidenum">
              <a:rPr lang="ru-RU" smtClean="0"/>
              <a:t>8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5AAEAB8-3723-6EBC-6276-1336C74F4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702" y="2079940"/>
            <a:ext cx="8354591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95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EA286-ED95-FFCE-832D-49B12732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cs typeface="Times New Roman" panose="02020603050405020304" pitchFamily="18" charset="0"/>
              </a:rPr>
              <a:t>Задача</a:t>
            </a:r>
            <a:r>
              <a:rPr lang="en-US" sz="4800" kern="1200" dirty="0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cs typeface="Times New Roman" panose="02020603050405020304" pitchFamily="18" charset="0"/>
              </a:rPr>
              <a:t>оптимизации</a:t>
            </a:r>
            <a:r>
              <a:rPr lang="en-US" sz="4800" kern="1200" dirty="0">
                <a:solidFill>
                  <a:srgbClr val="FFFFFF"/>
                </a:solidFill>
                <a:cs typeface="Times New Roman" panose="02020603050405020304" pitchFamily="18" charset="0"/>
              </a:rPr>
              <a:t> с </a:t>
            </a:r>
            <a:r>
              <a:rPr lang="en-US" sz="4800" kern="1200" dirty="0" err="1">
                <a:solidFill>
                  <a:srgbClr val="FFFFFF"/>
                </a:solidFill>
                <a:cs typeface="Times New Roman" panose="02020603050405020304" pitchFamily="18" charset="0"/>
              </a:rPr>
              <a:t>использованием</a:t>
            </a:r>
            <a:r>
              <a:rPr lang="en-US" sz="4800" kern="1200" dirty="0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cs typeface="Times New Roman" panose="02020603050405020304" pitchFamily="18" charset="0"/>
              </a:rPr>
              <a:t>программного</a:t>
            </a:r>
            <a:r>
              <a:rPr lang="en-US" sz="4800" kern="1200" dirty="0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cs typeface="Times New Roman" panose="02020603050405020304" pitchFamily="18" charset="0"/>
              </a:rPr>
              <a:t>модуля</a:t>
            </a:r>
            <a:endParaRPr lang="en-US" sz="4800" kern="120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A544602-83C8-B8D4-24AC-4F9F6325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46837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DFB168-B198-4CC6-9C6E-D31DCA62017E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C09828-88DC-409B-56E0-01D2830CD76E}"/>
              </a:ext>
            </a:extLst>
          </p:cNvPr>
          <p:cNvSpPr txBox="1"/>
          <p:nvPr/>
        </p:nvSpPr>
        <p:spPr>
          <a:xfrm>
            <a:off x="830027" y="4922595"/>
            <a:ext cx="2287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варианта скважин для бурения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27D882-E4C2-6A1F-16A6-78B25499DA3F}"/>
              </a:ext>
            </a:extLst>
          </p:cNvPr>
          <p:cNvSpPr txBox="1"/>
          <p:nvPr/>
        </p:nvSpPr>
        <p:spPr>
          <a:xfrm>
            <a:off x="3947961" y="4794401"/>
            <a:ext cx="3764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– расшивка инфраструктуры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– бурение и ввод в эксплуатацию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F91C6D-B81E-920F-45C2-8A0DE5727CDD}"/>
              </a:ext>
            </a:extLst>
          </p:cNvPr>
          <p:cNvSpPr txBox="1"/>
          <p:nvPr/>
        </p:nvSpPr>
        <p:spPr>
          <a:xfrm>
            <a:off x="8118610" y="4969016"/>
            <a:ext cx="31762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затраты на расшивку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90 млн.</a:t>
            </a:r>
          </a:p>
        </p:txBody>
      </p:sp>
    </p:spTree>
    <p:extLst>
      <p:ext uri="{BB962C8B-B14F-4D97-AF65-F5344CB8AC3E}">
        <p14:creationId xmlns:p14="http://schemas.microsoft.com/office/powerpoint/2010/main" val="422780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325</Words>
  <Application>Microsoft Office PowerPoint</Application>
  <PresentationFormat>Широкоэкранный</PresentationFormat>
  <Paragraphs>60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Times New Roman</vt:lpstr>
      <vt:lpstr>Тема Office</vt:lpstr>
      <vt:lpstr>ОЦЕНКА ЭКОНОМИЧЕСКОГО ЭФФЕКТА НЕФТЕГАЗОВЫХ МЕСТОРОЖДЕНИЙ</vt:lpstr>
      <vt:lpstr>Цель работы</vt:lpstr>
      <vt:lpstr>Задачи</vt:lpstr>
      <vt:lpstr>Презентация PowerPoint</vt:lpstr>
      <vt:lpstr>Прямой метод расчета FCF</vt:lpstr>
      <vt:lpstr>Косвенный метод</vt:lpstr>
      <vt:lpstr>Чистая приведенная стоимость  (NPV, Net Present Value) </vt:lpstr>
      <vt:lpstr>Программная реализация </vt:lpstr>
      <vt:lpstr>Задача оптимизации с использованием программного модуля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Гаврилов Виталий Алексеевич</dc:creator>
  <cp:lastModifiedBy>Гаврилов Виталий Алексеевич</cp:lastModifiedBy>
  <cp:revision>13</cp:revision>
  <dcterms:created xsi:type="dcterms:W3CDTF">2024-06-01T16:26:19Z</dcterms:created>
  <dcterms:modified xsi:type="dcterms:W3CDTF">2024-06-18T05:36:13Z</dcterms:modified>
</cp:coreProperties>
</file>