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3" r:id="rId13"/>
    <p:sldId id="267" r:id="rId14"/>
    <p:sldId id="271" r:id="rId15"/>
    <p:sldId id="272" r:id="rId16"/>
    <p:sldId id="268" r:id="rId17"/>
    <p:sldId id="274" r:id="rId18"/>
    <p:sldId id="26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47E6C-6E3F-4E70-8360-FDB531AAEDCC}" type="datetimeFigureOut">
              <a:rPr lang="ru-RU" smtClean="0"/>
              <a:t>30.06.2022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5929-6DCB-4C9C-A244-2A54132E97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48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4CE33-440D-4079-BD7B-ED30169B6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31074A-9D73-432F-A0D4-2115BFE27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B6BCA8-8387-40C7-8A00-3D8CFC028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EA72-7E11-47C4-8C81-7A6E0855F8D0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03E0C1-EE10-4886-B0F7-F340184B2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E6C248-4CFB-424D-8BE6-52967D72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30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D918B8-BB38-474D-8858-2562C34C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5315BC-034D-48E0-BDED-2718651AF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AC98B9-08F2-4B3F-B0F1-35BD38FF3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10B-960E-40D9-A6B3-B09E0A94628E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7DACF2-2D62-47E1-87C9-A65367C7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559B99-1632-43A4-82AD-7170AFB08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1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5F79996-B6D8-4771-A59A-C4252454F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9F88C4-363A-4FCB-9FAC-F087952AC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BC37DB-13F7-4413-9561-3D3C9ED1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B713-75E5-461B-8EA6-43D66A89DBB8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9AB2C8-8977-43A0-AF4D-B60035017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127C9B-9A9C-47EB-B05D-F2D4356B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01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EB306A-95AF-4951-9246-A7262158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CA0CAB-99AC-44DA-BAEA-E2D85E91F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80125E-EE75-4DD3-B254-9F38ABD5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21E6-70F6-4C47-A550-549DC51CE3AA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9F0336-18BB-472A-96D2-15B6CDB0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787AE6-B0FF-4968-90EA-7D254C3A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5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D1525A-BF5A-4D79-95C9-BAFDB5823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2B4DCB-088A-4BCE-8B15-0F8E1BCE4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CE9F72-B2BE-4C70-8792-D46FB24C9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485E-5A77-4AC6-A4FB-27CF260F00C7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5083F4-0669-4403-9158-0B9A83AA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54AF18-43CB-43FC-A099-785CBABD6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20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F0A3F-855D-4029-B0B0-407A55147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C9DCCC-1B18-4367-866D-298D6AB9CE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193DF0-5B26-4FB0-AFA8-81119470A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067EBE-ACCA-4EE1-A928-9A6F69BD5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0ECA6-7934-4A0B-8999-1FF5B1A9453D}" type="datetime1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1453DC-21C4-4293-A4ED-EB56CA319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B6A5BF-9802-43EE-B719-FFB6E5C9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12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A7641-9581-4C01-8B65-CBB19867E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43B1D8-8149-4B52-B8FE-291ABEE2B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9E71CD-0A00-4A76-8B08-9B5CFF76A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DCC032-BDE8-4F38-8448-172EC2CDD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FA5B7FA-B169-4C94-A3B4-20D6FC90C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E7A456-5E6F-4F52-8F15-B0F18809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B90E-FC00-447C-9C56-199D36B7026E}" type="datetime1">
              <a:rPr lang="ru-RU" smtClean="0"/>
              <a:t>30.06.2022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A3EB860-E92E-4948-B8CB-FF070F46D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1DA91F9-0B9A-4964-B1C7-3FBF52332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74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FA4980-6B58-4DF3-8943-3F9A36381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244E75A-2C75-4887-9DCD-7DAA0C3C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853A-D361-4592-B737-87CD34F9235B}" type="datetime1">
              <a:rPr lang="ru-RU" smtClean="0"/>
              <a:t>30.06.2022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365255-29EB-4C09-8003-57E3E18A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ECC78F8-992C-446E-AB9D-EE379DB9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1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E19ED2-CF25-4E33-B5FE-17D82EFD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5B05-17CB-4F01-A0CA-E68BD6D8FF5A}" type="datetime1">
              <a:rPr lang="ru-RU" smtClean="0"/>
              <a:t>30.06.2022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63698CB-3928-4CEC-9C36-BD9CDA48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7EC39F-FC59-4E7E-AF01-40CC4C29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67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15CF12-6F99-4D80-83F8-BE2E8B3C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702082-2E0F-42D5-B3A3-B13BD762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25BC12-C547-4292-8AA1-F5BB9F187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BBCFC1-7009-4D11-9D24-F302086B9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9A37-4E0C-4D76-A10D-D193A3C507BA}" type="datetime1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0B48BD-ABD7-4202-B267-193461837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CFD765-5D0E-405F-A5E5-0E31C7F27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20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14DA1-1CC3-46CF-AC5B-56BC7EC40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B74DC0-679F-4E8C-8A1D-A63234183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0769F0-DA05-4775-B650-D18B9709D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844707-18DC-4CA5-B1D2-2233ED261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90B2F-AE46-4C2B-850C-55C5576FF218}" type="datetime1">
              <a:rPr lang="ru-RU" smtClean="0"/>
              <a:t>30.06.2022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DE03DF-EA2C-4C6E-9BD1-4984EEB4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7DB3C2-DBC1-40D2-BF51-1F883B528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6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442BE-4114-4ADA-AD38-C9F24EB8D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7E7544-D17D-445E-ACFA-1F5AFCFD3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3ABA66-1B9E-48B1-8E6A-32A6B192D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0361B-8B35-4B83-BED4-DA8F920BA7D0}" type="datetime1">
              <a:rPr lang="ru-RU" smtClean="0"/>
              <a:t>30.06.2022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A6D07D-BCCB-4177-A116-9C306B426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045FA-F32D-4A91-A5E9-5A63868FE7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8C0A3-B724-4FC3-B0E7-EBB7B614BD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89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7BD97C-C5C9-4A66-A4FF-777EA94D4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13598"/>
            <a:ext cx="9144000" cy="1655762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 группы 5030103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80301 Клочко Д. А.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ВШТМиМФ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к. ф.-м. н. Бабенков М.Б.</a:t>
            </a:r>
          </a:p>
          <a:p>
            <a:pPr algn="r"/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.2022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D5ACDD8-38E5-4086-903D-C4EBBC43FC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47546"/>
            <a:ext cx="9144000" cy="2331147"/>
          </a:xfrm>
        </p:spPr>
        <p:txBody>
          <a:bodyPr>
            <a:normAutofit fontScale="90000"/>
          </a:bodyPr>
          <a:lstStyle/>
          <a:p>
            <a:r>
              <a:rPr lang="ru-RU" sz="2000" cap="small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  <a:t>Санкт-Петербургский политехнический университет Петра Великого</a:t>
            </a:r>
            <a:br>
              <a:rPr lang="ru-RU" sz="2000" cap="small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</a:br>
            <a:r>
              <a:rPr lang="ru-RU" sz="2000" cap="small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  <a:t>Высшая школа теоретической механики и математической физики</a:t>
            </a:r>
            <a:br>
              <a:rPr lang="en-US" sz="2000" cap="small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</a:br>
            <a:br>
              <a:rPr lang="en-US" sz="2000" cap="small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</a:br>
            <a:br>
              <a:rPr lang="en-US" sz="2500" cap="small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</a:br>
            <a:br>
              <a:rPr lang="ru-RU" sz="600" cap="small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</a:br>
            <a:br>
              <a:rPr lang="en-US" sz="2500" cap="small" dirty="0">
                <a:solidFill>
                  <a:prstClr val="black"/>
                </a:solidFill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Расчёт ГРП в установке, моделирующей процессы теплопереноса в рабочей жидкости при росте трещины ГРП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D3F30C-4BFE-4319-B7CB-519E5231E4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65" y="226551"/>
            <a:ext cx="1879538" cy="1791624"/>
          </a:xfrm>
          <a:prstGeom prst="rect">
            <a:avLst/>
          </a:prstGeom>
        </p:spPr>
      </p:pic>
      <p:pic>
        <p:nvPicPr>
          <p:cNvPr id="6" name="Picture 2" descr="C:\Users\ALF\Desktop\Диплом\theor_mech_logo.png">
            <a:extLst>
              <a:ext uri="{FF2B5EF4-FFF2-40B4-BE49-F238E27FC236}">
                <a16:creationId xmlns:a16="http://schemas.microsoft.com/office/drawing/2014/main" id="{C247A152-3527-4637-A409-61AD87C4B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577" y="226551"/>
            <a:ext cx="1461058" cy="146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162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879C3-A1D5-4DB0-BDEB-60ADC870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модель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3E239CC-772B-438D-92EA-F3A1821090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/>
              </a:bodyPr>
              <a:lstStyle/>
              <a:p>
                <a:pPr marL="0" indent="450000" algn="just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Поскольку в модели процесса теплопереноса в рабочей жидкости при росте трещины гидроразрыва пласта теплообмен занимает время, необходимо решить нестационарную задачу теплопроводности, уравнение которой в общем случае записывается в виде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indent="45000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ru-RU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eqArr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𝜌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𝜕</m:t>
                                  </m:r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ru-RU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∇</m:t>
                          </m:r>
                          <m:r>
                            <a:rPr lang="ru-RU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𝜆</m:t>
                              </m:r>
                              <m:r>
                                <m:rPr>
                                  <m:sty m:val="p"/>
                                </m:rPr>
                                <a:rPr lang="ru-RU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∇</m:t>
                              </m:r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𝑇</m:t>
                              </m:r>
                            </m:e>
                          </m:d>
                          <m:r>
                            <a:rPr lang="ru-RU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𝑞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#</m:t>
                          </m:r>
                        </m:e>
                      </m:eqArr>
                    </m:oMath>
                  </m:oMathPara>
                </a14:m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где 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𝜆</m:t>
                    </m:r>
                  </m:oMath>
                </a14:m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коэффициент теплопроводности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</m:oMath>
                </a14:m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плотность рабочей жидкости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теплоёмкость рабочей жидкости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3E239CC-772B-438D-92EA-F3A1821090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638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38C1BE-D3AB-4570-9D60-26BF7972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79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C3983-250D-4631-ABDF-F42AB22D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модель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56EC32E-2DB6-4F43-8C34-220D698FA6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55093"/>
              </a:xfrm>
            </p:spPr>
            <p:txBody>
              <a:bodyPr>
                <a:normAutofit/>
              </a:bodyPr>
              <a:lstStyle/>
              <a:p>
                <a:pPr marL="0" indent="450000" algn="just">
                  <a:lnSpc>
                    <a:spcPct val="150000"/>
                  </a:lnSpc>
                  <a:buNone/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Так как подвод тепла через границу от пластины быстрее, чем перенос тепла вдоль радиуса, </a:t>
                </a:r>
                <a:r>
                  <a:rPr lang="ru-RU" sz="20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кондуктивным</a:t>
                </a: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слагаемым можно пренебречь. </a:t>
                </a:r>
              </a:p>
              <a:p>
                <a:pPr marL="0" indent="450000" algn="just">
                  <a:lnSpc>
                    <a:spcPct val="150000"/>
                  </a:lnSpc>
                  <a:buNone/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Тогда уравнение нестационарного теплопереноса запишется в виде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h𝐴</m:t>
                          </m:r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пл</m:t>
                                  </m:r>
                                </m:sub>
                              </m:sSub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ru-RU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ρc</m:t>
                          </m:r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ru-RU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r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ru-RU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 теплообмена между пластинами и жидкостью</a:t>
                </a:r>
              </a:p>
              <a:p>
                <a:pPr marL="0" indent="45000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sz="20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площадь взаимодействия между пластинами и жидкостью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Начальные условия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45000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d>
                        <m:d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,0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56EC32E-2DB6-4F43-8C34-220D698FA6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55093"/>
              </a:xfrm>
              <a:blipFill>
                <a:blip r:embed="rId2"/>
                <a:stretch>
                  <a:fillRect l="-638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E9B383-6BD8-42BD-9ACE-10E38CD2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2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0FCFD18-EA8C-4046-AA5E-F3472DD4DD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450000" algn="just">
                  <a:lnSpc>
                    <a:spcPct val="150000"/>
                  </a:lnSpc>
                  <a:buNone/>
                </a:pPr>
                <a:r>
                  <a:rPr lang="ru-R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Таким образом, необходимо решить следующее уравнение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ru-RU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𝜕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h𝐴</m:t>
                          </m:r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пл</m:t>
                                  </m:r>
                                </m:sub>
                              </m:sSub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  <m:d>
                                <m:d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ru-RU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ρc</m:t>
                          </m:r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ru-RU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r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заданными начальными условиями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45000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  <m:d>
                        <m:d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,0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0FCFD18-EA8C-4046-AA5E-F3472DD4DD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D86C2A-2F2E-4142-B128-6DA2F6A52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12</a:t>
            </a:fld>
            <a:endParaRPr lang="ru-RU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F5FA1F6-8F88-4F38-91FE-BAF8BD540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модель</a:t>
            </a:r>
          </a:p>
        </p:txBody>
      </p:sp>
    </p:spTree>
    <p:extLst>
      <p:ext uri="{BB962C8B-B14F-4D97-AF65-F5344CB8AC3E}">
        <p14:creationId xmlns:p14="http://schemas.microsoft.com/office/powerpoint/2010/main" val="1184823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DBB57-2072-4853-A2AC-7FCBECE8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895D2F-3010-4D77-8F6B-A510E9606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791" y="1562308"/>
            <a:ext cx="7826418" cy="49305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5D6161D-5A55-470B-819B-1C1EF44767B1}"/>
              </a:ext>
            </a:extLst>
          </p:cNvPr>
          <p:cNvSpPr txBox="1"/>
          <p:nvPr/>
        </p:nvSpPr>
        <p:spPr>
          <a:xfrm>
            <a:off x="3047223" y="6263838"/>
            <a:ext cx="6097554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Рис. </a:t>
            </a:r>
            <a:r>
              <a:rPr lang="en-US" sz="18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5</a:t>
            </a:r>
            <a:r>
              <a:rPr lang="ru-RU" sz="18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Результаты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7AFC9B34-2E8A-48A7-8045-43C0A6885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097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6B11B-70C1-47E3-9192-28ABE9635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для жидкости гидроразрыва на нефтяной основе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8C29012-1618-4305-BB01-84A43B6674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2780" y="1825035"/>
            <a:ext cx="7526439" cy="46678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A49E7C-EBC0-4544-B8BC-716DC216FCF4}"/>
              </a:ext>
            </a:extLst>
          </p:cNvPr>
          <p:cNvSpPr txBox="1"/>
          <p:nvPr/>
        </p:nvSpPr>
        <p:spPr>
          <a:xfrm>
            <a:off x="2179863" y="6263838"/>
            <a:ext cx="7832271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Рис. 6. </a:t>
            </a:r>
            <a:r>
              <a:rPr lang="ru-RU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Результаты для жидкости гидроразрыва на нефтяной основе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CC44E8-0AFF-4F75-8000-107CC5B7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A20EEA-20EA-442E-8A5B-681753E09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для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полиэмульсии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1D2F8F0-1AA3-4ADB-A691-2431AAC44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6043" y="1696670"/>
            <a:ext cx="7579914" cy="47962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35AD25-5378-438F-9728-6325C6F868B6}"/>
              </a:ext>
            </a:extLst>
          </p:cNvPr>
          <p:cNvSpPr txBox="1"/>
          <p:nvPr/>
        </p:nvSpPr>
        <p:spPr>
          <a:xfrm>
            <a:off x="2179864" y="6263838"/>
            <a:ext cx="7832271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Рис. 7. </a:t>
            </a:r>
            <a:r>
              <a:rPr lang="ru-RU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Результаты для </a:t>
            </a:r>
            <a:r>
              <a:rPr lang="ru-RU" dirty="0" err="1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полиэмульсии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A5BDE3-63BB-41EC-B358-080DD8D8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198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1BE59-7910-41E0-94E5-DAE4EF3B4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39257E-6944-42A7-8827-7B285BD6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0448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50000"/>
              </a:lnSpc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данной работе была рассмотрена физическая модель процессов теплопереноса в рабочей жидкости при росте трещины гидроразрыва, а также построена математическая модель данного процесса. В работе были решены поставленные задачи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342900" algn="just">
              <a:lnSpc>
                <a:spcPct val="150000"/>
              </a:lnSpc>
            </a:pPr>
            <a:r>
              <a:rPr 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Проведён а</a:t>
            </a:r>
            <a:r>
              <a:rPr lang="ru-RU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нализ результатов эксперимента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0" indent="0" algn="just">
              <a:lnSpc>
                <a:spcPct val="150000"/>
              </a:lnSpc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результате эксперимента был получен график зависимости размера пятен от времени. На графике есть характерная точка излома, после которой радиус меньшего пятна начинает убывать, а радиус внешнего пятна – расти медленнее, этот момент времени соответствует остановке закачки. </a:t>
            </a:r>
          </a:p>
          <a:p>
            <a:pPr marL="685800" indent="-342900" algn="just">
              <a:lnSpc>
                <a:spcPct val="150000"/>
              </a:lnSpc>
            </a:pPr>
            <a:r>
              <a:rPr lang="ru-RU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Создана математическая модель данного процесса</a:t>
            </a:r>
          </a:p>
          <a:p>
            <a:pPr marL="342900" lvl="0" indent="0" algn="just">
              <a:lnSpc>
                <a:spcPct val="150000"/>
              </a:lnSpc>
              <a:buNone/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5A8A13-7FD2-4E93-AC60-E5F35C11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99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1BE59-7910-41E0-94E5-DAE4EF3B4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39257E-6944-42A7-8827-7B285BD68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0448"/>
          </a:xfrm>
        </p:spPr>
        <p:txBody>
          <a:bodyPr>
            <a:normAutofit fontScale="77500" lnSpcReduction="20000"/>
          </a:bodyPr>
          <a:lstStyle/>
          <a:p>
            <a:pPr marL="685800" indent="-342900" algn="just">
              <a:lnSpc>
                <a:spcPct val="150000"/>
              </a:lnSpc>
            </a:pPr>
            <a:r>
              <a:rPr lang="ru-RU" sz="26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Проведён а</a:t>
            </a:r>
            <a:r>
              <a:rPr lang="ru-RU" sz="2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нализ полученных результатов</a:t>
            </a:r>
            <a:r>
              <a:rPr lang="en-US" sz="26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6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0" algn="just">
              <a:lnSpc>
                <a:spcPct val="150000"/>
              </a:lnSpc>
              <a:buNone/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Нестационарное поле температур был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визуализировано в виде графиков, отражающих динамику температуры в слое в разные моменты времени, для жидкостей разрыва на водной и нефтяной основе, а также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полиэмульсии</a:t>
            </a: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Были выявлены особенности графиков: </a:t>
            </a:r>
          </a:p>
          <a:p>
            <a:pPr marL="800100" indent="4500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Максимум графиков наблюдается в точке, где температура соответствует температуре внешней среды</a:t>
            </a:r>
          </a:p>
          <a:p>
            <a:pPr marL="800100" indent="4500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 временем минимум графика увеличивается, поскольку происходит </a:t>
            </a:r>
            <a:r>
              <a:rPr lang="ru-RU" sz="26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теплообмена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indent="4500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ru-RU" sz="2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Теплообмен протекает быстрее всего для жидкости гидроразрыва на нефтяной основе, и медленнее всего – для </a:t>
            </a:r>
            <a:r>
              <a:rPr lang="ru-RU" sz="2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полиэмульсии</a:t>
            </a:r>
            <a:endParaRPr lang="en-US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0" algn="just">
              <a:lnSpc>
                <a:spcPct val="150000"/>
              </a:lnSpc>
              <a:buNone/>
            </a:pP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5A8A13-7FD2-4E93-AC60-E5F35C11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99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8391E7E-17C8-42B4-8E4B-DA8A3EBB1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509" y="27388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A637734-F68F-4645-BA20-9552FF5E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3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140F3-D354-4337-8C86-3D45826C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гидроразрыва пласта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788D580-3CC6-43D3-BC84-3943C9184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68486" cy="435133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повышения дебита скважины в нефтяной промышленности используется технология гидроразрыва пласта (ГРП)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ГРП заключается в нагнетании в скважину жидкости под большим давлением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описания процесса ГРП используются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и математические модели</a:t>
            </a:r>
          </a:p>
        </p:txBody>
      </p:sp>
      <p:pic>
        <p:nvPicPr>
          <p:cNvPr id="5" name="Picture 2" descr="Водоснабжение. Водоотведение. Теплоснабжение. - Гидроразрыв пласта ...">
            <a:extLst>
              <a:ext uri="{FF2B5EF4-FFF2-40B4-BE49-F238E27FC236}">
                <a16:creationId xmlns:a16="http://schemas.microsoft.com/office/drawing/2014/main" id="{6F3A08F9-0D6A-4BE6-9675-8D2007726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811" y="1825625"/>
            <a:ext cx="6331360" cy="419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100AB89-9288-4E69-B077-8C15464E569B}"/>
              </a:ext>
            </a:extLst>
          </p:cNvPr>
          <p:cNvSpPr/>
          <p:nvPr/>
        </p:nvSpPr>
        <p:spPr>
          <a:xfrm>
            <a:off x="6248668" y="5968252"/>
            <a:ext cx="4265645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Рис. </a:t>
            </a:r>
            <a:r>
              <a:rPr lang="en-US" sz="16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. Гидроразрыв пласта.</a:t>
            </a:r>
            <a:endParaRPr lang="ru-RU" dirty="0">
              <a:effectLst/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1521A424-7977-41DB-9415-46FDE3257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4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0ECD36-44BB-4883-815B-26112CF53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0979D6-247F-4B46-BDF4-13654C379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50000" algn="just">
              <a:lnSpc>
                <a:spcPct val="15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Цель работы </a:t>
            </a:r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– создание математической модели процессов теплопереноса в рабочей жидкости при росте трещины гидроразрыва. </a:t>
            </a:r>
            <a:endParaRPr lang="en-US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5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Задачи: </a:t>
            </a:r>
            <a:endParaRPr lang="ru-RU" sz="2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indent="45000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Обзор литературы по теме существующих физических моделей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Анализ результатов эксперимента 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Изучение параметров, влияющих на процесс теплопереноса в рабочей жидкости 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Создание математической модели данного процесса</a:t>
            </a:r>
          </a:p>
          <a:p>
            <a:pPr indent="450000"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Анализ полученных результатов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187566-4834-40D6-80C4-035437039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31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39B24-B46F-4E82-A650-1FFFB017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установка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3D33933-4D25-48B9-B0A6-F103A296E6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1105" y="1690688"/>
            <a:ext cx="4618372" cy="435133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F3E48702-4AD2-4046-A8BC-DAF1293082E3}"/>
              </a:ext>
            </a:extLst>
          </p:cNvPr>
          <p:cNvSpPr/>
          <p:nvPr/>
        </p:nvSpPr>
        <p:spPr>
          <a:xfrm>
            <a:off x="4207468" y="5833315"/>
            <a:ext cx="4265645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Рис. 2. Схема экспериментальной установки.</a:t>
            </a:r>
            <a:endParaRPr lang="ru-RU" dirty="0">
              <a:effectLst/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721E5DE-8B31-4A19-AA0C-C97531EB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4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A48B3C-CE19-4C97-A589-6C075664F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эксперимента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3B515E-9BE5-4A6F-AE1D-EF7FD2E2B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эксперимента разделяется на три фазы: </a:t>
            </a:r>
          </a:p>
          <a:p>
            <a:pPr marL="0" indent="45000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подготовка к эксперименту</a:t>
            </a:r>
          </a:p>
          <a:p>
            <a:pPr marL="0" indent="45000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закачивание жидкости </a:t>
            </a:r>
          </a:p>
          <a:p>
            <a:pPr marL="0" indent="45000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обработка результатов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D67BC0-3B46-4E79-834B-12124399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0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45290-FF77-4D6D-B8AE-0FB1581D1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эксперимента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40BD53-9BB4-492A-AC63-0746F2A38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оцифровки данных, полученных из видео, был построен график зависимости размера пятен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времени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FA62771-4F98-42E0-82FB-AEEC5D0EDF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434" b="3768"/>
          <a:stretch/>
        </p:blipFill>
        <p:spPr>
          <a:xfrm>
            <a:off x="3204462" y="2827176"/>
            <a:ext cx="5783075" cy="3349787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8D37D49-1796-41A3-A880-FE279E78575C}"/>
              </a:ext>
            </a:extLst>
          </p:cNvPr>
          <p:cNvSpPr/>
          <p:nvPr/>
        </p:nvSpPr>
        <p:spPr>
          <a:xfrm>
            <a:off x="278363" y="6191407"/>
            <a:ext cx="11635273" cy="867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Рис. 3.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График зависимости радиуса пятен от времени.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радиус внешнего пятна,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– радиус внутреннего пятна.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687F93-0604-4E63-A099-624BD8A8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13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8417F-32D1-4C83-BE2A-948687AB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 и предположения модели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4E06D-0238-478F-BE77-B9620DE1E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25000" lnSpcReduction="20000"/>
          </a:bodyPr>
          <a:lstStyle/>
          <a:p>
            <a:pPr marL="0" indent="450000" algn="just">
              <a:lnSpc>
                <a:spcPct val="150000"/>
              </a:lnSpc>
              <a:buNone/>
            </a:pP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</a:t>
            </a:r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7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50000"/>
              </a:lnSpc>
              <a:buNone/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исследования процессов теплопереноса в рабочей жидкости при росте трещины гидроразрыва пласта необходимо составить математическую модель, предсказывающую соотношение объёмов жидкостей разных цветов</a:t>
            </a:r>
            <a:endParaRPr lang="en-US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lnSpc>
                <a:spcPct val="150000"/>
              </a:lnSpc>
              <a:buNone/>
            </a:pP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Предположения модели</a:t>
            </a:r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0000" algn="just">
              <a:lnSpc>
                <a:spcPct val="150000"/>
              </a:lnSpc>
              <a:buNone/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нестационарная задача теплопроводности в цилиндрической системе координат</a:t>
            </a:r>
            <a:r>
              <a:rPr lang="en-US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450000" algn="just">
              <a:lnSpc>
                <a:spcPct val="150000"/>
              </a:lnSpc>
              <a:buAutoNum type="arabicParenR"/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Предположим, что пятно обладает центральной симметрией и представляет собой круг</a:t>
            </a:r>
          </a:p>
          <a:p>
            <a:pPr marL="514350" indent="450000" algn="just">
              <a:lnSpc>
                <a:spcPct val="150000"/>
              </a:lnSpc>
              <a:buAutoNum type="arabicParenR"/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Предположим, что толщина слоя жидкости в зависимости от радиуса r меняется незначительно с тем, чтобы учесть это изменение исключительно в зависимости коэффициента теплоёмкости от радиуса r</a:t>
            </a: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71499E0-9C57-4377-AC72-04E20BB9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9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BF9CA-ECBF-4FBB-B723-E213FB1F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коэффициента теплоёмкости от радиуса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2204A1E-B429-408D-B312-B5E8613169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6560976" cy="4845763"/>
              </a:xfrm>
            </p:spPr>
            <p:txBody>
              <a:bodyPr>
                <a:normAutofit/>
              </a:bodyPr>
              <a:lstStyle/>
              <a:p>
                <a:pPr indent="450000" algn="just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Для нахождения зависимости коэффициента теплоёмкости от радиуса необходимо рассчитать прогиб пластины под распределённой нагрузкой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indent="0" algn="ctr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eqArr>
                      <m:eqArrPr>
                        <m:ctrlPr>
                          <a:rPr lang="ru-RU" sz="20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eqArrPr>
                      <m:e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∆∆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𝑤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𝐷</m:t>
                            </m:r>
                          </m:den>
                        </m:f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</m:e>
                    </m:eqArr>
                  </m:oMath>
                </a14:m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где</m:t>
                      </m:r>
                      <m:r>
                        <a:rPr lang="en-US" sz="20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m:rPr>
                          <m:nor/>
                        </m:rP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– цилиндрическая жёсткость пластины</m:t>
                      </m:r>
                    </m:oMath>
                  </m:oMathPara>
                </a14:m>
                <a:endParaRPr lang="en-US" sz="20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прогиб пластины </a:t>
                </a:r>
                <a:endParaRPr lang="en-US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ru-RU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нагрузка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endParaRPr lang="ru-RU" sz="2000" dirty="0"/>
              </a:p>
              <a:p>
                <a:pPr marL="0" indent="0">
                  <a:buNone/>
                </a:pPr>
                <a:endParaRPr lang="ru-RU" sz="20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2204A1E-B429-408D-B312-B5E8613169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6560976" cy="4845763"/>
              </a:xfrm>
              <a:blipFill>
                <a:blip r:embed="rId2"/>
                <a:stretch>
                  <a:fillRect r="-9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 descr="Изображение выглядит как текст,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77FDEFF4-202F-46C3-BE27-063B8E3113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4513" y="2130787"/>
            <a:ext cx="2854325" cy="298831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F1F0FF-E380-47D5-9853-85CB2C0DE15F}"/>
              </a:ext>
            </a:extLst>
          </p:cNvPr>
          <p:cNvSpPr/>
          <p:nvPr/>
        </p:nvSpPr>
        <p:spPr>
          <a:xfrm>
            <a:off x="7865640" y="5255972"/>
            <a:ext cx="3572069" cy="867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ea typeface="PMingLiU"/>
                <a:cs typeface="Times New Roman" panose="02020603050405020304" pitchFamily="18" charset="0"/>
              </a:rPr>
              <a:t>Рис. 4.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Защемлённая круглая пластина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PMingLiU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202530-7DDA-4DD3-B04C-610B940E6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4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32DF66-A71B-4624-ADDA-F44241B8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коэффициента теплоёмкости от радиуса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B200C4-8AFD-43E8-88CA-08A0707106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/>
              </a:bodyPr>
              <a:lstStyle/>
              <a:p>
                <a:pPr marL="0" indent="450000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Граничные условия для защемлённой пластины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45000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ru-RU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  </m:t>
                      </m:r>
                      <m:f>
                        <m:fPr>
                          <m:ctrlP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𝑑𝑤</m:t>
                          </m:r>
                        </m:num>
                        <m:den>
                          <m:r>
                            <a:rPr lang="ru-RU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ru-RU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Решив уравнение Софи-Жермен, мы получаем выражение для прогиба пластины и можем найти ширину трещины и количество материи, которое находится внутри неё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45000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𝑟</m:t>
                          </m:r>
                        </m:e>
                      </m:d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64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den>
                      </m:f>
                      <m:sSup>
                        <m:sSupPr>
                          <m:ctrlP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ru-RU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450000">
                  <a:lnSpc>
                    <a:spcPct val="150000"/>
                  </a:lnSpc>
                  <a:buNone/>
                </a:pP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увеличением объёма вещества увеличивается коэффициент теплоёмкости. Таким образом, мы имеем слой переменной толщины с </a:t>
                </a:r>
                <a:r>
                  <a:rPr lang="ru-R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непостоянным коэффициентом </a:t>
                </a:r>
                <a:r>
                  <a:rPr lang="ru-R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теплоёмкости.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FB200C4-8AFD-43E8-88CA-08A0707106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638" r="-2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142010-80F5-44EB-B056-E535303C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8C0A3-B724-4FC3-B0E7-EBB7B614BD6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236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790</Words>
  <Application>Microsoft Office PowerPoint</Application>
  <PresentationFormat>Широкоэкранный</PresentationFormat>
  <Paragraphs>102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Courier New</vt:lpstr>
      <vt:lpstr>Times New Roman</vt:lpstr>
      <vt:lpstr>Тема Office</vt:lpstr>
      <vt:lpstr>Санкт-Петербургский политехнический университет Петра Великого Высшая школа теоретической механики и математической физики       Расчёт ГРП в установке, моделирующей процессы теплопереноса в рабочей жидкости при росте трещины ГРП </vt:lpstr>
      <vt:lpstr>Технология гидроразрыва пласта</vt:lpstr>
      <vt:lpstr>Цель работы и задачи</vt:lpstr>
      <vt:lpstr>Экспериментальная установка</vt:lpstr>
      <vt:lpstr>Ход эксперимента</vt:lpstr>
      <vt:lpstr>Результаты эксперимента</vt:lpstr>
      <vt:lpstr>Постановка задачи и предположения модели</vt:lpstr>
      <vt:lpstr>Зависимость коэффициента теплоёмкости от радиуса</vt:lpstr>
      <vt:lpstr>Зависимость коэффициента теплоёмкости от радиуса</vt:lpstr>
      <vt:lpstr>Математическая модель</vt:lpstr>
      <vt:lpstr>Математическая модель</vt:lpstr>
      <vt:lpstr>Математическая модель</vt:lpstr>
      <vt:lpstr>Анализ результатов</vt:lpstr>
      <vt:lpstr>Результаты для жидкости гидроразрыва на нефтяной основе</vt:lpstr>
      <vt:lpstr>Результаты для полиэмульсии</vt:lpstr>
      <vt:lpstr>Заключение</vt:lpstr>
      <vt:lpstr>Заключение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Санкт-Петербургский политехнический университет Петра Великого Высшая школа теоретической механики и математической физики    Расчёт ГРП в установке, моделирующей процессы теплопереноса в рабочей жидкости при росте трещины ГРП   Клочко Дарья Андреевна</dc:title>
  <dc:creator>Dasha Klochko</dc:creator>
  <cp:lastModifiedBy>Dasha Klochko</cp:lastModifiedBy>
  <cp:revision>35</cp:revision>
  <dcterms:created xsi:type="dcterms:W3CDTF">2022-06-07T15:19:07Z</dcterms:created>
  <dcterms:modified xsi:type="dcterms:W3CDTF">2022-06-30T07:47:44Z</dcterms:modified>
</cp:coreProperties>
</file>