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61" r:id="rId2"/>
    <p:sldId id="257" r:id="rId3"/>
    <p:sldId id="274" r:id="rId4"/>
    <p:sldId id="262" r:id="rId5"/>
    <p:sldId id="263" r:id="rId6"/>
    <p:sldId id="264" r:id="rId7"/>
    <p:sldId id="269" r:id="rId8"/>
    <p:sldId id="266" r:id="rId9"/>
    <p:sldId id="275" r:id="rId10"/>
    <p:sldId id="278" r:id="rId11"/>
    <p:sldId id="277" r:id="rId12"/>
    <p:sldId id="273" r:id="rId13"/>
    <p:sldId id="268" r:id="rId14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Старобинский Егор Борисович" initials="СЕБ" lastIdx="5" clrIdx="0">
    <p:extLst>
      <p:ext uri="{19B8F6BF-5375-455C-9EA6-DF929625EA0E}">
        <p15:presenceInfo xmlns:p15="http://schemas.microsoft.com/office/powerpoint/2012/main" userId="S::starob_eb@spbstu.ru::a4d46c9a-2a4f-49c0-8fa2-06c218469a4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C89EF96-8CEA-46FF-86C4-4CE0E760980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706" autoAdjust="0"/>
  </p:normalViewPr>
  <p:slideViewPr>
    <p:cSldViewPr snapToGrid="0">
      <p:cViewPr varScale="1">
        <p:scale>
          <a:sx n="69" d="100"/>
          <a:sy n="69" d="100"/>
        </p:scale>
        <p:origin x="448" y="44"/>
      </p:cViewPr>
      <p:guideLst>
        <p:guide pos="3840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054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2BADECFF-C1E6-41B7-861F-BE2B26CDAB05}" type="datetime1">
              <a:rPr lang="ru-RU" smtClean="0"/>
              <a:t>25.06.2020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1604A0D4-B89B-4ADD-AF9E-38636B40EE4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4738915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6F848B8F-24F3-4766-A59C-71045DA4FEF0}" type="datetime1">
              <a:rPr lang="ru-RU" smtClean="0"/>
              <a:t>25.06.2020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dirty="0"/>
              <a:t>Щелкните, чтобы изменить стили текста образца слайда</a:t>
            </a:r>
          </a:p>
          <a:p>
            <a:pPr lvl="1" rtl="0"/>
            <a:r>
              <a:rPr lang="ru-RU" dirty="0"/>
              <a:t>Второй уровень</a:t>
            </a:r>
          </a:p>
          <a:p>
            <a:pPr lvl="2" rtl="0"/>
            <a:r>
              <a:rPr lang="ru-RU" dirty="0"/>
              <a:t>Третий уровень</a:t>
            </a:r>
          </a:p>
          <a:p>
            <a:pPr lvl="3" rtl="0"/>
            <a:r>
              <a:rPr lang="ru-RU" dirty="0"/>
              <a:t>Четвертый уровень</a:t>
            </a:r>
          </a:p>
          <a:p>
            <a:pPr lvl="4" rtl="0"/>
            <a:r>
              <a:rPr lang="ru-RU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2869989-EB00-4EE7-BCB5-25BDC5BB29F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363614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2869989-EB00-4EE7-BCB5-25BDC5BB29F8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055841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2869989-EB00-4EE7-BCB5-25BDC5BB29F8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03039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2869989-EB00-4EE7-BCB5-25BDC5BB29F8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8432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2869989-EB00-4EE7-BCB5-25BDC5BB29F8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560968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2869989-EB00-4EE7-BCB5-25BDC5BB29F8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75462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Никите не нравится заголовок слайда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676B31-5920-49E7-9B49-AFBF8B74BEF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75507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2869989-EB00-4EE7-BCB5-25BDC5BB29F8}" type="slidenum">
              <a:rPr lang="ru-RU" smtClean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12172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2869989-EB00-4EE7-BCB5-25BDC5BB29F8}" type="slidenum">
              <a:rPr lang="ru-RU" smtClean="0"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12461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2869989-EB00-4EE7-BCB5-25BDC5BB29F8}" type="slidenum">
              <a:rPr lang="ru-RU" smtClean="0"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856981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 userDrawn="1"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6" name="Прямая соединительная линия 5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Прямая соединительная линия 6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единительная линия 14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" name="Группа 22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1" name="Прямая соединительная линия 40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Прямая соединительная линия 41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Прямая соединительная линия 42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Прямая соединительная линия 43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Прямая соединительная линия 44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6" name="Группа 45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2" name="Прямая соединительная линия 51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Прямая соединительная линия 52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Прямая соединительная линия 53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Прямая соединительная линия 54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Прямая соединительная линия 55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7" name="Прямая соединительная линия 46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Прямая соединительная линия 47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Прямая соединительная линия 48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Прямая соединительная линия 49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Прямая соединительная линия 50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Группа 23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5" name="Прямая соединительная линия 24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Прямая соединительная линия 25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Прямая соединительная линия 26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Прямая соединительная линия 27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Прямая соединительная линия 28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0" name="Группа 29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6" name="Прямая соединительная линия 35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Прямая соединительная линия 36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Прямая соединительная линия 37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Прямая соединительная линия 38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Прямая соединительная линия 39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1" name="Прямая соединительная линия 30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Прямая соединительная линия 31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Прямая соединительная линия 32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Прямая соединительная линия 33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Прямая соединительная линия 34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93845" y="1909346"/>
            <a:ext cx="9604310" cy="3383280"/>
          </a:xfrm>
        </p:spPr>
        <p:txBody>
          <a:bodyPr rtlCol="0" anchor="b">
            <a:normAutofit/>
          </a:bodyPr>
          <a:lstStyle>
            <a:lvl1pPr algn="l">
              <a:lnSpc>
                <a:spcPct val="76000"/>
              </a:lnSpc>
              <a:defRPr sz="8000" cap="none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93845" y="5432564"/>
            <a:ext cx="9604310" cy="457200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/>
              <a:t>Образец подзаголовка</a:t>
            </a:r>
            <a:endParaRPr lang="ru-RU" dirty="0"/>
          </a:p>
        </p:txBody>
      </p:sp>
      <p:cxnSp>
        <p:nvCxnSpPr>
          <p:cNvPr id="58" name="Прямая соединительная линия 57"/>
          <p:cNvCxnSpPr/>
          <p:nvPr userDrawn="1"/>
        </p:nvCxnSpPr>
        <p:spPr>
          <a:xfrm>
            <a:off x="1295400" y="5294175"/>
            <a:ext cx="96012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/>
              <a:t>Добавить нижний колонтитул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7A4DA59-E67C-4FA0-BCCF-E5F7BA9F56E0}" type="datetime1">
              <a:rPr lang="ru-RU" smtClean="0"/>
              <a:t>25.06.2020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209314" y="489856"/>
            <a:ext cx="1687286" cy="5301343"/>
          </a:xfrm>
        </p:spPr>
        <p:txBody>
          <a:bodyPr vert="eaVert" rtlCol="0"/>
          <a:lstStyle/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95399" y="489856"/>
            <a:ext cx="7587344" cy="5301343"/>
          </a:xfrm>
        </p:spPr>
        <p:txBody>
          <a:bodyPr vert="eaVert"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/>
              <a:t>Добавить нижний колонтитул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B274FF4-7466-4B02-99AC-2872A26B02E6}" type="datetime1">
              <a:rPr lang="ru-RU" smtClean="0"/>
              <a:t>25.06.2020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/>
              <a:t>Добавить нижний колонтитул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1400"/>
            </a:lvl1pPr>
          </a:lstStyle>
          <a:p>
            <a:fld id="{E9FD2C59-0DF4-4724-823D-1D243A18D330}" type="datetime1">
              <a:rPr lang="ru-RU" smtClean="0"/>
              <a:pPr/>
              <a:t>25.06.2020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720729" y="289224"/>
            <a:ext cx="918882" cy="222436"/>
          </a:xfrm>
        </p:spPr>
        <p:txBody>
          <a:bodyPr rtlCol="0"/>
          <a:lstStyle>
            <a:lvl1pPr>
              <a:defRPr sz="1800"/>
            </a:lvl1pPr>
          </a:lstStyle>
          <a:p>
            <a:fld id="{E31375A4-56A4-47D6-9801-1991572033F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gradFill flip="none" rotWithShape="1">
          <a:gsLst>
            <a:gs pos="0">
              <a:schemeClr val="accent1"/>
            </a:gs>
            <a:gs pos="97000">
              <a:schemeClr val="accent1">
                <a:lumMod val="8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 userDrawn="1"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8" name="Прямая соединительная линия 7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единительная линия 14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Прямая соединительная линия 22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4" name="Группа 23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2" name="Прямая соединительная линия 41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Прямая соединительная линия 42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Прямая соединительная линия 43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Прямая соединительная линия 44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Прямая соединительная линия 45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" name="Группа 46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3" name="Прямая соединительная линия 52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Прямая соединительная линия 53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Прямая соединительная линия 54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Прямая соединительная линия 55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Прямая соединительная линия 56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8" name="Прямая соединительная линия 47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Прямая соединительная линия 48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Прямая соединительная линия 49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Прямая соединительная линия 50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Прямая соединительная линия 51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Группа 24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6" name="Прямая соединительная линия 25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Прямая соединительная линия 26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Прямая соединительная линия 27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Прямая соединительная линия 28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Прямая соединительная линия 29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1" name="Группа 30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7" name="Прямая соединительная линия 36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Прямая соединительная линия 37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Прямая соединительная линия 38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Прямая соединительная линия 39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Прямая соединительная линия 40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2" name="Прямая соединительная линия 31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Прямая соединительная линия 32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Прямая соединительная линия 33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Прямая соединительная линия 34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Прямая соединительная линия 35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2541573"/>
            <a:ext cx="9601200" cy="2743200"/>
          </a:xfrm>
        </p:spPr>
        <p:txBody>
          <a:bodyPr rtlCol="0" anchor="b">
            <a:normAutofit/>
          </a:bodyPr>
          <a:lstStyle>
            <a:lvl1pPr>
              <a:lnSpc>
                <a:spcPct val="85000"/>
              </a:lnSpc>
              <a:defRPr sz="6000" cap="none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5431536"/>
            <a:ext cx="9601200" cy="457200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cxnSp>
        <p:nvCxnSpPr>
          <p:cNvPr id="58" name="Прямая соединительная линия 57"/>
          <p:cNvCxnSpPr/>
          <p:nvPr userDrawn="1"/>
        </p:nvCxnSpPr>
        <p:spPr>
          <a:xfrm>
            <a:off x="1295400" y="5294175"/>
            <a:ext cx="9601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67780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295400" y="1981199"/>
            <a:ext cx="4572000" cy="3810001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24600" y="1981199"/>
            <a:ext cx="4572000" cy="3810001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/>
              <a:t>Добавить нижний колонтитул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7245F29-6259-442E-878C-EC06F22B7CDA}" type="datetime1">
              <a:rPr lang="ru-RU" smtClean="0"/>
              <a:t>25.06.2020</a:t>
            </a:fld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1818322"/>
            <a:ext cx="4572000" cy="64135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295400" y="2503713"/>
            <a:ext cx="4572000" cy="3287487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324600" y="1818322"/>
            <a:ext cx="4572000" cy="64135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324600" y="2503713"/>
            <a:ext cx="4572000" cy="3287487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/>
              <a:t>Добавить нижний колонтитул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29F4573-B3EF-4BCF-9E1C-DDCF2F5F5824}" type="datetime1">
              <a:rPr lang="ru-RU" smtClean="0"/>
              <a:t>25.06.2020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/>
              <a:t>Добавить нижний колонтитул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E878147-EF04-41F1-BB5D-DC2A4E47252A}" type="datetime1">
              <a:rPr lang="ru-RU" smtClean="0"/>
              <a:t>25.06.2020</a:t>
            </a:fld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" name="Группа 160"/>
          <p:cNvGrpSpPr/>
          <p:nvPr userDrawn="1"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162" name="Прямая соединительная линия 161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Прямая соединительная линия 162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Прямая соединительная линия 163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Прямая соединительная линия 164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Прямая соединительная линия 165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Прямая соединительная линия 166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Прямая соединительная линия 167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Прямая соединительная линия 168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Прямая соединительная линия 169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Прямая соединительная линия 170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Прямая соединительная линия 171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Прямая соединительная линия 172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Прямая соединительная линия 173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Прямая соединительная линия 174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Прямая соединительная линия 175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Прямая соединительная линия 176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8" name="Группа 177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196" name="Прямая соединительная линия 195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Прямая соединительная линия 196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Прямая соединительная линия 197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Прямая соединительная линия 198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Прямая соединительная линия 199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1" name="Группа 200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207" name="Прямая соединительная линия 206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8" name="Прямая соединительная линия 207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9" name="Прямая соединительная линия 208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0" name="Прямая соединительная линия 209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1" name="Прямая соединительная линия 210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02" name="Прямая соединительная линия 201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Прямая соединительная линия 202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Прямая соединительная линия 203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" name="Прямая соединительная линия 204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" name="Прямая соединительная линия 205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9" name="Группа 178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180" name="Прямая соединительная линия 179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Прямая соединительная линия 180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Прямая соединительная линия 181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Прямая соединительная линия 182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Прямая соединительная линия 183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85" name="Группа 184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191" name="Прямая соединительная линия 190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2" name="Прямая соединительная линия 191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3" name="Прямая соединительная линия 192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4" name="Прямая соединительная линия 193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5" name="Прямая соединительная линия 194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86" name="Прямая соединительная линия 185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Прямая соединительная линия 186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Прямая соединительная линия 187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Прямая соединительная линия 188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Прямая соединительная линия 189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13" name="Нижний колонтитул 21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/>
              <a:t>Добавить нижний колонтитул</a:t>
            </a:r>
          </a:p>
        </p:txBody>
      </p:sp>
      <p:sp>
        <p:nvSpPr>
          <p:cNvPr id="212" name="Дата 21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EFAFBB7-F6A3-4698-83B6-78991354BA25}" type="datetime1">
              <a:rPr lang="ru-RU" smtClean="0"/>
              <a:t>25.06.2020</a:t>
            </a:fld>
            <a:endParaRPr lang="ru-RU" dirty="0"/>
          </a:p>
        </p:txBody>
      </p:sp>
      <p:sp>
        <p:nvSpPr>
          <p:cNvPr id="214" name="Номер слайда 21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Pr>
        <a:gradFill flip="none" rotWithShape="1">
          <a:gsLst>
            <a:gs pos="0">
              <a:schemeClr val="accent1"/>
            </a:gs>
            <a:gs pos="100000">
              <a:schemeClr val="accent1">
                <a:lumMod val="8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 userDrawn="1"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10" name="Прямая соединительная линия 9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единительная линия 14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Прямая соединительная линия 22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Прямая соединительная линия 23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Прямая соединительная линия 24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6" name="Группа 25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4" name="Прямая соединительная линия 43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Прямая соединительная линия 44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Прямая соединительная линия 45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Прямая соединительная линия 46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Прямая соединительная линия 47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9" name="Группа 48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5" name="Прямая соединительная линия 54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Прямая соединительная линия 55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Прямая соединительная линия 56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Прямая соединительная линия 57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Прямая соединительная линия 58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0" name="Прямая соединительная линия 49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Прямая соединительная линия 50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Прямая соединительная линия 51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Прямая соединительная линия 52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Прямая соединительная линия 53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Группа 26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8" name="Прямая соединительная линия 27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Прямая соединительная линия 28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Прямая соединительная линия 29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Прямая соединительная линия 30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Прямая соединительная линия 31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3" name="Группа 32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9" name="Прямая соединительная линия 38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Прямая соединительная линия 39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Прямая соединительная линия 40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Прямая соединительная линия 41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Прямая соединительная линия 42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4" name="Прямая соединительная линия 33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Прямая соединительная линия 34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Прямая соединительная линия 35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Прямая соединительная линия 36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Прямая соединительная линия 37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" name="Прямоугольник 6"/>
          <p:cNvSpPr/>
          <p:nvPr userDrawn="1"/>
        </p:nvSpPr>
        <p:spPr>
          <a:xfrm>
            <a:off x="0" y="0"/>
            <a:ext cx="7315200" cy="6858000"/>
          </a:xfrm>
          <a:prstGeom prst="rect">
            <a:avLst/>
          </a:prstGeom>
          <a:gradFill>
            <a:gsLst>
              <a:gs pos="69000">
                <a:schemeClr val="bg1"/>
              </a:gs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13152" y="571500"/>
            <a:ext cx="3657600" cy="2197100"/>
          </a:xfrm>
        </p:spPr>
        <p:txBody>
          <a:bodyPr rtlCol="0" anchor="b">
            <a:normAutofit/>
          </a:bodyPr>
          <a:lstStyle>
            <a:lvl1pPr>
              <a:defRPr sz="26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3197" y="571500"/>
            <a:ext cx="6217920" cy="57150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913152" y="2995012"/>
            <a:ext cx="3657600" cy="228595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cxnSp>
        <p:nvCxnSpPr>
          <p:cNvPr id="60" name="Прямая соединительная линия 59"/>
          <p:cNvCxnSpPr/>
          <p:nvPr userDrawn="1"/>
        </p:nvCxnSpPr>
        <p:spPr>
          <a:xfrm>
            <a:off x="7923089" y="2895600"/>
            <a:ext cx="365931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/>
              <a:t>Добавить нижний колонтитул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9C88A5F1-0E82-4E6D-88D8-64DE5E8D5752}" type="datetime1">
              <a:rPr lang="ru-RU" smtClean="0"/>
              <a:t>25.06.2020</a:t>
            </a:fld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E31375A4-56A4-47D6-9801-1991572033F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Pr>
        <a:gradFill flip="none" rotWithShape="1">
          <a:gsLst>
            <a:gs pos="0">
              <a:schemeClr val="accent1"/>
            </a:gs>
            <a:gs pos="100000">
              <a:schemeClr val="accent1">
                <a:lumMod val="8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9" name="Прямая соединительная линия 8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единительная линия 14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Прямая соединительная линия 22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Прямая соединительная линия 23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5" name="Группа 24"/>
            <p:cNvGrpSpPr/>
            <p:nvPr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3" name="Прямая соединительная линия 42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Прямая соединительная линия 43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Прямая соединительная линия 44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Прямая соединительная линия 45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Прямая соединительная линия 46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" name="Группа 47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4" name="Прямая соединительная линия 53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Прямая соединительная линия 54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Прямая соединительная линия 55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Прямая соединительная линия 56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Прямая соединительная линия 57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9" name="Прямая соединительная линия 48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Прямая соединительная линия 49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Прямая соединительная линия 50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Прямая соединительная линия 51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Прямая соединительная линия 52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Группа 25"/>
            <p:cNvGrpSpPr/>
            <p:nvPr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7" name="Прямая соединительная линия 26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Прямая соединительная линия 27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Прямая соединительная линия 28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Прямая соединительная линия 29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Прямая соединительная линия 30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2" name="Группа 31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8" name="Прямая соединительная линия 37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Прямая соединительная линия 38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Прямая соединительная линия 39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Прямая соединительная линия 40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Прямая соединительная линия 41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3" name="Прямая соединительная линия 32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Прямая соединительная линия 33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Прямая соединительная линия 34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Прямая соединительная линия 35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Прямая соединительная линия 36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0" name="Прямоугольник 59"/>
          <p:cNvSpPr/>
          <p:nvPr/>
        </p:nvSpPr>
        <p:spPr>
          <a:xfrm>
            <a:off x="0" y="0"/>
            <a:ext cx="7315200" cy="6858000"/>
          </a:xfrm>
          <a:prstGeom prst="rect">
            <a:avLst/>
          </a:prstGeom>
          <a:gradFill>
            <a:gsLst>
              <a:gs pos="69000">
                <a:schemeClr val="bg1"/>
              </a:gs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cxnSp>
        <p:nvCxnSpPr>
          <p:cNvPr id="59" name="Прямая соединительная линия 58"/>
          <p:cNvCxnSpPr/>
          <p:nvPr/>
        </p:nvCxnSpPr>
        <p:spPr>
          <a:xfrm>
            <a:off x="7923089" y="2895600"/>
            <a:ext cx="365931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09560" y="576072"/>
            <a:ext cx="3657600" cy="2194560"/>
          </a:xfrm>
        </p:spPr>
        <p:txBody>
          <a:bodyPr rtlCol="0" anchor="b">
            <a:normAutofit/>
          </a:bodyPr>
          <a:lstStyle>
            <a:lvl1pPr>
              <a:defRPr sz="26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/>
          </p:cNvSpPr>
          <p:nvPr>
            <p:ph type="pic" idx="1" hasCustomPrompt="1"/>
          </p:nvPr>
        </p:nvSpPr>
        <p:spPr>
          <a:xfrm>
            <a:off x="4412" y="-159"/>
            <a:ext cx="7315200" cy="6858000"/>
          </a:xfrm>
        </p:spPr>
        <p:txBody>
          <a:bodyPr tIns="457200" rtlCol="0">
            <a:normAutofit/>
          </a:bodyPr>
          <a:lstStyle>
            <a:lvl1pPr marL="0" indent="0" algn="ctr" rtl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dirty="0"/>
              <a:t>Щелкните значок, чтобы добавить фото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909560" y="2999232"/>
            <a:ext cx="3657600" cy="2286000"/>
          </a:xfrm>
        </p:spPr>
        <p:txBody>
          <a:bodyPr rtlCol="0"/>
          <a:lstStyle>
            <a:lvl1pPr marL="0" indent="0">
              <a:spcBef>
                <a:spcPts val="12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620318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3000">
              <a:schemeClr val="bg1"/>
            </a:gs>
            <a:gs pos="0">
              <a:schemeClr val="bg1">
                <a:lumMod val="100000"/>
              </a:schemeClr>
            </a:gs>
            <a:gs pos="100000">
              <a:schemeClr val="bg1">
                <a:lumMod val="95000"/>
                <a:alpha val="6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" name="Группа 95"/>
          <p:cNvGrpSpPr/>
          <p:nvPr userDrawn="1"/>
        </p:nvGrpSpPr>
        <p:grpSpPr bwMode="hidden">
          <a:xfrm>
            <a:off x="-1" y="-195943"/>
            <a:ext cx="12192002" cy="6858000"/>
            <a:chOff x="-1" y="0"/>
            <a:chExt cx="12192002" cy="6858000"/>
          </a:xfrm>
        </p:grpSpPr>
        <p:cxnSp>
          <p:nvCxnSpPr>
            <p:cNvPr id="97" name="Прямая соединительная линия 96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Прямая соединительная линия 97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Прямая соединительная линия 98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Прямая соединительная линия 99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Прямая соединительная линия 100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Прямая соединительная линия 101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Прямая соединительная линия 102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Прямая соединительная линия 103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Прямая соединительная линия 104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Прямая соединительная линия 105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Прямая соединительная линия 106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Прямая соединительная линия 107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Прямая соединительная линия 108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Прямая соединительная линия 109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Прямая соединительная линия 110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Прямая соединительная линия 111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3" name="Группа 112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131" name="Прямая соединительная линия 130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Прямая соединительная линия 131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Прямая соединительная линия 132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Прямая соединительная линия 133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Прямая соединительная линия 134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36" name="Группа 135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142" name="Прямая соединительная линия 141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3" name="Прямая соединительная линия 142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4" name="Прямая соединительная линия 143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5" name="Прямая соединительная линия 144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6" name="Прямая соединительная линия 145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37" name="Прямая соединительная линия 136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Прямая соединительная линия 137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Прямая соединительная линия 138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Прямая соединительная линия 139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Прямая соединительная линия 140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4" name="Группа 113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115" name="Прямая соединительная линия 114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Прямая соединительная линия 115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Прямая соединительная линия 116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Прямая соединительная линия 117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Прямая соединительная линия 118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20" name="Группа 119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126" name="Прямая соединительная линия 125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Прямая соединительная линия 126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" name="Прямая соединительная линия 127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Прямая соединительная линия 128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" name="Прямая соединительная линия 129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21" name="Прямая соединительная линия 120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Прямая соединительная линия 121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Прямая соединительная линия 122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Прямая соединительная линия 123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Прямая соединительная линия 124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503853"/>
            <a:ext cx="9601200" cy="114238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1981201"/>
            <a:ext cx="9601200" cy="3809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dirty="0"/>
              <a:t>Щелкните, чтобы изменить стили текста образца слайда</a:t>
            </a:r>
          </a:p>
          <a:p>
            <a:pPr lvl="1" rtl="0"/>
            <a:r>
              <a:rPr lang="ru-RU" dirty="0"/>
              <a:t>Второй уровень</a:t>
            </a:r>
          </a:p>
          <a:p>
            <a:pPr lvl="2" rtl="0"/>
            <a:r>
              <a:rPr lang="ru-RU" dirty="0"/>
              <a:t>Третий уровень</a:t>
            </a:r>
          </a:p>
          <a:p>
            <a:pPr lvl="3" rtl="0"/>
            <a:r>
              <a:rPr lang="ru-RU" dirty="0"/>
              <a:t>Четвертый уровень</a:t>
            </a:r>
          </a:p>
          <a:p>
            <a:pPr lvl="4" rtl="0"/>
            <a:r>
              <a:rPr lang="ru-RU" dirty="0"/>
              <a:t>Пятый уровень</a:t>
            </a:r>
          </a:p>
        </p:txBody>
      </p:sp>
      <p:cxnSp>
        <p:nvCxnSpPr>
          <p:cNvPr id="148" name="Прямая соединительная линия 147"/>
          <p:cNvCxnSpPr/>
          <p:nvPr userDrawn="1"/>
        </p:nvCxnSpPr>
        <p:spPr>
          <a:xfrm>
            <a:off x="609600" y="6172200"/>
            <a:ext cx="10972800" cy="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609601" y="6289679"/>
            <a:ext cx="6128030" cy="2224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 rtl="0"/>
            <a:r>
              <a:rPr lang="ru-RU" dirty="0"/>
              <a:t>Добавить нижний колонтитул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9294042" y="6289679"/>
            <a:ext cx="965946" cy="2224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 rtl="0"/>
            <a:fld id="{82843B2C-2C44-46DD-9BA1-220E2C06C244}" type="datetime1">
              <a:rPr lang="ru-RU" smtClean="0"/>
              <a:t>25.06.2020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665311" y="6289679"/>
            <a:ext cx="918882" cy="2224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 rtl="0"/>
            <a:fld id="{E31375A4-56A4-47D6-9801-1991572033F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9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79388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79388" algn="l" defTabSz="914400" rtl="0" eaLnBrk="1" latinLnBrk="0" hangingPunct="1">
        <a:lnSpc>
          <a:spcPct val="90000"/>
        </a:lnSpc>
        <a:spcBef>
          <a:spcPts val="60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79388" algn="l" defTabSz="914400" rtl="0" eaLnBrk="1" latinLnBrk="0" hangingPunct="1">
        <a:lnSpc>
          <a:spcPct val="90000"/>
        </a:lnSpc>
        <a:spcBef>
          <a:spcPts val="60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878012" indent="0" algn="l" defTabSz="914400" rtl="0" eaLnBrk="1" latinLnBrk="0" hangingPunct="1">
        <a:lnSpc>
          <a:spcPct val="90000"/>
        </a:lnSpc>
        <a:spcBef>
          <a:spcPts val="600"/>
        </a:spcBef>
        <a:buClr>
          <a:schemeClr val="accent1">
            <a:lumMod val="75000"/>
          </a:schemeClr>
        </a:buClr>
        <a:buSzPct val="100000"/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2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60.png"/><Relationship Id="rId10" Type="http://schemas.openxmlformats.org/officeDocument/2006/relationships/image" Target="../media/image3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0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0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93845" y="911818"/>
            <a:ext cx="9604310" cy="3687891"/>
          </a:xfrm>
        </p:spPr>
        <p:txBody>
          <a:bodyPr rtlCol="0">
            <a:normAutofit/>
          </a:bodyPr>
          <a:lstStyle/>
          <a:p>
            <a:pPr algn="ctr"/>
            <a:r>
              <a:rPr lang="ru-RU" sz="2000" cap="small" dirty="0">
                <a:latin typeface="Helvetica Neue" charset="0"/>
                <a:ea typeface="Helvetica Neue" charset="0"/>
                <a:cs typeface="Helvetica Neue" charset="0"/>
              </a:rPr>
              <a:t>Санкт-Петербургский политехнический университет Петра Великого</a:t>
            </a:r>
            <a:br>
              <a:rPr lang="ru-RU" sz="2000" cap="small" dirty="0">
                <a:latin typeface="Helvetica Neue" charset="0"/>
                <a:ea typeface="Helvetica Neue" charset="0"/>
                <a:cs typeface="Helvetica Neue" charset="0"/>
              </a:rPr>
            </a:br>
            <a:r>
              <a:rPr lang="ru-RU" sz="2000" b="0" cap="small" dirty="0">
                <a:latin typeface="Helvetica Neue" charset="0"/>
                <a:ea typeface="Helvetica Neue" charset="0"/>
                <a:cs typeface="Helvetica Neue" charset="0"/>
              </a:rPr>
              <a:t>Высшая школа теоретической механики</a:t>
            </a:r>
            <a:r>
              <a:rPr lang="en-US" sz="2800" cap="small" dirty="0">
                <a:latin typeface="Helvetica Neue" charset="0"/>
                <a:ea typeface="Helvetica Neue" charset="0"/>
                <a:cs typeface="Helvetica Neue" charset="0"/>
              </a:rPr>
              <a:t/>
            </a:r>
            <a:br>
              <a:rPr lang="en-US" sz="2800" cap="small" dirty="0">
                <a:latin typeface="Helvetica Neue" charset="0"/>
                <a:ea typeface="Helvetica Neue" charset="0"/>
                <a:cs typeface="Helvetica Neue" charset="0"/>
              </a:rPr>
            </a:br>
            <a:r>
              <a:rPr lang="ru-RU" sz="700" cap="small" dirty="0">
                <a:latin typeface="Helvetica Neue" charset="0"/>
                <a:ea typeface="Helvetica Neue" charset="0"/>
                <a:cs typeface="Helvetica Neue" charset="0"/>
              </a:rPr>
              <a:t/>
            </a:r>
            <a:br>
              <a:rPr lang="ru-RU" sz="700" cap="small" dirty="0">
                <a:latin typeface="Helvetica Neue" charset="0"/>
                <a:ea typeface="Helvetica Neue" charset="0"/>
                <a:cs typeface="Helvetica Neue" charset="0"/>
              </a:rPr>
            </a:br>
            <a:r>
              <a:rPr lang="en-US" sz="2800" cap="small" dirty="0">
                <a:latin typeface="Helvetica Neue" charset="0"/>
                <a:ea typeface="Helvetica Neue" charset="0"/>
                <a:cs typeface="Helvetica Neue" charset="0"/>
              </a:rPr>
              <a:t/>
            </a:r>
            <a:br>
              <a:rPr lang="en-US" sz="2800" cap="small" dirty="0">
                <a:latin typeface="Helvetica Neue" charset="0"/>
                <a:ea typeface="Helvetica Neue" charset="0"/>
                <a:cs typeface="Helvetica Neue" charset="0"/>
              </a:rPr>
            </a:br>
            <a:r>
              <a:rPr lang="ru-RU" sz="3600" dirty="0"/>
              <a:t/>
            </a:r>
            <a:br>
              <a:rPr lang="ru-RU" sz="3600" dirty="0"/>
            </a:br>
            <a:r>
              <a:rPr lang="ru-RU" sz="2900" b="0" dirty="0"/>
              <a:t>Учет температурных эффектов при моделировании</a:t>
            </a:r>
            <a:br>
              <a:rPr lang="ru-RU" sz="2900" b="0" dirty="0"/>
            </a:br>
            <a:r>
              <a:rPr lang="ru-RU" sz="2900" b="0" dirty="0"/>
              <a:t> </a:t>
            </a:r>
            <a:r>
              <a:rPr lang="ru-RU" sz="2900" b="0" dirty="0" err="1"/>
              <a:t>гидроразрыва</a:t>
            </a:r>
            <a:r>
              <a:rPr lang="ru-RU" sz="2900" b="0" dirty="0"/>
              <a:t> пласта</a:t>
            </a:r>
            <a:r>
              <a:rPr lang="ru-RU" sz="2200" dirty="0"/>
              <a:t/>
            </a:r>
            <a:br>
              <a:rPr lang="ru-RU" sz="2200" dirty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000" b="0" i="1" dirty="0"/>
              <a:t>Свешникова Анастасия Андреевна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93845" y="5404853"/>
            <a:ext cx="9604310" cy="1088309"/>
          </a:xfrm>
        </p:spPr>
        <p:txBody>
          <a:bodyPr rtlCol="0">
            <a:normAutofit/>
          </a:bodyPr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Научный руководитель: к. ф.-м. н. Журавлёва Е.Ю.</a:t>
            </a:r>
          </a:p>
          <a:p>
            <a:pPr algn="ctr"/>
            <a:endParaRPr lang="ru-RU" dirty="0">
              <a:solidFill>
                <a:schemeClr val="tx1"/>
              </a:solidFill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30.0</a:t>
            </a:r>
            <a:r>
              <a:rPr lang="en-US" dirty="0">
                <a:solidFill>
                  <a:schemeClr val="tx1"/>
                </a:solidFill>
              </a:rPr>
              <a:t>6</a:t>
            </a:r>
            <a:r>
              <a:rPr lang="ru-RU" dirty="0">
                <a:solidFill>
                  <a:schemeClr val="tx1"/>
                </a:solidFill>
              </a:rPr>
              <a:t>.2020</a:t>
            </a:r>
          </a:p>
        </p:txBody>
      </p:sp>
    </p:spTree>
    <p:extLst>
      <p:ext uri="{BB962C8B-B14F-4D97-AF65-F5344CB8AC3E}">
        <p14:creationId xmlns:p14="http://schemas.microsoft.com/office/powerpoint/2010/main" val="106904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4310" y="112423"/>
            <a:ext cx="9601200" cy="798474"/>
          </a:xfrm>
        </p:spPr>
        <p:txBody>
          <a:bodyPr/>
          <a:lstStyle/>
          <a:p>
            <a:r>
              <a:rPr lang="ru-RU" dirty="0"/>
              <a:t>Проверка гипотезы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Объект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99547207"/>
                  </p:ext>
                </p:extLst>
              </p:nvPr>
            </p:nvGraphicFramePr>
            <p:xfrm>
              <a:off x="741646" y="3247408"/>
              <a:ext cx="11299558" cy="2240280"/>
            </p:xfrm>
            <a:graphic>
              <a:graphicData uri="http://schemas.openxmlformats.org/drawingml/2006/table">
                <a:tbl>
                  <a:tblPr firstRow="1" firstCol="1" bandRow="1">
                    <a:tableStyleId>{BC89EF96-8CEA-46FF-86C4-4CE0E7609802}</a:tableStyleId>
                  </a:tblPr>
                  <a:tblGrid>
                    <a:gridCol w="808021">
                      <a:extLst>
                        <a:ext uri="{9D8B030D-6E8A-4147-A177-3AD203B41FA5}">
                          <a16:colId xmlns:a16="http://schemas.microsoft.com/office/drawing/2014/main" val="2386585398"/>
                        </a:ext>
                      </a:extLst>
                    </a:gridCol>
                    <a:gridCol w="991402">
                      <a:extLst>
                        <a:ext uri="{9D8B030D-6E8A-4147-A177-3AD203B41FA5}">
                          <a16:colId xmlns:a16="http://schemas.microsoft.com/office/drawing/2014/main" val="3078619041"/>
                        </a:ext>
                      </a:extLst>
                    </a:gridCol>
                    <a:gridCol w="1203158">
                      <a:extLst>
                        <a:ext uri="{9D8B030D-6E8A-4147-A177-3AD203B41FA5}">
                          <a16:colId xmlns:a16="http://schemas.microsoft.com/office/drawing/2014/main" val="3970747094"/>
                        </a:ext>
                      </a:extLst>
                    </a:gridCol>
                    <a:gridCol w="1106906">
                      <a:extLst>
                        <a:ext uri="{9D8B030D-6E8A-4147-A177-3AD203B41FA5}">
                          <a16:colId xmlns:a16="http://schemas.microsoft.com/office/drawing/2014/main" val="611933019"/>
                        </a:ext>
                      </a:extLst>
                    </a:gridCol>
                    <a:gridCol w="1318661">
                      <a:extLst>
                        <a:ext uri="{9D8B030D-6E8A-4147-A177-3AD203B41FA5}">
                          <a16:colId xmlns:a16="http://schemas.microsoft.com/office/drawing/2014/main" val="2561428290"/>
                        </a:ext>
                      </a:extLst>
                    </a:gridCol>
                    <a:gridCol w="1106905">
                      <a:extLst>
                        <a:ext uri="{9D8B030D-6E8A-4147-A177-3AD203B41FA5}">
                          <a16:colId xmlns:a16="http://schemas.microsoft.com/office/drawing/2014/main" val="2581151006"/>
                        </a:ext>
                      </a:extLst>
                    </a:gridCol>
                    <a:gridCol w="1079754">
                      <a:extLst>
                        <a:ext uri="{9D8B030D-6E8A-4147-A177-3AD203B41FA5}">
                          <a16:colId xmlns:a16="http://schemas.microsoft.com/office/drawing/2014/main" val="3563445660"/>
                        </a:ext>
                      </a:extLst>
                    </a:gridCol>
                    <a:gridCol w="1297686">
                      <a:extLst>
                        <a:ext uri="{9D8B030D-6E8A-4147-A177-3AD203B41FA5}">
                          <a16:colId xmlns:a16="http://schemas.microsoft.com/office/drawing/2014/main" val="2447106972"/>
                        </a:ext>
                      </a:extLst>
                    </a:gridCol>
                    <a:gridCol w="798897">
                      <a:extLst>
                        <a:ext uri="{9D8B030D-6E8A-4147-A177-3AD203B41FA5}">
                          <a16:colId xmlns:a16="http://schemas.microsoft.com/office/drawing/2014/main" val="1552019519"/>
                        </a:ext>
                      </a:extLst>
                    </a:gridCol>
                    <a:gridCol w="789271">
                      <a:extLst>
                        <a:ext uri="{9D8B030D-6E8A-4147-A177-3AD203B41FA5}">
                          <a16:colId xmlns:a16="http://schemas.microsoft.com/office/drawing/2014/main" val="3792320850"/>
                        </a:ext>
                      </a:extLst>
                    </a:gridCol>
                    <a:gridCol w="798897">
                      <a:extLst>
                        <a:ext uri="{9D8B030D-6E8A-4147-A177-3AD203B41FA5}">
                          <a16:colId xmlns:a16="http://schemas.microsoft.com/office/drawing/2014/main" val="633017926"/>
                        </a:ext>
                      </a:extLst>
                    </a:gridCol>
                  </a:tblGrid>
                  <a:tr h="894424"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b="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Вариант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b="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Модуль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Температура</a:t>
                          </a:r>
                          <a:r>
                            <a:rPr lang="ru-RU" sz="1400" b="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,</a:t>
                          </a:r>
                        </a:p>
                        <a:p>
                          <a:pPr marL="0" marR="0" indent="0" algn="ctr" defTabSz="914400" rtl="0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ru-RU" sz="1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°</m:t>
                              </m:r>
                            </m:oMath>
                          </a14:m>
                          <a:r>
                            <a:rPr lang="ru-RU" sz="1400" b="0" dirty="0"/>
                            <a:t>С</a:t>
                          </a:r>
                          <a:endParaRPr lang="ru-RU" sz="1400" b="0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pPr marL="0" algn="ctr" defTabSz="914400" rtl="0" eaLnBrk="1" latinLnBrk="0" hangingPunct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endParaRPr lang="ru-RU" sz="1400" b="0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b="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Скорость закачки,</a:t>
                          </a:r>
                        </a:p>
                        <a:p>
                          <a:pPr marL="0" algn="ctr" defTabSz="914400" rtl="0" eaLnBrk="1" latinLnBrk="0" hangingPunct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1400" b="0" i="1" kern="12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lang="ru-RU" sz="1400" b="0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м</m:t>
                                    </m:r>
                                  </m:e>
                                  <m:sup>
                                    <m:r>
                                      <a:rPr lang="ru-RU" sz="1400" b="0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3</m:t>
                                    </m:r>
                                  </m:sup>
                                </m:sSup>
                                <m:r>
                                  <a:rPr lang="ru-RU" sz="1400" b="0" i="0" smtClean="0">
                                    <a:latin typeface="Cambria Math" panose="02040503050406030204" pitchFamily="18" charset="0"/>
                                  </a:rPr>
                                  <m:t>/мин</m:t>
                                </m:r>
                              </m:oMath>
                            </m:oMathPara>
                          </a14:m>
                          <a:endParaRPr lang="ru-RU" sz="1400" b="0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Динамический</a:t>
                          </a:r>
                        </a:p>
                        <a:p>
                          <a:pPr marL="0" algn="ctr" defTabSz="914400" rtl="0" eaLnBrk="1" latinLnBrk="0" hangingPunct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коэффициент</a:t>
                          </a:r>
                          <a:r>
                            <a:rPr lang="ru-RU" sz="1400" b="0" kern="1200" baseline="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в</a:t>
                          </a:r>
                          <a:r>
                            <a:rPr lang="ru-RU" sz="14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язкости,</a:t>
                          </a:r>
                          <a:endParaRPr lang="ru-RU" sz="1400" b="0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pPr marL="0" algn="ctr" defTabSz="914400" rtl="0" eaLnBrk="1" latinLnBrk="0" hangingPunct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b="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Па*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ru-RU" sz="1400" b="0" i="1" kern="1200" dirty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lang="ru-RU" sz="1400" b="0" kern="1200" dirty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с</m:t>
                                  </m:r>
                                </m:e>
                                <m:sup>
                                  <m:r>
                                    <a:rPr lang="en-US" sz="1400" b="0" kern="1200" dirty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𝑛</m:t>
                                  </m:r>
                                </m:sup>
                              </m:sSup>
                            </m:oMath>
                          </a14:m>
                          <a:endParaRPr lang="ru-RU" sz="1400" b="0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Индекс</a:t>
                          </a:r>
                          <a:r>
                            <a:rPr lang="ru-RU" sz="1400" b="0" kern="1200" baseline="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поведения</a:t>
                          </a:r>
                          <a:endParaRPr lang="ru-RU" sz="1400" b="0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0" kern="1200" dirty="0" err="1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Время</a:t>
                          </a:r>
                          <a:r>
                            <a:rPr lang="ru-RU" sz="1400" b="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ГРП, мин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b="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Раскрытие в точке закачки, мм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b="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Длина, м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0" kern="1200" dirty="0" err="1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Высота</a:t>
                          </a:r>
                          <a:r>
                            <a:rPr lang="ru-RU" sz="1400" b="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, м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b="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AR</a:t>
                          </a: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909042234"/>
                      </a:ext>
                    </a:extLst>
                  </a:tr>
                  <a:tr h="214561"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b="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1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Planar</a:t>
                          </a:r>
                          <a:r>
                            <a:rPr lang="en-US" sz="1400" b="0" kern="1200" baseline="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3D</a:t>
                          </a:r>
                          <a:endParaRPr lang="ru-RU" sz="1400" b="0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b="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20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b="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1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0.4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0.6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effectLst/>
                            </a:rPr>
                            <a:t>5</a:t>
                          </a:r>
                          <a:endParaRPr lang="ru-RU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4.43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65.71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45.33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1.45</a:t>
                          </a: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859561387"/>
                      </a:ext>
                    </a:extLst>
                  </a:tr>
                  <a:tr h="214561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400" b="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2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Planar</a:t>
                          </a:r>
                          <a:r>
                            <a:rPr lang="en-US" sz="1400" b="0" kern="1200" baseline="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3D-T</a:t>
                          </a:r>
                          <a:endParaRPr lang="ru-RU" sz="1400" b="0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b="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20-100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b="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1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0.4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0.6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effectLst/>
                            </a:rPr>
                            <a:t>5</a:t>
                          </a:r>
                          <a:endParaRPr lang="ru-RU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2.96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59.61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40.55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1.47</a:t>
                          </a: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750518829"/>
                      </a:ext>
                    </a:extLst>
                  </a:tr>
                  <a:tr h="250145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400" b="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3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Planar</a:t>
                          </a:r>
                          <a:r>
                            <a:rPr lang="en-US" sz="1400" b="0" kern="1200" baseline="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3D</a:t>
                          </a:r>
                          <a:endParaRPr lang="ru-RU" sz="1400" b="0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b="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100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b="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1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0.01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1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effectLst/>
                            </a:rPr>
                            <a:t>5</a:t>
                          </a:r>
                          <a:endParaRPr lang="ru-RU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2.24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141.87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37.17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3.82</a:t>
                          </a: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64351205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Объект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99547207"/>
                  </p:ext>
                </p:extLst>
              </p:nvPr>
            </p:nvGraphicFramePr>
            <p:xfrm>
              <a:off x="741646" y="3247408"/>
              <a:ext cx="11299558" cy="2240280"/>
            </p:xfrm>
            <a:graphic>
              <a:graphicData uri="http://schemas.openxmlformats.org/drawingml/2006/table">
                <a:tbl>
                  <a:tblPr firstRow="1" firstCol="1" bandRow="1">
                    <a:tableStyleId>{BC89EF96-8CEA-46FF-86C4-4CE0E7609802}</a:tableStyleId>
                  </a:tblPr>
                  <a:tblGrid>
                    <a:gridCol w="808021">
                      <a:extLst>
                        <a:ext uri="{9D8B030D-6E8A-4147-A177-3AD203B41FA5}">
                          <a16:colId xmlns:a16="http://schemas.microsoft.com/office/drawing/2014/main" val="2386585398"/>
                        </a:ext>
                      </a:extLst>
                    </a:gridCol>
                    <a:gridCol w="991402">
                      <a:extLst>
                        <a:ext uri="{9D8B030D-6E8A-4147-A177-3AD203B41FA5}">
                          <a16:colId xmlns:a16="http://schemas.microsoft.com/office/drawing/2014/main" val="3078619041"/>
                        </a:ext>
                      </a:extLst>
                    </a:gridCol>
                    <a:gridCol w="1203158">
                      <a:extLst>
                        <a:ext uri="{9D8B030D-6E8A-4147-A177-3AD203B41FA5}">
                          <a16:colId xmlns:a16="http://schemas.microsoft.com/office/drawing/2014/main" val="3970747094"/>
                        </a:ext>
                      </a:extLst>
                    </a:gridCol>
                    <a:gridCol w="1106906">
                      <a:extLst>
                        <a:ext uri="{9D8B030D-6E8A-4147-A177-3AD203B41FA5}">
                          <a16:colId xmlns:a16="http://schemas.microsoft.com/office/drawing/2014/main" val="611933019"/>
                        </a:ext>
                      </a:extLst>
                    </a:gridCol>
                    <a:gridCol w="1318661">
                      <a:extLst>
                        <a:ext uri="{9D8B030D-6E8A-4147-A177-3AD203B41FA5}">
                          <a16:colId xmlns:a16="http://schemas.microsoft.com/office/drawing/2014/main" val="2561428290"/>
                        </a:ext>
                      </a:extLst>
                    </a:gridCol>
                    <a:gridCol w="1106905">
                      <a:extLst>
                        <a:ext uri="{9D8B030D-6E8A-4147-A177-3AD203B41FA5}">
                          <a16:colId xmlns:a16="http://schemas.microsoft.com/office/drawing/2014/main" val="2581151006"/>
                        </a:ext>
                      </a:extLst>
                    </a:gridCol>
                    <a:gridCol w="1079754">
                      <a:extLst>
                        <a:ext uri="{9D8B030D-6E8A-4147-A177-3AD203B41FA5}">
                          <a16:colId xmlns:a16="http://schemas.microsoft.com/office/drawing/2014/main" val="3563445660"/>
                        </a:ext>
                      </a:extLst>
                    </a:gridCol>
                    <a:gridCol w="1297686">
                      <a:extLst>
                        <a:ext uri="{9D8B030D-6E8A-4147-A177-3AD203B41FA5}">
                          <a16:colId xmlns:a16="http://schemas.microsoft.com/office/drawing/2014/main" val="2447106972"/>
                        </a:ext>
                      </a:extLst>
                    </a:gridCol>
                    <a:gridCol w="798897">
                      <a:extLst>
                        <a:ext uri="{9D8B030D-6E8A-4147-A177-3AD203B41FA5}">
                          <a16:colId xmlns:a16="http://schemas.microsoft.com/office/drawing/2014/main" val="1552019519"/>
                        </a:ext>
                      </a:extLst>
                    </a:gridCol>
                    <a:gridCol w="789271">
                      <a:extLst>
                        <a:ext uri="{9D8B030D-6E8A-4147-A177-3AD203B41FA5}">
                          <a16:colId xmlns:a16="http://schemas.microsoft.com/office/drawing/2014/main" val="3792320850"/>
                        </a:ext>
                      </a:extLst>
                    </a:gridCol>
                    <a:gridCol w="798897">
                      <a:extLst>
                        <a:ext uri="{9D8B030D-6E8A-4147-A177-3AD203B41FA5}">
                          <a16:colId xmlns:a16="http://schemas.microsoft.com/office/drawing/2014/main" val="633017926"/>
                        </a:ext>
                      </a:extLst>
                    </a:gridCol>
                  </a:tblGrid>
                  <a:tr h="1280160"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b="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Вариант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b="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Модуль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149495" t="-474" r="-689394" b="-805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271429" t="-474" r="-650000" b="-805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312963" t="-474" r="-447685" b="-805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Индекс</a:t>
                          </a:r>
                          <a:r>
                            <a:rPr lang="ru-RU" sz="1400" b="0" kern="1200" baseline="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поведения</a:t>
                          </a:r>
                          <a:endParaRPr lang="ru-RU" sz="1400" b="0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0" kern="1200" dirty="0" err="1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Время</a:t>
                          </a:r>
                          <a:r>
                            <a:rPr lang="ru-RU" sz="1400" b="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ГРП, мин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b="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Раскрытие в точке закачки, мм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b="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Длина, м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0" kern="1200" dirty="0" err="1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Высота</a:t>
                          </a:r>
                          <a:r>
                            <a:rPr lang="ru-RU" sz="1400" b="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, м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b="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AR</a:t>
                          </a: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909042234"/>
                      </a:ext>
                    </a:extLst>
                  </a:tr>
                  <a:tr h="320040"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b="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1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Planar</a:t>
                          </a:r>
                          <a:r>
                            <a:rPr lang="en-US" sz="1400" b="0" kern="1200" baseline="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3D</a:t>
                          </a:r>
                          <a:endParaRPr lang="ru-RU" sz="1400" b="0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b="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20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b="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1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0.4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0.6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effectLst/>
                            </a:rPr>
                            <a:t>5</a:t>
                          </a:r>
                          <a:endParaRPr lang="ru-RU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4.43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65.71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45.33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1.45</a:t>
                          </a: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859561387"/>
                      </a:ext>
                    </a:extLst>
                  </a:tr>
                  <a:tr h="320040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400" b="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2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Planar</a:t>
                          </a:r>
                          <a:r>
                            <a:rPr lang="en-US" sz="1400" b="0" kern="1200" baseline="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3D-T</a:t>
                          </a:r>
                          <a:endParaRPr lang="ru-RU" sz="1400" b="0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b="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20-100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b="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1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0.4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0.6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effectLst/>
                            </a:rPr>
                            <a:t>5</a:t>
                          </a:r>
                          <a:endParaRPr lang="ru-RU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2.96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59.61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40.55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1.47</a:t>
                          </a: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750518829"/>
                      </a:ext>
                    </a:extLst>
                  </a:tr>
                  <a:tr h="320040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400" b="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3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Planar</a:t>
                          </a:r>
                          <a:r>
                            <a:rPr lang="en-US" sz="1400" b="0" kern="1200" baseline="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3D</a:t>
                          </a:r>
                          <a:endParaRPr lang="ru-RU" sz="1400" b="0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b="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100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b="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1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0.01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1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effectLst/>
                            </a:rPr>
                            <a:t>5</a:t>
                          </a:r>
                          <a:endParaRPr lang="ru-RU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2.24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141.87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37.17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3.82</a:t>
                          </a: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643512056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822340" y="825809"/>
                <a:ext cx="11138170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u="sng" dirty="0"/>
                  <a:t>Проведён расчёт для многослойной несимметричной среды</a:t>
                </a:r>
                <a:r>
                  <a:rPr lang="ru-RU" dirty="0"/>
                  <a:t> (11 слоёв, значения напряжений указаны от верхнего слоя к нижнему: 35, 32, 29, 34, 32, 30, 31, 32, 33, 34, 35 МПа, мощность слоёв составляет 6 м, центральный 10 м). </a:t>
                </a:r>
              </a:p>
              <a:p>
                <a:endParaRPr lang="ru-RU" dirty="0"/>
              </a:p>
              <a:p>
                <a:r>
                  <a:rPr lang="ru-RU" u="sng" dirty="0"/>
                  <a:t>Приведено сравнение расчетов для трех вариантов</a:t>
                </a:r>
                <a:r>
                  <a:rPr lang="ru-RU" dirty="0"/>
                  <a:t>:</a:t>
                </a:r>
              </a:p>
              <a:p>
                <a:pPr marL="342900" indent="-342900">
                  <a:buAutoNum type="arabicPeriod"/>
                </a:pPr>
                <a:r>
                  <a:rPr lang="en-US" dirty="0"/>
                  <a:t>Planar 3D – </a:t>
                </a:r>
                <a:r>
                  <a:rPr lang="ru-RU" dirty="0"/>
                  <a:t>жидкость имеет постоянные свойства при </a:t>
                </a:r>
                <a:r>
                  <a:rPr lang="en-US" dirty="0"/>
                  <a:t>T</a:t>
                </a:r>
                <a:r>
                  <a:rPr lang="ru-RU" dirty="0"/>
                  <a:t>=20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ru-RU" dirty="0"/>
                  <a:t>С</a:t>
                </a:r>
              </a:p>
              <a:p>
                <a:pPr marL="342900" indent="-342900">
                  <a:buAutoNum type="arabicPeriod"/>
                </a:pPr>
                <a:r>
                  <a:rPr lang="en-US" dirty="0"/>
                  <a:t>Planar 3D-T – </a:t>
                </a:r>
                <a:r>
                  <a:rPr lang="ru-RU" dirty="0"/>
                  <a:t>жидкость нагревается от 20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ru-RU" dirty="0"/>
                  <a:t>С до 100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ru-RU" dirty="0"/>
                  <a:t>С, происходит изменение свойств во времени</a:t>
                </a:r>
              </a:p>
              <a:p>
                <a:pPr marL="342900" indent="-342900">
                  <a:buAutoNum type="arabicPeriod"/>
                </a:pPr>
                <a:r>
                  <a:rPr lang="en-US" dirty="0"/>
                  <a:t>Planar 3D - </a:t>
                </a:r>
                <a:r>
                  <a:rPr lang="ru-RU" dirty="0"/>
                  <a:t>жидкость имеет постоянные свойства при </a:t>
                </a:r>
                <a:r>
                  <a:rPr lang="en-US" dirty="0"/>
                  <a:t>T</a:t>
                </a:r>
                <a:r>
                  <a:rPr lang="ru-RU" dirty="0"/>
                  <a:t>=</a:t>
                </a:r>
                <a:r>
                  <a:rPr lang="en-US" dirty="0"/>
                  <a:t>10</a:t>
                </a:r>
                <a:r>
                  <a:rPr lang="ru-RU" dirty="0"/>
                  <a:t>0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ru-RU" dirty="0"/>
                  <a:t>С</a:t>
                </a:r>
                <a:r>
                  <a:rPr lang="en-US" dirty="0"/>
                  <a:t> </a:t>
                </a:r>
                <a:endParaRPr lang="ru-RU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340" y="825809"/>
                <a:ext cx="11138170" cy="2308324"/>
              </a:xfrm>
              <a:prstGeom prst="rect">
                <a:avLst/>
              </a:prstGeom>
              <a:blipFill>
                <a:blip r:embed="rId3"/>
                <a:stretch>
                  <a:fillRect l="-493" t="-1319" b="-316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640694" y="5590398"/>
            <a:ext cx="119333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>
                <a:solidFill>
                  <a:srgbClr val="002060"/>
                </a:solidFill>
              </a:rPr>
              <a:t>Сопоставление вариантов 1 и 2:</a:t>
            </a:r>
          </a:p>
          <a:p>
            <a:r>
              <a:rPr lang="ru-RU" dirty="0">
                <a:solidFill>
                  <a:srgbClr val="002060"/>
                </a:solidFill>
              </a:rPr>
              <a:t>Раскрытие трещины меньше на 33%, длина трещины – на 9%, высота - на 11%. AR изменился незначительно (+/- 2%)</a:t>
            </a:r>
          </a:p>
          <a:p>
            <a:r>
              <a:rPr lang="ru-RU" b="1" i="1" dirty="0">
                <a:solidFill>
                  <a:srgbClr val="002060"/>
                </a:solidFill>
              </a:rPr>
              <a:t>Сопоставление вариантов 3 и 2:</a:t>
            </a:r>
            <a:endParaRPr lang="en-US" dirty="0">
              <a:solidFill>
                <a:srgbClr val="002060"/>
              </a:solidFill>
            </a:endParaRPr>
          </a:p>
          <a:p>
            <a:r>
              <a:rPr lang="ru-RU" dirty="0">
                <a:solidFill>
                  <a:srgbClr val="002060"/>
                </a:solidFill>
              </a:rPr>
              <a:t>Раскрытие трещины меньше на 24%, длина трещины – на 154%, высота - на 19%, AR – на 217%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ru-RU" smtClean="0"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66629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4310" y="112423"/>
            <a:ext cx="9601200" cy="798474"/>
          </a:xfrm>
        </p:spPr>
        <p:txBody>
          <a:bodyPr/>
          <a:lstStyle/>
          <a:p>
            <a:r>
              <a:rPr lang="ru-RU" dirty="0"/>
              <a:t>Проверка гипотезы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Объект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381421050"/>
                  </p:ext>
                </p:extLst>
              </p:nvPr>
            </p:nvGraphicFramePr>
            <p:xfrm>
              <a:off x="741646" y="3219221"/>
              <a:ext cx="11299558" cy="2240280"/>
            </p:xfrm>
            <a:graphic>
              <a:graphicData uri="http://schemas.openxmlformats.org/drawingml/2006/table">
                <a:tbl>
                  <a:tblPr firstRow="1" firstCol="1" bandRow="1">
                    <a:tableStyleId>{BC89EF96-8CEA-46FF-86C4-4CE0E7609802}</a:tableStyleId>
                  </a:tblPr>
                  <a:tblGrid>
                    <a:gridCol w="808021">
                      <a:extLst>
                        <a:ext uri="{9D8B030D-6E8A-4147-A177-3AD203B41FA5}">
                          <a16:colId xmlns:a16="http://schemas.microsoft.com/office/drawing/2014/main" val="2386585398"/>
                        </a:ext>
                      </a:extLst>
                    </a:gridCol>
                    <a:gridCol w="991402">
                      <a:extLst>
                        <a:ext uri="{9D8B030D-6E8A-4147-A177-3AD203B41FA5}">
                          <a16:colId xmlns:a16="http://schemas.microsoft.com/office/drawing/2014/main" val="3078619041"/>
                        </a:ext>
                      </a:extLst>
                    </a:gridCol>
                    <a:gridCol w="1203158">
                      <a:extLst>
                        <a:ext uri="{9D8B030D-6E8A-4147-A177-3AD203B41FA5}">
                          <a16:colId xmlns:a16="http://schemas.microsoft.com/office/drawing/2014/main" val="3970747094"/>
                        </a:ext>
                      </a:extLst>
                    </a:gridCol>
                    <a:gridCol w="1106906">
                      <a:extLst>
                        <a:ext uri="{9D8B030D-6E8A-4147-A177-3AD203B41FA5}">
                          <a16:colId xmlns:a16="http://schemas.microsoft.com/office/drawing/2014/main" val="611933019"/>
                        </a:ext>
                      </a:extLst>
                    </a:gridCol>
                    <a:gridCol w="1318661">
                      <a:extLst>
                        <a:ext uri="{9D8B030D-6E8A-4147-A177-3AD203B41FA5}">
                          <a16:colId xmlns:a16="http://schemas.microsoft.com/office/drawing/2014/main" val="2561428290"/>
                        </a:ext>
                      </a:extLst>
                    </a:gridCol>
                    <a:gridCol w="1106905">
                      <a:extLst>
                        <a:ext uri="{9D8B030D-6E8A-4147-A177-3AD203B41FA5}">
                          <a16:colId xmlns:a16="http://schemas.microsoft.com/office/drawing/2014/main" val="2581151006"/>
                        </a:ext>
                      </a:extLst>
                    </a:gridCol>
                    <a:gridCol w="1079754">
                      <a:extLst>
                        <a:ext uri="{9D8B030D-6E8A-4147-A177-3AD203B41FA5}">
                          <a16:colId xmlns:a16="http://schemas.microsoft.com/office/drawing/2014/main" val="3563445660"/>
                        </a:ext>
                      </a:extLst>
                    </a:gridCol>
                    <a:gridCol w="1297686">
                      <a:extLst>
                        <a:ext uri="{9D8B030D-6E8A-4147-A177-3AD203B41FA5}">
                          <a16:colId xmlns:a16="http://schemas.microsoft.com/office/drawing/2014/main" val="2447106972"/>
                        </a:ext>
                      </a:extLst>
                    </a:gridCol>
                    <a:gridCol w="798897">
                      <a:extLst>
                        <a:ext uri="{9D8B030D-6E8A-4147-A177-3AD203B41FA5}">
                          <a16:colId xmlns:a16="http://schemas.microsoft.com/office/drawing/2014/main" val="1552019519"/>
                        </a:ext>
                      </a:extLst>
                    </a:gridCol>
                    <a:gridCol w="789271">
                      <a:extLst>
                        <a:ext uri="{9D8B030D-6E8A-4147-A177-3AD203B41FA5}">
                          <a16:colId xmlns:a16="http://schemas.microsoft.com/office/drawing/2014/main" val="3792320850"/>
                        </a:ext>
                      </a:extLst>
                    </a:gridCol>
                    <a:gridCol w="798897">
                      <a:extLst>
                        <a:ext uri="{9D8B030D-6E8A-4147-A177-3AD203B41FA5}">
                          <a16:colId xmlns:a16="http://schemas.microsoft.com/office/drawing/2014/main" val="633017926"/>
                        </a:ext>
                      </a:extLst>
                    </a:gridCol>
                  </a:tblGrid>
                  <a:tr h="894424"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b="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Вариант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b="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Модуль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Температура</a:t>
                          </a:r>
                          <a:r>
                            <a:rPr lang="ru-RU" sz="1400" b="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,</a:t>
                          </a:r>
                        </a:p>
                        <a:p>
                          <a:pPr marL="0" marR="0" indent="0" algn="ctr" defTabSz="914400" rtl="0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ru-RU" sz="1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°</m:t>
                              </m:r>
                            </m:oMath>
                          </a14:m>
                          <a:r>
                            <a:rPr lang="ru-RU" sz="1400" b="0" dirty="0"/>
                            <a:t>С</a:t>
                          </a:r>
                          <a:endParaRPr lang="ru-RU" sz="1400" b="0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pPr marL="0" algn="ctr" defTabSz="914400" rtl="0" eaLnBrk="1" latinLnBrk="0" hangingPunct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endParaRPr lang="ru-RU" sz="1400" b="0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b="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Скорость закачки,</a:t>
                          </a:r>
                        </a:p>
                        <a:p>
                          <a:pPr marL="0" algn="ctr" defTabSz="914400" rtl="0" eaLnBrk="1" latinLnBrk="0" hangingPunct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1400" b="0" i="1" kern="12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lang="ru-RU" sz="1400" b="0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м</m:t>
                                    </m:r>
                                  </m:e>
                                  <m:sup>
                                    <m:r>
                                      <a:rPr lang="ru-RU" sz="1400" b="0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3</m:t>
                                    </m:r>
                                  </m:sup>
                                </m:sSup>
                                <m:r>
                                  <a:rPr lang="ru-RU" sz="1400" b="0" i="0" smtClean="0">
                                    <a:latin typeface="Cambria Math" panose="02040503050406030204" pitchFamily="18" charset="0"/>
                                  </a:rPr>
                                  <m:t>/мин</m:t>
                                </m:r>
                              </m:oMath>
                            </m:oMathPara>
                          </a14:m>
                          <a:endParaRPr lang="ru-RU" sz="1400" b="0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Динамический</a:t>
                          </a:r>
                        </a:p>
                        <a:p>
                          <a:pPr marL="0" algn="ctr" defTabSz="914400" rtl="0" eaLnBrk="1" latinLnBrk="0" hangingPunct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коэффициент</a:t>
                          </a:r>
                          <a:r>
                            <a:rPr lang="ru-RU" sz="1400" b="0" kern="1200" baseline="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в</a:t>
                          </a:r>
                          <a:r>
                            <a:rPr lang="ru-RU" sz="14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язкости,</a:t>
                          </a:r>
                          <a:endParaRPr lang="ru-RU" sz="1400" b="0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pPr marL="0" algn="ctr" defTabSz="914400" rtl="0" eaLnBrk="1" latinLnBrk="0" hangingPunct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b="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Па*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ru-RU" sz="1400" b="0" i="1" kern="1200" dirty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lang="ru-RU" sz="1400" b="0" kern="1200" dirty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с</m:t>
                                  </m:r>
                                </m:e>
                                <m:sup>
                                  <m:r>
                                    <a:rPr lang="en-US" sz="1400" b="0" kern="1200" dirty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𝑛</m:t>
                                  </m:r>
                                </m:sup>
                              </m:sSup>
                            </m:oMath>
                          </a14:m>
                          <a:endParaRPr lang="ru-RU" sz="1400" b="0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Индекс</a:t>
                          </a:r>
                          <a:r>
                            <a:rPr lang="ru-RU" sz="1400" b="0" kern="1200" baseline="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поведения</a:t>
                          </a:r>
                          <a:endParaRPr lang="ru-RU" sz="1400" b="0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0" kern="1200" dirty="0" err="1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Время</a:t>
                          </a:r>
                          <a:r>
                            <a:rPr lang="ru-RU" sz="1400" b="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ГРП, мин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b="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Раскрытие в точке закачки, мм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b="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Длина, м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0" kern="1200" dirty="0" err="1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Высота</a:t>
                          </a:r>
                          <a:r>
                            <a:rPr lang="ru-RU" sz="1400" b="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, м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b="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AR</a:t>
                          </a: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909042234"/>
                      </a:ext>
                    </a:extLst>
                  </a:tr>
                  <a:tr h="214561"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b="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1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Planar</a:t>
                          </a:r>
                          <a:r>
                            <a:rPr lang="en-US" sz="1400" b="0" kern="1200" baseline="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3D</a:t>
                          </a:r>
                          <a:endParaRPr lang="ru-RU" sz="1400" b="0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b="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20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b="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1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0.4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0.6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7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4.86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78.68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46.79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1.68</a:t>
                          </a: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859561387"/>
                      </a:ext>
                    </a:extLst>
                  </a:tr>
                  <a:tr h="214561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400" b="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2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Planar</a:t>
                          </a:r>
                          <a:r>
                            <a:rPr lang="en-US" sz="1400" b="0" kern="1200" baseline="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3D-T</a:t>
                          </a:r>
                          <a:endParaRPr lang="ru-RU" sz="1400" b="0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b="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20-100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b="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1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0.4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0.6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7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4.24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68.30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43.28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1.57</a:t>
                          </a: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750518829"/>
                      </a:ext>
                    </a:extLst>
                  </a:tr>
                  <a:tr h="250145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400" b="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3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Planar</a:t>
                          </a:r>
                          <a:r>
                            <a:rPr lang="en-US" sz="1400" b="0" kern="1200" baseline="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3D</a:t>
                          </a:r>
                          <a:endParaRPr lang="ru-RU" sz="1400" b="0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b="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100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b="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1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0.01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1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7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2.4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174.92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44.17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3.96</a:t>
                          </a: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64351205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Объект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381421050"/>
                  </p:ext>
                </p:extLst>
              </p:nvPr>
            </p:nvGraphicFramePr>
            <p:xfrm>
              <a:off x="741646" y="3219221"/>
              <a:ext cx="11299558" cy="2240280"/>
            </p:xfrm>
            <a:graphic>
              <a:graphicData uri="http://schemas.openxmlformats.org/drawingml/2006/table">
                <a:tbl>
                  <a:tblPr firstRow="1" firstCol="1" bandRow="1">
                    <a:tableStyleId>{BC89EF96-8CEA-46FF-86C4-4CE0E7609802}</a:tableStyleId>
                  </a:tblPr>
                  <a:tblGrid>
                    <a:gridCol w="808021">
                      <a:extLst>
                        <a:ext uri="{9D8B030D-6E8A-4147-A177-3AD203B41FA5}">
                          <a16:colId xmlns:a16="http://schemas.microsoft.com/office/drawing/2014/main" val="2386585398"/>
                        </a:ext>
                      </a:extLst>
                    </a:gridCol>
                    <a:gridCol w="991402">
                      <a:extLst>
                        <a:ext uri="{9D8B030D-6E8A-4147-A177-3AD203B41FA5}">
                          <a16:colId xmlns:a16="http://schemas.microsoft.com/office/drawing/2014/main" val="3078619041"/>
                        </a:ext>
                      </a:extLst>
                    </a:gridCol>
                    <a:gridCol w="1203158">
                      <a:extLst>
                        <a:ext uri="{9D8B030D-6E8A-4147-A177-3AD203B41FA5}">
                          <a16:colId xmlns:a16="http://schemas.microsoft.com/office/drawing/2014/main" val="3970747094"/>
                        </a:ext>
                      </a:extLst>
                    </a:gridCol>
                    <a:gridCol w="1106906">
                      <a:extLst>
                        <a:ext uri="{9D8B030D-6E8A-4147-A177-3AD203B41FA5}">
                          <a16:colId xmlns:a16="http://schemas.microsoft.com/office/drawing/2014/main" val="611933019"/>
                        </a:ext>
                      </a:extLst>
                    </a:gridCol>
                    <a:gridCol w="1318661">
                      <a:extLst>
                        <a:ext uri="{9D8B030D-6E8A-4147-A177-3AD203B41FA5}">
                          <a16:colId xmlns:a16="http://schemas.microsoft.com/office/drawing/2014/main" val="2561428290"/>
                        </a:ext>
                      </a:extLst>
                    </a:gridCol>
                    <a:gridCol w="1106905">
                      <a:extLst>
                        <a:ext uri="{9D8B030D-6E8A-4147-A177-3AD203B41FA5}">
                          <a16:colId xmlns:a16="http://schemas.microsoft.com/office/drawing/2014/main" val="2581151006"/>
                        </a:ext>
                      </a:extLst>
                    </a:gridCol>
                    <a:gridCol w="1079754">
                      <a:extLst>
                        <a:ext uri="{9D8B030D-6E8A-4147-A177-3AD203B41FA5}">
                          <a16:colId xmlns:a16="http://schemas.microsoft.com/office/drawing/2014/main" val="3563445660"/>
                        </a:ext>
                      </a:extLst>
                    </a:gridCol>
                    <a:gridCol w="1297686">
                      <a:extLst>
                        <a:ext uri="{9D8B030D-6E8A-4147-A177-3AD203B41FA5}">
                          <a16:colId xmlns:a16="http://schemas.microsoft.com/office/drawing/2014/main" val="2447106972"/>
                        </a:ext>
                      </a:extLst>
                    </a:gridCol>
                    <a:gridCol w="798897">
                      <a:extLst>
                        <a:ext uri="{9D8B030D-6E8A-4147-A177-3AD203B41FA5}">
                          <a16:colId xmlns:a16="http://schemas.microsoft.com/office/drawing/2014/main" val="1552019519"/>
                        </a:ext>
                      </a:extLst>
                    </a:gridCol>
                    <a:gridCol w="789271">
                      <a:extLst>
                        <a:ext uri="{9D8B030D-6E8A-4147-A177-3AD203B41FA5}">
                          <a16:colId xmlns:a16="http://schemas.microsoft.com/office/drawing/2014/main" val="3792320850"/>
                        </a:ext>
                      </a:extLst>
                    </a:gridCol>
                    <a:gridCol w="798897">
                      <a:extLst>
                        <a:ext uri="{9D8B030D-6E8A-4147-A177-3AD203B41FA5}">
                          <a16:colId xmlns:a16="http://schemas.microsoft.com/office/drawing/2014/main" val="633017926"/>
                        </a:ext>
                      </a:extLst>
                    </a:gridCol>
                  </a:tblGrid>
                  <a:tr h="1280160"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b="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Вариант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b="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Модуль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149495" t="-476" r="-689394" b="-809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271429" t="-476" r="-650000" b="-809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312963" t="-476" r="-447685" b="-809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Индекс</a:t>
                          </a:r>
                          <a:r>
                            <a:rPr lang="ru-RU" sz="1400" b="0" kern="1200" baseline="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поведения</a:t>
                          </a:r>
                          <a:endParaRPr lang="ru-RU" sz="1400" b="0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0" kern="1200" dirty="0" err="1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Время</a:t>
                          </a:r>
                          <a:r>
                            <a:rPr lang="ru-RU" sz="1400" b="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ГРП, мин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b="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Раскрытие в точке закачки, мм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b="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Длина, м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0" kern="1200" dirty="0" err="1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Высота</a:t>
                          </a:r>
                          <a:r>
                            <a:rPr lang="ru-RU" sz="1400" b="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, м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b="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AR</a:t>
                          </a: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909042234"/>
                      </a:ext>
                    </a:extLst>
                  </a:tr>
                  <a:tr h="320040"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b="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1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Planar</a:t>
                          </a:r>
                          <a:r>
                            <a:rPr lang="en-US" sz="1400" b="0" kern="1200" baseline="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3D</a:t>
                          </a:r>
                          <a:endParaRPr lang="ru-RU" sz="1400" b="0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b="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20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b="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1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0.4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0.6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7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4.86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78.68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46.79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1.68</a:t>
                          </a: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859561387"/>
                      </a:ext>
                    </a:extLst>
                  </a:tr>
                  <a:tr h="320040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400" b="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2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Planar</a:t>
                          </a:r>
                          <a:r>
                            <a:rPr lang="en-US" sz="1400" b="0" kern="1200" baseline="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3D-T</a:t>
                          </a:r>
                          <a:endParaRPr lang="ru-RU" sz="1400" b="0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b="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20-100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b="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1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0.4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0.6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7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4.24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68.30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43.28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1.57</a:t>
                          </a: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750518829"/>
                      </a:ext>
                    </a:extLst>
                  </a:tr>
                  <a:tr h="320040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400" b="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3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Planar</a:t>
                          </a:r>
                          <a:r>
                            <a:rPr lang="en-US" sz="1400" b="0" kern="1200" baseline="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3D</a:t>
                          </a:r>
                          <a:endParaRPr lang="ru-RU" sz="1400" b="0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b="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100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b="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1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0.01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1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7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2.4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174.92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44.17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3.96</a:t>
                          </a: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643512056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822340" y="910897"/>
                <a:ext cx="11138170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u="sng" dirty="0"/>
                  <a:t>Проведён расчёт для многослойной несимметричной среды</a:t>
                </a:r>
                <a:r>
                  <a:rPr lang="ru-RU" dirty="0"/>
                  <a:t> (11 слоёв, значения напряжений указаны от верхнего слоя к нижнему: 35, 32, 29, 34, 32, 30, 31, 32, 33, 34, 35 МПа, мощность слоёв составляет 6 м, центральный 10 м). </a:t>
                </a:r>
              </a:p>
              <a:p>
                <a:endParaRPr lang="ru-RU" dirty="0"/>
              </a:p>
              <a:p>
                <a:r>
                  <a:rPr lang="ru-RU" u="sng" dirty="0"/>
                  <a:t>Приведено сравнение расчетов для трех вариантов</a:t>
                </a:r>
                <a:r>
                  <a:rPr lang="ru-RU" dirty="0"/>
                  <a:t>:</a:t>
                </a:r>
              </a:p>
              <a:p>
                <a:pPr marL="342900" indent="-342900">
                  <a:buAutoNum type="arabicPeriod"/>
                </a:pPr>
                <a:r>
                  <a:rPr lang="en-US" dirty="0"/>
                  <a:t>Planar 3D – </a:t>
                </a:r>
                <a:r>
                  <a:rPr lang="ru-RU" dirty="0"/>
                  <a:t>жидкость имеет постоянные свойства при </a:t>
                </a:r>
                <a:r>
                  <a:rPr lang="en-US" dirty="0"/>
                  <a:t>T</a:t>
                </a:r>
                <a:r>
                  <a:rPr lang="ru-RU" dirty="0"/>
                  <a:t>=20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ru-RU" dirty="0"/>
                  <a:t>С</a:t>
                </a:r>
              </a:p>
              <a:p>
                <a:pPr marL="342900" indent="-342900">
                  <a:buAutoNum type="arabicPeriod"/>
                </a:pPr>
                <a:r>
                  <a:rPr lang="en-US" dirty="0"/>
                  <a:t>Planar 3D-T – </a:t>
                </a:r>
                <a:r>
                  <a:rPr lang="ru-RU" dirty="0"/>
                  <a:t>жидкость нагревается от 20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ru-RU" dirty="0"/>
                  <a:t>С до 100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ru-RU" dirty="0"/>
                  <a:t>С, происходит изменение свойств во времени</a:t>
                </a:r>
              </a:p>
              <a:p>
                <a:pPr marL="342900" indent="-342900">
                  <a:buAutoNum type="arabicPeriod"/>
                </a:pPr>
                <a:r>
                  <a:rPr lang="en-US" dirty="0"/>
                  <a:t>Planar 3D - </a:t>
                </a:r>
                <a:r>
                  <a:rPr lang="ru-RU" dirty="0"/>
                  <a:t>жидкость имеет постоянные свойства при </a:t>
                </a:r>
                <a:r>
                  <a:rPr lang="en-US" dirty="0"/>
                  <a:t>T</a:t>
                </a:r>
                <a:r>
                  <a:rPr lang="ru-RU" dirty="0"/>
                  <a:t>=</a:t>
                </a:r>
                <a:r>
                  <a:rPr lang="en-US" dirty="0"/>
                  <a:t>10</a:t>
                </a:r>
                <a:r>
                  <a:rPr lang="ru-RU" dirty="0"/>
                  <a:t>0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ru-RU" dirty="0"/>
                  <a:t>С</a:t>
                </a:r>
                <a:r>
                  <a:rPr lang="en-US" dirty="0"/>
                  <a:t> </a:t>
                </a:r>
                <a:endParaRPr lang="ru-RU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340" y="910897"/>
                <a:ext cx="11138170" cy="2308324"/>
              </a:xfrm>
              <a:prstGeom prst="rect">
                <a:avLst/>
              </a:prstGeom>
              <a:blipFill>
                <a:blip r:embed="rId3"/>
                <a:stretch>
                  <a:fillRect l="-493" t="-1319" b="-316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424734" y="5527545"/>
            <a:ext cx="119333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>
                <a:solidFill>
                  <a:srgbClr val="002060"/>
                </a:solidFill>
              </a:rPr>
              <a:t>Сопоставление вариантов 2 и 1:</a:t>
            </a:r>
          </a:p>
          <a:p>
            <a:r>
              <a:rPr lang="ru-RU" dirty="0">
                <a:solidFill>
                  <a:srgbClr val="002060"/>
                </a:solidFill>
              </a:rPr>
              <a:t>Раскрытие трещины меньше на 12%, длина – на 13 %, высота – на 10%, AR – на 6%</a:t>
            </a:r>
          </a:p>
          <a:p>
            <a:r>
              <a:rPr lang="ru-RU" b="1" i="1" dirty="0">
                <a:solidFill>
                  <a:srgbClr val="002060"/>
                </a:solidFill>
              </a:rPr>
              <a:t>Сопоставление вариантов 2 и 3:</a:t>
            </a:r>
            <a:endParaRPr lang="en-US" dirty="0">
              <a:solidFill>
                <a:srgbClr val="002060"/>
              </a:solidFill>
            </a:endParaRPr>
          </a:p>
          <a:p>
            <a:r>
              <a:rPr lang="ru-RU" dirty="0">
                <a:solidFill>
                  <a:srgbClr val="002060"/>
                </a:solidFill>
              </a:rPr>
              <a:t>Раскрытие трещины меньше на 43%, длина – на 156%, высота изменилась незначительно (+/- 2%)</a:t>
            </a:r>
            <a:r>
              <a:rPr lang="ru-RU" dirty="0"/>
              <a:t>, </a:t>
            </a:r>
            <a:r>
              <a:rPr lang="ru-RU" dirty="0">
                <a:solidFill>
                  <a:srgbClr val="002060"/>
                </a:solidFill>
              </a:rPr>
              <a:t>AR – на 150%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ru-RU" smtClean="0"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9941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235998"/>
            <a:ext cx="9601200" cy="826183"/>
          </a:xfrm>
        </p:spPr>
        <p:txBody>
          <a:bodyPr/>
          <a:lstStyle/>
          <a:p>
            <a:r>
              <a:rPr lang="ru-RU" dirty="0"/>
              <a:t>Заключение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773" y="1186730"/>
            <a:ext cx="11011300" cy="4944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200" b="1" dirty="0">
                <a:solidFill>
                  <a:srgbClr val="002060"/>
                </a:solidFill>
              </a:rPr>
              <a:t>Проведены расчёты геометрии трещины ГРП в базовом модуле </a:t>
            </a:r>
            <a:r>
              <a:rPr lang="en-US" sz="2200" b="1" dirty="0">
                <a:solidFill>
                  <a:srgbClr val="002060"/>
                </a:solidFill>
              </a:rPr>
              <a:t>Planar</a:t>
            </a:r>
            <a:r>
              <a:rPr lang="ru-RU" sz="2200" b="1" dirty="0">
                <a:solidFill>
                  <a:srgbClr val="002060"/>
                </a:solidFill>
              </a:rPr>
              <a:t> </a:t>
            </a:r>
            <a:r>
              <a:rPr lang="en-US" sz="2200" b="1" dirty="0">
                <a:solidFill>
                  <a:srgbClr val="002060"/>
                </a:solidFill>
              </a:rPr>
              <a:t>3D </a:t>
            </a:r>
            <a:r>
              <a:rPr lang="ru-RU" sz="2200" b="1" dirty="0">
                <a:solidFill>
                  <a:srgbClr val="002060"/>
                </a:solidFill>
              </a:rPr>
              <a:t>и модуле, учитывающем температурные эффекты.</a:t>
            </a:r>
          </a:p>
          <a:p>
            <a:pPr marL="0" indent="0">
              <a:buNone/>
            </a:pPr>
            <a:r>
              <a:rPr lang="ru-RU" sz="2200" b="1" dirty="0">
                <a:solidFill>
                  <a:srgbClr val="002060"/>
                </a:solidFill>
              </a:rPr>
              <a:t>Представлен анализ влияния температурных эффектов на геометрию трещины ГРП. </a:t>
            </a:r>
            <a:endParaRPr lang="ru-RU" sz="2200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ru-RU" sz="2200" b="1" dirty="0"/>
          </a:p>
          <a:p>
            <a:pPr marL="0" indent="0">
              <a:buNone/>
            </a:pPr>
            <a:r>
              <a:rPr lang="ru-RU" sz="2200" b="1" dirty="0"/>
              <a:t>Были сделаны следующие выводы.   </a:t>
            </a:r>
          </a:p>
          <a:p>
            <a:pPr marL="457200" indent="-457200">
              <a:buFont typeface="+mj-lt"/>
              <a:buAutoNum type="arabicParenR"/>
            </a:pPr>
            <a:r>
              <a:rPr lang="ru-RU" sz="1900" dirty="0"/>
              <a:t>Для многослойного пласта влияние температурных эффектов оказывается более существенным, чем для трёхслойной среды. Особенно заметно изменение раскрытия трещины </a:t>
            </a:r>
          </a:p>
          <a:p>
            <a:pPr marL="457200" indent="-457200">
              <a:buFont typeface="+mj-lt"/>
              <a:buAutoNum type="arabicParenR"/>
            </a:pPr>
            <a:r>
              <a:rPr lang="ru-RU" sz="1900" dirty="0"/>
              <a:t>При увеличение закачки или времени проведения ГРП температурные эффекты более заметны</a:t>
            </a:r>
          </a:p>
          <a:p>
            <a:pPr marL="457200" indent="-457200">
              <a:buFont typeface="+mj-lt"/>
              <a:buAutoNum type="arabicParenR"/>
            </a:pPr>
            <a:r>
              <a:rPr lang="ru-RU" sz="1900" dirty="0"/>
              <a:t>Поставленные эксперименты соответствуют проведению мини-ГРП (10 – 15 минут). При проведении стандартного ГРП (</a:t>
            </a:r>
            <a:r>
              <a:rPr lang="en-US" sz="1900" dirty="0">
                <a:sym typeface="Symbol" panose="05050102010706020507" pitchFamily="18" charset="2"/>
              </a:rPr>
              <a:t></a:t>
            </a:r>
            <a:r>
              <a:rPr lang="ru-RU" sz="1900" dirty="0"/>
              <a:t>60 минут) влияние температурных эффектов может быть критичным для успешного осуществления операции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ru-RU" smtClean="0"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397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51927" y="3020291"/>
            <a:ext cx="54586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544302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3840" y="496378"/>
            <a:ext cx="4686946" cy="780002"/>
          </a:xfrm>
        </p:spPr>
        <p:txBody>
          <a:bodyPr rtlCol="0"/>
          <a:lstStyle/>
          <a:p>
            <a:pPr rtl="0"/>
            <a:r>
              <a:rPr lang="ru-RU" dirty="0"/>
              <a:t>Гидроразрыв пласта (ГРП)</a:t>
            </a:r>
          </a:p>
        </p:txBody>
      </p:sp>
      <p:pic>
        <p:nvPicPr>
          <p:cNvPr id="1026" name="Picture 2" descr="http://mining-prom.ru/userfiles/images/gidrorazryv_plastabe22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4049" y="1516929"/>
            <a:ext cx="4450304" cy="4333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90451" y="1498174"/>
            <a:ext cx="5893724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ГРП – один из самых эффективных методов интенсификации нефтедобычи.</a:t>
            </a:r>
          </a:p>
          <a:p>
            <a:endParaRPr lang="ru-RU" sz="2000" dirty="0"/>
          </a:p>
          <a:p>
            <a:r>
              <a:rPr lang="ru-RU" sz="2000" dirty="0"/>
              <a:t>Технология широко применяется для разработки </a:t>
            </a:r>
            <a:r>
              <a:rPr lang="ru-RU" sz="2000" dirty="0" err="1"/>
              <a:t>низкопроницаемых</a:t>
            </a:r>
            <a:r>
              <a:rPr lang="ru-RU" sz="2000" dirty="0"/>
              <a:t> коллекторов.</a:t>
            </a:r>
          </a:p>
          <a:p>
            <a:endParaRPr lang="ru-RU" sz="2000" dirty="0"/>
          </a:p>
          <a:p>
            <a:r>
              <a:rPr lang="ru-RU" sz="2000" dirty="0"/>
              <a:t>В России ежегодно делается более 6 000 ГРП.</a:t>
            </a:r>
          </a:p>
          <a:p>
            <a:endParaRPr lang="ru-RU" sz="2000" dirty="0"/>
          </a:p>
          <a:p>
            <a:r>
              <a:rPr lang="ru-RU" sz="2000" dirty="0"/>
              <a:t>Разработаны физические, математические и компьютерные модели проведения ГРП.</a:t>
            </a:r>
          </a:p>
          <a:p>
            <a:endParaRPr lang="ru-RU" sz="2000" dirty="0"/>
          </a:p>
          <a:p>
            <a:r>
              <a:rPr lang="ru-RU" sz="2000" dirty="0"/>
              <a:t>Для проведения экспериментов используется симулятор </a:t>
            </a:r>
            <a:r>
              <a:rPr lang="en-US" sz="2000" b="1" i="1" dirty="0"/>
              <a:t>Planar3D ELSA</a:t>
            </a:r>
            <a:r>
              <a:rPr lang="ru-RU" sz="2000" dirty="0"/>
              <a:t>, разработан в </a:t>
            </a:r>
            <a:r>
              <a:rPr lang="ru-RU" sz="2000" dirty="0" err="1"/>
              <a:t>СПбПУ</a:t>
            </a:r>
            <a:r>
              <a:rPr lang="ru-RU" sz="2000" dirty="0"/>
              <a:t>.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ru-RU" sz="1400" smtClean="0"/>
              <a:t>2</a:t>
            </a:fld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984617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559852"/>
            <a:ext cx="9601200" cy="798474"/>
          </a:xfrm>
        </p:spPr>
        <p:txBody>
          <a:bodyPr/>
          <a:lstStyle/>
          <a:p>
            <a:r>
              <a:rPr lang="ru-RU" dirty="0"/>
              <a:t>Допущения модели </a:t>
            </a:r>
            <a:r>
              <a:rPr lang="en-US" dirty="0"/>
              <a:t>Planar 3D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744" y="1750702"/>
            <a:ext cx="7593801" cy="4539262"/>
          </a:xfrm>
        </p:spPr>
        <p:txBody>
          <a:bodyPr>
            <a:normAutofit/>
          </a:bodyPr>
          <a:lstStyle/>
          <a:p>
            <a:r>
              <a:rPr lang="ru-RU" sz="2400" dirty="0"/>
              <a:t>Пласт состоит из горизонтальных слоёв, каждый из которых изотропен и однороден по механическим свойствам, характеризуется собственным значением минимального сжимающего </a:t>
            </a:r>
            <a:r>
              <a:rPr lang="ru-RU" sz="2400" dirty="0" smtClean="0"/>
              <a:t>напряжения</a:t>
            </a:r>
            <a:r>
              <a:rPr lang="en-US" sz="2400" dirty="0" smtClean="0"/>
              <a:t> </a:t>
            </a:r>
            <a:r>
              <a:rPr lang="ru-RU" sz="2400" dirty="0"/>
              <a:t>(</a:t>
            </a:r>
            <a:r>
              <a:rPr lang="ru-RU" sz="2400" dirty="0">
                <a:sym typeface="Symbol" panose="05050102010706020507" pitchFamily="18" charset="2"/>
              </a:rPr>
              <a:t></a:t>
            </a:r>
            <a:r>
              <a:rPr lang="ru-RU" sz="2400" dirty="0"/>
              <a:t>). </a:t>
            </a:r>
            <a:endParaRPr lang="en-US" sz="2400" dirty="0"/>
          </a:p>
          <a:p>
            <a:r>
              <a:rPr lang="ru-RU" sz="2400" dirty="0"/>
              <a:t>Трещина распространяется без запаздывания (фронты трещины и жидкости совпадают) под давлением закачиваемой несжимаемой степенной жидкости, перпендикулярно минимальным сжимающим напряжениям (</a:t>
            </a:r>
            <a:r>
              <a:rPr lang="ru-RU" sz="2400" dirty="0">
                <a:sym typeface="Symbol" panose="05050102010706020507" pitchFamily="18" charset="2"/>
              </a:rPr>
              <a:t></a:t>
            </a:r>
            <a:r>
              <a:rPr lang="ru-RU" sz="2400" dirty="0"/>
              <a:t>). </a:t>
            </a:r>
          </a:p>
        </p:txBody>
      </p:sp>
      <p:graphicFrame>
        <p:nvGraphicFramePr>
          <p:cNvPr id="51" name="Таблица 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735443"/>
              </p:ext>
            </p:extLst>
          </p:nvPr>
        </p:nvGraphicFramePr>
        <p:xfrm>
          <a:off x="8716537" y="1496702"/>
          <a:ext cx="2768600" cy="2982107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768600">
                  <a:extLst>
                    <a:ext uri="{9D8B030D-6E8A-4147-A177-3AD203B41FA5}">
                      <a16:colId xmlns:a16="http://schemas.microsoft.com/office/drawing/2014/main" val="1975146956"/>
                    </a:ext>
                  </a:extLst>
                </a:gridCol>
              </a:tblGrid>
              <a:tr h="58530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14813995"/>
                  </a:ext>
                </a:extLst>
              </a:tr>
              <a:tr h="66886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34899790"/>
                  </a:ext>
                </a:extLst>
              </a:tr>
              <a:tr h="105833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03845615"/>
                  </a:ext>
                </a:extLst>
              </a:tr>
              <a:tr h="6696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00806837"/>
                  </a:ext>
                </a:extLst>
              </a:tr>
            </a:tbl>
          </a:graphicData>
        </a:graphic>
      </p:graphicFrame>
      <p:pic>
        <p:nvPicPr>
          <p:cNvPr id="74" name="Рисунок 7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0388" y="1999389"/>
            <a:ext cx="3340898" cy="224961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/>
            </p:nvSpPr>
            <p:spPr>
              <a:xfrm>
                <a:off x="10320866" y="2778489"/>
                <a:ext cx="24077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𝑤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20866" y="2778489"/>
                <a:ext cx="240772" cy="276999"/>
              </a:xfrm>
              <a:prstGeom prst="rect">
                <a:avLst/>
              </a:prstGeom>
              <a:blipFill>
                <a:blip r:embed="rId3"/>
                <a:stretch>
                  <a:fillRect l="-12500" r="-7500" b="-222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7" name="Прямая со стрелкой 76"/>
          <p:cNvCxnSpPr/>
          <p:nvPr/>
        </p:nvCxnSpPr>
        <p:spPr>
          <a:xfrm>
            <a:off x="8263466" y="1999389"/>
            <a:ext cx="0" cy="234810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1" name="Прямая со стрелкой 80"/>
          <p:cNvCxnSpPr/>
          <p:nvPr/>
        </p:nvCxnSpPr>
        <p:spPr>
          <a:xfrm flipV="1">
            <a:off x="9104694" y="4875946"/>
            <a:ext cx="1992286" cy="17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/>
              <p:cNvSpPr txBox="1"/>
              <p:nvPr/>
            </p:nvSpPr>
            <p:spPr>
              <a:xfrm>
                <a:off x="10010684" y="4842996"/>
                <a:ext cx="18030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ru-RU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7" name="TextBox 8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10684" y="4842996"/>
                <a:ext cx="180306" cy="276999"/>
              </a:xfrm>
              <a:prstGeom prst="rect">
                <a:avLst/>
              </a:prstGeom>
              <a:blipFill>
                <a:blip r:embed="rId4"/>
                <a:stretch>
                  <a:fillRect l="-16667" r="-10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Прямоугольник 87"/>
              <p:cNvSpPr/>
              <p:nvPr/>
            </p:nvSpPr>
            <p:spPr>
              <a:xfrm>
                <a:off x="7859084" y="2987755"/>
                <a:ext cx="38260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ru-RU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8" name="Прямоугольник 8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9084" y="2987755"/>
                <a:ext cx="382604" cy="369332"/>
              </a:xfrm>
              <a:prstGeom prst="rect">
                <a:avLst/>
              </a:prstGeom>
              <a:blipFill>
                <a:blip r:embed="rId5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3049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66090" y="219375"/>
            <a:ext cx="9601200" cy="770765"/>
          </a:xfrm>
        </p:spPr>
        <p:txBody>
          <a:bodyPr rtlCol="0"/>
          <a:lstStyle/>
          <a:p>
            <a:pPr algn="ctr" rtl="0"/>
            <a:r>
              <a:rPr lang="ru-RU" dirty="0"/>
              <a:t>Основные уравнения модели </a:t>
            </a:r>
            <a:r>
              <a:rPr lang="en-US" dirty="0"/>
              <a:t>Planar 3D</a:t>
            </a:r>
            <a:endParaRPr lang="ru-RU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1295400" y="1267139"/>
                <a:ext cx="9601200" cy="4802909"/>
              </a:xfrm>
            </p:spPr>
            <p:txBody>
              <a:bodyPr>
                <a:normAutofit/>
              </a:bodyPr>
              <a:lstStyle/>
              <a:p>
                <a:pPr indent="0" algn="r">
                  <a:spcAft>
                    <a:spcPts val="0"/>
                  </a:spcAft>
                  <a:buNone/>
                </a:pPr>
                <a:endParaRPr lang="ru-RU" i="1" dirty="0" smtClean="0">
                  <a:solidFill>
                    <a:srgbClr val="000000"/>
                  </a:solidFill>
                  <a:latin typeface="Cambria Math" panose="02040503050406030204" pitchFamily="18" charset="0"/>
                  <a:ea typeface="Times New Roman" charset="0"/>
                  <a:cs typeface="Times New Roman" charset="0"/>
                </a:endParaRPr>
              </a:p>
              <a:p>
                <a:pPr indent="0" algn="r"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charset="0"/>
                              <a:cs typeface="Times New Roman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𝜕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𝑤</m:t>
                          </m:r>
                          <m:d>
                            <m:dPr>
                              <m:ctrlP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charset="0"/>
                                  <a:cs typeface="Times New Roman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𝑥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,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𝑦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,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𝑡</m:t>
                              </m:r>
                            </m:e>
                          </m:d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𝜕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𝑡</m:t>
                          </m:r>
                        </m:den>
                      </m:f>
                      <m:r>
                        <a:rPr lang="en-US" i="1">
                          <a:solidFill>
                            <a:srgbClr val="000000"/>
                          </a:solidFill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=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𝛻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∙</m:t>
                      </m:r>
                      <m:d>
                        <m:dPr>
                          <m:ctrlP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charset="0"/>
                              <a:cs typeface="Times New Roman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charset="0"/>
                                  <a:cs typeface="Times New Roman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Times New Roman" charset="0"/>
                                      <a:cs typeface="Times New Roman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GB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Times New Roman" charset="0"/>
                                          <a:cs typeface="Times New Roman" charset="0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lang="en-GB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Times New Roman" charset="0"/>
                                              <a:cs typeface="Times New Roman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charset="0"/>
                                              <a:ea typeface="Times New Roman" charset="0"/>
                                              <a:cs typeface="Times New Roman" charset="0"/>
                                            </a:rPr>
                                            <m:t>𝑤</m:t>
                                          </m:r>
                                          <m:d>
                                            <m:dPr>
                                              <m:ctrlPr>
                                                <a:rPr lang="en-GB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Times New Roman" charset="0"/>
                                                  <a:cs typeface="Times New Roman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charset="0"/>
                                                  <a:ea typeface="Times New Roman" charset="0"/>
                                                  <a:cs typeface="Times New Roman" charset="0"/>
                                                </a:rPr>
                                                <m:t>𝑥</m:t>
                                              </m:r>
                                              <m:r>
                                                <a:rPr lang="en-US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charset="0"/>
                                                  <a:ea typeface="Times New Roman" charset="0"/>
                                                  <a:cs typeface="Times New Roman" charset="0"/>
                                                </a:rPr>
                                                <m:t>,</m:t>
                                              </m:r>
                                              <m:r>
                                                <a:rPr lang="en-US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charset="0"/>
                                                  <a:ea typeface="Times New Roman" charset="0"/>
                                                  <a:cs typeface="Times New Roman" charset="0"/>
                                                </a:rPr>
                                                <m:t>𝑦</m:t>
                                              </m:r>
                                              <m:r>
                                                <a:rPr lang="en-US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charset="0"/>
                                                  <a:ea typeface="Times New Roman" charset="0"/>
                                                  <a:cs typeface="Times New Roman" charset="0"/>
                                                </a:rPr>
                                                <m:t>,</m:t>
                                              </m:r>
                                              <m:r>
                                                <a:rPr lang="en-US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charset="0"/>
                                                  <a:ea typeface="Times New Roman" charset="0"/>
                                                  <a:cs typeface="Times New Roman" charset="0"/>
                                                </a:rPr>
                                                <m:t>𝑡</m:t>
                                              </m:r>
                                            </m:e>
                                          </m:d>
                                        </m:e>
                                        <m:sup>
                                          <m:r>
                                            <a:rPr lang="en-US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charset="0"/>
                                              <a:ea typeface="Times New Roman" charset="0"/>
                                              <a:cs typeface="Times New Roman" charset="0"/>
                                            </a:rPr>
                                            <m:t>2</m:t>
                                          </m:r>
                                          <m:r>
                                            <a:rPr lang="en-US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charset="0"/>
                                              <a:ea typeface="Times New Roman" charset="0"/>
                                              <a:cs typeface="Times New Roman" charset="0"/>
                                            </a:rPr>
                                            <m:t>𝑛</m:t>
                                          </m:r>
                                          <m:r>
                                            <a:rPr lang="en-US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charset="0"/>
                                              <a:ea typeface="Times New Roman" charset="0"/>
                                              <a:cs typeface="Times New Roman" charset="0"/>
                                            </a:rPr>
                                            <m:t>+1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r>
                                        <a:rPr lang="en-US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Times New Roman" charset="0"/>
                                          <a:cs typeface="Times New Roman" charset="0"/>
                                        </a:rPr>
                                        <m:t>2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Times New Roman" charset="0"/>
                                          <a:cs typeface="Times New Roman" charset="0"/>
                                        </a:rPr>
                                        <m:t>𝐾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f>
                                <m:fPr>
                                  <m:type m:val="skw"/>
                                  <m:ctrlPr>
                                    <a:rPr lang="en-GB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Times New Roman" charset="0"/>
                                      <a:cs typeface="Times New Roman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  <m:t>𝑛</m:t>
                                  </m:r>
                                </m:den>
                              </m:f>
                            </m:sup>
                          </m:sSup>
                          <m:f>
                            <m:f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charset="0"/>
                                  <a:cs typeface="Times New Roman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charset="0"/>
                                  <a:cs typeface="Times New Roman" charset="0"/>
                                </a:rPr>
                                <m:t>𝑛</m:t>
                              </m:r>
                              <m:sSup>
                                <m:sSupPr>
                                  <m:ctrlPr>
                                    <a:rPr lang="en-GB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Times New Roman" charset="0"/>
                                      <a:cs typeface="Times New Roman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GB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Times New Roman" charset="0"/>
                                          <a:cs typeface="Times New Roman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charset="0"/>
                                          <a:ea typeface="Times New Roman" charset="0"/>
                                          <a:cs typeface="Times New Roman" charset="0"/>
                                        </a:rPr>
                                        <m:t>𝛻</m:t>
                                      </m:r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charset="0"/>
                                          <a:ea typeface="Times New Roman" charset="0"/>
                                          <a:cs typeface="Times New Roman" charset="0"/>
                                        </a:rPr>
                                        <m:t>𝑝</m:t>
                                      </m:r>
                                      <m:d>
                                        <m:dPr>
                                          <m:ctrlPr>
                                            <a:rPr lang="en-GB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Times New Roman" charset="0"/>
                                              <a:cs typeface="Times New Roman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charset="0"/>
                                              <a:ea typeface="Times New Roman" charset="0"/>
                                              <a:cs typeface="Times New Roman" charset="0"/>
                                            </a:rPr>
                                            <m:t>𝑥</m:t>
                                          </m:r>
                                          <m:r>
                                            <a:rPr lang="en-US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charset="0"/>
                                              <a:ea typeface="Times New Roman" charset="0"/>
                                              <a:cs typeface="Times New Roman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en-US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charset="0"/>
                                              <a:ea typeface="Times New Roman" charset="0"/>
                                              <a:cs typeface="Times New Roman" charset="0"/>
                                            </a:rPr>
                                            <m:t>𝑦</m:t>
                                          </m:r>
                                          <m:r>
                                            <a:rPr lang="en-US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charset="0"/>
                                              <a:ea typeface="Times New Roman" charset="0"/>
                                              <a:cs typeface="Times New Roman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en-US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charset="0"/>
                                              <a:ea typeface="Times New Roman" charset="0"/>
                                              <a:cs typeface="Times New Roman" charset="0"/>
                                            </a:rPr>
                                            <m:t>𝑡</m:t>
                                          </m:r>
                                        </m:e>
                                      </m:d>
                                    </m:e>
                                  </m:d>
                                </m:e>
                                <m:sup>
                                  <m:f>
                                    <m:fPr>
                                      <m:ctrlPr>
                                        <a:rPr lang="en-GB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Times New Roman" charset="0"/>
                                          <a:cs typeface="Times New Roman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charset="0"/>
                                          <a:ea typeface="Times New Roman" charset="0"/>
                                          <a:cs typeface="Times New Roman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charset="0"/>
                                          <a:ea typeface="Times New Roman" charset="0"/>
                                          <a:cs typeface="Times New Roman" charset="0"/>
                                        </a:rPr>
                                        <m:t>𝑛</m:t>
                                      </m:r>
                                    </m:den>
                                  </m:f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  <m:t>−1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charset="0"/>
                                  <a:cs typeface="Times New Roman" charset="0"/>
                                </a:rPr>
                                <m:t>2+</m:t>
                              </m:r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𝛻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charset="0"/>
                                  <a:cs typeface="Times New Roman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𝑥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,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𝑦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,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𝑡</m:t>
                              </m:r>
                            </m:e>
                          </m:d>
                        </m:e>
                      </m:d>
                      <m:r>
                        <a:rPr lang="en-US" i="1">
                          <a:solidFill>
                            <a:srgbClr val="000000"/>
                          </a:solidFill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+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𝑄</m:t>
                      </m:r>
                      <m:d>
                        <m:dPr>
                          <m:ctrlP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charset="0"/>
                              <a:cs typeface="Times New Roman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0,0,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𝑡</m:t>
                          </m:r>
                        </m:e>
                      </m:d>
                      <m:r>
                        <a:rPr lang="en-US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charset="0"/>
                          <a:cs typeface="Times New Roman" charset="0"/>
                        </a:rPr>
                        <m:t>, </m:t>
                      </m:r>
                    </m:oMath>
                  </m:oMathPara>
                </a14:m>
                <a:endParaRPr lang="ru-RU" b="0" dirty="0">
                  <a:solidFill>
                    <a:srgbClr val="000000"/>
                  </a:solidFill>
                  <a:ea typeface="Times New Roman" charset="0"/>
                  <a:cs typeface="Times New Roman" charset="0"/>
                </a:endParaRPr>
              </a:p>
              <a:p>
                <a:pPr marL="0" indent="0">
                  <a:buNone/>
                </a:pPr>
                <a:r>
                  <a:rPr lang="ru-RU" dirty="0"/>
                  <a:t>где</a:t>
                </a:r>
                <a:r>
                  <a:rPr lang="ru-RU" dirty="0">
                    <a:solidFill>
                      <a:srgbClr val="000000"/>
                    </a:solidFill>
                    <a:ea typeface="Times New Roman" charset="0"/>
                    <a:cs typeface="Times New Roman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00"/>
                        </a:solidFill>
                        <a:latin typeface="Cambria Math" charset="0"/>
                        <a:ea typeface="Times New Roman" charset="0"/>
                        <a:cs typeface="Times New Roman" charset="0"/>
                      </a:rPr>
                      <m:t>𝑤</m:t>
                    </m:r>
                  </m:oMath>
                </a14:m>
                <a:r>
                  <a:rPr lang="en-US" dirty="0"/>
                  <a:t> – </a:t>
                </a:r>
                <a:r>
                  <a:rPr lang="ru-RU" dirty="0"/>
                  <a:t>раскрытие трещины</a:t>
                </a:r>
                <a:r>
                  <a:rPr lang="en-US" dirty="0"/>
                  <a:t>,</a:t>
                </a:r>
                <a:r>
                  <a:rPr lang="ru-RU" i="1" dirty="0">
                    <a:solidFill>
                      <a:srgbClr val="000000"/>
                    </a:solidFill>
                    <a:latin typeface="Cambria Math" charset="0"/>
                    <a:cs typeface="Times New Roman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00"/>
                        </a:solidFill>
                        <a:latin typeface="Cambria Math" charset="0"/>
                        <a:ea typeface="Times New Roman" charset="0"/>
                        <a:cs typeface="Times New Roman" charset="0"/>
                      </a:rPr>
                      <m:t>𝑝</m:t>
                    </m:r>
                  </m:oMath>
                </a14:m>
                <a:r>
                  <a:rPr lang="en-US" dirty="0"/>
                  <a:t> – </a:t>
                </a:r>
                <a:r>
                  <a:rPr lang="ru-RU" dirty="0"/>
                  <a:t>давление</a:t>
                </a:r>
                <a:r>
                  <a:rPr lang="en-US" dirty="0"/>
                  <a:t>,</a:t>
                </a:r>
                <a:r>
                  <a:rPr lang="ru-RU" i="1" dirty="0">
                    <a:solidFill>
                      <a:srgbClr val="000000"/>
                    </a:solidFill>
                    <a:latin typeface="Cambria Math" charset="0"/>
                    <a:cs typeface="Times New Roman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00"/>
                        </a:solidFill>
                        <a:latin typeface="Cambria Math" charset="0"/>
                        <a:ea typeface="Times New Roman" charset="0"/>
                        <a:cs typeface="Times New Roman" charset="0"/>
                      </a:rPr>
                      <m:t>𝑡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 charset="0"/>
                        <a:ea typeface="Times New Roman" charset="0"/>
                        <a:cs typeface="Times New Roman" charset="0"/>
                      </a:rPr>
                      <m:t> </m:t>
                    </m:r>
                  </m:oMath>
                </a14:m>
                <a:r>
                  <a:rPr lang="en-US" dirty="0"/>
                  <a:t>– </a:t>
                </a:r>
                <a:r>
                  <a:rPr lang="ru-RU" dirty="0"/>
                  <a:t>время</a:t>
                </a:r>
                <a:r>
                  <a:rPr lang="en-US" dirty="0"/>
                  <a:t>,</a:t>
                </a:r>
                <a:r>
                  <a:rPr lang="ru-RU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00"/>
                        </a:solidFill>
                        <a:latin typeface="Cambria Math" charset="0"/>
                        <a:ea typeface="Times New Roman" charset="0"/>
                        <a:cs typeface="Times New Roman" charset="0"/>
                      </a:rPr>
                      <m:t>𝑄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 charset="0"/>
                        <a:ea typeface="Times New Roman" charset="0"/>
                        <a:cs typeface="Times New Roman" charset="0"/>
                      </a:rPr>
                      <m:t> </m:t>
                    </m:r>
                  </m:oMath>
                </a14:m>
                <a:r>
                  <a:rPr lang="en-US" dirty="0"/>
                  <a:t>– </a:t>
                </a:r>
                <a:r>
                  <a:rPr lang="ru-RU" dirty="0"/>
                  <a:t>закачка жидкости</a:t>
                </a:r>
                <a:r>
                  <a:rPr lang="en-US" dirty="0"/>
                  <a:t>,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00"/>
                        </a:solidFill>
                        <a:latin typeface="Cambria Math" charset="0"/>
                        <a:ea typeface="Times New Roman" charset="0"/>
                        <a:cs typeface="Times New Roman" charset="0"/>
                      </a:rPr>
                      <m:t>𝑛</m:t>
                    </m:r>
                  </m:oMath>
                </a14:m>
                <a:r>
                  <a:rPr lang="en-US" dirty="0"/>
                  <a:t> – </a:t>
                </a:r>
                <a:r>
                  <a:rPr lang="ru-RU" dirty="0"/>
                  <a:t>индекс поведения</a:t>
                </a:r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charset="0"/>
                        <a:cs typeface="Times New Roman" charset="0"/>
                      </a:rPr>
                      <m:t>𝐾</m:t>
                    </m:r>
                  </m:oMath>
                </a14:m>
                <a:r>
                  <a:rPr lang="en-US" dirty="0"/>
                  <a:t> – </a:t>
                </a:r>
                <a:r>
                  <a:rPr lang="ru-RU" dirty="0"/>
                  <a:t>коэффициент динамической вязкости жидкости ГРП</a:t>
                </a:r>
              </a:p>
              <a:p>
                <a:pPr indent="0">
                  <a:spcAft>
                    <a:spcPts val="0"/>
                  </a:spcAft>
                  <a:buNone/>
                </a:pPr>
                <a:endParaRPr lang="ru-RU" i="1" dirty="0">
                  <a:latin typeface="Cambria Math" charset="0"/>
                </a:endParaRPr>
              </a:p>
              <a:p>
                <a:pPr indent="0">
                  <a:spcAft>
                    <a:spcPts val="0"/>
                  </a:spcAft>
                  <a:buNone/>
                </a:pPr>
                <a:endParaRPr lang="ru-RU" i="1" dirty="0">
                  <a:latin typeface="Cambria Math" charset="0"/>
                </a:endParaRPr>
              </a:p>
              <a:p>
                <a:pPr indent="0"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i="1">
                          <a:latin typeface="Cambria Math" charset="0"/>
                        </a:rPr>
                        <m:t>𝑝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charset="0"/>
                            </a:rPr>
                            <m:t>𝑥</m:t>
                          </m:r>
                          <m:r>
                            <a:rPr lang="en-US">
                              <a:latin typeface="Cambria Math" charset="0"/>
                            </a:rPr>
                            <m:t>,</m:t>
                          </m:r>
                          <m:r>
                            <a:rPr lang="en-US" i="1">
                              <a:latin typeface="Cambria Math" charset="0"/>
                            </a:rPr>
                            <m:t>𝑦</m:t>
                          </m:r>
                          <m:r>
                            <a:rPr lang="en-US">
                              <a:latin typeface="Cambria Math" charset="0"/>
                            </a:rPr>
                            <m:t>,</m:t>
                          </m:r>
                          <m:r>
                            <a:rPr lang="en-US" i="1">
                              <a:latin typeface="Cambria Math" charset="0"/>
                            </a:rPr>
                            <m:t>𝑡</m:t>
                          </m:r>
                        </m:e>
                      </m:d>
                      <m:r>
                        <a:rPr lang="en-US">
                          <a:latin typeface="Cambria Math" charset="0"/>
                        </a:rPr>
                        <m:t>=</m:t>
                      </m:r>
                      <m:r>
                        <a:rPr lang="en-US" i="1">
                          <a:latin typeface="Cambria Math" charset="0"/>
                        </a:rPr>
                        <m:t>𝜎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charset="0"/>
                            </a:rPr>
                            <m:t>𝑦</m:t>
                          </m:r>
                        </m:e>
                      </m:d>
                      <m:r>
                        <a:rPr lang="en-US">
                          <a:latin typeface="Cambria Math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charset="0"/>
                                </a:rPr>
                                <m:t>𝐸</m:t>
                              </m:r>
                            </m:e>
                            <m:sup>
                              <m:r>
                                <a:rPr lang="en-US">
                                  <a:latin typeface="Cambria Math" charset="0"/>
                                </a:rPr>
                                <m:t>′</m:t>
                              </m:r>
                            </m:sup>
                          </m:sSup>
                        </m:num>
                        <m:den>
                          <m:r>
                            <a:rPr lang="en-US">
                              <a:latin typeface="Cambria Math" charset="0"/>
                            </a:rPr>
                            <m:t>8</m:t>
                          </m:r>
                          <m:r>
                            <a:rPr lang="en-US" i="1">
                              <a:latin typeface="Cambria Math" charset="0"/>
                            </a:rPr>
                            <m:t>𝜋</m:t>
                          </m:r>
                        </m:den>
                      </m:f>
                      <m:nary>
                        <m:naryPr>
                          <m:chr m:val="∬"/>
                          <m:subHide m:val="on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begChr m:val="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charset="0"/>
                                    </a:rPr>
                                    <m:t>𝑤</m:t>
                                  </m:r>
                                  <m:r>
                                    <a:rPr lang="en-US">
                                      <a:latin typeface="Cambria Math" charset="0"/>
                                    </a:rPr>
                                    <m:t>(</m:t>
                                  </m:r>
                                  <m:acc>
                                    <m:accPr>
                                      <m:chr m:val="̂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>
                                          <a:latin typeface="Cambria Math" charset="0"/>
                                        </a:rPr>
                                        <m:t>𝑥</m:t>
                                      </m:r>
                                    </m:e>
                                  </m:acc>
                                  <m:r>
                                    <a:rPr lang="en-US">
                                      <a:latin typeface="Cambria Math" charset="0"/>
                                    </a:rPr>
                                    <m:t>,</m:t>
                                  </m:r>
                                  <m:acc>
                                    <m:accPr>
                                      <m:chr m:val="̂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>
                                          <a:latin typeface="Cambria Math" charset="0"/>
                                        </a:rPr>
                                        <m:t>𝑦</m:t>
                                      </m:r>
                                    </m:e>
                                  </m:acc>
                                  <m:r>
                                    <a:rPr lang="en-US">
                                      <a:latin typeface="Cambria Math" charset="0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latin typeface="Cambria Math" charset="0"/>
                                    </a:rPr>
                                    <m:t>𝑡</m:t>
                                  </m:r>
                                </m:e>
                              </m:d>
                            </m:num>
                            <m:den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d>
                                            <m:d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i="1">
                                                  <a:latin typeface="Cambria Math" charset="0"/>
                                                </a:rPr>
                                                <m:t>𝑥</m:t>
                                              </m:r>
                                              <m:r>
                                                <a:rPr lang="en-US">
                                                  <a:latin typeface="Cambria Math" charset="0"/>
                                                </a:rPr>
                                                <m:t>−</m:t>
                                              </m:r>
                                              <m:acc>
                                                <m:accPr>
                                                  <m:chr m:val="̂"/>
                                                  <m:ctrlP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accPr>
                                                <m:e>
                                                  <m:r>
                                                    <a:rPr lang="en-US" i="1">
                                                      <a:latin typeface="Cambria Math" charset="0"/>
                                                    </a:rPr>
                                                    <m:t>𝑥</m:t>
                                                  </m:r>
                                                </m:e>
                                              </m:acc>
                                            </m:e>
                                          </m:d>
                                        </m:e>
                                        <m:sup>
                                          <m:r>
                                            <a:rPr lang="en-US">
                                              <a:latin typeface="Cambria Math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lang="en-US">
                                          <a:latin typeface="Cambria Math" charset="0"/>
                                        </a:rPr>
                                        <m:t>+</m:t>
                                      </m:r>
                                      <m:sSup>
                                        <m:s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d>
                                            <m:d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i="1">
                                                  <a:latin typeface="Cambria Math" charset="0"/>
                                                </a:rPr>
                                                <m:t>𝑦</m:t>
                                              </m:r>
                                              <m:r>
                                                <a:rPr lang="en-US">
                                                  <a:latin typeface="Cambria Math" charset="0"/>
                                                </a:rPr>
                                                <m:t>−</m:t>
                                              </m:r>
                                              <m:acc>
                                                <m:accPr>
                                                  <m:chr m:val="̂"/>
                                                  <m:ctrlP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accPr>
                                                <m:e>
                                                  <m:r>
                                                    <a:rPr lang="en-US" i="1">
                                                      <a:latin typeface="Cambria Math" charset="0"/>
                                                    </a:rPr>
                                                    <m:t>𝑦</m:t>
                                                  </m:r>
                                                </m:e>
                                              </m:acc>
                                            </m:e>
                                          </m:d>
                                        </m:e>
                                        <m:sup>
                                          <m:r>
                                            <a:rPr lang="en-US">
                                              <a:latin typeface="Cambria Math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  <m:sup>
                                  <m:f>
                                    <m:fPr>
                                      <m:type m:val="skw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>
                                          <a:latin typeface="Cambria Math" charset="0"/>
                                        </a:rPr>
                                        <m:t>3</m:t>
                                      </m:r>
                                    </m:num>
                                    <m:den>
                                      <m:r>
                                        <a:rPr lang="en-US">
                                          <a:latin typeface="Cambria Math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sup>
                              </m:sSup>
                            </m:den>
                          </m:f>
                          <m:r>
                            <m:rPr>
                              <m:sty m:val="p"/>
                            </m:rPr>
                            <a:rPr lang="en-US">
                              <a:latin typeface="Cambria Math" charset="0"/>
                            </a:rPr>
                            <m:t>d</m:t>
                          </m:r>
                          <m:acc>
                            <m:accPr>
                              <m:chr m:val="̂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charset="0"/>
                                </a:rPr>
                                <m:t>𝑥</m:t>
                              </m:r>
                            </m:e>
                          </m:acc>
                          <m:r>
                            <m:rPr>
                              <m:sty m:val="p"/>
                            </m:rPr>
                            <a:rPr lang="en-US">
                              <a:latin typeface="Cambria Math" charset="0"/>
                            </a:rPr>
                            <m:t>d</m:t>
                          </m:r>
                          <m:acc>
                            <m:accPr>
                              <m:chr m:val="̂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charset="0"/>
                                </a:rPr>
                                <m:t>𝑦</m:t>
                              </m:r>
                            </m:e>
                          </m:acc>
                        </m:e>
                      </m:nary>
                      <m:r>
                        <a:rPr lang="ru-RU" b="0" i="0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ru-RU" b="0" dirty="0"/>
              </a:p>
              <a:p>
                <a:pPr indent="0">
                  <a:buNone/>
                </a:pPr>
                <a:r>
                  <a:rPr lang="ru-RU" dirty="0">
                    <a:solidFill>
                      <a:srgbClr val="000000"/>
                    </a:solidFill>
                    <a:ea typeface="Times New Roman" charset="0"/>
                    <a:cs typeface="Times New Roman" charset="0"/>
                  </a:rPr>
                  <a:t>г</a:t>
                </a:r>
                <a:r>
                  <a:rPr lang="ru-RU" b="0" dirty="0">
                    <a:solidFill>
                      <a:srgbClr val="000000"/>
                    </a:solidFill>
                    <a:ea typeface="Times New Roman" charset="0"/>
                    <a:cs typeface="Times New Roman" charset="0"/>
                  </a:rPr>
                  <a:t>де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00"/>
                        </a:solidFill>
                        <a:latin typeface="Cambria Math" charset="0"/>
                        <a:ea typeface="Times New Roman" charset="0"/>
                        <a:cs typeface="Times New Roman" charset="0"/>
                      </a:rPr>
                      <m:t>𝜎</m:t>
                    </m:r>
                  </m:oMath>
                </a14:m>
                <a:r>
                  <a:rPr lang="en-US" dirty="0"/>
                  <a:t> – </a:t>
                </a:r>
                <a:r>
                  <a:rPr lang="ru-RU" dirty="0"/>
                  <a:t>сжимающие напряжения</a:t>
                </a:r>
                <a:r>
                  <a:rPr lang="en-US" dirty="0"/>
                  <a:t>,</a:t>
                </a:r>
                <a:r>
                  <a:rPr lang="ru-RU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𝐸</m:t>
                        </m:r>
                      </m:e>
                      <m:sup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dirty="0"/>
                  <a:t>– </a:t>
                </a:r>
                <a:r>
                  <a:rPr lang="ru-RU" dirty="0"/>
                  <a:t>модуль плоской </a:t>
                </a:r>
                <a:r>
                  <a:rPr lang="ru-RU" dirty="0" smtClean="0"/>
                  <a:t>деформации</a:t>
                </a:r>
                <a:endParaRPr lang="ru-RU" b="0" dirty="0">
                  <a:solidFill>
                    <a:srgbClr val="000000"/>
                  </a:solidFill>
                  <a:ea typeface="Times New Roman" charset="0"/>
                  <a:cs typeface="Times New Roman" charset="0"/>
                </a:endParaRPr>
              </a:p>
              <a:p>
                <a:pPr indent="0" algn="r">
                  <a:spcAft>
                    <a:spcPts val="0"/>
                  </a:spcAft>
                  <a:buNone/>
                </a:pPr>
                <a:endParaRPr lang="en-US" dirty="0"/>
              </a:p>
              <a:p>
                <a:endParaRPr lang="ru-RU" dirty="0"/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95400" y="1267139"/>
                <a:ext cx="9601200" cy="4802909"/>
              </a:xfrm>
              <a:blipFill>
                <a:blip r:embed="rId3"/>
                <a:stretch>
                  <a:fillRect l="-69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3066473" y="1082473"/>
            <a:ext cx="58004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 Баланс массы </a:t>
            </a:r>
            <a:r>
              <a:rPr lang="en-US" sz="2000" dirty="0"/>
              <a:t>+ </a:t>
            </a:r>
            <a:r>
              <a:rPr lang="ru-RU" sz="2000" dirty="0"/>
              <a:t>обобщенное уравнение </a:t>
            </a:r>
            <a:r>
              <a:rPr lang="ru-RU" sz="2000" dirty="0" err="1"/>
              <a:t>Пуазейля</a:t>
            </a:r>
            <a:endParaRPr lang="ru-RU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3583708" y="3973393"/>
            <a:ext cx="47659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Связь давления и раскрытия трещины</a:t>
            </a:r>
            <a:endParaRPr lang="ru-RU" sz="2000" dirty="0">
              <a:solidFill>
                <a:srgbClr val="000000"/>
              </a:solidFill>
              <a:ea typeface="Times New Roman" charset="0"/>
              <a:cs typeface="Times New Roman" charset="0"/>
            </a:endParaRPr>
          </a:p>
          <a:p>
            <a:endParaRPr lang="ru-RU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3177304" y="5731494"/>
            <a:ext cx="6250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В стандартной модели свойства жидкости ГРП не меняются.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76019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02327" y="216793"/>
            <a:ext cx="9601200" cy="1142385"/>
          </a:xfrm>
        </p:spPr>
        <p:txBody>
          <a:bodyPr rtlCol="0"/>
          <a:lstStyle/>
          <a:p>
            <a:pPr rtl="0"/>
            <a:r>
              <a:rPr lang="ru-RU" dirty="0"/>
              <a:t>Модель температурных эффектов </a:t>
            </a:r>
            <a:r>
              <a:rPr lang="en-US" dirty="0"/>
              <a:t>Planar 3D-T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ru-RU" smtClean="0"/>
              <a:t>5</a:t>
            </a:fld>
            <a:endParaRPr lang="ru-RU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7062281" y="1984437"/>
            <a:ext cx="3647282" cy="3707453"/>
            <a:chOff x="6825673" y="1916973"/>
            <a:chExt cx="3883890" cy="3920837"/>
          </a:xfrm>
        </p:grpSpPr>
        <p:sp>
          <p:nvSpPr>
            <p:cNvPr id="29" name="Прямоугольник 28"/>
            <p:cNvSpPr/>
            <p:nvPr/>
          </p:nvSpPr>
          <p:spPr>
            <a:xfrm>
              <a:off x="8275782" y="4352000"/>
              <a:ext cx="1006764" cy="1016000"/>
            </a:xfrm>
            <a:prstGeom prst="rect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9282546" y="3371273"/>
              <a:ext cx="1006764" cy="1016000"/>
            </a:xfrm>
            <a:prstGeom prst="rect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8275782" y="3371273"/>
              <a:ext cx="1006764" cy="1016000"/>
            </a:xfrm>
            <a:prstGeom prst="rect">
              <a:avLst/>
            </a:prstGeom>
            <a:solidFill>
              <a:schemeClr val="bg1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7269018" y="3371273"/>
              <a:ext cx="1006764" cy="1016000"/>
            </a:xfrm>
            <a:prstGeom prst="rect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8275782" y="2355273"/>
              <a:ext cx="1006764" cy="1016000"/>
            </a:xfrm>
            <a:prstGeom prst="rect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Стрелка вправо 5"/>
            <p:cNvSpPr/>
            <p:nvPr/>
          </p:nvSpPr>
          <p:spPr>
            <a:xfrm>
              <a:off x="6825673" y="3716181"/>
              <a:ext cx="1376218" cy="170019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Стрелка вправо 9"/>
            <p:cNvSpPr/>
            <p:nvPr/>
          </p:nvSpPr>
          <p:spPr>
            <a:xfrm>
              <a:off x="9333345" y="3716180"/>
              <a:ext cx="1376218" cy="170019"/>
            </a:xfrm>
            <a:prstGeom prst="rightArrow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Стрелка вправо 10"/>
            <p:cNvSpPr/>
            <p:nvPr/>
          </p:nvSpPr>
          <p:spPr>
            <a:xfrm rot="16200000">
              <a:off x="8079509" y="2520072"/>
              <a:ext cx="1376218" cy="170019"/>
            </a:xfrm>
            <a:prstGeom prst="rightArrow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Стрелка вправо 11"/>
            <p:cNvSpPr/>
            <p:nvPr/>
          </p:nvSpPr>
          <p:spPr>
            <a:xfrm rot="16200000">
              <a:off x="8079509" y="5064691"/>
              <a:ext cx="1376218" cy="170019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8207852" y="3617466"/>
              <a:ext cx="1125493" cy="4719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100" dirty="0"/>
                <a:t>Расчетная</a:t>
              </a:r>
              <a:endParaRPr lang="ru-RU" sz="1200" dirty="0"/>
            </a:p>
            <a:p>
              <a:pPr algn="ctr"/>
              <a:r>
                <a:rPr lang="ru-RU" sz="1100" dirty="0"/>
                <a:t>ячейка</a:t>
              </a: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1302327" y="1498248"/>
            <a:ext cx="39346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Диффузионный перенос тепла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062281" y="1498248"/>
            <a:ext cx="39808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Конвективный перенос тепла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759776" y="2923859"/>
            <a:ext cx="20504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Пласт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759776" y="3848298"/>
            <a:ext cx="18641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Трещина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49760" y="5780695"/>
            <a:ext cx="104299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Разработан модуль </a:t>
            </a:r>
            <a:r>
              <a:rPr lang="en-US" b="1" dirty="0">
                <a:solidFill>
                  <a:srgbClr val="002060"/>
                </a:solidFill>
              </a:rPr>
              <a:t>Planar 3D-T</a:t>
            </a:r>
            <a:r>
              <a:rPr lang="ru-RU" b="1" dirty="0">
                <a:solidFill>
                  <a:srgbClr val="002060"/>
                </a:solidFill>
              </a:rPr>
              <a:t>, учитывающий изменение параметров жидкости ГРП от температуры.</a:t>
            </a:r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ADB34259-3BD4-4D3C-AF5E-FB3A647403ED}"/>
              </a:ext>
            </a:extLst>
          </p:cNvPr>
          <p:cNvSpPr/>
          <p:nvPr/>
        </p:nvSpPr>
        <p:spPr>
          <a:xfrm>
            <a:off x="1245828" y="3577324"/>
            <a:ext cx="4153327" cy="457200"/>
          </a:xfrm>
          <a:prstGeom prst="arc">
            <a:avLst>
              <a:gd name="adj1" fmla="val 10979418"/>
              <a:gd name="adj2" fmla="val 21433370"/>
            </a:avLst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Двойная стрелка влево/вправо 17"/>
          <p:cNvSpPr/>
          <p:nvPr/>
        </p:nvSpPr>
        <p:spPr>
          <a:xfrm rot="16200000">
            <a:off x="3161463" y="3543760"/>
            <a:ext cx="924844" cy="280514"/>
          </a:xfrm>
          <a:prstGeom prst="leftRightArrow">
            <a:avLst/>
          </a:prstGeom>
          <a:solidFill>
            <a:schemeClr val="accent1"/>
          </a:solidFill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3731321" y="3645661"/>
            <a:ext cx="16219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теплообмен</a:t>
            </a:r>
          </a:p>
        </p:txBody>
      </p:sp>
    </p:spTree>
    <p:extLst>
      <p:ext uri="{BB962C8B-B14F-4D97-AF65-F5344CB8AC3E}">
        <p14:creationId xmlns:p14="http://schemas.microsoft.com/office/powerpoint/2010/main" val="2475092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4111" y="247132"/>
            <a:ext cx="9601200" cy="789238"/>
          </a:xfrm>
        </p:spPr>
        <p:txBody>
          <a:bodyPr rtlCol="0"/>
          <a:lstStyle/>
          <a:p>
            <a:pPr rtl="0"/>
            <a:r>
              <a:rPr lang="ru-RU" dirty="0"/>
              <a:t>Постановка задачи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Таблица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9827900"/>
                  </p:ext>
                </p:extLst>
              </p:nvPr>
            </p:nvGraphicFramePr>
            <p:xfrm>
              <a:off x="6632221" y="2025386"/>
              <a:ext cx="5341605" cy="833215"/>
            </p:xfrm>
            <a:graphic>
              <a:graphicData uri="http://schemas.openxmlformats.org/drawingml/2006/table">
                <a:tbl>
                  <a:tblPr firstRow="1" bandRow="1">
                    <a:tableStyleId>{3B4B98B0-60AC-42C2-AFA5-B58CD77FA1E5}</a:tableStyleId>
                  </a:tblPr>
                  <a:tblGrid>
                    <a:gridCol w="2844288">
                      <a:extLst>
                        <a:ext uri="{9D8B030D-6E8A-4147-A177-3AD203B41FA5}">
                          <a16:colId xmlns:a16="http://schemas.microsoft.com/office/drawing/2014/main" val="254809686"/>
                        </a:ext>
                      </a:extLst>
                    </a:gridCol>
                    <a:gridCol w="2497317">
                      <a:extLst>
                        <a:ext uri="{9D8B030D-6E8A-4147-A177-3AD203B41FA5}">
                          <a16:colId xmlns:a16="http://schemas.microsoft.com/office/drawing/2014/main" val="692794240"/>
                        </a:ext>
                      </a:extLst>
                    </a:gridCol>
                  </a:tblGrid>
                  <a:tr h="212386">
                    <a:tc>
                      <a:txBody>
                        <a:bodyPr/>
                        <a:lstStyle/>
                        <a:p>
                          <a:r>
                            <a:rPr lang="ru-RU" sz="1200" dirty="0"/>
                            <a:t>Постоянные параметры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1200" dirty="0"/>
                            <a:t>Значение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04560356"/>
                      </a:ext>
                    </a:extLst>
                  </a:tr>
                  <a:tr h="284575">
                    <a:tc>
                      <a:txBody>
                        <a:bodyPr/>
                        <a:lstStyle/>
                        <a:p>
                          <a:r>
                            <a:rPr lang="ru-RU" sz="1200" dirty="0"/>
                            <a:t>Модуль Юнга</a:t>
                          </a:r>
                          <a:r>
                            <a:rPr lang="en-US" sz="1200" dirty="0"/>
                            <a:t>, E </a:t>
                          </a:r>
                          <a:endParaRPr lang="ru-RU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ru-RU" sz="1200" dirty="0"/>
                            <a:t>30 ГПа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635117071"/>
                      </a:ext>
                    </a:extLst>
                  </a:tr>
                  <a:tr h="269508">
                    <a:tc>
                      <a:txBody>
                        <a:bodyPr/>
                        <a:lstStyle/>
                        <a:p>
                          <a:r>
                            <a:rPr lang="ru-RU" sz="1200" dirty="0"/>
                            <a:t>Коэффициент Пуассона</a:t>
                          </a:r>
                          <a:r>
                            <a:rPr lang="en-US" sz="1200" dirty="0"/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lang="en-US" sz="1200" smtClean="0"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oMath>
                          </a14:m>
                          <a:endParaRPr lang="ru-RU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ru-RU" sz="1200" dirty="0"/>
                            <a:t>0.25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20204100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Таблица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9827900"/>
                  </p:ext>
                </p:extLst>
              </p:nvPr>
            </p:nvGraphicFramePr>
            <p:xfrm>
              <a:off x="6632221" y="2025386"/>
              <a:ext cx="5341605" cy="833215"/>
            </p:xfrm>
            <a:graphic>
              <a:graphicData uri="http://schemas.openxmlformats.org/drawingml/2006/table">
                <a:tbl>
                  <a:tblPr firstRow="1" bandRow="1">
                    <a:tableStyleId>{3B4B98B0-60AC-42C2-AFA5-B58CD77FA1E5}</a:tableStyleId>
                  </a:tblPr>
                  <a:tblGrid>
                    <a:gridCol w="2844288">
                      <a:extLst>
                        <a:ext uri="{9D8B030D-6E8A-4147-A177-3AD203B41FA5}">
                          <a16:colId xmlns:a16="http://schemas.microsoft.com/office/drawing/2014/main" val="254809686"/>
                        </a:ext>
                      </a:extLst>
                    </a:gridCol>
                    <a:gridCol w="2497317">
                      <a:extLst>
                        <a:ext uri="{9D8B030D-6E8A-4147-A177-3AD203B41FA5}">
                          <a16:colId xmlns:a16="http://schemas.microsoft.com/office/drawing/2014/main" val="692794240"/>
                        </a:ext>
                      </a:extLst>
                    </a:gridCol>
                  </a:tblGrid>
                  <a:tr h="274320">
                    <a:tc>
                      <a:txBody>
                        <a:bodyPr/>
                        <a:lstStyle/>
                        <a:p>
                          <a:r>
                            <a:rPr lang="ru-RU" sz="1200" dirty="0" smtClean="0"/>
                            <a:t>Постоянные параметры</a:t>
                          </a:r>
                          <a:endParaRPr lang="ru-RU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1200" dirty="0" smtClean="0"/>
                            <a:t>Значение</a:t>
                          </a:r>
                          <a:endParaRPr lang="ru-RU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04560356"/>
                      </a:ext>
                    </a:extLst>
                  </a:tr>
                  <a:tr h="284575">
                    <a:tc>
                      <a:txBody>
                        <a:bodyPr/>
                        <a:lstStyle/>
                        <a:p>
                          <a:r>
                            <a:rPr lang="ru-RU" sz="1200" dirty="0" smtClean="0"/>
                            <a:t>Модуль Юнга</a:t>
                          </a:r>
                          <a:r>
                            <a:rPr lang="en-US" sz="1200" dirty="0" smtClean="0"/>
                            <a:t>, E </a:t>
                          </a:r>
                          <a:endParaRPr lang="ru-RU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ru-RU" sz="1200" dirty="0" smtClean="0"/>
                            <a:t>30 ГПа</a:t>
                          </a:r>
                          <a:endParaRPr lang="ru-RU" sz="12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635117071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blipFill>
                          <a:blip r:embed="rId10"/>
                          <a:stretch>
                            <a:fillRect t="-206667" r="-87821" b="-155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ru-RU" sz="1200" dirty="0" smtClean="0"/>
                            <a:t>0.25</a:t>
                          </a:r>
                          <a:endParaRPr lang="ru-RU" sz="12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202041008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8" name="TextBox 7"/>
          <p:cNvSpPr txBox="1"/>
          <p:nvPr/>
        </p:nvSpPr>
        <p:spPr>
          <a:xfrm>
            <a:off x="7970348" y="5865784"/>
            <a:ext cx="47105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  <a:p>
            <a:r>
              <a:rPr lang="ru-RU" b="1" dirty="0">
                <a:solidFill>
                  <a:srgbClr val="002060"/>
                </a:solidFill>
              </a:rPr>
              <a:t>Проведено 18 расчётов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99081" y="1665999"/>
            <a:ext cx="56596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Зависимость динамической вязкости жидкости, индекса поведения от температуры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Таблица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89006400"/>
                  </p:ext>
                </p:extLst>
              </p:nvPr>
            </p:nvGraphicFramePr>
            <p:xfrm>
              <a:off x="6632221" y="3532083"/>
              <a:ext cx="5341605" cy="2434072"/>
            </p:xfrm>
            <a:graphic>
              <a:graphicData uri="http://schemas.openxmlformats.org/drawingml/2006/table">
                <a:tbl>
                  <a:tblPr firstRow="1" bandRow="1">
                    <a:tableStyleId>{3B4B98B0-60AC-42C2-AFA5-B58CD77FA1E5}</a:tableStyleId>
                  </a:tblPr>
                  <a:tblGrid>
                    <a:gridCol w="2812484">
                      <a:extLst>
                        <a:ext uri="{9D8B030D-6E8A-4147-A177-3AD203B41FA5}">
                          <a16:colId xmlns:a16="http://schemas.microsoft.com/office/drawing/2014/main" val="2070270951"/>
                        </a:ext>
                      </a:extLst>
                    </a:gridCol>
                    <a:gridCol w="2529121">
                      <a:extLst>
                        <a:ext uri="{9D8B030D-6E8A-4147-A177-3AD203B41FA5}">
                          <a16:colId xmlns:a16="http://schemas.microsoft.com/office/drawing/2014/main" val="2042531770"/>
                        </a:ext>
                      </a:extLst>
                    </a:gridCol>
                  </a:tblGrid>
                  <a:tr h="240632">
                    <a:tc>
                      <a:txBody>
                        <a:bodyPr/>
                        <a:lstStyle/>
                        <a:p>
                          <a:r>
                            <a:rPr lang="ru-RU" sz="1200" dirty="0"/>
                            <a:t>Переменные параметры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1200" dirty="0"/>
                            <a:t>Значение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63493633"/>
                      </a:ext>
                    </a:extLst>
                  </a:tr>
                  <a:tr h="422392">
                    <a:tc>
                      <a:txBody>
                        <a:bodyPr/>
                        <a:lstStyle/>
                        <a:p>
                          <a:r>
                            <a:rPr lang="ru-RU" sz="1200" dirty="0"/>
                            <a:t>Динамическая</a:t>
                          </a:r>
                          <a:r>
                            <a:rPr lang="ru-RU" sz="1200" baseline="0" dirty="0"/>
                            <a:t> в</a:t>
                          </a:r>
                          <a:r>
                            <a:rPr lang="ru-RU" sz="1200" dirty="0"/>
                            <a:t>язкость</a:t>
                          </a:r>
                          <a:r>
                            <a:rPr lang="ru-RU" sz="1200" baseline="0" dirty="0"/>
                            <a:t> жидкости</a:t>
                          </a:r>
                          <a:r>
                            <a:rPr lang="en-US" sz="1200" baseline="0" dirty="0"/>
                            <a:t>, K </a:t>
                          </a:r>
                          <a:endParaRPr lang="ru-RU" sz="1200" i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ru-RU" sz="1200" dirty="0"/>
                            <a:t>0.4</a:t>
                          </a:r>
                          <a:r>
                            <a:rPr lang="ru-RU" sz="1200" baseline="0" dirty="0"/>
                            <a:t>-0.01</a:t>
                          </a:r>
                          <a:r>
                            <a:rPr lang="en-US" sz="1200" baseline="0" dirty="0"/>
                            <a:t> </a:t>
                          </a:r>
                          <a:r>
                            <a:rPr lang="ru-RU" sz="1200" baseline="0" dirty="0"/>
                            <a:t>Па*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ru-RU" sz="1200" i="1" baseline="0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sz="1200" baseline="0" dirty="0" smtClean="0">
                                      <a:latin typeface="Cambria Math" panose="02040503050406030204" pitchFamily="18" charset="0"/>
                                    </a:rPr>
                                    <m:t>с</m:t>
                                  </m:r>
                                </m:e>
                                <m:sup>
                                  <m:r>
                                    <a:rPr lang="en-US" sz="1200" baseline="0" dirty="0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oMath>
                          </a14:m>
                          <a:endParaRPr lang="ru-RU" sz="12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519652917"/>
                      </a:ext>
                    </a:extLst>
                  </a:tr>
                  <a:tr h="263576">
                    <a:tc>
                      <a:txBody>
                        <a:bodyPr/>
                        <a:lstStyle/>
                        <a:p>
                          <a:r>
                            <a:rPr lang="ru-RU" sz="1200" dirty="0"/>
                            <a:t>Индекс поведения жидкости</a:t>
                          </a:r>
                          <a:r>
                            <a:rPr lang="en-US" sz="1200" dirty="0"/>
                            <a:t>,</a:t>
                          </a:r>
                          <a:r>
                            <a:rPr lang="en-US" sz="1200" baseline="0" dirty="0"/>
                            <a:t> n</a:t>
                          </a:r>
                          <a:endParaRPr lang="ru-RU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ru-RU" sz="1200" dirty="0"/>
                            <a:t>0.6</a:t>
                          </a:r>
                          <a:r>
                            <a:rPr lang="ru-RU" sz="1200" baseline="0" dirty="0"/>
                            <a:t>-1</a:t>
                          </a:r>
                          <a:endParaRPr lang="ru-RU" sz="12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601673698"/>
                      </a:ext>
                    </a:extLst>
                  </a:tr>
                  <a:tr h="263576">
                    <a:tc>
                      <a:txBody>
                        <a:bodyPr/>
                        <a:lstStyle/>
                        <a:p>
                          <a:r>
                            <a:rPr lang="ru-RU" sz="1200" dirty="0"/>
                            <a:t>Температура жидкости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ru-RU" sz="1200" dirty="0"/>
                            <a:t>20-100 </a:t>
                          </a:r>
                          <a14:m>
                            <m:oMath xmlns:m="http://schemas.openxmlformats.org/officeDocument/2006/math">
                              <m:r>
                                <a:rPr lang="ru-RU" sz="12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°</m:t>
                              </m:r>
                            </m:oMath>
                          </a14:m>
                          <a:r>
                            <a:rPr lang="ru-RU" sz="1200" dirty="0"/>
                            <a:t>С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671478200"/>
                      </a:ext>
                    </a:extLst>
                  </a:tr>
                  <a:tr h="412767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200" dirty="0"/>
                            <a:t>Контраст напряжений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ru-RU" sz="1200" dirty="0"/>
                            <a:t>Симметричная</a:t>
                          </a:r>
                          <a:r>
                            <a:rPr lang="ru-RU" sz="1200" baseline="0" dirty="0"/>
                            <a:t> или несимметричная многослойная среда</a:t>
                          </a:r>
                          <a:endParaRPr lang="ru-RU" sz="12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418858740"/>
                      </a:ext>
                    </a:extLst>
                  </a:tr>
                  <a:tr h="225075">
                    <a:tc>
                      <a:txBody>
                        <a:bodyPr/>
                        <a:lstStyle/>
                        <a:p>
                          <a:r>
                            <a:rPr lang="ru-RU" sz="1200" dirty="0"/>
                            <a:t>Время ГРП</a:t>
                          </a:r>
                          <a:endParaRPr lang="ru-RU" sz="1200" i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dirty="0"/>
                            <a:t>5-10</a:t>
                          </a:r>
                          <a:r>
                            <a:rPr lang="en-US" sz="1200" baseline="0" dirty="0"/>
                            <a:t> </a:t>
                          </a:r>
                          <a:r>
                            <a:rPr lang="ru-RU" sz="1200" baseline="0" dirty="0"/>
                            <a:t>мин.</a:t>
                          </a:r>
                          <a:endParaRPr lang="ru-RU" sz="12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672730564"/>
                      </a:ext>
                    </a:extLst>
                  </a:tr>
                  <a:tr h="248508">
                    <a:tc>
                      <a:txBody>
                        <a:bodyPr/>
                        <a:lstStyle/>
                        <a:p>
                          <a:r>
                            <a:rPr lang="ru-RU" sz="1200" dirty="0"/>
                            <a:t>Объём</a:t>
                          </a:r>
                          <a:r>
                            <a:rPr lang="ru-RU" sz="1200" baseline="0" dirty="0"/>
                            <a:t> закачки</a:t>
                          </a:r>
                          <a:endParaRPr lang="ru-RU" sz="1200" i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ru-RU" sz="1200" dirty="0"/>
                            <a:t>1</a:t>
                          </a:r>
                          <a:r>
                            <a:rPr lang="ru-RU" sz="1200" baseline="0" dirty="0"/>
                            <a:t> или 5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1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sz="1200" i="1">
                                      <a:latin typeface="Cambria Math" panose="02040503050406030204" pitchFamily="18" charset="0"/>
                                    </a:rPr>
                                    <m:t>м</m:t>
                                  </m:r>
                                </m:e>
                                <m:sup>
                                  <m:r>
                                    <a:rPr lang="ru-RU" sz="12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ru-RU" sz="1200" b="0" i="0" smtClean="0">
                                  <a:latin typeface="Cambria Math" panose="02040503050406030204" pitchFamily="18" charset="0"/>
                                </a:rPr>
                                <m:t>/мин</m:t>
                              </m:r>
                            </m:oMath>
                          </a14:m>
                          <a:endParaRPr lang="ru-RU" sz="12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54749725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Таблица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89006400"/>
                  </p:ext>
                </p:extLst>
              </p:nvPr>
            </p:nvGraphicFramePr>
            <p:xfrm>
              <a:off x="6632221" y="3532083"/>
              <a:ext cx="5341605" cy="2434072"/>
            </p:xfrm>
            <a:graphic>
              <a:graphicData uri="http://schemas.openxmlformats.org/drawingml/2006/table">
                <a:tbl>
                  <a:tblPr firstRow="1" bandRow="1">
                    <a:tableStyleId>{3B4B98B0-60AC-42C2-AFA5-B58CD77FA1E5}</a:tableStyleId>
                  </a:tblPr>
                  <a:tblGrid>
                    <a:gridCol w="2812484">
                      <a:extLst>
                        <a:ext uri="{9D8B030D-6E8A-4147-A177-3AD203B41FA5}">
                          <a16:colId xmlns:a16="http://schemas.microsoft.com/office/drawing/2014/main" val="2070270951"/>
                        </a:ext>
                      </a:extLst>
                    </a:gridCol>
                    <a:gridCol w="2529121">
                      <a:extLst>
                        <a:ext uri="{9D8B030D-6E8A-4147-A177-3AD203B41FA5}">
                          <a16:colId xmlns:a16="http://schemas.microsoft.com/office/drawing/2014/main" val="2042531770"/>
                        </a:ext>
                      </a:extLst>
                    </a:gridCol>
                  </a:tblGrid>
                  <a:tr h="274320">
                    <a:tc>
                      <a:txBody>
                        <a:bodyPr/>
                        <a:lstStyle/>
                        <a:p>
                          <a:r>
                            <a:rPr lang="ru-RU" sz="1200" dirty="0" smtClean="0"/>
                            <a:t>Переменные параметры</a:t>
                          </a:r>
                          <a:endParaRPr lang="ru-RU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1200" dirty="0" smtClean="0"/>
                            <a:t>Значение</a:t>
                          </a:r>
                          <a:endParaRPr lang="ru-RU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63493633"/>
                      </a:ext>
                    </a:extLst>
                  </a:tr>
                  <a:tr h="422392">
                    <a:tc>
                      <a:txBody>
                        <a:bodyPr/>
                        <a:lstStyle/>
                        <a:p>
                          <a:r>
                            <a:rPr lang="ru-RU" sz="1200" dirty="0" smtClean="0"/>
                            <a:t>Динамическая</a:t>
                          </a:r>
                          <a:r>
                            <a:rPr lang="ru-RU" sz="1200" baseline="0" dirty="0" smtClean="0"/>
                            <a:t> в</a:t>
                          </a:r>
                          <a:r>
                            <a:rPr lang="ru-RU" sz="1200" dirty="0" smtClean="0"/>
                            <a:t>язкость</a:t>
                          </a:r>
                          <a:r>
                            <a:rPr lang="ru-RU" sz="1200" baseline="0" dirty="0" smtClean="0"/>
                            <a:t> жидкости</a:t>
                          </a:r>
                          <a:r>
                            <a:rPr lang="en-US" sz="1200" baseline="0" dirty="0" smtClean="0"/>
                            <a:t>, K </a:t>
                          </a:r>
                          <a:endParaRPr lang="ru-RU" sz="1200" i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111058" t="-66667" r="-240" b="-42463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19652917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r>
                            <a:rPr lang="ru-RU" sz="1200" dirty="0" smtClean="0"/>
                            <a:t>Индекс поведения жидкости</a:t>
                          </a:r>
                          <a:r>
                            <a:rPr lang="en-US" sz="1200" dirty="0" smtClean="0"/>
                            <a:t>,</a:t>
                          </a:r>
                          <a:r>
                            <a:rPr lang="en-US" sz="1200" baseline="0" dirty="0" smtClean="0"/>
                            <a:t> n</a:t>
                          </a:r>
                          <a:endParaRPr lang="ru-RU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ru-RU" sz="1200" dirty="0" smtClean="0"/>
                            <a:t>0.6</a:t>
                          </a:r>
                          <a:r>
                            <a:rPr lang="ru-RU" sz="1200" baseline="0" dirty="0" smtClean="0"/>
                            <a:t>-1</a:t>
                          </a:r>
                          <a:endParaRPr lang="ru-RU" sz="12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601673698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r>
                            <a:rPr lang="ru-RU" sz="1200" dirty="0" smtClean="0"/>
                            <a:t>Температура жидкости</a:t>
                          </a:r>
                          <a:endParaRPr lang="ru-RU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111058" t="-357778" r="-240" b="-44888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71478200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200" dirty="0" smtClean="0"/>
                            <a:t>Контраст напряжений</a:t>
                          </a:r>
                          <a:endParaRPr lang="ru-RU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ru-RU" sz="1200" dirty="0" smtClean="0"/>
                            <a:t>Симметричная</a:t>
                          </a:r>
                          <a:r>
                            <a:rPr lang="ru-RU" sz="1200" baseline="0" dirty="0" smtClean="0"/>
                            <a:t> или несимметричная многослойная среда</a:t>
                          </a:r>
                          <a:endParaRPr lang="ru-RU" sz="12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418858740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r>
                            <a:rPr lang="ru-RU" sz="1200" dirty="0" smtClean="0"/>
                            <a:t>Время ГРП</a:t>
                          </a:r>
                          <a:endParaRPr lang="ru-RU" sz="1200" i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dirty="0" smtClean="0"/>
                            <a:t>5-10</a:t>
                          </a:r>
                          <a:r>
                            <a:rPr lang="en-US" sz="1200" baseline="0" dirty="0" smtClean="0"/>
                            <a:t> </a:t>
                          </a:r>
                          <a:r>
                            <a:rPr lang="ru-RU" sz="1200" baseline="0" dirty="0" smtClean="0"/>
                            <a:t>мин.</a:t>
                          </a:r>
                          <a:endParaRPr lang="ru-RU" sz="12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672730564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r>
                            <a:rPr lang="ru-RU" sz="1200" dirty="0" smtClean="0"/>
                            <a:t>Объём</a:t>
                          </a:r>
                          <a:r>
                            <a:rPr lang="ru-RU" sz="1200" baseline="0" dirty="0" smtClean="0"/>
                            <a:t> закачки</a:t>
                          </a:r>
                          <a:endParaRPr lang="ru-RU" sz="1200" i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111058" t="-791111" r="-240" b="-1555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4749725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ru-RU" smtClean="0"/>
              <a:t>6</a:t>
            </a:fld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831273" y="1172166"/>
            <a:ext cx="86637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Сравнить результаты расчётов в базовом </a:t>
            </a:r>
            <a:r>
              <a:rPr lang="en-US" b="1" dirty="0"/>
              <a:t>Planar 3D </a:t>
            </a:r>
            <a:r>
              <a:rPr lang="ru-RU" b="1" dirty="0"/>
              <a:t>и </a:t>
            </a:r>
            <a:r>
              <a:rPr lang="en-US" b="1" dirty="0"/>
              <a:t>Planar 3D</a:t>
            </a:r>
            <a:r>
              <a:rPr lang="ru-RU" b="1" dirty="0"/>
              <a:t>-</a:t>
            </a:r>
            <a:r>
              <a:rPr lang="en-US" b="1" dirty="0"/>
              <a:t>T</a:t>
            </a:r>
            <a:r>
              <a:rPr lang="ru-RU" b="1" dirty="0"/>
              <a:t> 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22"/>
          <a:stretch/>
        </p:blipFill>
        <p:spPr>
          <a:xfrm>
            <a:off x="560467" y="2312330"/>
            <a:ext cx="5736898" cy="4027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515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159" y="1517736"/>
            <a:ext cx="5448841" cy="4997609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47159" y="511660"/>
            <a:ext cx="9601200" cy="815745"/>
          </a:xfrm>
        </p:spPr>
        <p:txBody>
          <a:bodyPr>
            <a:normAutofit/>
          </a:bodyPr>
          <a:lstStyle/>
          <a:p>
            <a:r>
              <a:rPr lang="en-US" dirty="0"/>
              <a:t>Planar 3D-T. </a:t>
            </a:r>
            <a:r>
              <a:rPr lang="ru-RU" dirty="0"/>
              <a:t>Распределение температуры в пласте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351978" y="5132492"/>
            <a:ext cx="50420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  <a:p>
            <a:r>
              <a:rPr lang="ru-RU" dirty="0"/>
              <a:t>Температура жидкости</a:t>
            </a:r>
            <a:r>
              <a:rPr lang="en-US" dirty="0"/>
              <a:t>: </a:t>
            </a:r>
            <a:r>
              <a:rPr lang="ru-RU" dirty="0"/>
              <a:t>2</a:t>
            </a:r>
            <a:r>
              <a:rPr lang="en-US" dirty="0"/>
              <a:t>0°C</a:t>
            </a:r>
            <a:endParaRPr lang="ru-RU" dirty="0"/>
          </a:p>
          <a:p>
            <a:r>
              <a:rPr lang="ru-RU" dirty="0"/>
              <a:t>Температура пласта: 100</a:t>
            </a:r>
            <a:r>
              <a:rPr lang="en-US" dirty="0"/>
              <a:t>°C</a:t>
            </a:r>
          </a:p>
          <a:p>
            <a:r>
              <a:rPr lang="ru-RU" dirty="0"/>
              <a:t>Закачка: 5 м</a:t>
            </a:r>
            <a:r>
              <a:rPr lang="ru-RU" baseline="30000" dirty="0"/>
              <a:t>3</a:t>
            </a:r>
          </a:p>
        </p:txBody>
      </p:sp>
      <p:grpSp>
        <p:nvGrpSpPr>
          <p:cNvPr id="20" name="Группа 19"/>
          <p:cNvGrpSpPr/>
          <p:nvPr/>
        </p:nvGrpSpPr>
        <p:grpSpPr>
          <a:xfrm>
            <a:off x="6193421" y="1551658"/>
            <a:ext cx="5307284" cy="3397857"/>
            <a:chOff x="7266487" y="1598817"/>
            <a:chExt cx="6515472" cy="4174186"/>
          </a:xfrm>
        </p:grpSpPr>
        <p:sp>
          <p:nvSpPr>
            <p:cNvPr id="21" name="TextBox 20"/>
            <p:cNvSpPr txBox="1"/>
            <p:nvPr/>
          </p:nvSpPr>
          <p:spPr>
            <a:xfrm>
              <a:off x="7266487" y="4979001"/>
              <a:ext cx="6515472" cy="7940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/>
                <a:t>Значения констант, использованных при расчете температуры. </a:t>
              </a:r>
              <a:r>
                <a:rPr lang="ru-RU" dirty="0" smtClean="0"/>
                <a:t>Пласт </a:t>
              </a:r>
              <a:r>
                <a:rPr lang="ru-RU" dirty="0"/>
                <a:t>– песчаник, жидкость – вода </a:t>
              </a:r>
              <a:endParaRPr lang="ru-RU" sz="2800" i="1" dirty="0">
                <a:latin typeface="Aparajita" pitchFamily="34" charset="0"/>
                <a:cs typeface="Aparajita" pitchFamily="34" charset="0"/>
              </a:endParaRPr>
            </a:p>
          </p:txBody>
        </p:sp>
        <p:pic>
          <p:nvPicPr>
            <p:cNvPr id="22" name="Picture 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365254" y="1598817"/>
              <a:ext cx="6416705" cy="3380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ru-RU" smtClean="0"/>
              <a:t>7</a:t>
            </a:fld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248359" y="3656853"/>
            <a:ext cx="89441" cy="1492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33548" y="3644900"/>
            <a:ext cx="119062" cy="161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944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9455" t="33904" r="19590" b="22003"/>
          <a:stretch/>
        </p:blipFill>
        <p:spPr>
          <a:xfrm>
            <a:off x="3155486" y="1153068"/>
            <a:ext cx="6731782" cy="2297433"/>
          </a:xfrm>
          <a:prstGeom prst="rect">
            <a:avLst/>
          </a:prstGeom>
        </p:spPr>
      </p:pic>
      <p:pic>
        <p:nvPicPr>
          <p:cNvPr id="6" name="Объект 6"/>
          <p:cNvPicPr>
            <a:picLocks noChangeAspect="1"/>
          </p:cNvPicPr>
          <p:nvPr/>
        </p:nvPicPr>
        <p:blipFill rotWithShape="1">
          <a:blip r:embed="rId4"/>
          <a:srcRect l="20136" t="28922" r="19182" b="26799"/>
          <a:stretch/>
        </p:blipFill>
        <p:spPr>
          <a:xfrm>
            <a:off x="3155486" y="4127020"/>
            <a:ext cx="6731782" cy="236164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64672" y="-33211"/>
            <a:ext cx="9601200" cy="816947"/>
          </a:xfrm>
        </p:spPr>
        <p:txBody>
          <a:bodyPr rtlCol="0"/>
          <a:lstStyle/>
          <a:p>
            <a:pPr rtl="0"/>
            <a:r>
              <a:rPr lang="ru-RU" dirty="0"/>
              <a:t>Расчёт геометрии трещины ГРП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0" y="3486027"/>
                <a:ext cx="1233054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(</a:t>
                </a:r>
                <a:r>
                  <a:rPr lang="ru-RU" sz="1600" dirty="0" smtClean="0"/>
                  <a:t>динамическая</a:t>
                </a:r>
                <a:r>
                  <a:rPr lang="en-US" sz="1600" dirty="0" smtClean="0"/>
                  <a:t> </a:t>
                </a:r>
                <a:r>
                  <a:rPr lang="ru-RU" sz="1600" dirty="0" smtClean="0"/>
                  <a:t>вязкость жидкости </a:t>
                </a:r>
                <a:r>
                  <a:rPr lang="en-US" sz="1600" i="1" dirty="0" smtClean="0"/>
                  <a:t>K</a:t>
                </a:r>
                <a:r>
                  <a:rPr lang="en-US" sz="1600" dirty="0" smtClean="0"/>
                  <a:t>=</a:t>
                </a:r>
                <a:r>
                  <a:rPr lang="ru-RU" sz="1600" dirty="0"/>
                  <a:t>0.4</a:t>
                </a:r>
                <a:r>
                  <a:rPr lang="en-US" sz="1600" dirty="0"/>
                  <a:t> </a:t>
                </a:r>
                <a:r>
                  <a:rPr lang="ru-RU" sz="1600" dirty="0"/>
                  <a:t>Па*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16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1600" dirty="0">
                            <a:latin typeface="Cambria Math" panose="02040503050406030204" pitchFamily="18" charset="0"/>
                          </a:rPr>
                          <m:t>с</m:t>
                        </m:r>
                      </m:e>
                      <m:sup>
                        <m:r>
                          <a:rPr lang="en-US" sz="1600" dirty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ru-RU" sz="1600" dirty="0"/>
                  <a:t>, </a:t>
                </a:r>
                <a:r>
                  <a:rPr lang="ru-RU" sz="1600" dirty="0" smtClean="0"/>
                  <a:t>индекс</a:t>
                </a:r>
                <a:r>
                  <a:rPr lang="en-US" sz="1600" dirty="0" smtClean="0"/>
                  <a:t> </a:t>
                </a:r>
                <a:r>
                  <a:rPr lang="ru-RU" sz="1600" dirty="0" smtClean="0"/>
                  <a:t>поведения жидкости </a:t>
                </a:r>
                <a:r>
                  <a:rPr lang="en-US" sz="1600" i="1" dirty="0" smtClean="0"/>
                  <a:t>n</a:t>
                </a:r>
                <a:r>
                  <a:rPr lang="en-US" sz="1600" dirty="0" smtClean="0"/>
                  <a:t>=</a:t>
                </a:r>
                <a:r>
                  <a:rPr lang="ru-RU" sz="1600" dirty="0"/>
                  <a:t>0.6, </a:t>
                </a:r>
                <a:r>
                  <a:rPr lang="ru-RU" sz="1600" i="1" dirty="0"/>
                  <a:t>скорость закачки</a:t>
                </a:r>
                <a:r>
                  <a:rPr lang="en-US" sz="1600" i="1" dirty="0"/>
                  <a:t>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rgbClr val="000000"/>
                        </a:solidFill>
                        <a:latin typeface="Cambria Math" charset="0"/>
                        <a:ea typeface="Times New Roman" charset="0"/>
                        <a:cs typeface="Times New Roman" charset="0"/>
                      </a:rPr>
                      <m:t>𝑄</m:t>
                    </m:r>
                  </m:oMath>
                </a14:m>
                <a:r>
                  <a:rPr lang="en-US" sz="1600" i="1" dirty="0"/>
                  <a:t>=1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1600" i="1">
                            <a:latin typeface="Cambria Math" panose="02040503050406030204" pitchFamily="18" charset="0"/>
                          </a:rPr>
                          <m:t>м</m:t>
                        </m:r>
                      </m:e>
                      <m:sup>
                        <m:r>
                          <a:rPr lang="ru-RU" sz="16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ru-RU" sz="1600">
                        <a:latin typeface="Cambria Math" panose="02040503050406030204" pitchFamily="18" charset="0"/>
                      </a:rPr>
                      <m:t>/мин</m:t>
                    </m:r>
                    <m:r>
                      <a:rPr lang="en-US" sz="160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1600" dirty="0"/>
                  <a:t> </a:t>
                </a:r>
                <a:r>
                  <a:rPr lang="ru-RU" sz="1600" dirty="0"/>
                  <a:t>время ГРП 5 мин.</a:t>
                </a:r>
                <a:r>
                  <a:rPr lang="en-US" sz="1600" dirty="0"/>
                  <a:t>)</a:t>
                </a:r>
                <a:r>
                  <a:rPr lang="ru-RU" sz="1600" dirty="0"/>
                  <a:t>                                                    </a:t>
                </a:r>
                <a:r>
                  <a:rPr lang="ru-RU" b="1" dirty="0"/>
                  <a:t>Модуль </a:t>
                </a:r>
                <a:r>
                  <a:rPr lang="ru-RU" b="1" dirty="0" err="1"/>
                  <a:t>Planar</a:t>
                </a:r>
                <a:r>
                  <a:rPr lang="ru-RU" b="1" dirty="0"/>
                  <a:t> 3</a:t>
                </a:r>
                <a:r>
                  <a:rPr lang="en-US" b="1" dirty="0"/>
                  <a:t>D</a:t>
                </a:r>
                <a:r>
                  <a:rPr lang="ru-RU" b="1" dirty="0"/>
                  <a:t>-</a:t>
                </a:r>
                <a:r>
                  <a:rPr lang="en-US" b="1" dirty="0"/>
                  <a:t>T (T</a:t>
                </a:r>
                <a:r>
                  <a:rPr lang="ru-RU" sz="1400" b="1" dirty="0"/>
                  <a:t>нач.</a:t>
                </a:r>
                <a:r>
                  <a:rPr lang="ru-RU" b="1" dirty="0"/>
                  <a:t>=20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ru-RU" b="1" dirty="0"/>
                  <a:t>С)</a:t>
                </a:r>
                <a:endParaRPr lang="en-US" b="1" dirty="0"/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486027"/>
                <a:ext cx="12330545" cy="646331"/>
              </a:xfrm>
              <a:prstGeom prst="rect">
                <a:avLst/>
              </a:prstGeom>
              <a:blipFill>
                <a:blip r:embed="rId5"/>
                <a:stretch>
                  <a:fillRect t="-5660" b="-1415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036978" y="835194"/>
                <a:ext cx="561121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b="1" dirty="0"/>
                  <a:t>Стандартный модуль </a:t>
                </a:r>
                <a:r>
                  <a:rPr lang="en-US" b="1" dirty="0"/>
                  <a:t>Planar 3D (T=</a:t>
                </a:r>
                <a:r>
                  <a:rPr lang="en-US" b="1" dirty="0" err="1"/>
                  <a:t>const</a:t>
                </a:r>
                <a:r>
                  <a:rPr lang="en-US" b="1" dirty="0"/>
                  <a:t>, </a:t>
                </a:r>
                <a:r>
                  <a:rPr lang="ru-RU" b="1" dirty="0"/>
                  <a:t>2</a:t>
                </a:r>
                <a:r>
                  <a:rPr lang="en-US" b="1" dirty="0"/>
                  <a:t>0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b="1" dirty="0"/>
                  <a:t>C)</a:t>
                </a:r>
                <a:endParaRPr lang="ru-RU" b="1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6978" y="835194"/>
                <a:ext cx="5611216" cy="369332"/>
              </a:xfrm>
              <a:prstGeom prst="rect">
                <a:avLst/>
              </a:prstGeom>
              <a:blipFill>
                <a:blip r:embed="rId6"/>
                <a:stretch>
                  <a:fillRect l="-869" t="-8197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807546" y="6488668"/>
            <a:ext cx="1207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С учетом температуры длина трещины не изменилась, раскрытие уменьшилось на 15%, высота - на 2%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6" t="5372"/>
          <a:stretch/>
        </p:blipFill>
        <p:spPr>
          <a:xfrm>
            <a:off x="6521377" y="4127020"/>
            <a:ext cx="3610914" cy="236164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2" t="5603"/>
          <a:stretch/>
        </p:blipFill>
        <p:spPr>
          <a:xfrm>
            <a:off x="6521377" y="1184767"/>
            <a:ext cx="3610914" cy="2297433"/>
          </a:xfrm>
          <a:prstGeom prst="rect">
            <a:avLst/>
          </a:prstGeom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ru-RU" smtClean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9171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9727" t="27758" r="23273" b="30770"/>
          <a:stretch/>
        </p:blipFill>
        <p:spPr>
          <a:xfrm>
            <a:off x="2917569" y="1087826"/>
            <a:ext cx="6784694" cy="256977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05024" y="-19251"/>
            <a:ext cx="9601200" cy="816947"/>
          </a:xfrm>
        </p:spPr>
        <p:txBody>
          <a:bodyPr rtlCol="0"/>
          <a:lstStyle/>
          <a:p>
            <a:pPr rtl="0"/>
            <a:r>
              <a:rPr lang="ru-RU" dirty="0"/>
              <a:t>Расчёт геометрии трещины ГРП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92768" y="3547332"/>
                <a:ext cx="1244365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 smtClean="0"/>
                  <a:t>(</a:t>
                </a:r>
                <a:r>
                  <a:rPr lang="ru-RU" sz="1600" dirty="0" smtClean="0"/>
                  <a:t>динамическая вязкость </a:t>
                </a:r>
                <a:r>
                  <a:rPr lang="ru-RU" sz="1600" dirty="0"/>
                  <a:t>жидкости </a:t>
                </a:r>
                <a:r>
                  <a:rPr lang="en-US" sz="1600" i="1" dirty="0"/>
                  <a:t>K</a:t>
                </a:r>
                <a:r>
                  <a:rPr lang="en-US" sz="1600" dirty="0"/>
                  <a:t>=</a:t>
                </a:r>
                <a:r>
                  <a:rPr lang="ru-RU" sz="1600" dirty="0"/>
                  <a:t>0.4</a:t>
                </a:r>
                <a:r>
                  <a:rPr lang="en-US" sz="1600" dirty="0"/>
                  <a:t> </a:t>
                </a:r>
                <a:r>
                  <a:rPr lang="ru-RU" sz="1600" dirty="0"/>
                  <a:t>Па*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16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1600" dirty="0">
                            <a:latin typeface="Cambria Math" panose="02040503050406030204" pitchFamily="18" charset="0"/>
                          </a:rPr>
                          <m:t>с</m:t>
                        </m:r>
                      </m:e>
                      <m:sup>
                        <m:r>
                          <a:rPr lang="en-US" sz="1600" dirty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ru-RU" sz="1600" dirty="0"/>
                  <a:t>, индекс</a:t>
                </a:r>
                <a:r>
                  <a:rPr lang="en-US" sz="1600" dirty="0"/>
                  <a:t> </a:t>
                </a:r>
                <a:r>
                  <a:rPr lang="ru-RU" sz="1600" dirty="0"/>
                  <a:t>поведения жидкости </a:t>
                </a:r>
                <a:r>
                  <a:rPr lang="en-US" sz="1600" i="1" dirty="0"/>
                  <a:t>n</a:t>
                </a:r>
                <a:r>
                  <a:rPr lang="en-US" sz="1600" dirty="0"/>
                  <a:t>=</a:t>
                </a:r>
                <a:r>
                  <a:rPr lang="ru-RU" sz="1600" dirty="0"/>
                  <a:t>0.6, </a:t>
                </a:r>
                <a:r>
                  <a:rPr lang="ru-RU" sz="1600" i="1" dirty="0"/>
                  <a:t>скорость закачки</a:t>
                </a:r>
                <a:r>
                  <a:rPr lang="en-US" sz="1600" i="1" dirty="0"/>
                  <a:t>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rgbClr val="000000"/>
                        </a:solidFill>
                        <a:latin typeface="Cambria Math" charset="0"/>
                        <a:ea typeface="Times New Roman" charset="0"/>
                        <a:cs typeface="Times New Roman" charset="0"/>
                      </a:rPr>
                      <m:t>𝑄</m:t>
                    </m:r>
                  </m:oMath>
                </a14:m>
                <a:r>
                  <a:rPr lang="en-US" sz="1600" i="1" dirty="0"/>
                  <a:t>=5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1600" i="1">
                            <a:latin typeface="Cambria Math" panose="02040503050406030204" pitchFamily="18" charset="0"/>
                          </a:rPr>
                          <m:t>м</m:t>
                        </m:r>
                      </m:e>
                      <m:sup>
                        <m:r>
                          <a:rPr lang="ru-RU" sz="16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ru-RU" sz="1600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ru-RU" sz="1600">
                        <a:latin typeface="Cambria Math" panose="02040503050406030204" pitchFamily="18" charset="0"/>
                      </a:rPr>
                      <m:t>мин</m:t>
                    </m:r>
                    <m:r>
                      <a:rPr lang="en-US" sz="160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1600" dirty="0"/>
                  <a:t> </a:t>
                </a:r>
                <a:r>
                  <a:rPr lang="ru-RU" sz="1600" dirty="0"/>
                  <a:t>время ГРП 5 мин.</a:t>
                </a:r>
                <a:r>
                  <a:rPr lang="en-US" sz="1600" dirty="0"/>
                  <a:t>)</a:t>
                </a:r>
                <a:r>
                  <a:rPr lang="ru-RU" sz="1600" dirty="0"/>
                  <a:t>   </a:t>
                </a:r>
                <a:r>
                  <a:rPr lang="ru-RU" dirty="0"/>
                  <a:t>                                                   </a:t>
                </a:r>
                <a:r>
                  <a:rPr lang="ru-RU" b="1" dirty="0"/>
                  <a:t>Модуль </a:t>
                </a:r>
                <a:r>
                  <a:rPr lang="ru-RU" b="1" dirty="0" err="1"/>
                  <a:t>Planar</a:t>
                </a:r>
                <a:r>
                  <a:rPr lang="ru-RU" b="1" dirty="0"/>
                  <a:t> 3</a:t>
                </a:r>
                <a:r>
                  <a:rPr lang="en-US" b="1" dirty="0"/>
                  <a:t>D</a:t>
                </a:r>
                <a:r>
                  <a:rPr lang="ru-RU" b="1" dirty="0"/>
                  <a:t>-</a:t>
                </a:r>
                <a:r>
                  <a:rPr lang="en-US" b="1" dirty="0"/>
                  <a:t>T (T</a:t>
                </a:r>
                <a:r>
                  <a:rPr lang="ru-RU" sz="1400" b="1" dirty="0"/>
                  <a:t>нач.</a:t>
                </a:r>
                <a:r>
                  <a:rPr lang="ru-RU" b="1" dirty="0"/>
                  <a:t>=20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ru-RU" b="1" dirty="0"/>
                  <a:t>С)</a:t>
                </a:r>
                <a:endParaRPr lang="en-US" b="1" dirty="0"/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768" y="3547332"/>
                <a:ext cx="12443656" cy="646331"/>
              </a:xfrm>
              <a:prstGeom prst="rect">
                <a:avLst/>
              </a:prstGeom>
              <a:blipFill>
                <a:blip r:embed="rId4"/>
                <a:stretch>
                  <a:fillRect b="-1415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036978" y="826247"/>
                <a:ext cx="561121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b="1" dirty="0"/>
                  <a:t>Стандартный модуль </a:t>
                </a:r>
                <a:r>
                  <a:rPr lang="en-US" b="1" dirty="0"/>
                  <a:t>Planar 3D (T=</a:t>
                </a:r>
                <a:r>
                  <a:rPr lang="en-US" b="1" dirty="0" err="1"/>
                  <a:t>const</a:t>
                </a:r>
                <a:r>
                  <a:rPr lang="en-US" b="1" dirty="0"/>
                  <a:t>, </a:t>
                </a:r>
                <a:r>
                  <a:rPr lang="ru-RU" b="1" dirty="0"/>
                  <a:t>2</a:t>
                </a:r>
                <a:r>
                  <a:rPr lang="en-US" b="1" dirty="0"/>
                  <a:t>0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b="1" dirty="0"/>
                  <a:t>C)</a:t>
                </a:r>
                <a:endParaRPr lang="ru-RU" b="1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6978" y="826247"/>
                <a:ext cx="5611216" cy="369332"/>
              </a:xfrm>
              <a:prstGeom prst="rect">
                <a:avLst/>
              </a:prstGeom>
              <a:blipFill>
                <a:blip r:embed="rId5"/>
                <a:stretch>
                  <a:fillRect l="-869" t="-10000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255973" y="6468083"/>
            <a:ext cx="122992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С учетом температуры длина трещины уменьшилась на 4%, раскрытие - на 11%, высота увеличилась на 6%</a:t>
            </a:r>
          </a:p>
        </p:txBody>
      </p:sp>
      <p:pic>
        <p:nvPicPr>
          <p:cNvPr id="12" name="Объект 4"/>
          <p:cNvPicPr>
            <a:picLocks noChangeAspect="1"/>
          </p:cNvPicPr>
          <p:nvPr/>
        </p:nvPicPr>
        <p:blipFill rotWithShape="1">
          <a:blip r:embed="rId6"/>
          <a:srcRect l="19864" t="48121" r="25182" b="11152"/>
          <a:stretch/>
        </p:blipFill>
        <p:spPr>
          <a:xfrm>
            <a:off x="2980998" y="4103352"/>
            <a:ext cx="6667196" cy="2399258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ru-RU" smtClean="0"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14216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омбовидная сетка, 16 х 9">
  <a:themeElements>
    <a:clrScheme name="DiamondGrid">
      <a:dk1>
        <a:srgbClr val="2D2E2D"/>
      </a:dk1>
      <a:lt1>
        <a:sysClr val="window" lastClr="FFFFFF"/>
      </a:lt1>
      <a:dk2>
        <a:srgbClr val="000000"/>
      </a:dk2>
      <a:lt2>
        <a:srgbClr val="EAEAEA"/>
      </a:lt2>
      <a:accent1>
        <a:srgbClr val="D15A3E"/>
      </a:accent1>
      <a:accent2>
        <a:srgbClr val="B2B2B2"/>
      </a:accent2>
      <a:accent3>
        <a:srgbClr val="4F91A1"/>
      </a:accent3>
      <a:accent4>
        <a:srgbClr val="F0BA34"/>
      </a:accent4>
      <a:accent5>
        <a:srgbClr val="AEB733"/>
      </a:accent5>
      <a:accent6>
        <a:srgbClr val="926397"/>
      </a:accent6>
      <a:hlink>
        <a:srgbClr val="4F91A1"/>
      </a:hlink>
      <a:folHlink>
        <a:srgbClr val="808080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6308542_TF03031015.potx" id="{0A727C4B-544D-4288-9BF7-2D6FAFA96F04}" vid="{F53E4634-F5A1-4F7B-A57E-D4ECF71AE968}"/>
    </a:ext>
  </a:extLst>
</a:theme>
</file>

<file path=ppt/theme/theme2.xml><?xml version="1.0" encoding="utf-8"?>
<a:theme xmlns:a="http://schemas.openxmlformats.org/drawingml/2006/main" name="Тема Office">
  <a:themeElements>
    <a:clrScheme name="DiamondGrid">
      <a:dk1>
        <a:srgbClr val="2D2E2D"/>
      </a:dk1>
      <a:lt1>
        <a:sysClr val="window" lastClr="FFFFFF"/>
      </a:lt1>
      <a:dk2>
        <a:srgbClr val="000000"/>
      </a:dk2>
      <a:lt2>
        <a:srgbClr val="EAEAEA"/>
      </a:lt2>
      <a:accent1>
        <a:srgbClr val="D15A3E"/>
      </a:accent1>
      <a:accent2>
        <a:srgbClr val="B2B2B2"/>
      </a:accent2>
      <a:accent3>
        <a:srgbClr val="4F91A1"/>
      </a:accent3>
      <a:accent4>
        <a:srgbClr val="F0BA34"/>
      </a:accent4>
      <a:accent5>
        <a:srgbClr val="AEB733"/>
      </a:accent5>
      <a:accent6>
        <a:srgbClr val="926397"/>
      </a:accent6>
      <a:hlink>
        <a:srgbClr val="4F91A1"/>
      </a:hlink>
      <a:folHlink>
        <a:srgbClr val="808080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DiamondGrid">
      <a:dk1>
        <a:srgbClr val="2D2E2D"/>
      </a:dk1>
      <a:lt1>
        <a:sysClr val="window" lastClr="FFFFFF"/>
      </a:lt1>
      <a:dk2>
        <a:srgbClr val="000000"/>
      </a:dk2>
      <a:lt2>
        <a:srgbClr val="EAEAEA"/>
      </a:lt2>
      <a:accent1>
        <a:srgbClr val="D15A3E"/>
      </a:accent1>
      <a:accent2>
        <a:srgbClr val="B2B2B2"/>
      </a:accent2>
      <a:accent3>
        <a:srgbClr val="4F91A1"/>
      </a:accent3>
      <a:accent4>
        <a:srgbClr val="F0BA34"/>
      </a:accent4>
      <a:accent5>
        <a:srgbClr val="AEB733"/>
      </a:accent5>
      <a:accent6>
        <a:srgbClr val="926397"/>
      </a:accent6>
      <a:hlink>
        <a:srgbClr val="4F91A1"/>
      </a:hlink>
      <a:folHlink>
        <a:srgbClr val="808080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Деловая презентация с ромбовидной сеткой (широкоэкранный формат)</Template>
  <TotalTime>10059</TotalTime>
  <Words>985</Words>
  <Application>Microsoft Office PowerPoint</Application>
  <PresentationFormat>Широкоэкранный</PresentationFormat>
  <Paragraphs>228</Paragraphs>
  <Slides>13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2" baseType="lpstr">
      <vt:lpstr>Aparajita</vt:lpstr>
      <vt:lpstr>Arial</vt:lpstr>
      <vt:lpstr>Calibri</vt:lpstr>
      <vt:lpstr>Calibri Light</vt:lpstr>
      <vt:lpstr>Cambria Math</vt:lpstr>
      <vt:lpstr>Helvetica Neue</vt:lpstr>
      <vt:lpstr>Symbol</vt:lpstr>
      <vt:lpstr>Times New Roman</vt:lpstr>
      <vt:lpstr>Ромбовидная сетка, 16 х 9</vt:lpstr>
      <vt:lpstr>Санкт-Петербургский политехнический университет Петра Великого Высшая школа теоретической механики    Учет температурных эффектов при моделировании  гидроразрыва пласта   Свешникова Анастасия Андреевна</vt:lpstr>
      <vt:lpstr>Гидроразрыв пласта (ГРП)</vt:lpstr>
      <vt:lpstr>Допущения модели Planar 3D</vt:lpstr>
      <vt:lpstr>Основные уравнения модели Planar 3D</vt:lpstr>
      <vt:lpstr>Модель температурных эффектов Planar 3D-T</vt:lpstr>
      <vt:lpstr>Постановка задачи</vt:lpstr>
      <vt:lpstr>Planar 3D-T. Распределение температуры в пласте</vt:lpstr>
      <vt:lpstr>Расчёт геометрии трещины ГРП</vt:lpstr>
      <vt:lpstr>Расчёт геометрии трещины ГРП</vt:lpstr>
      <vt:lpstr>Проверка гипотезы</vt:lpstr>
      <vt:lpstr>Проверка гипотезы</vt:lpstr>
      <vt:lpstr>Заключение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Санкт-Петербургский политехнический университет Петра Великого Высшая школа теоретической механики     Рост трещины гидроразрыва при учёте температрных эффектов</dc:title>
  <dc:creator>Анастасия Свешникова</dc:creator>
  <cp:lastModifiedBy>Анастасия Свешникова</cp:lastModifiedBy>
  <cp:revision>131</cp:revision>
  <dcterms:created xsi:type="dcterms:W3CDTF">2020-05-29T12:17:27Z</dcterms:created>
  <dcterms:modified xsi:type="dcterms:W3CDTF">2020-06-29T19:33:25Z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