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1B97-5341-40AB-9525-76950459BC8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CCE7-8BA5-41E5-91A4-B26EB6B3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vl.ru/i/news/add_files/nucle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176464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b="1" dirty="0" smtClean="0"/>
              <a:t>Реактор на быстрых нейтронах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joyreactor.cc/pics/post/full/%D1%84%D0%B8%D0%B7%D0%B8%D0%BA%D0%B0-%D0%BD%D0%B0%D1%83%D0%BA%D0%B0-%D1%83%D1%87%D0%B5%D0%B1%D0%B0-%D0%B2%D0%BE%D0%BF%D1%80%D0%BE%D1%81%D1%8B-11146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9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АЭС - «мины замедленного действия» для человечества</a:t>
            </a:r>
            <a:endParaRPr lang="ru-RU" dirty="0"/>
          </a:p>
        </p:txBody>
      </p:sp>
      <p:pic>
        <p:nvPicPr>
          <p:cNvPr id="22530" name="Picture 2" descr="http://donotlosehope.com/wp-content/uploads/2015/01/Radiat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81025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21088"/>
            <a:ext cx="8100392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Реактор </a:t>
            </a:r>
            <a:r>
              <a:rPr lang="ru-RU" dirty="0"/>
              <a:t>на быстрых нейтронах — </a:t>
            </a:r>
            <a:r>
              <a:rPr lang="ru-RU" dirty="0" smtClean="0"/>
              <a:t>реактор, использующий </a:t>
            </a:r>
            <a:r>
              <a:rPr lang="ru-RU" dirty="0"/>
              <a:t>для поддержания </a:t>
            </a:r>
            <a:r>
              <a:rPr lang="ru-RU" dirty="0" smtClean="0"/>
              <a:t>цепной ядерной </a:t>
            </a:r>
            <a:r>
              <a:rPr lang="ru-RU" dirty="0"/>
              <a:t>реакции нейтроны с энергией &gt; 10</a:t>
            </a:r>
            <a:r>
              <a:rPr lang="ru-RU" baseline="30000" dirty="0"/>
              <a:t>5</a:t>
            </a:r>
            <a:r>
              <a:rPr lang="ru-RU" dirty="0"/>
              <a:t> эВ.</a:t>
            </a:r>
          </a:p>
        </p:txBody>
      </p:sp>
      <p:pic>
        <p:nvPicPr>
          <p:cNvPr id="10242" name="Picture 2" descr="http://www.energyland.info/img/news/112010/3a65788c6ba05ef85252c58fdbf8da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887416" cy="325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</a:t>
            </a:r>
            <a:r>
              <a:rPr lang="ru-RU" dirty="0" smtClean="0"/>
              <a:t>действия</a:t>
            </a:r>
            <a:endParaRPr lang="ru-RU" dirty="0"/>
          </a:p>
        </p:txBody>
      </p:sp>
      <p:pic>
        <p:nvPicPr>
          <p:cNvPr id="15362" name="Picture 2" descr="http://conceptnews.ru/img_lib/2013/10/1381638772_6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7128792" cy="4364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Захват нейтрона в активной зоне</a:t>
            </a:r>
            <a:endParaRPr lang="ru-RU" dirty="0"/>
          </a:p>
        </p:txBody>
      </p:sp>
      <p:pic>
        <p:nvPicPr>
          <p:cNvPr id="19458" name="Picture 2" descr="http://www.fizika.ru/kniga/tema-15/p-15d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697088" cy="3587128"/>
          </a:xfrm>
          <a:prstGeom prst="rect">
            <a:avLst/>
          </a:prstGeom>
          <a:noFill/>
        </p:spPr>
      </p:pic>
      <p:pic>
        <p:nvPicPr>
          <p:cNvPr id="19460" name="Picture 4" descr="http://bigslide.ru/images/7/6512/389/img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762481" cy="431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370100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Синтез плутония </a:t>
            </a:r>
            <a:r>
              <a:rPr lang="ru-RU" dirty="0"/>
              <a:t>(Pu239) — прекрасное ядерное </a:t>
            </a:r>
            <a:r>
              <a:rPr lang="ru-RU" dirty="0" smtClean="0"/>
              <a:t>топливо</a:t>
            </a:r>
            <a:endParaRPr lang="ru-RU" dirty="0"/>
          </a:p>
          <a:p>
            <a:pPr fontAlgn="base"/>
            <a:r>
              <a:rPr lang="ru-RU" dirty="0"/>
              <a:t>Э</a:t>
            </a:r>
            <a:r>
              <a:rPr lang="ru-RU" dirty="0" smtClean="0"/>
              <a:t>нергетический </a:t>
            </a:r>
            <a:r>
              <a:rPr lang="ru-RU" dirty="0"/>
              <a:t>выход топлива увеличивается более чем в 150 </a:t>
            </a:r>
            <a:r>
              <a:rPr lang="ru-RU" dirty="0" smtClean="0"/>
              <a:t>раз</a:t>
            </a:r>
          </a:p>
          <a:p>
            <a:pPr fontAlgn="base"/>
            <a:r>
              <a:rPr lang="ru-RU" dirty="0" smtClean="0"/>
              <a:t>В перспективе </a:t>
            </a:r>
            <a:r>
              <a:rPr lang="ru-RU" dirty="0"/>
              <a:t>быстрыми нейтронами можно точно так же превращать природный торий в «топливный» </a:t>
            </a:r>
            <a:r>
              <a:rPr lang="ru-RU" dirty="0" smtClean="0"/>
              <a:t>уран-235</a:t>
            </a:r>
            <a:r>
              <a:rPr lang="ru-RU" dirty="0"/>
              <a:t> </a:t>
            </a:r>
          </a:p>
          <a:p>
            <a:pPr fontAlgn="base"/>
            <a:r>
              <a:rPr lang="ru-RU" dirty="0" smtClean="0"/>
              <a:t>«Быстрыми</a:t>
            </a:r>
            <a:r>
              <a:rPr lang="ru-RU" dirty="0"/>
              <a:t>» нейтронами из ядерного топлива «выжигаются» почти все радиоактивные «осколки деления», которые наиболее опасны при работе с ОЯТ обычных </a:t>
            </a:r>
            <a:r>
              <a:rPr lang="ru-RU" dirty="0" smtClean="0"/>
              <a:t>АЭС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Необходимость новых материалов </a:t>
            </a:r>
            <a:r>
              <a:rPr lang="ru-RU" dirty="0"/>
              <a:t>конструкционных элементов реактора, </a:t>
            </a:r>
            <a:r>
              <a:rPr lang="ru-RU" dirty="0" smtClean="0"/>
              <a:t>способных </a:t>
            </a:r>
            <a:r>
              <a:rPr lang="ru-RU" dirty="0"/>
              <a:t>выдерживать мощную нейтронную «бомбардировку</a:t>
            </a:r>
            <a:r>
              <a:rPr lang="ru-RU" dirty="0" smtClean="0"/>
              <a:t>».</a:t>
            </a:r>
            <a:endParaRPr lang="ru-RU" dirty="0"/>
          </a:p>
          <a:p>
            <a:pPr fontAlgn="base"/>
            <a:r>
              <a:rPr lang="ru-RU" dirty="0" smtClean="0"/>
              <a:t>Необходимость теплоносителя, способного </a:t>
            </a:r>
            <a:r>
              <a:rPr lang="ru-RU" dirty="0"/>
              <a:t>отводить гигантский поток тепла от маленькой активной </a:t>
            </a:r>
            <a:r>
              <a:rPr lang="ru-RU" dirty="0" smtClean="0"/>
              <a:t>зоны</a:t>
            </a:r>
          </a:p>
          <a:p>
            <a:pPr fontAlgn="base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Действующие БН - реакторы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БН-600 в 3-м энергоблоке Белоярской </a:t>
            </a:r>
            <a:r>
              <a:rPr lang="ru-RU" dirty="0" smtClean="0"/>
              <a:t>АЭС</a:t>
            </a:r>
          </a:p>
          <a:p>
            <a:r>
              <a:rPr lang="ru-RU" dirty="0"/>
              <a:t> БН-800 в 4-м </a:t>
            </a:r>
            <a:r>
              <a:rPr lang="ru-RU" dirty="0" smtClean="0"/>
              <a:t>энергоблоке Белоярской </a:t>
            </a:r>
            <a:r>
              <a:rPr lang="ru-RU" dirty="0"/>
              <a:t>АЭС</a:t>
            </a:r>
          </a:p>
        </p:txBody>
      </p:sp>
      <p:sp>
        <p:nvSpPr>
          <p:cNvPr id="16388" name="AutoShape 4" descr="data:image/jpeg;base64,/9j/4AAQSkZJRgABAQAAAQABAAD/2wCEAAkGBxQSEhUUExQWFhUXGRgaGBgYFxobGBwfHRodHxocFxgdHCggGhwlHB0cITEhJSkrLi4vGCAzODMsNygtLiwBCgoKDg0OGhAQGiwkHyQsLCwsLCwsLCwsLCwsLCwsLCwsLCwsLCwsLCwsLCwsLCwsLCwsLCwsLCwsLCwsLCwsLP/AABEIALcBEwMBIgACEQEDEQH/xAAbAAACAgMBAAAAAAAAAAAAAAAEBQMGAAECB//EAEIQAAECBAMEBwYDBwQBBQAAAAECEQADBCESMUEFUWFxBhMigZGhsTJCwdHh8BRSkgcjYnKCovEVM7LS4hZTc5PC/8QAGAEAAwEBAAAAAAAAAAAAAAAAAAECAwT/xAAgEQEBAAICAwEBAQEAAAAAAAAAAQIRITEDEkFRE3Ei/9oADAMBAAIRAxEAPwDx5v4ddHgqn2epYJCSw1cAebREsEsUgv7wzFt3A7oKp0rQ5VIcbzLB81JUB3CItuuDkBGT92+cdopVNo3OMqFJJsMI3EZeB+ES0kxIIxORq17cIvHm8leEKJJOQPdfyhp0c2eVzC6TYZZHhY+EH9NaujXPCqJBlywkJyIKiPfI0JgevWjqKcvhnDrRM/iGIKlqcagEjwi9SXtG7Yg24lRUQLoTZwRc6ludhwELky1MLG3PM5RnXH2XDDjaOp1WT6Fv8cvCM1uS76+MbMt2ATlEcyY7WFhBciYliVEvoBlAECpRZyO/WNy0F2STc5PbK/CGDalgDkM9NfvfujhCCp8IyIcghrlhuhgKslJZQHp6W8o0cCv8fEfKOZoBU6id3hxidjh7IDbxn4mAI1U5LXuN17cQ7i0bLJyRffYt3RwZQFybndp3M3+IxCljeb6gEd30hBpLkvdR3FvIR0moUotcae18I6KxkoAbmPwLmOQEl+1bV7Hxy8YA5mKTa7gbnjYlFXsy2HEn4xvAQHTYbwAf7niFSlHNSvD6wwkWkJzUOSQPUxuTOckB0gXKnNh3ekQJQDYZ5fd42pQw4QbA3LZnxy3CAJZlYFntItoRZfeciY0ZD+wrFwyV4HPueIUoH2I6Esfm7oQRkGNHhBS54NiMXi/jES5eG41D3z8oYc5ZXO+NhJG6NKUW0B5RpJfMkwySvxtDXY22eq7CziRprh+aeEKkS9yTHXVF2aFlNzVOcHqthzKiehFKgrVMNkp01d8gnVzlF+T+zOop5K5tR1MzCjtJS7gXdiUh2HpAX7HNvUtH1yqlRC1MlBCXSE5qYi4JV6CLV03/AGqUoppsqQJkxcxCkBTBKE4gzkkv4C8Z+kvFpzJ4Xtak6tZTmNDvGkLIdVtT16XA7Q9de45woXGhIiI1EkZAEqVEanxi2/s+rKUVSBXLIkMp/aIduyDhDs8V2t2XMkrKFhOIflWlYvl2kEp84iFOrd5wrP0PRv2my6SWZa9nzwtCnC5QWVBJGSg7kA5Nwjz2ZUvmgeXyjaZS9x8RD6k6J1UyjmVaUgyZZILq7aWZ1BI0DxMkh7qvSyFkBm+HGJJhKiHL7oiTYEMXfUZDXx+cacboomzL4RoSRr9+EaJEdBL6kd0PYdCUN/jBKackdnCX438YGlJJNm37oklzC1gDz+sGySdQpiGdjpEk6YsC504jLLzvaGNZS4JMqZilHElldVNCluXPbluClgw3Qom1BOTtxI+UOjliKvAGCEh37RuYjRLTe5y0t4kxKKjeB4D1eNqUg5p5kE38oWhtBMxJsVA5bj5x0pbMMNj998TEJVqR3P6GOTTEAXA5huRDjKAbQqwm3kzxnVNcNfjn52jJ1MTlflGkIZP9O71MBowhi+R73bujtE587/e/OJZst0hQJLjIcMngigp0v2xZtR4WgARhcggFjZ3jUtCiLAsNwt3nl6w9nU6FgJSkhyACzDI2+90N6vZXUSQlaMLjMkB3zaNMPDnlNyMsvNhjfW1RupJV84Kk0ZNg0dS5QJsrvyhgjEAwKe4En0jNpsH/AKZY3LtEcujKlMxYC/y84bSpKlaqP9LR6L0f6DPRKnrYKuQHzHdG/h8WOd1ldRz+fzXxzibryColMohvto7lgQ125JImlIAH3zgEUaidPvuhebx/zzuP408Xk/phMv1wicAS+4NEM1ZJtDAbPVvSO6OV0StVeUZNA3XEBgGgdVVcg3SYO/A/xGNfghqTCAClldourCCDm9+FtYiq5DF98XbY/SCTTSxLGz5E+bkFrC1KUSbDC/EBhCXpHR1DmbOpF04WbDqlIlh8kpxZcne0X68bLauNGROJUbiFGkqRBaaUaRqhkKUkEK/tEMJVIv8AOP0/WIphZNIHgyTJZLXvYsfWOhSrf2x+j/yiRNPM/Mn9B/7RJk34dprbx6Q0lbNKgbQPXyFgpU6bH8pGdt8M5Bmhmw+YipZ9TQKtlOzpF94EQo2WgG6BY6WPcW+Bhu83cm38R/6xrDMf2E/rP/WAiegl9RUlUsNa2IJXY2LhScJ8I1VbKC1FVwVEmwSBfcAGA4CDpyVCag4cwR7Q5/CD+1b92rxT/wBodtNWlbF/iPhECNjnGE40psogqcZaWBuYtzG37tX9v/aBqxH7yU6VZqGW9JyaCUEFJswCYkzlESx7RT2i3BJZ/GOKzZS0pUtIeXiKQrshR1BKcRIcf5ix7Qkjq1dlXsn3FbuUDzkJwa5flV8ocpKzSSVFLpTYFuPgIcz5f4malCJaJCpcsA/vFKCmFi6yWPARL0dCcCgdFnQ7hBkhKRUzVOAwQRfMMygO6/cIJQQ1uy1pQVKUktwLwTs7YnWSkqJNwDaLnNp5UyXMZSThQpg4ckp07rfqiPYRl/hZN0A4BmQ9oILtVp/R1kKKVthSVdpSUi2gfM8M4i6P7MxLOLH7KSzke0H8Gj0GXRImIN0lhk45QbsjZaVVlfkBKFLLSP5adDt3wbP1ulcoNloQoFSXILjEScuZi8Vm2JdSgpXIClYcKCCwSd7a5+UIalKUqZx4iCJFQlCFKcWG+J8nkuON0WPjly3VGodmNOnkJZKJqkBhZwTYdwPeBvg+bKGnpB/RJIXSLKjeZMWsnVyXB5g3iJJBJBZ3Ntx1bgcxzicMr9PKFuAvDmg2wvAqSqV1qCwAK1pAPDCRfnujdPR41YU953cBxi37H2OmXhUpLJSXvwjaeSzpH85e3jy6KYaiYlV1IIBa4yHxMFpoiHOE7n84snRSR1qJ1WRafOmLTyKiQO5x4QTPw4cJAa/mb+QaHLL2LNdKgqUYjNOTDxcsHTVzEtJTDdrCMgTQE6RFW0fVs+sX2h2Y5yhdMoBUbRlyQOylQKuSe0r0bvg6AGo6FKEmUWPWrY2OtmAO/EQO6DOnnR9aF01JjmLOEzJhVMUqyeyMyczi8I9UGzwVpVnhyH8v/kR4RWKGh/FTqmrzCl9VLf8AJL7LjgVYld8TMl3F5geiZH+Y3Ho87ZxCjbyjIpLzLo9KdJG4+sP0UhhTVSUUaCpC1EmwcDMZACBZHSiafcfwEZdtOljXSndGuqhP/wCoZx9z/jGk7Ynt7HiUwtFuD9o07oUI62eoKQDC9dXPUPY/u+kR0E6dcJlgf1E/CHoqsCZcSiRlaFgmVJbsAcQ/n2bxMZtU3ujvV8orUS3tKnYoU2Sx52+MMESrQkq5s9i5SeBUqGEqomkXVLvvUmEDFEmItoyA8o7pifMEfGBfxMxi02UP6k/OIl168aQqYhQGFdriy03LGAzirpAUKHA+kLUSHlIO9I9IczNrIb25fcmYf/zCOTtBAkoSVsQkC0tZ03s0Mg3RKR/ujdMPoIcUNPhq57C5RKA5l8+AZzwBhR0Ur0IXNxKF1OHBGjch3xY9k1CVV01ViOrQzEHUu124eMAMJ8lMqiqJbB0oUxs5BFj6jugTYVCk0dP2Q+AaCCOlUwGmmKDghCgeIOeXFjEmwlpEiUHDhCbON0Lam6ullypYISkKUpKXADsTlG+jdJKmzK+YuWhb1GFOJILBKQLOLaeEQdJZzdQN81McdC5rSJx/PPnK84m721mtO9pbMk6SkDkkRWtvU0uXJUpKEhWhAuIttYqKt0nRilhO8/T4xWtsqi2JsmV1KMUtJURcteOp+xZRWGQBoo6Jc27/AJgmGSUdkJTmAHOg+vCD6KWMLNY2U+r5vD0mVzQ9GJB/9wfyzFCOelMlNHSzFS1zStUtSUhc1a0upgCEks7kX5w2oZjOk5p13g5H58QYrPTeb106RIGRWl+SXUfMphKGbJ6MpRSyh11QnsJJSmaQgOHsnSANodHUi4mTTzWfnFqnLyA0gOel4c2VVH/QBpMmfqV84OpOjStJ8xPnDlMqGVKiGCZWxqiUhSxXLASCf9tB9REX7OqMibOqVqKlFkAltSFKYADcnzhl0sqsMnAM1Z8hE3RhHVSkg+6CtXM5D08Im3g5OU+0a+opqaoVMmomTVEokYUYQnHaWDd1EKU5O5MKqGl2nTSUSpZpShCQlIZbsN7nOJJs4z6uUjNMoGcv+YuED/kfCHlXPhQ6rK9o7Uf/AGpB5H/yjUMVTL/WMiieGV9euaXWcjbcOQ5Qbs+vUlNv+KD5mE6gQDv+X0eLF0Y2gUyynqispLuGyO/XfBehE6NpTTkpXdg+CYkNTPNnm3/iI8GQIZ1G1J0tBmCR2RcutmGp9nSO6ubPUkFpaSkhQDkm27J7PEKLVfiQPZmNq61/MRqRSTCsBKgon+JYZ2b3r6wxnLnqcJXLLflSc/6j8I3sKbiThWCCNGYv3wbJNI2FOURiKAOZLf3GHFb0HwoC01EtR/KEN6iIafrMjMmHcewPG2cFimViDqWQXF5q888hwBjXGzTOy7J6joyQlzMSP6Uj4Qu2OZUyaZfWKSu/uhrcXi3r2QhQ7SUnniV6mK4uRIkqWghIUTZgL9sEDfkGbjxiVGw2RJHtVB/+wD4ws29TypOFctalkulTqJsblmGdobbMowlIUtaQFBVsZ94lgxAZgWtA6tjy0YlieFEpwsXUMswQc/pBxO6OTsbBphKSsoxP7uIlfMpJcd++Ecqik9W/4d1dq5wjIkaqtluhvUbWQJckO7kY0MS/ZOT2cFjnCobaEuWQmW6sSikWFionnZNt0PLLH4WMpHsWTLmVU5E1OEAjCUuW4OmzfF4dUWygamYmUvEES0l3clySz74XbLqkJmzFLQWWUkZEhs888xfhDygMuZVzcLF5aMJuFZl8L3cZWiJlKrVQ7blTkyVgl0YVOcRbK1jxiTZ+0psuUgLSCAkAYk6NvEE9IqZSKaaAssQLKuGxCwJvbnrB/WqShKerSpWE2SsA2A91Q4jWDRq9tjaImTKZkhLTQ+E59hXDfHfRfbEpFOlKphQXU7pZPtH3sLQmmVKlTpaJwCFIKjdgSyLKOntZQ32T0cT1EtQKkqKRcHfBoXLRz+KCx2JiF8j8jCLby1Y5SbAlXPjw3RBtLYi03dK7gdpIe5bPOFNWmYjqwAQrEoskksGGRU8Uir7SgJSBhUO5/Eh4mRNSk5hjmNfCKbT9I5yLFQO4LQ3c4ufCGSOlLhlygRvSoeSVXi9o0s1QWAUM058U6/PmG1is0Kuv2gV5iWkkH+Y28kjxjU3b0kjCApC1AgOkpN8vZyO52jjogQeuVjAUVsA6XZIAyPInvhaVtbFFzHChEacY1B5pPqD8I2Jx1SDyV8CBAaSUi8Gyg0CSpwGaVDuf/i8TKq0gHtB92R8DEmRbaV1s4D3Qw+JhiqfhlfznyH1hQpTrtmS3eY52/MxFMlHvNLHJnWf0g98KnDDoul0LnnOcpx/KLI/tAPMmDaqbHUtIQkJGQDQJPmZmGEKl/bRkVyr6TJSspABA1KyH4thLRqHonm1QO0G9kgHlbL4Qy6M1fVTS+SgR4XH3xgGqRhBG8uO/KOaSX2wcwM9Xb78oKIvFXXS1BJUqxCkkOwYjUE93fAUraCDIQFE9YgYXc3wlgSAC4ID98DUtMkqcAJS7sRlzgyoMspZCis2smUAnvVg+OkZStLAUnbKpWIhIVa2dzo5LEeEE0W1FTZmLDhDDm7l8icuz4mI10bpNvsRvZSWJHg/p4QSlYtYVjQGLKsxAKmO8gD2d/CAZW0p74VEApOidctXjvY88jskndkz7iHgmull3QnGrUYviQA/B4pLBPnHNau63o0Qf6AJisSklR3kk+sSzjPHZQU8wBbxg6TO6uWesmrUSznEsAcmYwWXehNMp9iJSMmaJFply81pA7j/mE+0tvzFksSALP4ZDIesKy5JJLk6mC+L27L310sNXtSRkEFTZaDzvAats27MqWL6h/lCsDKJzQTCLIN1ABwwc5ZxU8WEL3yvTqo2ksklkDLJCdOYMR/6jMYMsi+gA14COqfZy1zFyywKGCicnIBAHcfIwZWbFwGUnE+NZSbM1lK38Gh7whazoRW0ZpCv3q/1HdzjX+ozbfvF/qPzhuroyohkklRYAAb2fygTaOw5kt8IUcKFKNrWFgDqSfCCZ4q9MgEyuWr2jia3aSlXqDDTZlesSptyMKTgwAJIUxawDEcCIXfgyEhSmDgKL2As+e6I6CoIkBIBUon2icOJi261t0PcLVizVVQtaUdoEAhSgoYSOyWBIsdNN0KUTAahWNCk4BdhiFzm40tujKzagOHECgK1XlmPeS4uHuW84K2HNaZPVmVLAbgEDM7neCclU1VJlKTjCkqbPU+GcCzdjhVwnBxGf0jvb1HMJC0JCyHewu/5dQzab4m2PTzShJxlCiCcKu0Gcj3u0LQ+Nl82QTNl9SrFjUQHs+djnviXZXROpXK6wSSpJOYfnklj5wXtybMC5ctSAcRzQeI903yeLfszb4lAJCij+FYw+to1wxx+s88sp0okzrpBbHNlkaOSP0kepieR0kqB70uYP4kt5pf1i3bZmfiSFLOIswvpwiv1OxEqPzAPnEZyS8LwytnLum6W/npzzlKfyDxLVdK6dacImLQdy0PCOo2V2ikMSNAXbuUCNRpqIHkUKzMSFPhdziToN128hGa9rJRKAWFEgYQVnRyQwt4nuED0KyupUplES0tiSAe0pic+DeJhHLnBVRNnKxBEpJALnCQxuA7bzlqIT0O0piSpaZykKWSojIOdGJSeGsI3pc6tI94f1JIPi7eUVvpFtshOAM5LdkviOgFsn8T5gf6/PEtRmTElLMCxBPiARzhXQ16UTDNnylKLdjQJG8aPpwEVJoh0ro0VjFNXNSs3UEywoDg+toyJx0gpj70wcHPzjINhT644wp/aBPyZubeME9HqZ3LnQADhm+7OF5lFa0hNycIB37j4N5xfNl7HJRhKmH5kgDhoxO92iMueF4h6OrlysS1yTMAGq+rSN7kOe4wT/AOqizypFPLG8pKz+pR+EEVuzEKQETqmapIUkMsy0Jd+CR5vAKZdNLJRKlyyEkjFjK1MGvkw8YUx1BbuhqHai6iasrSLknEAz3awAbKOJJwL4i/gdR4eEPEoGjNwhftBICgbZg8WyNuDv3RH1XwyqZuIJWNfKDpa7nix8r+kD7HllaWy+h+UbWShTHIEhwLXII9Y0wuuEZT6NQM7FjfQaNv4RX9pVhWrXCMh6nnDypHYU2J8JbPd4RWi2el/O8VObtFcqHtcvn8oaUmzHUAss4cJGZG98h5x10RlCdPKFJZaSEsXLhQdChzY30j0XaWwkoldZMmCUjTU8EgamJyz+Rpj4/tUMS0SagMwGBOZ4qBPmPCOeku1gmWFJLqStKkgCxY3D69knvaINplOI4Aotkont789BwFoU9pRAbUOd9vE+MTr7Rv5EvXzFTuuSSkKKVbwWDEEEhwQNd8WKTWqWpGIWStJSz7mvyBOukIdn0nZKSS6CUm25iP7WMWbZtIB4+n+IMrFYY1cNlUstZSoqLgg2y74YJkyDImT8xhXgBOiXAtriIfk0Vep2oZMpagq4SSz7gYRq22RRpl4jaUlOepABjPH/ABvlx9Q9KpCEyQtJKkzAk5jJQBIFjo+vjCClmgJwneS4vmXyt6xDOqsUpCLdgK8BZvPyjalOAci2m7i8azhz5c3Yxa0lSE47AFsQw8rxGKIpXjExSSdQXSWbMDgIFTqc3tf5ZeEZ1zYQzA3LOOHPzipUHVJt5SUFRCpyR71gbqAbK4Yk5DKGFNt2TPSyVYZguEr7KuQ0PcYTUklBRhSA1muymALAHJWevnAe06JTHspLMz2W7jMW+rRfsnQnb1R1k4EZJAbw+p8IJ2XtksETe2k5FRNuebjuhPUS8AxEhOjliTuysR5jyjVNMCkhQyIt990PsulvmUaFFPVkyyVdoy1uGAJyZrlgzaxFNpKlAJRNTN4LGE55Bhfc5gbZk84MGJIwthKg9rcRDaRNUU3IJG64hT8pvPdu1VQibjIUh9Um2Z7joBwSIcbJrlTJQxLxLNmsGfgNwv4wZtkKUpLgdUPaLOdX5WtFYXtRGILmU3ZcgTUApJD6qsFEAN93VhyntdJCgJIdlZ/yp+ZYd5gCuopckXUQNxIPdzPwjKGekY5suYvA4SnrO0WABU75MokcWjdNIXOUJy5alSblI1UfzEZlPcxtpBogq9mzZyQsjChuwl2LaH75wvm0ExH5h3fENFx/HSzmrCRmFWbmch4wBtOrfsoLg5kZHlwh2DapqM1/oPiIyG/UGMhao9ino+n94FKdpYewu4szeMWdfSAYCmUlSXzJI5Gw9YrGyJRJxAqvuyf+LgYKnzkpU2dtOMR9WZyttEoMspuzEnc+XEjfubdENLIVjKgwBDcXuHAGYZvCONn7OUvtYTfInsnzziw0dEUDCmw8T4mFlkqRuWjq0hLCwtEdWAq2bhvt+cGTU7zAs9NoiGzZs8huPqM/N4YVUpSgVjdlxGuXKEsmbhJ1Y4h35+KgfGLBLmgDgYonaVJIBupxlc+QtFZ21TKStCQ6UKV2bOXZmsdBFhpZwSCNAbB99hBE2RjDLZtw+eb8mikEJmJo1SqrEDNlEAywlypIIJKiDZiHBtrm8WXaO2jOQFLU5eyQd2iAdBmVHzNore1dmsGAxJuS3teA4WeB9mziZEtySQnCc3OA4W+kTWmNEzF4i+loix3PdeOKlWF3/SNOfHgPpCmftHAsjF2mZszyCYcgWShkzDNDuEzEsVAdkKTk5ycpP9oh7sSYJsyYgYj1ZIUb4QXIzsCbaPv1hPtSpCqeXMlKYBDFIN0kIKjbLMZ/SLb0YpU/h0YWKSCSQXCiTdT68+Ag9ZS9rOg03o+iYV41rKVAgpSAABlmxPfxiRfRSUUt+97lJs25xw+EMJhKFWFoMlLy3RSLapdV0FAxdVMdSvdmht5LLTYO/wCU5RW6qgVLUZSkTETAMj2gRvBAuOIePYAq1w8VvpnSY6ck9kyylSFAlx2hiS+d0uPDdDLby5SyklJ0PFww1cRNNWSW3W8M47Xs5SpK6iYopIYSwSMUxT7iXIbvy7xFTiwUpmPJwdXHn3wWGIZrpty+7w5oj1iR1gdikixJF7FLZatv8YWUiQCkruCQwAcng2ZPDiH0e1jo7MUhfbKSVAs5GSdSxBN9zZCzMCCqrt1K1FMkYCbrzwkhuy4UAzXJvoOUaoSXKMASzMxBSbXYjiDD2TsucgqxqJdzhZOE2YBxhJDPpCiXQTR2cCUlSnJCMDAN2iSkKNioau8V0g42cMyGy9b74F23XGQEKSEpuQzliAMiA0F4SkMUhQ3jP/PKFtbs6VVpVixAJLJU5cFgVHiPZz3Qr3ssXFXthNRJUhPZWoMNQ55sUubPfOIauolpkSpFlhIc/lJFjiIy7RJ7oC2PUyJIUkyQtKVDEskFbO3ZfLL3WhltCkpqktTTGJBKrKbUAKBOIb7Fr6xVUA2dQdaAWCZINgR/uF7v/C/y3w6kbaeaqUQCpADhL2Fu7URVRWzJJKceMAYcJ9kNu5b4HpNpqlElIDqDXc2fS8LkLTt2vQsJl6LLFwMtQOeXfEMjYmPtS1FL6jKK1V1BmKBJAYMN339IdUNaU4USyUkgBPxLixs8AMv9Nmi2NJ44R8oyCsczgeLRkBEezaLBK0sLn6wz2fRoCcYwpB94gJfkTncG43RV1bRnTdTuwgdnwyfibnUmGFPSTFgBSjYWGgOpGkZXGfa2mX4ffj5amRKW6yWuGSOLqztHVPUkBZmKS4LJSkOo8DkN0KaTYhd1lwMgb/SHlPLSkW4/bwt4zoco5RUR2xfTTyjFSiQRBC45l5xJlShcHe4+PqCO+GlGp08oDrEs+8dod1xE9JOD8D/kfGKTUpHtDVQtzghVScII1I84EqgEgKfI37/sRuWp5ZAzHwyIikm0hQ5b/wDOscGSlRdIZ/eHHNt54xCicCOPrEVLNUEJIOgg0EUzYuG6QFsXZWXJsm5xFtbpBNSwXSyig5/ugvLeouPOGianEyTZ3y4N84LSoQH7EH4VExaurZKcKrNk6GLHcMQPlBHRjbMymCZeErlMPZF020e1xoWy01aA3ZFnfERu1B5/OIF0WbKIJL5JLEBnDjOCQ7ltaqaskTwClaVfwuyv0m8FiSG7IYR57S7MMtSgJqlBYNiAW3O7uL5W5xOmiUQAtWWWArRbeRiIJfu4RSbr9XGs2zKlFpsxCDuJ7X6Rcji0VDpN0lTUvJkvgAJWshsRGQSMwHY3uWyAzWr2Ksn2w5GdwNO/zjJPR8p94PyO+AcQuqdgolKSxUosLqdi6QQpxvL24jjB2zNlFQIbES4ljUkZlWgZ83to5aGdTQlYSnFhKQASB7QBtra1u6DZBMtAQkAWZwO1qTycmDQ9ors1UugIBPW1Khdh2Jb8Tk3aBBup3LQplGomKBQpZKg5mAkBtADpyGTRaJWzpQL4E4tSe0ebl46qJiU3KgD96Q9Iuf4joZ1QgfvJuMflICvNQeOpkwEEk83s3yhfUbaAHZDnjl84SVtWuYe0beAitIu72N2ptnslKDbVXy8rxPQTcVK6RhUUKN2D3Ll/Tg0VmuWAADqfLh3RcKKbLnSQkAhIAGHJmy584S5OFHEg6AniAWA4nSIsLG57n10fdD3atEmnUFBRYuWJJy74q6pkFp6STZkcAxFivEhMI3WKCKSoWhQKCQfHygMGJxLJDjTzg2FuR0llNfED/KPnGoqhrVapD8Un4GMgLS00tOnEk4QGENZUB00lR4evh9Ya0Up05a56/SM/T9a+zhSCUkgEsCfv6RBTT3A0LDEOMOKqWRKUcrd/0iubPnYlzD/FBljJClMjG5WcaEcpXEKR14YgwHILW/KW+XlDKtOJHEGFZ9o8QPEfSKiaeSJAmII1OXwgBMoy3BIAuQ5Z8nZ7ZX5CD9hTwGfQ35ffpDqolSk1EhSsOEqJCiEkAlJaygR7QHiIN6VMdq5Tmw1GRHLdElJNZxo59Ys1Vsn8XOV1AQyUqxzEIKUKmFTsxUcSmxEkcIrNRRLkrVLmhibpOYIYXSdfUaxUsqcsbBE1QBT3+n0iZK4XKWXAO/4GJUrbOLiRAV2z/KPUxJ1h3+TwG/bsW7I9THfWnh3Qwn/Esq7ZfE/KJDWWy84XY+3fcPUxIs2g1CELrrjs6HXlwjato/wjx+kLpirjkfhEZHGHohk3ainDAecQzNpL3gch84EUq4+/vOIpszhBomp9WtRuo+P3wgSYuJVRCRwgJE3jEakQQWGZbIXhZX1B6xUuwQl3KVJIP9YLNm3Lugt0cmwW1hjTjCmAJAG/kQc+B0iwdC04ZSlKc4jZ9wybvfxhNQ0ZqZhsyUgYmyta1tQHi1qIloAQAwAAHCJxt0vPW+IrXSSqEyYoPYJLf0gnzVCEHDufjBVZPdSlbyw5CBpiMXaHIjcW9DFWcFGS6lafZWpPJRHoYwzicyTzv6xyJcb6qJN0kg8ImTNULff384DytEsqZp4QAT1kZA2OMhE9JkJfLzLDxNhDahplJGJTIR+ZZwg/yvdXcDG6ZWWAJl5N78z9R7Ke4QZYHEASr8yjiV4nLugNDtaYkU01SULWMI7Sv3abkAFKT21MS+QEUjYRfF96xfNqqIo6nHmUIZ//AJUFvCKH0clKUqYEpJ1Lbg5PlE04doMYVRxKU/rG05xCm1FwR92vASkhn3Hy1hkEwvWGJEOEnoJjFgGhsmlE8JQtRABcHd9IRIUzHX5ZQ8kl0ggw7BF42LXpkhMpYCNEkewrkdD/AAm+54qv7WJQWiVMR7SJj+KTcbjYPv1gmRVhSOrmMRx+8+MJNv8AWBDD94kMbntDg/vDziJNVtc946Kqir7IUm4YHCr2gXYh2uncb67ol2bXpnJJAIwkAuMny7uML5cwKS2QubcuVo5oJU6WuYZYBBIsSA4wjK17cBGsrCm6lsru+MdKmsLRvZO10ypqTOlKSx/K4+XnDDpTMoJiULplLTMmKGIJLISMJd0KBD20Fzzh3LVOY7m4TIqHUbaD4xOqZaBaWimTJhRIdauzmBcOt1EBrsMhxi7S/wBnk/ACuYMeFykSwwOoxdZ5+sP2hetU6Ypz3RgTCKn2yVJQo4UqUpSSliWADgklQzJbufhDzbFFOkISoTpCnUE9kEs+WSyc+EVuJ0iWC8RFUP8AbHRabJpJk81UtUwIChLwgA5P2ndwl9NIoEzrAkTFTFBlEKSCQpJZ3tpbyMGd9fivHh/TnZ2ggnCC6iSyRclg7Ab2BMMdkUKJ01UtS0oQgOqZ7QuLBIGZzzbKK3s6oEia4UbuUTBZJAcgm7m4DC+r2jsbYmErMvCgzSnElCQkBr2ckjXIgaxEzu5ucLvix1dXkFW9lagZnWKSewckqAcux9nQt8oXVVUCGCQHLktfluaC5Ut1BKAVEHshOQJLtd+cWRHR9CSCtFyBcZA65kuYcxkRl5Npeh9OEScSgylG/LMDlB9VRJYqB7tIru19rLkq6lFmAdRAJubMNbesZR9ISoYVl3B7TMbC+IZNxEV66m9o2rVckhZB7vj5xiJhlixvn834ZDuMMqyRiNxd8SdOPgYTzXBIOkaYWWkMXLC04kC/vJ/LubUp/wAcSMlo6lrwJxD2lWTy1Pwjn8U/tJB4p7J/6+Qic8eeDjS759x+9IjAa2sS4BmCSOIY8mcxuTKdUZqRTVXMZEpBN2jIA9ao8KEdbMWEgXAYkljc2ygFPSHrGEkAJDduY+EOQCcCXUbkbo1GQgClbQM6YpU5SpuEOAt0y30/doIBbiTlqM9SK0pxpFgfaYAWF2AFgHDkDMgO7CMjIP00dLNJS2oHwguTLYk6n5RkZGdMVLyO5nPw84X1ebxuMghIlm3395NB9BO7PI+sZGRVIwF42u2d4yMhU4V1mzwq6LKYu2Rtu38YBXTzE3WHyuCOXPSMjISk9LtTCBcnQaxZaCrEyWscBplcEnyjIyFV4k2wNqplzaglCVKmIAQCAQFlSjqGA7XkIcbCkPTKStcxRSvCVdbM9lRGj6AkNla26MjInO6V4+VH6QbCTSTJZQpRTMUpQJIcANZgBkDnBM+ShZQJSisGZlhALAgO5s7kfYjIyLxt9ZU5YyZWJ9sbdkmQtEt1FSQBYgNxJ4RV+txqSogB/wB2Sz2YnV9Lb41GRrvbGcJKSahzk3EOCN2RN9/GDaPYClH2gEkM4d8rjLz4xkZE3s7f+VhoKWXThwmwFzqPmD6+Rcurxv1fabN7Dzv5GMjItkpHSOsxzVglIKGAYHtb+1ox5awsm0xCTMs6VspJvy3jMERkZHRcZMMcp2PuhOzal03Hsu27eXjqrkJXkWIyO8boyMjn39UVVSnVwFhyEcS0uYyMi7QlnCOpdoyMjM0oEZGR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xQSEhUUExQWFhUXGRgaGBgYFxobGBwfHRodHxocFxgdHCggGhwlHB0cITEhJSkrLi4vGCAzODMsNygtLiwBCgoKDg0OGhAQGiwkHyQsLCwsLCwsLCwsLCwsLCwsLCwsLCwsLCwsLCwsLCwsLCwsLCwsLCwsLCwsLCwsLCwsLP/AABEIALcBEwMBIgACEQEDEQH/xAAbAAACAgMBAAAAAAAAAAAAAAAEBQMGAAECB//EAEIQAAECBAMEBwYDBwQBBQAAAAECEQADBCESMUEFUWFxBhMigZGhsTJCwdHh8BRSkgcjYnKCovEVM7LS4hZTc5PC/8QAGAEAAwEBAAAAAAAAAAAAAAAAAAECAwT/xAAgEQEBAAICAwEBAQEAAAAAAAAAAQIRITEDEkFRE3Ei/9oADAMBAAIRAxEAPwDx5v4ddHgqn2epYJCSw1cAebREsEsUgv7wzFt3A7oKp0rQ5VIcbzLB81JUB3CItuuDkBGT92+cdopVNo3OMqFJJsMI3EZeB+ES0kxIIxORq17cIvHm8leEKJJOQPdfyhp0c2eVzC6TYZZHhY+EH9NaujXPCqJBlywkJyIKiPfI0JgevWjqKcvhnDrRM/iGIKlqcagEjwi9SXtG7Yg24lRUQLoTZwRc6ludhwELky1MLG3PM5RnXH2XDDjaOp1WT6Fv8cvCM1uS76+MbMt2ATlEcyY7WFhBciYliVEvoBlAECpRZyO/WNy0F2STc5PbK/CGDalgDkM9NfvfujhCCp8IyIcghrlhuhgKslJZQHp6W8o0cCv8fEfKOZoBU6id3hxidjh7IDbxn4mAI1U5LXuN17cQ7i0bLJyRffYt3RwZQFybndp3M3+IxCljeb6gEd30hBpLkvdR3FvIR0moUotcae18I6KxkoAbmPwLmOQEl+1bV7Hxy8YA5mKTa7gbnjYlFXsy2HEn4xvAQHTYbwAf7niFSlHNSvD6wwkWkJzUOSQPUxuTOckB0gXKnNh3ekQJQDYZ5fd42pQw4QbA3LZnxy3CAJZlYFntItoRZfeciY0ZD+wrFwyV4HPueIUoH2I6Esfm7oQRkGNHhBS54NiMXi/jES5eG41D3z8oYc5ZXO+NhJG6NKUW0B5RpJfMkwySvxtDXY22eq7CziRprh+aeEKkS9yTHXVF2aFlNzVOcHqthzKiehFKgrVMNkp01d8gnVzlF+T+zOop5K5tR1MzCjtJS7gXdiUh2HpAX7HNvUtH1yqlRC1MlBCXSE5qYi4JV6CLV03/AGqUoppsqQJkxcxCkBTBKE4gzkkv4C8Z+kvFpzJ4Xtak6tZTmNDvGkLIdVtT16XA7Q9de45woXGhIiI1EkZAEqVEanxi2/s+rKUVSBXLIkMp/aIduyDhDs8V2t2XMkrKFhOIflWlYvl2kEp84iFOrd5wrP0PRv2my6SWZa9nzwtCnC5QWVBJGSg7kA5Nwjz2ZUvmgeXyjaZS9x8RD6k6J1UyjmVaUgyZZILq7aWZ1BI0DxMkh7qvSyFkBm+HGJJhKiHL7oiTYEMXfUZDXx+cacboomzL4RoSRr9+EaJEdBL6kd0PYdCUN/jBKackdnCX438YGlJJNm37oklzC1gDz+sGySdQpiGdjpEk6YsC504jLLzvaGNZS4JMqZilHElldVNCluXPbluClgw3Qom1BOTtxI+UOjliKvAGCEh37RuYjRLTe5y0t4kxKKjeB4D1eNqUg5p5kE38oWhtBMxJsVA5bj5x0pbMMNj998TEJVqR3P6GOTTEAXA5huRDjKAbQqwm3kzxnVNcNfjn52jJ1MTlflGkIZP9O71MBowhi+R73bujtE587/e/OJZst0hQJLjIcMngigp0v2xZtR4WgARhcggFjZ3jUtCiLAsNwt3nl6w9nU6FgJSkhyACzDI2+90N6vZXUSQlaMLjMkB3zaNMPDnlNyMsvNhjfW1RupJV84Kk0ZNg0dS5QJsrvyhgjEAwKe4En0jNpsH/AKZY3LtEcujKlMxYC/y84bSpKlaqP9LR6L0f6DPRKnrYKuQHzHdG/h8WOd1ldRz+fzXxzibryColMohvto7lgQ125JImlIAH3zgEUaidPvuhebx/zzuP408Xk/phMv1wicAS+4NEM1ZJtDAbPVvSO6OV0StVeUZNA3XEBgGgdVVcg3SYO/A/xGNfghqTCAClldourCCDm9+FtYiq5DF98XbY/SCTTSxLGz5E+bkFrC1KUSbDC/EBhCXpHR1DmbOpF04WbDqlIlh8kpxZcne0X68bLauNGROJUbiFGkqRBaaUaRqhkKUkEK/tEMJVIv8AOP0/WIphZNIHgyTJZLXvYsfWOhSrf2x+j/yiRNPM/Mn9B/7RJk34dprbx6Q0lbNKgbQPXyFgpU6bH8pGdt8M5Bmhmw+YipZ9TQKtlOzpF94EQo2WgG6BY6WPcW+Bhu83cm38R/6xrDMf2E/rP/WAiegl9RUlUsNa2IJXY2LhScJ8I1VbKC1FVwVEmwSBfcAGA4CDpyVCag4cwR7Q5/CD+1b92rxT/wBodtNWlbF/iPhECNjnGE40psogqcZaWBuYtzG37tX9v/aBqxH7yU6VZqGW9JyaCUEFJswCYkzlESx7RT2i3BJZ/GOKzZS0pUtIeXiKQrshR1BKcRIcf5ix7Qkjq1dlXsn3FbuUDzkJwa5flV8ocpKzSSVFLpTYFuPgIcz5f4malCJaJCpcsA/vFKCmFi6yWPARL0dCcCgdFnQ7hBkhKRUzVOAwQRfMMygO6/cIJQQ1uy1pQVKUktwLwTs7YnWSkqJNwDaLnNp5UyXMZSThQpg4ckp07rfqiPYRl/hZN0A4BmQ9oILtVp/R1kKKVthSVdpSUi2gfM8M4i6P7MxLOLH7KSzke0H8Gj0GXRImIN0lhk45QbsjZaVVlfkBKFLLSP5adDt3wbP1ulcoNloQoFSXILjEScuZi8Vm2JdSgpXIClYcKCCwSd7a5+UIalKUqZx4iCJFQlCFKcWG+J8nkuON0WPjly3VGodmNOnkJZKJqkBhZwTYdwPeBvg+bKGnpB/RJIXSLKjeZMWsnVyXB5g3iJJBJBZ3Ntx1bgcxzicMr9PKFuAvDmg2wvAqSqV1qCwAK1pAPDCRfnujdPR41YU953cBxi37H2OmXhUpLJSXvwjaeSzpH85e3jy6KYaiYlV1IIBa4yHxMFpoiHOE7n84snRSR1qJ1WRafOmLTyKiQO5x4QTPw4cJAa/mb+QaHLL2LNdKgqUYjNOTDxcsHTVzEtJTDdrCMgTQE6RFW0fVs+sX2h2Y5yhdMoBUbRlyQOylQKuSe0r0bvg6AGo6FKEmUWPWrY2OtmAO/EQO6DOnnR9aF01JjmLOEzJhVMUqyeyMyczi8I9UGzwVpVnhyH8v/kR4RWKGh/FTqmrzCl9VLf8AJL7LjgVYld8TMl3F5geiZH+Y3Ho87ZxCjbyjIpLzLo9KdJG4+sP0UhhTVSUUaCpC1EmwcDMZACBZHSiafcfwEZdtOljXSndGuqhP/wCoZx9z/jGk7Ynt7HiUwtFuD9o07oUI62eoKQDC9dXPUPY/u+kR0E6dcJlgf1E/CHoqsCZcSiRlaFgmVJbsAcQ/n2bxMZtU3ujvV8orUS3tKnYoU2Sx52+MMESrQkq5s9i5SeBUqGEqomkXVLvvUmEDFEmItoyA8o7pifMEfGBfxMxi02UP6k/OIl168aQqYhQGFdriy03LGAzirpAUKHA+kLUSHlIO9I9IczNrIb25fcmYf/zCOTtBAkoSVsQkC0tZ03s0Mg3RKR/ujdMPoIcUNPhq57C5RKA5l8+AZzwBhR0Ur0IXNxKF1OHBGjch3xY9k1CVV01ViOrQzEHUu124eMAMJ8lMqiqJbB0oUxs5BFj6jugTYVCk0dP2Q+AaCCOlUwGmmKDghCgeIOeXFjEmwlpEiUHDhCbON0Lam6ullypYISkKUpKXADsTlG+jdJKmzK+YuWhb1GFOJILBKQLOLaeEQdJZzdQN81McdC5rSJx/PPnK84m721mtO9pbMk6SkDkkRWtvU0uXJUpKEhWhAuIttYqKt0nRilhO8/T4xWtsqi2JsmV1KMUtJURcteOp+xZRWGQBoo6Jc27/AJgmGSUdkJTmAHOg+vCD6KWMLNY2U+r5vD0mVzQ9GJB/9wfyzFCOelMlNHSzFS1zStUtSUhc1a0upgCEks7kX5w2oZjOk5p13g5H58QYrPTeb106RIGRWl+SXUfMphKGbJ6MpRSyh11QnsJJSmaQgOHsnSANodHUi4mTTzWfnFqnLyA0gOel4c2VVH/QBpMmfqV84OpOjStJ8xPnDlMqGVKiGCZWxqiUhSxXLASCf9tB9REX7OqMibOqVqKlFkAltSFKYADcnzhl0sqsMnAM1Z8hE3RhHVSkg+6CtXM5D08Im3g5OU+0a+opqaoVMmomTVEokYUYQnHaWDd1EKU5O5MKqGl2nTSUSpZpShCQlIZbsN7nOJJs4z6uUjNMoGcv+YuED/kfCHlXPhQ6rK9o7Uf/AGpB5H/yjUMVTL/WMiieGV9euaXWcjbcOQ5Qbs+vUlNv+KD5mE6gQDv+X0eLF0Y2gUyynqispLuGyO/XfBehE6NpTTkpXdg+CYkNTPNnm3/iI8GQIZ1G1J0tBmCR2RcutmGp9nSO6ubPUkFpaSkhQDkm27J7PEKLVfiQPZmNq61/MRqRSTCsBKgon+JYZ2b3r6wxnLnqcJXLLflSc/6j8I3sKbiThWCCNGYv3wbJNI2FOURiKAOZLf3GHFb0HwoC01EtR/KEN6iIafrMjMmHcewPG2cFimViDqWQXF5q888hwBjXGzTOy7J6joyQlzMSP6Uj4Qu2OZUyaZfWKSu/uhrcXi3r2QhQ7SUnniV6mK4uRIkqWghIUTZgL9sEDfkGbjxiVGw2RJHtVB/+wD4ws29TypOFctalkulTqJsblmGdobbMowlIUtaQFBVsZ94lgxAZgWtA6tjy0YlieFEpwsXUMswQc/pBxO6OTsbBphKSsoxP7uIlfMpJcd++Ecqik9W/4d1dq5wjIkaqtluhvUbWQJckO7kY0MS/ZOT2cFjnCobaEuWQmW6sSikWFionnZNt0PLLH4WMpHsWTLmVU5E1OEAjCUuW4OmzfF4dUWygamYmUvEES0l3clySz74XbLqkJmzFLQWWUkZEhs888xfhDygMuZVzcLF5aMJuFZl8L3cZWiJlKrVQ7blTkyVgl0YVOcRbK1jxiTZ+0psuUgLSCAkAYk6NvEE9IqZSKaaAssQLKuGxCwJvbnrB/WqShKerSpWE2SsA2A91Q4jWDRq9tjaImTKZkhLTQ+E59hXDfHfRfbEpFOlKphQXU7pZPtH3sLQmmVKlTpaJwCFIKjdgSyLKOntZQ32T0cT1EtQKkqKRcHfBoXLRz+KCx2JiF8j8jCLby1Y5SbAlXPjw3RBtLYi03dK7gdpIe5bPOFNWmYjqwAQrEoskksGGRU8Uir7SgJSBhUO5/Eh4mRNSk5hjmNfCKbT9I5yLFQO4LQ3c4ufCGSOlLhlygRvSoeSVXi9o0s1QWAUM058U6/PmG1is0Kuv2gV5iWkkH+Y28kjxjU3b0kjCApC1AgOkpN8vZyO52jjogQeuVjAUVsA6XZIAyPInvhaVtbFFzHChEacY1B5pPqD8I2Jx1SDyV8CBAaSUi8Gyg0CSpwGaVDuf/i8TKq0gHtB92R8DEmRbaV1s4D3Qw+JhiqfhlfznyH1hQpTrtmS3eY52/MxFMlHvNLHJnWf0g98KnDDoul0LnnOcpx/KLI/tAPMmDaqbHUtIQkJGQDQJPmZmGEKl/bRkVyr6TJSspABA1KyH4thLRqHonm1QO0G9kgHlbL4Qy6M1fVTS+SgR4XH3xgGqRhBG8uO/KOaSX2wcwM9Xb78oKIvFXXS1BJUqxCkkOwYjUE93fAUraCDIQFE9YgYXc3wlgSAC4ID98DUtMkqcAJS7sRlzgyoMspZCis2smUAnvVg+OkZStLAUnbKpWIhIVa2dzo5LEeEE0W1FTZmLDhDDm7l8icuz4mI10bpNvsRvZSWJHg/p4QSlYtYVjQGLKsxAKmO8gD2d/CAZW0p74VEApOidctXjvY88jskndkz7iHgmull3QnGrUYviQA/B4pLBPnHNau63o0Qf6AJisSklR3kk+sSzjPHZQU8wBbxg6TO6uWesmrUSznEsAcmYwWXehNMp9iJSMmaJFply81pA7j/mE+0tvzFksSALP4ZDIesKy5JJLk6mC+L27L310sNXtSRkEFTZaDzvAats27MqWL6h/lCsDKJzQTCLIN1ABwwc5ZxU8WEL3yvTqo2ksklkDLJCdOYMR/6jMYMsi+gA14COqfZy1zFyywKGCicnIBAHcfIwZWbFwGUnE+NZSbM1lK38Gh7whazoRW0ZpCv3q/1HdzjX+ozbfvF/qPzhuroyohkklRYAAb2fygTaOw5kt8IUcKFKNrWFgDqSfCCZ4q9MgEyuWr2jia3aSlXqDDTZlesSptyMKTgwAJIUxawDEcCIXfgyEhSmDgKL2As+e6I6CoIkBIBUon2icOJi261t0PcLVizVVQtaUdoEAhSgoYSOyWBIsdNN0KUTAahWNCk4BdhiFzm40tujKzagOHECgK1XlmPeS4uHuW84K2HNaZPVmVLAbgEDM7neCclU1VJlKTjCkqbPU+GcCzdjhVwnBxGf0jvb1HMJC0JCyHewu/5dQzab4m2PTzShJxlCiCcKu0Gcj3u0LQ+Nl82QTNl9SrFjUQHs+djnviXZXROpXK6wSSpJOYfnklj5wXtybMC5ctSAcRzQeI903yeLfszb4lAJCij+FYw+to1wxx+s88sp0okzrpBbHNlkaOSP0kepieR0kqB70uYP4kt5pf1i3bZmfiSFLOIswvpwiv1OxEqPzAPnEZyS8LwytnLum6W/npzzlKfyDxLVdK6dacImLQdy0PCOo2V2ikMSNAXbuUCNRpqIHkUKzMSFPhdziToN128hGa9rJRKAWFEgYQVnRyQwt4nuED0KyupUplES0tiSAe0pic+DeJhHLnBVRNnKxBEpJALnCQxuA7bzlqIT0O0piSpaZykKWSojIOdGJSeGsI3pc6tI94f1JIPi7eUVvpFtshOAM5LdkviOgFsn8T5gf6/PEtRmTElLMCxBPiARzhXQ16UTDNnylKLdjQJG8aPpwEVJoh0ro0VjFNXNSs3UEywoDg+toyJx0gpj70wcHPzjINhT644wp/aBPyZubeME9HqZ3LnQADhm+7OF5lFa0hNycIB37j4N5xfNl7HJRhKmH5kgDhoxO92iMueF4h6OrlysS1yTMAGq+rSN7kOe4wT/AOqizypFPLG8pKz+pR+EEVuzEKQETqmapIUkMsy0Jd+CR5vAKZdNLJRKlyyEkjFjK1MGvkw8YUx1BbuhqHai6iasrSLknEAz3awAbKOJJwL4i/gdR4eEPEoGjNwhftBICgbZg8WyNuDv3RH1XwyqZuIJWNfKDpa7nix8r+kD7HllaWy+h+UbWShTHIEhwLXII9Y0wuuEZT6NQM7FjfQaNv4RX9pVhWrXCMh6nnDypHYU2J8JbPd4RWi2el/O8VObtFcqHtcvn8oaUmzHUAss4cJGZG98h5x10RlCdPKFJZaSEsXLhQdChzY30j0XaWwkoldZMmCUjTU8EgamJyz+Rpj4/tUMS0SagMwGBOZ4qBPmPCOeku1gmWFJLqStKkgCxY3D69knvaINplOI4Aotkont789BwFoU9pRAbUOd9vE+MTr7Rv5EvXzFTuuSSkKKVbwWDEEEhwQNd8WKTWqWpGIWStJSz7mvyBOukIdn0nZKSS6CUm25iP7WMWbZtIB4+n+IMrFYY1cNlUstZSoqLgg2y74YJkyDImT8xhXgBOiXAtriIfk0Vep2oZMpagq4SSz7gYRq22RRpl4jaUlOepABjPH/ABvlx9Q9KpCEyQtJKkzAk5jJQBIFjo+vjCClmgJwneS4vmXyt6xDOqsUpCLdgK8BZvPyjalOAci2m7i8azhz5c3Yxa0lSE47AFsQw8rxGKIpXjExSSdQXSWbMDgIFTqc3tf5ZeEZ1zYQzA3LOOHPzipUHVJt5SUFRCpyR71gbqAbK4Yk5DKGFNt2TPSyVYZguEr7KuQ0PcYTUklBRhSA1muymALAHJWevnAe06JTHspLMz2W7jMW+rRfsnQnb1R1k4EZJAbw+p8IJ2XtksETe2k5FRNuebjuhPUS8AxEhOjliTuysR5jyjVNMCkhQyIt990PsulvmUaFFPVkyyVdoy1uGAJyZrlgzaxFNpKlAJRNTN4LGE55Bhfc5gbZk84MGJIwthKg9rcRDaRNUU3IJG64hT8pvPdu1VQibjIUh9Um2Z7joBwSIcbJrlTJQxLxLNmsGfgNwv4wZtkKUpLgdUPaLOdX5WtFYXtRGILmU3ZcgTUApJD6qsFEAN93VhyntdJCgJIdlZ/yp+ZYd5gCuopckXUQNxIPdzPwjKGekY5suYvA4SnrO0WABU75MokcWjdNIXOUJy5alSblI1UfzEZlPcxtpBogq9mzZyQsjChuwl2LaH75wvm0ExH5h3fENFx/HSzmrCRmFWbmch4wBtOrfsoLg5kZHlwh2DapqM1/oPiIyG/UGMhao9ino+n94FKdpYewu4szeMWdfSAYCmUlSXzJI5Gw9YrGyJRJxAqvuyf+LgYKnzkpU2dtOMR9WZyttEoMspuzEnc+XEjfubdENLIVjKgwBDcXuHAGYZvCONn7OUvtYTfInsnzziw0dEUDCmw8T4mFlkqRuWjq0hLCwtEdWAq2bhvt+cGTU7zAs9NoiGzZs8huPqM/N4YVUpSgVjdlxGuXKEsmbhJ1Y4h35+KgfGLBLmgDgYonaVJIBupxlc+QtFZ21TKStCQ6UKV2bOXZmsdBFhpZwSCNAbB99hBE2RjDLZtw+eb8mikEJmJo1SqrEDNlEAywlypIIJKiDZiHBtrm8WXaO2jOQFLU5eyQd2iAdBmVHzNore1dmsGAxJuS3teA4WeB9mziZEtySQnCc3OA4W+kTWmNEzF4i+loix3PdeOKlWF3/SNOfHgPpCmftHAsjF2mZszyCYcgWShkzDNDuEzEsVAdkKTk5ycpP9oh7sSYJsyYgYj1ZIUb4QXIzsCbaPv1hPtSpCqeXMlKYBDFIN0kIKjbLMZ/SLb0YpU/h0YWKSCSQXCiTdT68+Ag9ZS9rOg03o+iYV41rKVAgpSAABlmxPfxiRfRSUUt+97lJs25xw+EMJhKFWFoMlLy3RSLapdV0FAxdVMdSvdmht5LLTYO/wCU5RW6qgVLUZSkTETAMj2gRvBAuOIePYAq1w8VvpnSY6ck9kyylSFAlx2hiS+d0uPDdDLby5SyklJ0PFww1cRNNWSW3W8M47Xs5SpK6iYopIYSwSMUxT7iXIbvy7xFTiwUpmPJwdXHn3wWGIZrpty+7w5oj1iR1gdikixJF7FLZatv8YWUiQCkruCQwAcng2ZPDiH0e1jo7MUhfbKSVAs5GSdSxBN9zZCzMCCqrt1K1FMkYCbrzwkhuy4UAzXJvoOUaoSXKMASzMxBSbXYjiDD2TsucgqxqJdzhZOE2YBxhJDPpCiXQTR2cCUlSnJCMDAN2iSkKNioau8V0g42cMyGy9b74F23XGQEKSEpuQzliAMiA0F4SkMUhQ3jP/PKFtbs6VVpVixAJLJU5cFgVHiPZz3Qr3ssXFXthNRJUhPZWoMNQ55sUubPfOIauolpkSpFlhIc/lJFjiIy7RJ7oC2PUyJIUkyQtKVDEskFbO3ZfLL3WhltCkpqktTTGJBKrKbUAKBOIb7Fr6xVUA2dQdaAWCZINgR/uF7v/C/y3w6kbaeaqUQCpADhL2Fu7URVRWzJJKceMAYcJ9kNu5b4HpNpqlElIDqDXc2fS8LkLTt2vQsJl6LLFwMtQOeXfEMjYmPtS1FL6jKK1V1BmKBJAYMN339IdUNaU4USyUkgBPxLixs8AMv9Nmi2NJ44R8oyCsczgeLRkBEezaLBK0sLn6wz2fRoCcYwpB94gJfkTncG43RV1bRnTdTuwgdnwyfibnUmGFPSTFgBSjYWGgOpGkZXGfa2mX4ffj5amRKW6yWuGSOLqztHVPUkBZmKS4LJSkOo8DkN0KaTYhd1lwMgb/SHlPLSkW4/bwt4zoco5RUR2xfTTyjFSiQRBC45l5xJlShcHe4+PqCO+GlGp08oDrEs+8dod1xE9JOD8D/kfGKTUpHtDVQtzghVScII1I84EqgEgKfI37/sRuWp5ZAzHwyIikm0hQ5b/wDOscGSlRdIZ/eHHNt54xCicCOPrEVLNUEJIOgg0EUzYuG6QFsXZWXJsm5xFtbpBNSwXSyig5/ugvLeouPOGianEyTZ3y4N84LSoQH7EH4VExaurZKcKrNk6GLHcMQPlBHRjbMymCZeErlMPZF020e1xoWy01aA3ZFnfERu1B5/OIF0WbKIJL5JLEBnDjOCQ7ltaqaskTwClaVfwuyv0m8FiSG7IYR57S7MMtSgJqlBYNiAW3O7uL5W5xOmiUQAtWWWArRbeRiIJfu4RSbr9XGs2zKlFpsxCDuJ7X6Rcji0VDpN0lTUvJkvgAJWshsRGQSMwHY3uWyAzWr2Ksn2w5GdwNO/zjJPR8p94PyO+AcQuqdgolKSxUosLqdi6QQpxvL24jjB2zNlFQIbES4ljUkZlWgZ83to5aGdTQlYSnFhKQASB7QBtra1u6DZBMtAQkAWZwO1qTycmDQ9ors1UugIBPW1Khdh2Jb8Tk3aBBup3LQplGomKBQpZKg5mAkBtADpyGTRaJWzpQL4E4tSe0ebl46qJiU3KgD96Q9Iuf4joZ1QgfvJuMflICvNQeOpkwEEk83s3yhfUbaAHZDnjl84SVtWuYe0beAitIu72N2ptnslKDbVXy8rxPQTcVK6RhUUKN2D3Ll/Tg0VmuWAADqfLh3RcKKbLnSQkAhIAGHJmy584S5OFHEg6AniAWA4nSIsLG57n10fdD3atEmnUFBRYuWJJy74q6pkFp6STZkcAxFivEhMI3WKCKSoWhQKCQfHygMGJxLJDjTzg2FuR0llNfED/KPnGoqhrVapD8Un4GMgLS00tOnEk4QGENZUB00lR4evh9Ya0Up05a56/SM/T9a+zhSCUkgEsCfv6RBTT3A0LDEOMOKqWRKUcrd/0iubPnYlzD/FBljJClMjG5WcaEcpXEKR14YgwHILW/KW+XlDKtOJHEGFZ9o8QPEfSKiaeSJAmII1OXwgBMoy3BIAuQ5Z8nZ7ZX5CD9hTwGfQ35ffpDqolSk1EhSsOEqJCiEkAlJaygR7QHiIN6VMdq5Tmw1GRHLdElJNZxo59Ys1Vsn8XOV1AQyUqxzEIKUKmFTsxUcSmxEkcIrNRRLkrVLmhibpOYIYXSdfUaxUsqcsbBE1QBT3+n0iZK4XKWXAO/4GJUrbOLiRAV2z/KPUxJ1h3+TwG/bsW7I9THfWnh3Qwn/Esq7ZfE/KJDWWy84XY+3fcPUxIs2g1CELrrjs6HXlwjato/wjx+kLpirjkfhEZHGHohk3ainDAecQzNpL3gch84EUq4+/vOIpszhBomp9WtRuo+P3wgSYuJVRCRwgJE3jEakQQWGZbIXhZX1B6xUuwQl3KVJIP9YLNm3Lugt0cmwW1hjTjCmAJAG/kQc+B0iwdC04ZSlKc4jZ9wybvfxhNQ0ZqZhsyUgYmyta1tQHi1qIloAQAwAAHCJxt0vPW+IrXSSqEyYoPYJLf0gnzVCEHDufjBVZPdSlbyw5CBpiMXaHIjcW9DFWcFGS6lafZWpPJRHoYwzicyTzv6xyJcb6qJN0kg8ImTNULff384DytEsqZp4QAT1kZA2OMhE9JkJfLzLDxNhDahplJGJTIR+ZZwg/yvdXcDG6ZWWAJl5N78z9R7Ke4QZYHEASr8yjiV4nLugNDtaYkU01SULWMI7Sv3abkAFKT21MS+QEUjYRfF96xfNqqIo6nHmUIZ//AJUFvCKH0clKUqYEpJ1Lbg5PlE04doMYVRxKU/rG05xCm1FwR92vASkhn3Hy1hkEwvWGJEOEnoJjFgGhsmlE8JQtRABcHd9IRIUzHX5ZQ8kl0ggw7BF42LXpkhMpYCNEkewrkdD/AAm+54qv7WJQWiVMR7SJj+KTcbjYPv1gmRVhSOrmMRx+8+MJNv8AWBDD94kMbntDg/vDziJNVtc946Kqir7IUm4YHCr2gXYh2uncb67ol2bXpnJJAIwkAuMny7uML5cwKS2QubcuVo5oJU6WuYZYBBIsSA4wjK17cBGsrCm6lsru+MdKmsLRvZO10ypqTOlKSx/K4+XnDDpTMoJiULplLTMmKGIJLISMJd0KBD20Fzzh3LVOY7m4TIqHUbaD4xOqZaBaWimTJhRIdauzmBcOt1EBrsMhxi7S/wBnk/ACuYMeFykSwwOoxdZ5+sP2hetU6Ypz3RgTCKn2yVJQo4UqUpSSliWADgklQzJbufhDzbFFOkISoTpCnUE9kEs+WSyc+EVuJ0iWC8RFUP8AbHRabJpJk81UtUwIChLwgA5P2ndwl9NIoEzrAkTFTFBlEKSCQpJZ3tpbyMGd9fivHh/TnZ2ggnCC6iSyRclg7Ab2BMMdkUKJ01UtS0oQgOqZ7QuLBIGZzzbKK3s6oEia4UbuUTBZJAcgm7m4DC+r2jsbYmErMvCgzSnElCQkBr2ckjXIgaxEzu5ucLvix1dXkFW9lagZnWKSewckqAcux9nQt8oXVVUCGCQHLktfluaC5Ut1BKAVEHshOQJLtd+cWRHR9CSCtFyBcZA65kuYcxkRl5Npeh9OEScSgylG/LMDlB9VRJYqB7tIru19rLkq6lFmAdRAJubMNbesZR9ISoYVl3B7TMbC+IZNxEV66m9o2rVckhZB7vj5xiJhlixvn834ZDuMMqyRiNxd8SdOPgYTzXBIOkaYWWkMXLC04kC/vJ/LubUp/wAcSMlo6lrwJxD2lWTy1Pwjn8U/tJB4p7J/6+Qic8eeDjS759x+9IjAa2sS4BmCSOIY8mcxuTKdUZqRTVXMZEpBN2jIA9ao8KEdbMWEgXAYkljc2ygFPSHrGEkAJDduY+EOQCcCXUbkbo1GQgClbQM6YpU5SpuEOAt0y30/doIBbiTlqM9SK0pxpFgfaYAWF2AFgHDkDMgO7CMjIP00dLNJS2oHwguTLYk6n5RkZGdMVLyO5nPw84X1ebxuMghIlm3395NB9BO7PI+sZGRVIwF42u2d4yMhU4V1mzwq6LKYu2Rtu38YBXTzE3WHyuCOXPSMjISk9LtTCBcnQaxZaCrEyWscBplcEnyjIyFV4k2wNqplzaglCVKmIAQCAQFlSjqGA7XkIcbCkPTKStcxRSvCVdbM9lRGj6AkNla26MjInO6V4+VH6QbCTSTJZQpRTMUpQJIcANZgBkDnBM+ShZQJSisGZlhALAgO5s7kfYjIyLxt9ZU5YyZWJ9sbdkmQtEt1FSQBYgNxJ4RV+txqSogB/wB2Sz2YnV9Lb41GRrvbGcJKSahzk3EOCN2RN9/GDaPYClH2gEkM4d8rjLz4xkZE3s7f+VhoKWXThwmwFzqPmD6+Rcurxv1fabN7Dzv5GMjItkpHSOsxzVglIKGAYHtb+1ox5awsm0xCTMs6VspJvy3jMERkZHRcZMMcp2PuhOzal03Hsu27eXjqrkJXkWIyO8boyMjn39UVVSnVwFhyEcS0uYyMi7QlnCOpdoyMjM0oEZGR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images.myshared.ru/41336/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896544" cy="3672408"/>
          </a:xfrm>
          <a:prstGeom prst="rect">
            <a:avLst/>
          </a:prstGeom>
          <a:noFill/>
        </p:spPr>
      </p:pic>
      <p:pic>
        <p:nvPicPr>
          <p:cNvPr id="16394" name="Picture 10" descr="https://encrypted-tbn2.gstatic.com/images?q=tbn:ANd9GcS7mHxLnVce9ZMZthxbz1vZJTZbqLOjTTqbs0NoRsN25qTEBEt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6" y="2934622"/>
            <a:ext cx="3084560" cy="373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/>
              <a:t>Будущие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3563888" cy="525658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Япония </a:t>
            </a:r>
            <a:r>
              <a:rPr lang="ru-RU" dirty="0" smtClean="0"/>
              <a:t>-БН </a:t>
            </a:r>
            <a:r>
              <a:rPr lang="ru-RU" dirty="0"/>
              <a:t>«</a:t>
            </a:r>
            <a:r>
              <a:rPr lang="ru-RU" dirty="0" err="1" smtClean="0"/>
              <a:t>Мондзю</a:t>
            </a:r>
            <a:r>
              <a:rPr lang="ru-RU" dirty="0" smtClean="0"/>
              <a:t>»</a:t>
            </a:r>
            <a:endParaRPr lang="ru-RU" dirty="0"/>
          </a:p>
          <a:p>
            <a:pPr fontAlgn="base"/>
            <a:r>
              <a:rPr lang="ru-RU" dirty="0"/>
              <a:t>Индия </a:t>
            </a:r>
            <a:r>
              <a:rPr lang="ru-RU" dirty="0" smtClean="0"/>
              <a:t>- БН </a:t>
            </a:r>
            <a:r>
              <a:rPr lang="ru-RU" dirty="0"/>
              <a:t>мощностью 500 МВт собственной </a:t>
            </a:r>
            <a:r>
              <a:rPr lang="ru-RU" dirty="0" smtClean="0"/>
              <a:t>разработки</a:t>
            </a:r>
          </a:p>
          <a:p>
            <a:pPr fontAlgn="base"/>
            <a:r>
              <a:rPr lang="ru-RU" dirty="0" smtClean="0"/>
              <a:t> КНР - разработка </a:t>
            </a:r>
            <a:r>
              <a:rPr lang="ru-RU" dirty="0"/>
              <a:t>БН, по данным </a:t>
            </a:r>
            <a:r>
              <a:rPr lang="ru-RU" dirty="0" smtClean="0"/>
              <a:t>специалистов</a:t>
            </a:r>
            <a:endParaRPr lang="ru-RU" dirty="0"/>
          </a:p>
          <a:p>
            <a:pPr fontAlgn="base"/>
            <a:r>
              <a:rPr lang="ru-RU" dirty="0" smtClean="0"/>
              <a:t>Россия - </a:t>
            </a:r>
            <a:r>
              <a:rPr lang="ru-RU" dirty="0"/>
              <a:t>планируется начало строительства </a:t>
            </a:r>
            <a:r>
              <a:rPr lang="ru-RU" dirty="0" smtClean="0"/>
              <a:t>БН-1200(</a:t>
            </a:r>
            <a:r>
              <a:rPr lang="ru-RU" dirty="0"/>
              <a:t>в</a:t>
            </a:r>
            <a:r>
              <a:rPr lang="ru-RU" dirty="0" smtClean="0"/>
              <a:t> 2015 г), </a:t>
            </a:r>
            <a:r>
              <a:rPr lang="ru-RU" dirty="0"/>
              <a:t>в дальнейшем — БН-1600 (мощность более 1600 МВт</a:t>
            </a:r>
            <a:r>
              <a:rPr lang="ru-RU" dirty="0" smtClean="0"/>
              <a:t>),  разработка реактора типа </a:t>
            </a:r>
            <a:r>
              <a:rPr lang="en-US" dirty="0" smtClean="0"/>
              <a:t>“</a:t>
            </a:r>
            <a:r>
              <a:rPr lang="ru-RU" dirty="0" smtClean="0"/>
              <a:t>БРЕСТ</a:t>
            </a:r>
            <a:r>
              <a:rPr lang="en-US" dirty="0" smtClean="0"/>
              <a:t>” (</a:t>
            </a:r>
            <a:r>
              <a:rPr lang="ru-RU" dirty="0"/>
              <a:t>«реакторов с естественной безопасностью</a:t>
            </a:r>
            <a:r>
              <a:rPr lang="ru-RU" dirty="0" smtClean="0"/>
              <a:t>», 2020 г)</a:t>
            </a:r>
          </a:p>
          <a:p>
            <a:pPr fontAlgn="base"/>
            <a:endParaRPr lang="ru-RU" dirty="0"/>
          </a:p>
        </p:txBody>
      </p:sp>
      <p:pic>
        <p:nvPicPr>
          <p:cNvPr id="20482" name="Picture 2" descr="http://ru-an.info/Photo/QNews/n15296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Реактор на быстрых нейтронах</vt:lpstr>
      <vt:lpstr>АЭС - «мины замедленного действия» для человечества</vt:lpstr>
      <vt:lpstr>Слайд 3</vt:lpstr>
      <vt:lpstr>Принцип действия</vt:lpstr>
      <vt:lpstr>Захват нейтрона в активной зоне</vt:lpstr>
      <vt:lpstr>Преимущества</vt:lpstr>
      <vt:lpstr>Недостатки</vt:lpstr>
      <vt:lpstr>Действующие БН - реакторы</vt:lpstr>
      <vt:lpstr>Будущие проекты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Реактор на быстрых нейтронах</dc:title>
  <dc:creator>User</dc:creator>
  <cp:lastModifiedBy>User</cp:lastModifiedBy>
  <cp:revision>13</cp:revision>
  <dcterms:created xsi:type="dcterms:W3CDTF">2015-05-20T22:35:54Z</dcterms:created>
  <dcterms:modified xsi:type="dcterms:W3CDTF">2015-05-22T00:08:37Z</dcterms:modified>
</cp:coreProperties>
</file>