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80528" y="188640"/>
            <a:ext cx="9505055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Конечно-элементное моделирование дискового</a:t>
            </a:r>
          </a:p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биморфного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пьезокерамического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актюатора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486916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П.Л. Павлов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6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095" y="322783"/>
            <a:ext cx="8784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XXXX Неделя науки </a:t>
            </a:r>
            <a:r>
              <a:rPr lang="ru-RU" sz="1400" dirty="0" err="1"/>
              <a:t>СПбГПУ</a:t>
            </a:r>
            <a:r>
              <a:rPr lang="ru-RU" sz="1400" dirty="0"/>
              <a:t>. Материалы международной научно-практической конференции. 2011. Ч. 1 (ИСФ)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052736"/>
            <a:ext cx="76328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П.Л. Павлов (5 курс, каф. ТМ), П.Ю. </a:t>
            </a:r>
            <a:r>
              <a:rPr lang="ru-RU" sz="1400" dirty="0" err="1"/>
              <a:t>Гедько</a:t>
            </a:r>
            <a:r>
              <a:rPr lang="ru-RU" sz="1400" dirty="0"/>
              <a:t> (</a:t>
            </a:r>
            <a:r>
              <a:rPr lang="ru-RU" sz="1400" dirty="0" err="1"/>
              <a:t>асп</a:t>
            </a:r>
            <a:r>
              <a:rPr lang="ru-RU" sz="1400" dirty="0"/>
              <a:t>. каф. "Автоматы"),</a:t>
            </a:r>
          </a:p>
          <a:p>
            <a:r>
              <a:rPr lang="ru-RU" sz="1400" dirty="0"/>
              <a:t>А.С. Семёнов, к.ф.-м.н., доц., А.Б. Смирнов, д.т.н., проф.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b="1" dirty="0" smtClean="0"/>
              <a:t>АНАЛИЗ </a:t>
            </a:r>
            <a:r>
              <a:rPr lang="ru-RU" b="1" dirty="0"/>
              <a:t>СОБСТВЕННЫХ ЧАСТОТ И ФОРМ КОЛЕБАНИЙ НЕСООСНОГО </a:t>
            </a:r>
            <a:r>
              <a:rPr lang="ru-RU" b="1" dirty="0" smtClean="0"/>
              <a:t>ПОЛОГО ПЬЕЗОЭЛЕКТРИЧЕСКОГО </a:t>
            </a:r>
            <a:r>
              <a:rPr lang="ru-RU" b="1" dirty="0"/>
              <a:t>ЦИЛИНДРА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66" y="3429000"/>
            <a:ext cx="32956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26" y="4962523"/>
            <a:ext cx="32956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161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Определение собственных частот и форм свободных колебаний полого </a:t>
            </a:r>
            <a:r>
              <a:rPr lang="ru-RU" dirty="0" err="1" smtClean="0"/>
              <a:t>пьезоэлектри-ческого</a:t>
            </a:r>
            <a:r>
              <a:rPr lang="ru-RU" dirty="0" smtClean="0"/>
              <a:t> </a:t>
            </a:r>
            <a:r>
              <a:rPr lang="ru-RU" dirty="0"/>
              <a:t>цилиндра, являющегося основным элементом привода </a:t>
            </a:r>
            <a:r>
              <a:rPr lang="ru-RU" dirty="0" smtClean="0"/>
              <a:t>пьезокерамического </a:t>
            </a:r>
            <a:r>
              <a:rPr lang="ru-RU" dirty="0" err="1" smtClean="0"/>
              <a:t>актюатора</a:t>
            </a:r>
            <a:r>
              <a:rPr lang="ru-RU" dirty="0" smtClean="0"/>
              <a:t> </a:t>
            </a:r>
            <a:r>
              <a:rPr lang="ru-RU" dirty="0" err="1"/>
              <a:t>микроробота</a:t>
            </a:r>
            <a:r>
              <a:rPr lang="ru-RU" dirty="0"/>
              <a:t>, требуется для </a:t>
            </a:r>
            <a:r>
              <a:rPr lang="ru-RU" dirty="0" smtClean="0"/>
              <a:t>обеспечения корректного </a:t>
            </a:r>
            <a:r>
              <a:rPr lang="ru-RU" dirty="0"/>
              <a:t>управления его </a:t>
            </a:r>
            <a:r>
              <a:rPr lang="ru-RU" dirty="0" smtClean="0"/>
              <a:t>движением при </a:t>
            </a:r>
            <a:r>
              <a:rPr lang="ru-RU" dirty="0"/>
              <a:t>задаваемом вынуждающем гармоническом воздействии. На практике </a:t>
            </a:r>
            <a:r>
              <a:rPr lang="ru-RU" dirty="0" err="1"/>
              <a:t>актюаторы</a:t>
            </a:r>
            <a:r>
              <a:rPr lang="ru-RU" dirty="0"/>
              <a:t> </a:t>
            </a:r>
            <a:r>
              <a:rPr lang="ru-RU" dirty="0" smtClean="0"/>
              <a:t>не обладают </a:t>
            </a:r>
            <a:r>
              <a:rPr lang="ru-RU" dirty="0"/>
              <a:t>идеальной цилиндрической формой.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b="1" dirty="0" smtClean="0"/>
              <a:t>Целью </a:t>
            </a:r>
            <a:r>
              <a:rPr lang="ru-RU" sz="2000" b="1" dirty="0"/>
              <a:t>данной работы </a:t>
            </a:r>
            <a:r>
              <a:rPr lang="ru-RU" sz="2000" b="1" dirty="0" smtClean="0"/>
              <a:t>являлось : </a:t>
            </a:r>
            <a:r>
              <a:rPr lang="ru-RU" dirty="0" smtClean="0"/>
              <a:t>исследование</a:t>
            </a:r>
            <a:endParaRPr lang="ru-RU" dirty="0"/>
          </a:p>
          <a:p>
            <a:r>
              <a:rPr lang="ru-RU" dirty="0"/>
              <a:t>влияния </a:t>
            </a:r>
            <a:r>
              <a:rPr lang="ru-RU" dirty="0" err="1"/>
              <a:t>несоосности</a:t>
            </a:r>
            <a:r>
              <a:rPr lang="ru-RU" dirty="0"/>
              <a:t> внешней и внутренней цилиндрических поверхностей на частоты </a:t>
            </a:r>
            <a:r>
              <a:rPr lang="ru-RU" dirty="0" err="1" smtClean="0"/>
              <a:t>иформы</a:t>
            </a:r>
            <a:r>
              <a:rPr lang="ru-RU" dirty="0" smtClean="0"/>
              <a:t> </a:t>
            </a:r>
            <a:r>
              <a:rPr lang="ru-RU" dirty="0"/>
              <a:t>свободных колебаний </a:t>
            </a:r>
            <a:r>
              <a:rPr lang="ru-RU" dirty="0" err="1"/>
              <a:t>актюатора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286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04664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Пьезопривод</a:t>
            </a:r>
            <a:r>
              <a:rPr lang="ru-RU" dirty="0"/>
              <a:t> приводит в движение сферический шарнир, который имеет три </a:t>
            </a:r>
            <a:r>
              <a:rPr lang="ru-RU" dirty="0" smtClean="0"/>
              <a:t>степени подвижности </a:t>
            </a:r>
            <a:r>
              <a:rPr lang="ru-RU" dirty="0"/>
              <a:t>и представляет собой шар, установленный на опору – </a:t>
            </a:r>
            <a:r>
              <a:rPr lang="ru-RU" dirty="0" smtClean="0"/>
              <a:t>пьезокерамическую трубку</a:t>
            </a:r>
            <a:r>
              <a:rPr lang="ru-RU" dirty="0"/>
              <a:t>, которая является приводным элементом. Усилие с </a:t>
            </a:r>
            <a:r>
              <a:rPr lang="ru-RU" dirty="0" err="1"/>
              <a:t>пьезопривода</a:t>
            </a:r>
            <a:r>
              <a:rPr lang="ru-RU" dirty="0"/>
              <a:t> на шар </a:t>
            </a:r>
            <a:r>
              <a:rPr lang="ru-RU" dirty="0" smtClean="0"/>
              <a:t>передается за </a:t>
            </a:r>
            <a:r>
              <a:rPr lang="ru-RU" dirty="0"/>
              <a:t>счет силы трения, точность привода обеспечивается чистотой обработки </a:t>
            </a:r>
            <a:r>
              <a:rPr lang="ru-RU" dirty="0" smtClean="0"/>
              <a:t>поверхности шара</a:t>
            </a:r>
            <a:r>
              <a:rPr lang="ru-RU" dirty="0"/>
              <a:t>. Сферический шарнир позволяет изменять усилие прижима шара к опорам при </a:t>
            </a:r>
            <a:r>
              <a:rPr lang="ru-RU" dirty="0" smtClean="0"/>
              <a:t>помощи дополнительной </a:t>
            </a:r>
            <a:r>
              <a:rPr lang="ru-RU" dirty="0"/>
              <a:t>нагрузки, что повышает нагрузочную способность </a:t>
            </a:r>
            <a:r>
              <a:rPr lang="ru-RU" dirty="0" err="1"/>
              <a:t>микроробота</a:t>
            </a:r>
            <a:r>
              <a:rPr lang="ru-RU" dirty="0"/>
              <a:t> (рис. 1).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3" y="2564904"/>
            <a:ext cx="2115877" cy="98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2" y="3549459"/>
            <a:ext cx="2115877" cy="89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023" y="2378074"/>
            <a:ext cx="1436173" cy="225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31057"/>
            <a:ext cx="1516976" cy="200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657309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Рис. 1. </a:t>
            </a:r>
            <a:r>
              <a:rPr lang="ru-RU" sz="1600" dirty="0"/>
              <a:t>Внешний вид.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4657309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Рис. 2. </a:t>
            </a:r>
            <a:r>
              <a:rPr lang="ru-RU" sz="1600" dirty="0"/>
              <a:t>Подача питания.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690906" y="4692953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Рис. 3. </a:t>
            </a:r>
            <a:r>
              <a:rPr lang="ru-RU" sz="1600" dirty="0"/>
              <a:t>Пример </a:t>
            </a:r>
            <a:r>
              <a:rPr lang="ru-RU" sz="1600" dirty="0" err="1"/>
              <a:t>несоосности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5062285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</a:t>
            </a:r>
            <a:r>
              <a:rPr lang="ru-RU" dirty="0" err="1"/>
              <a:t>нагружения</a:t>
            </a:r>
            <a:r>
              <a:rPr lang="ru-RU" dirty="0"/>
              <a:t> трубки используется источник электропитания, который </a:t>
            </a:r>
            <a:r>
              <a:rPr lang="ru-RU" dirty="0" smtClean="0"/>
              <a:t>обеспечивает следующие </a:t>
            </a:r>
            <a:r>
              <a:rPr lang="ru-RU" dirty="0"/>
              <a:t>параметры: частота тока 34 кГц, амплитуда 400 В. Система работает </a:t>
            </a:r>
            <a:r>
              <a:rPr lang="ru-RU" dirty="0" smtClean="0"/>
              <a:t>на резонансных </a:t>
            </a:r>
            <a:r>
              <a:rPr lang="ru-RU" dirty="0"/>
              <a:t>частотах. </a:t>
            </a:r>
            <a:r>
              <a:rPr lang="ru-RU" dirty="0" smtClean="0"/>
              <a:t>Вращение </a:t>
            </a:r>
            <a:r>
              <a:rPr lang="ru-RU" dirty="0"/>
              <a:t>шара обусловлено </a:t>
            </a:r>
            <a:r>
              <a:rPr lang="ru-RU" dirty="0" err="1"/>
              <a:t>разнотолщинностью</a:t>
            </a:r>
            <a:r>
              <a:rPr lang="ru-RU" dirty="0"/>
              <a:t> </a:t>
            </a:r>
            <a:r>
              <a:rPr lang="ru-RU" dirty="0" err="1"/>
              <a:t>пьезотрубки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29903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102" y="25629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Результаты расчета первых 16 собственных частот и форм свободных колебаний</a:t>
            </a:r>
          </a:p>
          <a:p>
            <a:r>
              <a:rPr lang="ru-RU" sz="1600" dirty="0"/>
              <a:t>полого соосного и несоосного пьезоэлектрического цилиндра показаны на рис. 4.</a:t>
            </a:r>
            <a:endParaRPr lang="ru-RU" sz="1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466902"/>
              </p:ext>
            </p:extLst>
          </p:nvPr>
        </p:nvGraphicFramePr>
        <p:xfrm>
          <a:off x="755576" y="1397000"/>
          <a:ext cx="7632848" cy="4768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592288"/>
                <a:gridCol w="2520280"/>
              </a:tblGrid>
              <a:tr h="47683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9024" y="1700808"/>
            <a:ext cx="23248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а) Радиальные колебания</a:t>
            </a:r>
          </a:p>
          <a:p>
            <a:r>
              <a:rPr lang="ru-RU" sz="1400" i="1" dirty="0"/>
              <a:t>f </a:t>
            </a:r>
            <a:r>
              <a:rPr lang="ru-RU" sz="1400" i="1" dirty="0" err="1"/>
              <a:t>соосн</a:t>
            </a:r>
            <a:r>
              <a:rPr lang="ru-RU" sz="1400" i="1" dirty="0"/>
              <a:t> </a:t>
            </a:r>
            <a:r>
              <a:rPr lang="ru-RU" sz="1400" dirty="0"/>
              <a:t>1,2 = 22.37 Гц (</a:t>
            </a:r>
            <a:r>
              <a:rPr lang="ru-RU" sz="1400" dirty="0" err="1"/>
              <a:t>кратн</a:t>
            </a:r>
            <a:r>
              <a:rPr lang="ru-RU" sz="1400" dirty="0"/>
              <a:t>.)</a:t>
            </a:r>
          </a:p>
          <a:p>
            <a:r>
              <a:rPr lang="ru-RU" sz="1400" i="1" dirty="0"/>
              <a:t>f </a:t>
            </a:r>
            <a:r>
              <a:rPr lang="ru-RU" sz="1400" i="1" dirty="0" err="1"/>
              <a:t>несоосн</a:t>
            </a:r>
            <a:r>
              <a:rPr lang="ru-RU" sz="1400" i="1" dirty="0"/>
              <a:t> </a:t>
            </a:r>
            <a:r>
              <a:rPr lang="ru-RU" sz="1400" dirty="0"/>
              <a:t>1,2 = 21.73 / 21.74 Гц</a:t>
            </a:r>
            <a:endParaRPr lang="ru-RU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03" y="3191467"/>
            <a:ext cx="2270663" cy="203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19872" y="1700808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б) Радиальные колебания</a:t>
            </a:r>
          </a:p>
          <a:p>
            <a:r>
              <a:rPr lang="ru-RU" sz="1400" i="1" dirty="0"/>
              <a:t>f </a:t>
            </a:r>
            <a:r>
              <a:rPr lang="ru-RU" sz="1400" i="1" dirty="0" err="1"/>
              <a:t>соосн</a:t>
            </a:r>
            <a:r>
              <a:rPr lang="ru-RU" sz="1400" i="1" dirty="0"/>
              <a:t> </a:t>
            </a:r>
            <a:r>
              <a:rPr lang="ru-RU" sz="1400" dirty="0"/>
              <a:t>3,4 = 22.91 Гц (</a:t>
            </a:r>
            <a:r>
              <a:rPr lang="ru-RU" sz="1400" dirty="0" err="1"/>
              <a:t>кратн</a:t>
            </a:r>
            <a:r>
              <a:rPr lang="ru-RU" sz="1400" dirty="0"/>
              <a:t>.)</a:t>
            </a:r>
          </a:p>
          <a:p>
            <a:r>
              <a:rPr lang="ru-RU" sz="1400" i="1" dirty="0"/>
              <a:t>f </a:t>
            </a:r>
            <a:r>
              <a:rPr lang="ru-RU" sz="1400" i="1" dirty="0" err="1"/>
              <a:t>несоосн</a:t>
            </a:r>
            <a:r>
              <a:rPr lang="ru-RU" sz="1400" i="1" dirty="0"/>
              <a:t> </a:t>
            </a:r>
            <a:r>
              <a:rPr lang="ru-RU" sz="1400" dirty="0"/>
              <a:t>3,4 = 22.48 / 22.49 Гц</a:t>
            </a:r>
            <a:endParaRPr lang="ru-RU" sz="1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14" y="3191467"/>
            <a:ext cx="2407450" cy="203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84168" y="1700808"/>
            <a:ext cx="1512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в) Крутильные колебания</a:t>
            </a:r>
          </a:p>
          <a:p>
            <a:r>
              <a:rPr lang="ru-RU" sz="1400" i="1" dirty="0"/>
              <a:t>f </a:t>
            </a:r>
            <a:r>
              <a:rPr lang="ru-RU" sz="1400" i="1" dirty="0" err="1"/>
              <a:t>соосн</a:t>
            </a:r>
            <a:r>
              <a:rPr lang="ru-RU" sz="1400" i="1" dirty="0"/>
              <a:t> </a:t>
            </a:r>
            <a:r>
              <a:rPr lang="ru-RU" sz="1400" dirty="0"/>
              <a:t>5 = 30.64 Гц</a:t>
            </a:r>
          </a:p>
          <a:p>
            <a:r>
              <a:rPr lang="ru-RU" sz="1400" i="1" dirty="0"/>
              <a:t>f </a:t>
            </a:r>
            <a:r>
              <a:rPr lang="ru-RU" sz="1400" i="1" dirty="0" err="1"/>
              <a:t>несоосн</a:t>
            </a:r>
            <a:r>
              <a:rPr lang="ru-RU" sz="1400" i="1" dirty="0"/>
              <a:t> </a:t>
            </a:r>
            <a:r>
              <a:rPr lang="ru-RU" sz="1400" dirty="0"/>
              <a:t>5 = 30.64 Гц</a:t>
            </a:r>
            <a:endParaRPr lang="ru-RU" sz="1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25822"/>
            <a:ext cx="2341041" cy="156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434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402909"/>
              </p:ext>
            </p:extLst>
          </p:nvPr>
        </p:nvGraphicFramePr>
        <p:xfrm>
          <a:off x="755576" y="1052736"/>
          <a:ext cx="7632848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592288"/>
                <a:gridCol w="2520280"/>
              </a:tblGrid>
              <a:tr h="51125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1412776"/>
            <a:ext cx="165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г) Радиальные колебания</a:t>
            </a:r>
          </a:p>
          <a:p>
            <a:r>
              <a:rPr lang="ru-RU" sz="1400" i="1" dirty="0"/>
              <a:t>f </a:t>
            </a:r>
            <a:r>
              <a:rPr lang="ru-RU" sz="1400" i="1" dirty="0" err="1"/>
              <a:t>соосн</a:t>
            </a:r>
            <a:r>
              <a:rPr lang="ru-RU" sz="1400" i="1" dirty="0"/>
              <a:t> </a:t>
            </a:r>
            <a:r>
              <a:rPr lang="ru-RU" sz="1400" dirty="0"/>
              <a:t>6,7 = 31.9 Гц (</a:t>
            </a:r>
            <a:r>
              <a:rPr lang="ru-RU" sz="1400" dirty="0" err="1"/>
              <a:t>кратн</a:t>
            </a:r>
            <a:r>
              <a:rPr lang="ru-RU" sz="1400" dirty="0"/>
              <a:t>.)</a:t>
            </a:r>
          </a:p>
          <a:p>
            <a:r>
              <a:rPr lang="ru-RU" sz="1400" i="1" dirty="0"/>
              <a:t>f </a:t>
            </a:r>
            <a:r>
              <a:rPr lang="ru-RU" sz="1400" i="1" dirty="0" err="1"/>
              <a:t>несоосн</a:t>
            </a:r>
            <a:r>
              <a:rPr lang="ru-RU" sz="1400" i="1" dirty="0"/>
              <a:t> </a:t>
            </a:r>
            <a:r>
              <a:rPr lang="ru-RU" sz="1400" dirty="0"/>
              <a:t>6,7 = 31.42 / 31.43 Гц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1412776"/>
            <a:ext cx="1656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</a:t>
            </a:r>
            <a:r>
              <a:rPr lang="ru-RU" sz="1400" b="1" dirty="0"/>
              <a:t>) Изгибные колебания</a:t>
            </a:r>
          </a:p>
          <a:p>
            <a:r>
              <a:rPr lang="ru-RU" sz="1400" i="1" dirty="0"/>
              <a:t>f </a:t>
            </a:r>
            <a:r>
              <a:rPr lang="ru-RU" sz="1400" i="1" dirty="0" err="1"/>
              <a:t>соосн</a:t>
            </a:r>
            <a:r>
              <a:rPr lang="ru-RU" sz="1400" i="1" dirty="0"/>
              <a:t> </a:t>
            </a:r>
            <a:r>
              <a:rPr lang="ru-RU" sz="1400" dirty="0"/>
              <a:t>8,9 = 32.35 Гц (</a:t>
            </a:r>
            <a:r>
              <a:rPr lang="ru-RU" sz="1400" dirty="0" err="1"/>
              <a:t>кратн</a:t>
            </a:r>
            <a:r>
              <a:rPr lang="ru-RU" sz="1400" dirty="0"/>
              <a:t>.)</a:t>
            </a:r>
          </a:p>
          <a:p>
            <a:r>
              <a:rPr lang="ru-RU" sz="1400" i="1" dirty="0"/>
              <a:t>f </a:t>
            </a:r>
            <a:r>
              <a:rPr lang="ru-RU" sz="1400" i="1" dirty="0" err="1"/>
              <a:t>несоосн</a:t>
            </a:r>
            <a:r>
              <a:rPr lang="ru-RU" sz="1400" i="1" dirty="0"/>
              <a:t> </a:t>
            </a:r>
            <a:r>
              <a:rPr lang="ru-RU" sz="1400" dirty="0"/>
              <a:t>8,9 = 32.36 / 32.38 Гц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1556792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е) Изгибные колебания</a:t>
            </a:r>
          </a:p>
          <a:p>
            <a:r>
              <a:rPr lang="ru-RU" sz="1400" i="1" dirty="0"/>
              <a:t>f </a:t>
            </a:r>
            <a:r>
              <a:rPr lang="ru-RU" sz="1400" i="1" dirty="0" err="1"/>
              <a:t>соосн</a:t>
            </a:r>
            <a:r>
              <a:rPr lang="ru-RU" sz="1400" i="1" dirty="0"/>
              <a:t> </a:t>
            </a:r>
            <a:r>
              <a:rPr lang="ru-RU" sz="1400" dirty="0"/>
              <a:t>10,11 = 45.08 Гц (</a:t>
            </a:r>
            <a:r>
              <a:rPr lang="ru-RU" sz="1400" dirty="0" err="1"/>
              <a:t>кратн</a:t>
            </a:r>
            <a:r>
              <a:rPr lang="ru-RU" sz="1400" dirty="0"/>
              <a:t>.)</a:t>
            </a:r>
          </a:p>
          <a:p>
            <a:r>
              <a:rPr lang="ru-RU" sz="1400" i="1" dirty="0"/>
              <a:t>f </a:t>
            </a:r>
            <a:r>
              <a:rPr lang="ru-RU" sz="1400" i="1" dirty="0" err="1"/>
              <a:t>несоосн</a:t>
            </a:r>
            <a:r>
              <a:rPr lang="ru-RU" sz="1400" i="1" dirty="0"/>
              <a:t> </a:t>
            </a:r>
            <a:r>
              <a:rPr lang="ru-RU" sz="1400" dirty="0"/>
              <a:t>10,11 = 44.88 / 45.09 Гц</a:t>
            </a:r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47" y="3590777"/>
            <a:ext cx="2358756" cy="187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082" y="3508690"/>
            <a:ext cx="2304256" cy="192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19717"/>
            <a:ext cx="2258291" cy="169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78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488528"/>
              </p:ext>
            </p:extLst>
          </p:nvPr>
        </p:nvGraphicFramePr>
        <p:xfrm>
          <a:off x="755576" y="620688"/>
          <a:ext cx="7632848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592288"/>
                <a:gridCol w="2520280"/>
              </a:tblGrid>
              <a:tr h="51845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616" y="980728"/>
            <a:ext cx="1296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ё) Осевые колебания</a:t>
            </a:r>
          </a:p>
          <a:p>
            <a:r>
              <a:rPr lang="ru-RU" sz="1400" i="1" dirty="0"/>
              <a:t>f </a:t>
            </a:r>
            <a:r>
              <a:rPr lang="ru-RU" sz="1400" i="1" dirty="0" err="1"/>
              <a:t>соосн</a:t>
            </a:r>
            <a:r>
              <a:rPr lang="ru-RU" sz="1400" i="1" dirty="0"/>
              <a:t> </a:t>
            </a:r>
            <a:r>
              <a:rPr lang="ru-RU" sz="1400" dirty="0"/>
              <a:t>12 = 49.61 Гц</a:t>
            </a:r>
          </a:p>
          <a:p>
            <a:r>
              <a:rPr lang="ru-RU" sz="1400" i="1" dirty="0"/>
              <a:t>f </a:t>
            </a:r>
            <a:r>
              <a:rPr lang="ru-RU" sz="1400" i="1" dirty="0" err="1"/>
              <a:t>несоосн</a:t>
            </a:r>
            <a:r>
              <a:rPr lang="ru-RU" sz="1400" i="1" dirty="0"/>
              <a:t> </a:t>
            </a:r>
            <a:r>
              <a:rPr lang="ru-RU" sz="1400" dirty="0"/>
              <a:t>12 = 49.46 Гц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980728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ж) Радиальные колебания</a:t>
            </a:r>
          </a:p>
          <a:p>
            <a:r>
              <a:rPr lang="ru-RU" sz="1400" i="1" dirty="0"/>
              <a:t>f </a:t>
            </a:r>
            <a:r>
              <a:rPr lang="ru-RU" sz="1400" i="1" dirty="0" err="1"/>
              <a:t>соосн</a:t>
            </a:r>
            <a:r>
              <a:rPr lang="ru-RU" sz="1400" i="1" dirty="0"/>
              <a:t> </a:t>
            </a:r>
            <a:r>
              <a:rPr lang="ru-RU" sz="1400" dirty="0"/>
              <a:t>13,14 = 50.00 Гц (</a:t>
            </a:r>
            <a:r>
              <a:rPr lang="ru-RU" sz="1400" dirty="0" err="1"/>
              <a:t>кратн</a:t>
            </a:r>
            <a:r>
              <a:rPr lang="ru-RU" sz="1400" dirty="0"/>
              <a:t>.)</a:t>
            </a:r>
          </a:p>
          <a:p>
            <a:r>
              <a:rPr lang="ru-RU" sz="1400" i="1" dirty="0"/>
              <a:t>f </a:t>
            </a:r>
            <a:r>
              <a:rPr lang="ru-RU" sz="1400" i="1" dirty="0" err="1"/>
              <a:t>несоосн</a:t>
            </a:r>
            <a:r>
              <a:rPr lang="ru-RU" sz="1400" i="1" dirty="0"/>
              <a:t> </a:t>
            </a:r>
            <a:r>
              <a:rPr lang="ru-RU" sz="1400" dirty="0"/>
              <a:t>13,14 = 49.46 / 49.59 Гц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980728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з) Радиальные колебания</a:t>
            </a:r>
          </a:p>
          <a:p>
            <a:r>
              <a:rPr lang="ru-RU" sz="1400" i="1" dirty="0"/>
              <a:t>f </a:t>
            </a:r>
            <a:r>
              <a:rPr lang="ru-RU" sz="1400" i="1" dirty="0" err="1"/>
              <a:t>соосн</a:t>
            </a:r>
            <a:r>
              <a:rPr lang="ru-RU" sz="1400" i="1" dirty="0"/>
              <a:t> </a:t>
            </a:r>
            <a:r>
              <a:rPr lang="ru-RU" sz="1400" dirty="0"/>
              <a:t>15,16 = 58.58 Гц (</a:t>
            </a:r>
            <a:r>
              <a:rPr lang="ru-RU" sz="1400" dirty="0" err="1"/>
              <a:t>кратн</a:t>
            </a:r>
            <a:r>
              <a:rPr lang="ru-RU" sz="1400" dirty="0"/>
              <a:t>.)</a:t>
            </a:r>
          </a:p>
          <a:p>
            <a:r>
              <a:rPr lang="ru-RU" sz="1400" i="1" dirty="0"/>
              <a:t>f </a:t>
            </a:r>
            <a:r>
              <a:rPr lang="ru-RU" sz="1400" i="1" dirty="0" err="1"/>
              <a:t>несоосн</a:t>
            </a:r>
            <a:r>
              <a:rPr lang="ru-RU" sz="1400" i="1" dirty="0"/>
              <a:t> </a:t>
            </a:r>
            <a:r>
              <a:rPr lang="ru-RU" sz="1400" dirty="0"/>
              <a:t>15,16 = 56.78 / 56.79 Гц</a:t>
            </a:r>
            <a:endParaRPr lang="ru-RU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13748"/>
            <a:ext cx="2160240" cy="174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24944"/>
            <a:ext cx="2341041" cy="192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77722"/>
            <a:ext cx="2212700" cy="186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580526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расчетах использовались</a:t>
            </a:r>
          </a:p>
          <a:p>
            <a:r>
              <a:rPr lang="ru-RU" dirty="0"/>
              <a:t>характеристики материала соответствующие поликристаллической </a:t>
            </a:r>
            <a:r>
              <a:rPr lang="ru-RU" dirty="0" err="1"/>
              <a:t>пьезокерамике</a:t>
            </a:r>
            <a:r>
              <a:rPr lang="ru-RU" dirty="0"/>
              <a:t> ЦТС-19.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183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56858"/>
            <a:ext cx="7416824" cy="418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564" y="866329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Дисковый </a:t>
            </a:r>
            <a:r>
              <a:rPr lang="ru-RU" sz="2400" b="1" dirty="0" err="1" smtClean="0"/>
              <a:t>биморфный</a:t>
            </a:r>
            <a:r>
              <a:rPr lang="ru-RU" sz="2400" b="1" dirty="0" smtClean="0"/>
              <a:t> пьезокерамический </a:t>
            </a:r>
            <a:r>
              <a:rPr lang="ru-RU" sz="2400" b="1" dirty="0" err="1" smtClean="0"/>
              <a:t>актьюатор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98859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91775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Спасибо за внимание!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73933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</TotalTime>
  <Words>483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</dc:creator>
  <cp:lastModifiedBy>а</cp:lastModifiedBy>
  <cp:revision>6</cp:revision>
  <dcterms:created xsi:type="dcterms:W3CDTF">2012-11-02T08:35:35Z</dcterms:created>
  <dcterms:modified xsi:type="dcterms:W3CDTF">2012-11-02T09:42:33Z</dcterms:modified>
</cp:coreProperties>
</file>